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3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69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0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15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6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3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0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51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4E0B-2F4C-4800-A0CD-F859988D8DF8}" type="datetimeFigureOut">
              <a:rPr lang="cs-CZ" smtClean="0"/>
              <a:t>1. 9. 2015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www.fotoaparat.cz/g/07/02/09/347112_43805.jpg&amp;imgrefurl=http://www.fotoaparat.cz/index.php?r%3D25%26rp%3D347112%26gal%3Dphoto&amp;h=555&amp;w=555&amp;tbnid=RUNGDrpke_XD3M:&amp;docid=WGN2YXL2JEV5sM&amp;hl=cs&amp;ei=qWflVaWND-XV7gbZi7z4DA&amp;tbm=isch&amp;ved=0CC8QMygHMAdqFQoTCOWF-Ye71ccCFeWq2wod2QUPzw" TargetMode="External"/><Relationship Id="rId13" Type="http://schemas.openxmlformats.org/officeDocument/2006/relationships/hyperlink" Target="http://www.google.cz/imgres?imgurl=http://imageproxy.jxs.cz/~nd06/jxs/cz~/528/932/0ae4e738bb_97714095_o2.jpg&amp;imgrefurl=http://mariebernadeta.blog.cz/1404/nespavost&amp;h=333&amp;w=500&amp;tbnid=bvXdLZsURolvRM:&amp;docid=clUhbMx2G1OFHM&amp;hl=cs&amp;ei=qWflVaWND-XV7gbZi7z4DA&amp;tbm=isch&amp;ved=0CCgQMygAMABqFQoTCOWF-Ye71ccCFeWq2wod2QUPzw" TargetMode="External"/><Relationship Id="rId3" Type="http://schemas.openxmlformats.org/officeDocument/2006/relationships/hyperlink" Target="http://www.google.cz/imgres?imgurl=http://fotky.sme.sk/foto/172854/prazdno?type%3Dv%26x%3D650%26y%3D321&amp;imgrefurl=http://fotky.sme.sk/fotka/172854/prazdno&amp;h=321&amp;w=649&amp;tbnid=I9Rmdj0TnFnl6M:&amp;docid=BRJTiyRcuS3K6M&amp;hl=cs&amp;ei=qWflVaWND-XV7gbZi7z4DA&amp;tbm=isch&amp;ved=0CCoQMygCMAJqFQoTCOWF-Ye71ccCFeWq2wod2QUPzw" TargetMode="External"/><Relationship Id="rId7" Type="http://schemas.openxmlformats.org/officeDocument/2006/relationships/hyperlink" Target="http://www.google.cz/imgres?imgurl=http://sw.gurroa.cz/karty/prazdno.gif&amp;imgrefurl=http://sw.gurroa.cz/karty/karty.php&amp;h=1600&amp;w=1200&amp;tbnid=6uPcK3L9Gg1fOM:&amp;docid=RduQ4UdzqV46FM&amp;hl=cs&amp;ei=qWflVaWND-XV7gbZi7z4DA&amp;tbm=isch&amp;ved=0CC4QMygGMAZqFQoTCOWF-Ye71ccCFeWq2wod2QUPzw" TargetMode="External"/><Relationship Id="rId12" Type="http://schemas.openxmlformats.org/officeDocument/2006/relationships/hyperlink" Target="http://www.google.cz/imgres?imgurl=http://fotky.sme.sk/foto/200122/plne-prazdno-iii?type%3Dv%26x%3D650%26y%3D650&amp;imgrefurl=http://fotky.sme.sk/fotka/200122/plne-prazdno-iii&amp;h=650&amp;w=650&amp;tbnid=Z6A0EFgdEFoa9M:&amp;docid=IYFvNatRIO3ECM&amp;itg=1&amp;hl=cs&amp;ei=qWflVaWND-XV7gbZi7z4DA&amp;tbm=isch&amp;ved=0CDMQMygLMAtqFQoTCOWF-Ye71ccCFeWq2wod2QUPzw" TargetMode="External"/><Relationship Id="rId2" Type="http://schemas.openxmlformats.org/officeDocument/2006/relationships/hyperlink" Target="http://www.google.cz/imgres?imgurl=http://vtm.e15.cz/files/imagecache/dust_filerenderer_normal/upload/aktuality/podstatou_cel_ho_vesm_ru_je_t_m___absolutn__pr_zdn_5146d4c6e5.jpg&amp;imgrefurl=http://vtm.e15.cz/podstatou-celeho-vesmiru-je-temer-absolutni-prazdnota&amp;h=349&amp;w=610&amp;tbnid=p4MAFEDa_RMbXM:&amp;docid=gBWNk7TCqfQRsM&amp;hl=cs&amp;ei=qWflVaWND-XV7gbZi7z4DA&amp;tbm=isch&amp;ved=0CCkQMygBMAFqFQoTCOWF-Ye71ccCFeWq2wod2QUPz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img.aktualne.centrum.cz/515/82/5158288-prazdno-v-dusi-deprese.jpg&amp;imgrefurl=http://zena.centrum.cz/zdravi/zivotni-styl/clanek.phtml?id%3D745347&amp;h=340&amp;w=400&amp;tbnid=YBrirC44uDAVvM:&amp;docid=rsDOYhvV_VGHJM&amp;hl=cs&amp;ei=qWflVaWND-XV7gbZi7z4DA&amp;tbm=isch&amp;ved=0CC0QMygFMAVqFQoTCOWF-Ye71ccCFeWq2wod2QUPzw" TargetMode="External"/><Relationship Id="rId11" Type="http://schemas.openxmlformats.org/officeDocument/2006/relationships/hyperlink" Target="http://www.google.cz/imgres?imgurl=http://2.bp.blogspot.com/-BnLP68h6SBo/ThIw92S5q7I/AAAAAAAAAGw/VOmmfdDMJ0A/s1600/42485.jpg&amp;imgrefurl=http://michalides4.blogspot.com/2011/07/hlava-plna-myslienok.html&amp;h=640&amp;w=600&amp;tbnid=i07OEeqQfZfTWM:&amp;docid=rm8Gm30boi12wM&amp;hl=cs&amp;ei=qWflVaWND-XV7gbZi7z4DA&amp;tbm=isch&amp;ved=0CDIQMygKMApqFQoTCOWF-Ye71ccCFeWq2wod2QUPzw" TargetMode="External"/><Relationship Id="rId5" Type="http://schemas.openxmlformats.org/officeDocument/2006/relationships/hyperlink" Target="http://www.google.cz/imgres?imgurl=http://st6.geg.cz/photo/201715_detail.jpg&amp;imgrefurl=http://www.photoextract.com/cs/foto/201715.html&amp;h=667&amp;w=1002&amp;tbnid=Hceg3RzbqxAL0M:&amp;docid=A_wA7rLg5sZWNM&amp;hl=cs&amp;ei=qWflVaWND-XV7gbZi7z4DA&amp;tbm=isch&amp;ved=0CCwQMygEMARqFQoTCOWF-Ye71ccCFeWq2wod2QUPzw" TargetMode="External"/><Relationship Id="rId10" Type="http://schemas.openxmlformats.org/officeDocument/2006/relationships/hyperlink" Target="http://www.google.cz/imgres?imgurl=http://galerie-tic.cz/wp-content/gallery/13_polacikova_kontext/prazdno004.jpg&amp;imgrefurl=http://galerie-tic.cz/2013/08/prazdno/&amp;h=1064&amp;w=1600&amp;tbnid=ZGke8-W2vv0g0M:&amp;docid=so7tN4kWJf_yUM&amp;hl=cs&amp;ei=qWflVaWND-XV7gbZi7z4DA&amp;tbm=isch&amp;ved=0CDEQMygJMAlqFQoTCOWF-Ye71ccCFeWq2wod2QUPzw" TargetMode="External"/><Relationship Id="rId4" Type="http://schemas.openxmlformats.org/officeDocument/2006/relationships/hyperlink" Target="http://www.google.cz/imgres?imgurl=http://www.fotoaparat.cz/g/06/08/27/273441_57c29.jpg&amp;imgrefurl=http://www.fotoaparat.cz/index.php?r%3D25%26rp%3D273441%26gal%3Dphoto&amp;h=691&amp;w=868&amp;tbnid=Kuy3McdEB4ZcHM:&amp;docid=nOGtloEyuFMJFM&amp;hl=cs&amp;ei=qWflVaWND-XV7gbZi7z4DA&amp;tbm=isch&amp;ved=0CCsQMygDMANqFQoTCOWF-Ye71ccCFeWq2wod2QUPzw" TargetMode="External"/><Relationship Id="rId9" Type="http://schemas.openxmlformats.org/officeDocument/2006/relationships/hyperlink" Target="http://www.google.cz/imgres?imgurl=http://fotky.sme.sk/foto/200053/plne-prazdno-ii?type%3Dv%26x%3D650%26y%3D650&amp;imgrefurl=http://fotky.sme.sk/fotka/200053/plne-prazdno-ii&amp;h=650&amp;w=650&amp;tbnid=EOEz2ZKKXUXt9M:&amp;docid=2K2I9yQpAk13PM&amp;hl=cs&amp;ei=qWflVaWND-XV7gbZi7z4DA&amp;tbm=isch&amp;ved=0CDAQMygIMAhqFQoTCOWF-Ye71ccCFeWq2wod2QUPzw" TargetMode="Externa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Prostor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 smtClean="0"/>
              <a:t>Einsteinova zdviž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7294604" y="1415972"/>
            <a:ext cx="2199504" cy="3165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choběžník 10"/>
          <p:cNvSpPr/>
          <p:nvPr/>
        </p:nvSpPr>
        <p:spPr>
          <a:xfrm>
            <a:off x="7460437" y="4584354"/>
            <a:ext cx="707379" cy="70329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Lichoběžník 11"/>
          <p:cNvSpPr/>
          <p:nvPr/>
        </p:nvSpPr>
        <p:spPr>
          <a:xfrm>
            <a:off x="8689804" y="4584353"/>
            <a:ext cx="707379" cy="70329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0800000">
            <a:off x="7793808" y="362365"/>
            <a:ext cx="1223319" cy="105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2137719" y="3011511"/>
            <a:ext cx="7278130" cy="559592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 smtClean="0"/>
              <a:t>Einsteinova zdviž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6931946" y="1374883"/>
            <a:ext cx="2582757" cy="3209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lný tvar 15"/>
          <p:cNvSpPr/>
          <p:nvPr/>
        </p:nvSpPr>
        <p:spPr>
          <a:xfrm>
            <a:off x="2145955" y="3231305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images.forwallpaper.com/files/thumbs/preview/26/260349__space-wallpaper-landscapes-planet-earth-view-photos-stars-space-air-atmosphere-universe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38" y="5173888"/>
            <a:ext cx="3589169" cy="23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ikmund-hriste.cz/img/prislusenstvi/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-166332"/>
            <a:ext cx="1517691" cy="15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 smtClean="0"/>
              <a:t>Einsteinova zdviž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6931946" y="1374883"/>
            <a:ext cx="2582757" cy="3209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lný tvar 15"/>
          <p:cNvSpPr/>
          <p:nvPr/>
        </p:nvSpPr>
        <p:spPr>
          <a:xfrm>
            <a:off x="2145955" y="3231305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images.forwallpaper.com/files/thumbs/preview/26/260349__space-wallpaper-landscapes-planet-earth-view-photos-stars-space-air-atmosphere-universe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38" y="5173888"/>
            <a:ext cx="3589169" cy="23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ikmund-hriste.cz/img/prislusenstvi/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-166333"/>
            <a:ext cx="1517691" cy="15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28738" y="405181"/>
            <a:ext cx="3323454" cy="25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7979226" y="4592223"/>
            <a:ext cx="488192" cy="650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2263476" y="3252936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393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8249701" y="4600089"/>
            <a:ext cx="488192" cy="6507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3" grpId="0" animBg="1"/>
      <p:bldP spid="5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Konečnost a nekonečnost prostoru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a potenciální nekonečno</a:t>
            </a:r>
          </a:p>
          <a:p>
            <a:r>
              <a:rPr lang="cs-CZ" dirty="0" smtClean="0"/>
              <a:t>špatné nekonečno</a:t>
            </a:r>
          </a:p>
          <a:p>
            <a:r>
              <a:rPr lang="cs-CZ" dirty="0" smtClean="0"/>
              <a:t>reálné nekonečno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metrika a topologie</a:t>
            </a:r>
          </a:p>
          <a:p>
            <a:pPr lvl="1"/>
            <a:r>
              <a:rPr lang="cs-CZ" dirty="0"/>
              <a:t>D O</a:t>
            </a:r>
            <a:endParaRPr lang="cs-CZ" dirty="0" smtClean="0"/>
          </a:p>
          <a:p>
            <a:pPr lvl="1"/>
            <a:r>
              <a:rPr lang="cs-CZ" dirty="0"/>
              <a:t>M I N C U V Z L S J</a:t>
            </a:r>
            <a:endParaRPr lang="cs-CZ" dirty="0" smtClean="0"/>
          </a:p>
          <a:p>
            <a:pPr lvl="1"/>
            <a:r>
              <a:rPr lang="cs-CZ" dirty="0"/>
              <a:t>T E F Y P</a:t>
            </a:r>
            <a:endParaRPr lang="cs-CZ" dirty="0" smtClean="0"/>
          </a:p>
          <a:p>
            <a:pPr lvl="1"/>
            <a:r>
              <a:rPr lang="cs-CZ" dirty="0"/>
              <a:t>H A K 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129239" y="2152185"/>
            <a:ext cx="802888" cy="85864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Pravoúhlá spojnice 8"/>
          <p:cNvCxnSpPr/>
          <p:nvPr/>
        </p:nvCxnSpPr>
        <p:spPr>
          <a:xfrm flipV="1">
            <a:off x="7426713" y="3264132"/>
            <a:ext cx="3166946" cy="847493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7214839" y="5319132"/>
            <a:ext cx="2943922" cy="223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s odříznutými rohy na opačné straně 11"/>
          <p:cNvSpPr/>
          <p:nvPr/>
        </p:nvSpPr>
        <p:spPr>
          <a:xfrm flipH="1">
            <a:off x="8564137" y="4642082"/>
            <a:ext cx="45719" cy="69935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7214839" y="5932449"/>
            <a:ext cx="2509024" cy="860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8352263" y="5550132"/>
            <a:ext cx="479503" cy="1157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prostor? Co je prázdno?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3" descr="Výsledek obrázku pro prázdn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rázdn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5" descr="Výsledek obrázku pro prázdn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prázdn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7" descr="Výsledek obrázku pro prázdno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prázdno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9" descr="Výsledek obrázku pro prázdno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0" descr="Výsledek obrázku pro prázdno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1" descr="Výsledek obrázku pro prázdn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2" descr="Výsledek obrázku pro prázdno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3" descr="Výsledek obrázku pro prázdno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" descr="Výsledek obrázku pro prázdno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1733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150" y="1607918"/>
            <a:ext cx="113157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prostor? Co je prázdno?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0168"/>
            <a:ext cx="10515600" cy="35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Rekapitulace konceptů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Intuitivní pojetí prostoru</a:t>
            </a:r>
          </a:p>
          <a:p>
            <a:r>
              <a:rPr lang="cs-CZ" dirty="0" smtClean="0"/>
              <a:t>Absolutní prostor</a:t>
            </a:r>
          </a:p>
          <a:p>
            <a:r>
              <a:rPr lang="cs-CZ" dirty="0" smtClean="0"/>
              <a:t>Prostor jako a priori</a:t>
            </a:r>
          </a:p>
          <a:p>
            <a:r>
              <a:rPr lang="cs-CZ" dirty="0" smtClean="0"/>
              <a:t>Prostor jako myšlenková konstrukce (pozitivismus)</a:t>
            </a:r>
          </a:p>
          <a:p>
            <a:r>
              <a:rPr lang="cs-CZ" dirty="0" smtClean="0"/>
              <a:t>Prostor jako vztah (relační pojetí)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2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jsou věci, když jsou na svém místě?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6" y="1193595"/>
            <a:ext cx="7097402" cy="5649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334293"/>
            <a:ext cx="4562475" cy="533400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2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jsou věci, když jsou na svém místě?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r>
              <a:rPr lang="cs-CZ" dirty="0" smtClean="0"/>
              <a:t>řád</a:t>
            </a:r>
          </a:p>
          <a:p>
            <a:r>
              <a:rPr lang="cs-CZ" dirty="0" smtClean="0"/>
              <a:t>funkce</a:t>
            </a:r>
          </a:p>
          <a:p>
            <a:r>
              <a:rPr lang="cs-CZ" dirty="0" smtClean="0"/>
              <a:t>hodnota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4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se z prostoru stane prostředí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2483" y="2263698"/>
            <a:ext cx="4118453" cy="3909292"/>
          </a:xfrm>
        </p:spPr>
        <p:txBody>
          <a:bodyPr/>
          <a:lstStyle/>
          <a:p>
            <a:r>
              <a:rPr lang="cs-CZ" dirty="0"/>
              <a:t>P</a:t>
            </a:r>
            <a:r>
              <a:rPr lang="pt-BR" dirty="0" smtClean="0"/>
              <a:t>erceptuální prostor</a:t>
            </a:r>
          </a:p>
          <a:p>
            <a:r>
              <a:rPr lang="cs-CZ" dirty="0" smtClean="0"/>
              <a:t>P</a:t>
            </a:r>
            <a:r>
              <a:rPr lang="pt-BR" dirty="0" smtClean="0"/>
              <a:t>rostor a prostředí</a:t>
            </a:r>
            <a:endParaRPr lang="cs-CZ" dirty="0" smtClean="0"/>
          </a:p>
          <a:p>
            <a:r>
              <a:rPr lang="cs-CZ" dirty="0" smtClean="0"/>
              <a:t>Fyzika a geometrie</a:t>
            </a:r>
            <a:endParaRPr lang="pt-BR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Fyzika a geometrie</a:t>
            </a:r>
            <a:endParaRPr lang="cs-CZ" b="1" dirty="0"/>
          </a:p>
        </p:txBody>
      </p:sp>
      <p:pic>
        <p:nvPicPr>
          <p:cNvPr id="4" name="Picture 2" descr="http://www.scienceinschool.org/sites/default/files/articleContentImages/2/symmetry/issue2symmetry8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1" y="1890384"/>
            <a:ext cx="5334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51035" y="2301765"/>
            <a:ext cx="325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Zakřivený prostor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4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Ohyb </a:t>
            </a:r>
            <a:r>
              <a:rPr lang="cs-CZ" altLang="cs-CZ" b="1" dirty="0" smtClean="0"/>
              <a:t>světla – zakřivený prostor</a:t>
            </a:r>
            <a:endParaRPr lang="cs-CZ" altLang="cs-CZ" b="1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2855914" y="2450962"/>
            <a:ext cx="7058024" cy="2273438"/>
          </a:xfrm>
          <a:prstGeom prst="line">
            <a:avLst/>
          </a:prstGeom>
          <a:noFill/>
          <a:ln w="9525">
            <a:solidFill>
              <a:srgbClr val="F66B5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6433453" y="4002949"/>
            <a:ext cx="1368425" cy="1295400"/>
          </a:xfrm>
          <a:prstGeom prst="ellipse">
            <a:avLst/>
          </a:prstGeom>
          <a:solidFill>
            <a:srgbClr val="E8E3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2855913" y="3429000"/>
            <a:ext cx="7512040" cy="1295400"/>
          </a:xfrm>
          <a:custGeom>
            <a:avLst/>
            <a:gdLst>
              <a:gd name="T0" fmla="*/ 0 w 4264"/>
              <a:gd name="T1" fmla="*/ 816 h 816"/>
              <a:gd name="T2" fmla="*/ 1270 w 4264"/>
              <a:gd name="T3" fmla="*/ 408 h 816"/>
              <a:gd name="T4" fmla="*/ 2449 w 4264"/>
              <a:gd name="T5" fmla="*/ 136 h 816"/>
              <a:gd name="T6" fmla="*/ 4264 w 4264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64" h="816">
                <a:moveTo>
                  <a:pt x="0" y="816"/>
                </a:moveTo>
                <a:cubicBezTo>
                  <a:pt x="431" y="668"/>
                  <a:pt x="862" y="521"/>
                  <a:pt x="1270" y="408"/>
                </a:cubicBezTo>
                <a:cubicBezTo>
                  <a:pt x="1678" y="295"/>
                  <a:pt x="1950" y="204"/>
                  <a:pt x="2449" y="136"/>
                </a:cubicBezTo>
                <a:cubicBezTo>
                  <a:pt x="2948" y="68"/>
                  <a:pt x="3606" y="34"/>
                  <a:pt x="4264" y="0"/>
                </a:cubicBezTo>
              </a:path>
            </a:pathLst>
          </a:custGeom>
          <a:noFill/>
          <a:ln w="9525">
            <a:solidFill>
              <a:srgbClr val="F66B5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2566988" y="3440112"/>
            <a:ext cx="7713833" cy="34925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33" y="1718866"/>
            <a:ext cx="2146167" cy="16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dmicípá hvězda 9"/>
          <p:cNvSpPr/>
          <p:nvPr/>
        </p:nvSpPr>
        <p:spPr>
          <a:xfrm>
            <a:off x="2198728" y="4549638"/>
            <a:ext cx="683172" cy="4939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edmicípá hvězda 10"/>
          <p:cNvSpPr/>
          <p:nvPr/>
        </p:nvSpPr>
        <p:spPr>
          <a:xfrm>
            <a:off x="2085610" y="3508963"/>
            <a:ext cx="683172" cy="4939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4" descr="http://mesic.astronomie.cz/images/ikona-mes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403" y="3703024"/>
            <a:ext cx="980535" cy="9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13287 L -0.03737 -0.13264 C -0.03984 -0.13704 -0.0418 -0.14213 -0.04453 -0.14537 C -0.04688 -0.14815 -0.05 -0.14884 -0.0526 -0.15069 C -0.06289 -0.15856 -0.05469 -0.1544 -0.06276 -0.1581 C -0.0638 -0.15926 -0.06484 -0.16018 -0.06576 -0.16157 C -0.06693 -0.16319 -0.06771 -0.16551 -0.06888 -0.16713 C -0.07057 -0.16898 -0.07721 -0.17037 -0.078 -0.1706 C -0.0862 -0.18171 -0.07721 -0.17153 -0.08815 -0.17778 C -0.10599 -0.18843 -0.08477 -0.17801 -0.09831 -0.18866 C -0.09987 -0.18981 -0.10156 -0.18981 -0.10326 -0.19051 C -0.1125 -0.19861 -0.10117 -0.18889 -0.1155 -0.19954 C -0.11693 -0.20046 -0.1181 -0.20208 -0.11953 -0.20301 C -0.12122 -0.2044 -0.12292 -0.20532 -0.12461 -0.20671 C -0.12669 -0.20833 -0.12852 -0.21065 -0.13073 -0.21204 C -0.13203 -0.21296 -0.13346 -0.21319 -0.13477 -0.21389 C -0.1375 -0.21551 -0.1401 -0.21759 -0.14284 -0.21921 C -0.14414 -0.22014 -0.14557 -0.22014 -0.14688 -0.22106 C -0.14896 -0.22268 -0.15104 -0.22454 -0.153 -0.22639 C -0.15404 -0.22755 -0.15495 -0.22917 -0.15599 -0.23009 C -0.15794 -0.23171 -0.16016 -0.23218 -0.16211 -0.2338 C -0.1655 -0.23634 -0.16849 -0.24167 -0.17227 -0.24282 C -0.17969 -0.24491 -0.1763 -0.24375 -0.18242 -0.2463 C -0.18333 -0.24745 -0.18438 -0.24907 -0.18542 -0.25 C -0.18633 -0.25069 -0.18737 -0.25162 -0.18841 -0.25162 C -0.203 -0.25162 -0.21745 -0.25046 -0.23203 -0.25 C -0.23503 -0.24931 -0.24089 -0.24861 -0.24414 -0.2463 C -0.24557 -0.24537 -0.24675 -0.24352 -0.24831 -0.24282 C -0.25195 -0.24097 -0.25573 -0.24028 -0.25938 -0.23912 C -0.26667 -0.23264 -0.26016 -0.23773 -0.26849 -0.2338 C -0.27188 -0.23218 -0.27526 -0.23009 -0.27865 -0.22824 C -0.28685 -0.21736 -0.27826 -0.22731 -0.28776 -0.22106 C -0.28984 -0.21968 -0.2918 -0.21713 -0.29388 -0.21574 C -0.29518 -0.21481 -0.29662 -0.21458 -0.29792 -0.21389 C -0.30065 -0.21227 -0.30339 -0.21042 -0.30599 -0.20856 C -0.30742 -0.20741 -0.30859 -0.20579 -0.31003 -0.20486 C -0.31276 -0.20324 -0.31563 -0.20301 -0.31823 -0.20116 C -0.31992 -0.2 -0.32149 -0.19838 -0.32331 -0.19768 C -0.33385 -0.19398 -0.33099 -0.19792 -0.33945 -0.19398 C -0.35378 -0.18773 -0.33568 -0.19236 -0.35469 -0.18866 C -0.35742 -0.18681 -0.36003 -0.18495 -0.36276 -0.18333 C -0.36406 -0.18241 -0.3655 -0.18241 -0.3668 -0.18148 C -0.36862 -0.18009 -0.37018 -0.17801 -0.37188 -0.17593 C -0.37396 -0.17361 -0.37604 -0.17153 -0.378 -0.16875 C -0.38073 -0.16528 -0.38333 -0.16134 -0.38607 -0.1581 C -0.38841 -0.15532 -0.39375 -0.14907 -0.39622 -0.14537 C -0.40365 -0.1338 -0.39662 -0.14213 -0.40534 -0.13102 C -0.40729 -0.12847 -0.40964 -0.12685 -0.41146 -0.12384 C -0.41237 -0.12199 -0.41328 -0.11991 -0.41445 -0.11829 C -0.42305 -0.10694 -0.41758 -0.11991 -0.42865 -0.10023 C -0.43034 -0.09745 -0.4319 -0.09398 -0.43372 -0.09143 C -0.44154 -0.08009 -0.4362 -0.09213 -0.44388 -0.0787 C -0.45065 -0.06667 -0.44076 -0.0794 -0.44896 -0.06968 C -0.45104 -0.06227 -0.45078 -0.06181 -0.45404 -0.05532 C -0.45495 -0.05324 -0.45612 -0.05185 -0.45703 -0.04977 C -0.45833 -0.04699 -0.46042 -0.04051 -0.46107 -0.03727 C -0.46159 -0.03495 -0.46159 -0.03241 -0.46211 -0.03009 C -0.46328 -0.025 -0.46537 -0.02083 -0.46615 -0.01574 C -0.46953 0.00857 -0.46654 -0.01018 -0.47018 0.00787 C -0.47096 0.01134 -0.47162 0.01505 -0.47227 0.01852 C -0.47253 0.02037 -0.47253 0.02269 -0.47318 0.02407 L -0.4763 0.0294 C -0.47917 0.05 -0.47513 0.02454 -0.4793 0.04213 C -0.47982 0.04421 -0.47995 0.04699 -0.48034 0.04931 C -0.48125 0.05417 -0.48216 0.05903 -0.48333 0.06366 C -0.48659 0.07639 -0.48737 0.07569 -0.48945 0.08704 C -0.49271 0.10417 -0.48854 0.08588 -0.49154 0.09977 C -0.49375 0.11042 -0.49427 0.11019 -0.49557 0.12315 C -0.49583 0.12662 -0.49649 0.13032 -0.49662 0.13403 C -0.49688 0.15556 -0.49662 0.17732 -0.49662 0.19884 L -0.49557 0.20255 " pathEditMode="relative" rAng="0" ptsTypes="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55" grpId="0" animBg="1" autoUpdateAnimBg="0"/>
      <p:bldP spid="2058" grpId="0" animBg="1" autoUpdateAnimBg="0"/>
      <p:bldP spid="2059" grpId="0" animBg="1" autoUpdateAnimBg="0"/>
      <p:bldP spid="10" grpId="0" animBg="1" autoUpdateAnimBg="0"/>
      <p:bldP spid="11" grpId="0" animBg="1" autoUpdateAnimBg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133</Words>
  <Application>Microsoft Office PowerPoint</Application>
  <PresentationFormat>Širokoúhlá obrazovka</PresentationFormat>
  <Paragraphs>36</Paragraphs>
  <Slides>13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Prostor</vt:lpstr>
      <vt:lpstr>Co je prostor? Co je prázdno?</vt:lpstr>
      <vt:lpstr>Co je prostor? Co je prázdno?</vt:lpstr>
      <vt:lpstr>Rekapitulace konceptů</vt:lpstr>
      <vt:lpstr>Kde jsou věci, když jsou na svém místě?</vt:lpstr>
      <vt:lpstr>Kde jsou věci, když jsou na svém místě?</vt:lpstr>
      <vt:lpstr>Jak se z prostoru stane prostředí</vt:lpstr>
      <vt:lpstr>Fyzika a geometrie</vt:lpstr>
      <vt:lpstr>Ohyb světla – zakřivený prostor</vt:lpstr>
      <vt:lpstr>Einsteinova zdviž</vt:lpstr>
      <vt:lpstr>Einsteinova zdviž</vt:lpstr>
      <vt:lpstr>Einsteinova zdviž</vt:lpstr>
      <vt:lpstr>Konečnost a nekonečnost prostoru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</dc:title>
  <dc:creator>Josef Krob</dc:creator>
  <cp:lastModifiedBy>prof. PhDr. Josef Krob, CSc.</cp:lastModifiedBy>
  <cp:revision>24</cp:revision>
  <dcterms:created xsi:type="dcterms:W3CDTF">2015-09-01T08:54:34Z</dcterms:created>
  <dcterms:modified xsi:type="dcterms:W3CDTF">2015-09-01T19:07:12Z</dcterms:modified>
</cp:coreProperties>
</file>