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21696A3-7EA2-4BFA-8257-C9B34964462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526FE285-08C2-479C-95E4-CB19785F070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56D3976-8A07-4CAC-989D-A4118710D7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7AF041-7E7D-4473-BDE9-686D51C0C250}" type="datetimeFigureOut">
              <a:rPr lang="cs-CZ" smtClean="0"/>
              <a:t>05.01.2021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1E44AA2-F0F5-4FB0-B445-5009DCEF60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A175CC7-DC7E-48EB-B79E-3908C6DF3E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5A797-78E0-4534-9EE5-EC16D053A9C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78206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A0CD6B8-0CBE-4FF4-859E-51AB9FFADB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2F0350E3-F8E8-404D-B7E3-D3902395E80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E00A929-E96E-4911-9E62-044FCD1EC8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7AF041-7E7D-4473-BDE9-686D51C0C250}" type="datetimeFigureOut">
              <a:rPr lang="cs-CZ" smtClean="0"/>
              <a:t>05.01.2021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0BAE8D5-7015-42A2-8D6E-E6F430CACD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A2328A1-CBA8-4272-89EA-88396B3E0C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5A797-78E0-4534-9EE5-EC16D053A9C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715367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FA1903B3-9FB3-41D4-B081-94ECADECCD5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BF7C5184-7AD6-4890-9590-762C4F25C2E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6A94524-B9FA-4E80-984D-B6DC04381B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7AF041-7E7D-4473-BDE9-686D51C0C250}" type="datetimeFigureOut">
              <a:rPr lang="cs-CZ" smtClean="0"/>
              <a:t>05.01.2021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ADC6E21-C166-44BA-8A51-DDB33F7B1E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2742A7F-ECB6-4A7F-8AA1-D1CA2864B5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5A797-78E0-4534-9EE5-EC16D053A9C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987368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9D08636-5334-4E4B-9282-57CDEFADDC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15ECDAC-649A-4C8F-8E07-859410A395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0B768E2-F489-47A3-B0A2-59E6256570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7AF041-7E7D-4473-BDE9-686D51C0C250}" type="datetimeFigureOut">
              <a:rPr lang="cs-CZ" smtClean="0"/>
              <a:t>05.01.2021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6086EBF-9BFC-4024-86B7-711BDA3DAD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823086E-2057-4BDF-A9A2-7050F95420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5A797-78E0-4534-9EE5-EC16D053A9C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132806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58E22A0-5B36-4640-9134-CFFD2BAD7B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F915471B-0E86-4C6B-87B6-AEAAD8CC9E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F1763AE-9FA9-499D-A8DA-069075FDCF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7AF041-7E7D-4473-BDE9-686D51C0C250}" type="datetimeFigureOut">
              <a:rPr lang="cs-CZ" smtClean="0"/>
              <a:t>05.01.2021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60D4ED4-598E-46A7-BE4A-7592326C29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74F6C58-B90C-4C62-BB9E-B18FEB0E61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5A797-78E0-4534-9EE5-EC16D053A9C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228162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E540FC5-3D92-492C-99DA-A42B5BA6BD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1756392-A14B-498F-B9C7-917FE313109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DADB62EE-3E56-427E-B2EE-DB8571EDBFE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BD988FFD-3DD0-49F8-B611-88FCC6422F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7AF041-7E7D-4473-BDE9-686D51C0C250}" type="datetimeFigureOut">
              <a:rPr lang="cs-CZ" smtClean="0"/>
              <a:t>05.01.2021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0E752983-B875-414B-89FC-71E2704BF8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BDD9BF15-55D9-4F59-9873-084EE1C662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5A797-78E0-4534-9EE5-EC16D053A9C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55908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D62405D-6A12-4D19-B892-8598F6855A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FFD5D6B9-BA4F-4A4F-A821-70A9A7EDFCE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F6AC2C20-9426-49EC-96D6-29C014BB55C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B9513CB3-C971-41B2-96A4-64534940F4C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75FB0781-6216-4E09-9DFE-AE5EB006120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88E3524D-E175-49EF-808A-C857BBB691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7AF041-7E7D-4473-BDE9-686D51C0C250}" type="datetimeFigureOut">
              <a:rPr lang="cs-CZ" smtClean="0"/>
              <a:t>05.01.2021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BA5C717E-0627-4347-AFBF-45326A4596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82342AA9-6C80-4301-AAA3-FADD0A06A0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5A797-78E0-4534-9EE5-EC16D053A9C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495979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BEFFA22-9B7C-4418-82E0-667BCDD23B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4334931A-1889-4BFB-91B5-727E895CF5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7AF041-7E7D-4473-BDE9-686D51C0C250}" type="datetimeFigureOut">
              <a:rPr lang="cs-CZ" smtClean="0"/>
              <a:t>05.01.2021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4E43BD67-72C4-476E-9FC4-F0207B4833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2F9FC065-4ECB-4D4B-BE9C-A92E4FDC14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5A797-78E0-4534-9EE5-EC16D053A9C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471672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16458A52-6D8D-4B4E-B7DA-73CEE1368C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7AF041-7E7D-4473-BDE9-686D51C0C250}" type="datetimeFigureOut">
              <a:rPr lang="cs-CZ" smtClean="0"/>
              <a:t>05.01.2021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8638D944-E459-4EE8-858A-3A0825F361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568FF090-0E52-4FBB-B9C0-61A2ADAD02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5A797-78E0-4534-9EE5-EC16D053A9C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18852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D977C4E-54F7-46AE-BD2E-C91F4E5966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E0172EE-4D49-4FAA-A883-AF08B42D04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39424B3E-0FFF-4262-8E7C-6315833FB6F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C2B30492-FD2A-4564-B7A3-A365EFC816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7AF041-7E7D-4473-BDE9-686D51C0C250}" type="datetimeFigureOut">
              <a:rPr lang="cs-CZ" smtClean="0"/>
              <a:t>05.01.2021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26A281FC-CB78-42C1-9246-E5AAC64B31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8A156E69-95F9-4C8C-8445-F275A0839D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5A797-78E0-4534-9EE5-EC16D053A9C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91846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6DA8E1D-8BBD-4135-A6D3-92C0FA747D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F825C20B-8F1A-4BF0-9666-3D2A4F0C0CD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BBD4B796-E15E-4A4E-B638-025D8362D7C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BEB4015A-57AE-48EA-9BC1-123C2D37F1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7AF041-7E7D-4473-BDE9-686D51C0C250}" type="datetimeFigureOut">
              <a:rPr lang="cs-CZ" smtClean="0"/>
              <a:t>05.01.2021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B4165F4D-BC75-4514-9CBB-2FF157CAA0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A7A44A0F-7E52-494B-9299-340EE98E98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5A797-78E0-4534-9EE5-EC16D053A9C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06794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BF041B6F-A25F-415A-9C0F-99B1FD02C2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CE2BBA26-65CA-41B1-B716-4B17E4E0D3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70DDE99-1FCF-4992-8BD2-DA5AD84440F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7AF041-7E7D-4473-BDE9-686D51C0C250}" type="datetimeFigureOut">
              <a:rPr lang="cs-CZ" smtClean="0"/>
              <a:t>05.01.2021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5991EEC-4B5F-4F29-A957-16A8E5A7E70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9562053-6884-45EF-B360-C4C2208B329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85A797-78E0-4534-9EE5-EC16D053A9C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210088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A71BCEB-CEC9-49B9-8A55-FAD66444D41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Správní právo a deriváty správního práva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C373F591-C725-48E5-BAE8-C93C1925694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Právo pro slavisty I</a:t>
            </a:r>
          </a:p>
        </p:txBody>
      </p:sp>
    </p:spTree>
    <p:extLst>
      <p:ext uri="{BB962C8B-B14F-4D97-AF65-F5344CB8AC3E}">
        <p14:creationId xmlns:p14="http://schemas.microsoft.com/office/powerpoint/2010/main" val="66643312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3BD187B-5A41-4C1A-86DD-F9511E0456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Pododvětví správního práva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FC8959E-7686-497A-B920-45ED47C242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Úseky veřejné správy</a:t>
            </a:r>
          </a:p>
          <a:p>
            <a:r>
              <a:rPr lang="cs-CZ" dirty="0"/>
              <a:t>Resorty</a:t>
            </a:r>
          </a:p>
          <a:p>
            <a:r>
              <a:rPr lang="cs-CZ" dirty="0"/>
              <a:t>Někdy se označují jako „právo“ , ale nejsou akceptována za samostatná právní odvětví</a:t>
            </a:r>
          </a:p>
          <a:p>
            <a:r>
              <a:rPr lang="cs-CZ" dirty="0"/>
              <a:t>Stavební právo</a:t>
            </a:r>
          </a:p>
          <a:p>
            <a:r>
              <a:rPr lang="cs-CZ" dirty="0"/>
              <a:t>Lesní právo</a:t>
            </a:r>
          </a:p>
          <a:p>
            <a:r>
              <a:rPr lang="cs-CZ" dirty="0"/>
              <a:t>Vodní právo </a:t>
            </a:r>
          </a:p>
          <a:p>
            <a:r>
              <a:rPr lang="cs-CZ" dirty="0"/>
              <a:t>Matriční právo ….</a:t>
            </a:r>
          </a:p>
        </p:txBody>
      </p:sp>
    </p:spTree>
    <p:extLst>
      <p:ext uri="{BB962C8B-B14F-4D97-AF65-F5344CB8AC3E}">
        <p14:creationId xmlns:p14="http://schemas.microsoft.com/office/powerpoint/2010/main" val="10663009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8DA6BFA-F8DF-4EC5-B09D-42EE554ADA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Finanční právo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5E3658C-BB42-4DB5-A39F-7378F08E70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Derivát správního práva</a:t>
            </a:r>
          </a:p>
          <a:p>
            <a:r>
              <a:rPr lang="cs-CZ" dirty="0"/>
              <a:t>Samostatné právní odvětví</a:t>
            </a:r>
          </a:p>
          <a:p>
            <a:r>
              <a:rPr lang="cs-CZ" dirty="0"/>
              <a:t>Finanční správa</a:t>
            </a:r>
          </a:p>
          <a:p>
            <a:endParaRPr lang="cs-CZ" dirty="0"/>
          </a:p>
          <a:p>
            <a:r>
              <a:rPr lang="cs-CZ" dirty="0"/>
              <a:t>Právní regulace veřejné finanční činnosti</a:t>
            </a:r>
          </a:p>
          <a:p>
            <a:endParaRPr lang="cs-CZ" dirty="0"/>
          </a:p>
          <a:p>
            <a:r>
              <a:rPr lang="cs-CZ" dirty="0"/>
              <a:t>MF, ČNB</a:t>
            </a:r>
          </a:p>
          <a:p>
            <a:r>
              <a:rPr lang="cs-CZ" dirty="0"/>
              <a:t>FSČR,  CSČR</a:t>
            </a:r>
          </a:p>
        </p:txBody>
      </p:sp>
    </p:spTree>
    <p:extLst>
      <p:ext uri="{BB962C8B-B14F-4D97-AF65-F5344CB8AC3E}">
        <p14:creationId xmlns:p14="http://schemas.microsoft.com/office/powerpoint/2010/main" val="193434071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22D10F4-AFBE-4E09-B142-7374260219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Pododvětví finančního práva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73C68FE7-C949-4982-9836-A049FDAD7C0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Nefiskální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C456DBA0-3185-46A3-842F-39F1F025E767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cs-CZ" dirty="0"/>
              <a:t>Měnové právo</a:t>
            </a:r>
          </a:p>
          <a:p>
            <a:r>
              <a:rPr lang="cs-CZ" dirty="0"/>
              <a:t>Devizové právo</a:t>
            </a:r>
          </a:p>
          <a:p>
            <a:r>
              <a:rPr lang="cs-CZ" dirty="0"/>
              <a:t>Právo finančního trhu</a:t>
            </a:r>
          </a:p>
          <a:p>
            <a:endParaRPr lang="cs-CZ" dirty="0"/>
          </a:p>
          <a:p>
            <a:r>
              <a:rPr lang="cs-CZ" dirty="0"/>
              <a:t>Puncovní právo</a:t>
            </a:r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B3964CD1-A85C-4B7F-AB5A-17CFA34162A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cs-CZ" dirty="0"/>
              <a:t>Fiskální</a:t>
            </a:r>
          </a:p>
        </p:txBody>
      </p:sp>
      <p:sp>
        <p:nvSpPr>
          <p:cNvPr id="7" name="Zástupný symbol pro obsah 6">
            <a:extLst>
              <a:ext uri="{FF2B5EF4-FFF2-40B4-BE49-F238E27FC236}">
                <a16:creationId xmlns:a16="http://schemas.microsoft.com/office/drawing/2014/main" id="{9D954549-E9FF-4657-BC9D-CF30894EB3D0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cs-CZ" dirty="0"/>
              <a:t>Rozpočtové právo</a:t>
            </a:r>
          </a:p>
          <a:p>
            <a:r>
              <a:rPr lang="cs-CZ" dirty="0"/>
              <a:t>Daňové právo + celní právo</a:t>
            </a:r>
          </a:p>
          <a:p>
            <a:r>
              <a:rPr lang="cs-CZ" dirty="0"/>
              <a:t>Dotační právo</a:t>
            </a:r>
          </a:p>
          <a:p>
            <a:endParaRPr lang="cs-CZ" dirty="0"/>
          </a:p>
          <a:p>
            <a:r>
              <a:rPr lang="cs-CZ" dirty="0"/>
              <a:t>Bilanční právo</a:t>
            </a:r>
          </a:p>
        </p:txBody>
      </p:sp>
    </p:spTree>
    <p:extLst>
      <p:ext uri="{BB962C8B-B14F-4D97-AF65-F5344CB8AC3E}">
        <p14:creationId xmlns:p14="http://schemas.microsoft.com/office/powerpoint/2010/main" val="347559305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AB6BE56-5BD8-44A8-BA20-F7293C8772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Finanční správa příklady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88F8D3A3-47D0-4E0A-A28C-3B8A84B58D3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Finanční správa České republiky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720923BA-15C7-451F-B732-2F5B81FF8967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cs-CZ" dirty="0"/>
              <a:t>Generální finanční ředitelství</a:t>
            </a:r>
          </a:p>
          <a:p>
            <a:r>
              <a:rPr lang="cs-CZ" dirty="0"/>
              <a:t>Odvolací finanční ředitelství</a:t>
            </a:r>
          </a:p>
          <a:p>
            <a:r>
              <a:rPr lang="cs-CZ" dirty="0"/>
              <a:t>Finanční úřady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B9418645-5A7A-409B-ACA5-898BE997229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cs-CZ" dirty="0"/>
              <a:t>Celní správa České republiky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28D11C30-E61E-4DF2-8ACD-FB6FA9612038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cs-CZ" dirty="0"/>
              <a:t>Generální ředitelství cel</a:t>
            </a:r>
          </a:p>
          <a:p>
            <a:r>
              <a:rPr lang="cs-CZ"/>
              <a:t>Celní úřady</a:t>
            </a:r>
          </a:p>
        </p:txBody>
      </p:sp>
    </p:spTree>
    <p:extLst>
      <p:ext uri="{BB962C8B-B14F-4D97-AF65-F5344CB8AC3E}">
        <p14:creationId xmlns:p14="http://schemas.microsoft.com/office/powerpoint/2010/main" val="19428613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AF8BD7D-85F4-4973-9947-D6944C2F70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Správní právo a deriváty správního práva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AA292C9-8FD2-4938-BA0F-C41DF5C59E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b="1" dirty="0"/>
              <a:t>Správní právo </a:t>
            </a:r>
            <a:r>
              <a:rPr lang="cs-CZ" dirty="0"/>
              <a:t>= samostatné právní odvětví regulující společenské vztahy související s výkonem </a:t>
            </a:r>
            <a:r>
              <a:rPr lang="cs-CZ" b="1" dirty="0"/>
              <a:t>veřejné správy </a:t>
            </a:r>
          </a:p>
          <a:p>
            <a:r>
              <a:rPr lang="cs-CZ" b="1" dirty="0"/>
              <a:t>Veřejná správa </a:t>
            </a:r>
            <a:r>
              <a:rPr lang="cs-CZ" dirty="0"/>
              <a:t>= správa veřejných záležitostí, realizovaná jako projev výkonné moci ve státě; </a:t>
            </a:r>
          </a:p>
          <a:p>
            <a:r>
              <a:rPr lang="cs-CZ" i="1" dirty="0"/>
              <a:t>Dělba moci: </a:t>
            </a:r>
            <a:r>
              <a:rPr lang="cs-CZ" dirty="0"/>
              <a:t>I. Moc zákonodárná + II. Moc výkonná + III. Moc soudní</a:t>
            </a:r>
          </a:p>
          <a:p>
            <a:pPr marL="0" indent="0">
              <a:buNone/>
            </a:pPr>
            <a:r>
              <a:rPr lang="fr-FR" dirty="0"/>
              <a:t>Charles Louis de Secondat, baron de La Brède et de </a:t>
            </a:r>
            <a:r>
              <a:rPr lang="fr-FR" b="1" dirty="0"/>
              <a:t>Montesquieu</a:t>
            </a:r>
            <a:r>
              <a:rPr lang="fr-FR" dirty="0"/>
              <a:t> </a:t>
            </a:r>
            <a:endParaRPr lang="cs-CZ" dirty="0"/>
          </a:p>
          <a:p>
            <a:r>
              <a:rPr lang="cs-CZ" b="1" dirty="0"/>
              <a:t>Deriváty správního práva </a:t>
            </a:r>
            <a:r>
              <a:rPr lang="cs-CZ" dirty="0"/>
              <a:t>= samostatná právní odvětví, která vzešla ze správního práva – uplatnění forem a metod veřejné správy při regulaci specifických společenských vztahů vedle vlastních forem a metod odpovídajících účelu regulace a prostředí jejího uskutečňování.</a:t>
            </a:r>
          </a:p>
          <a:p>
            <a:r>
              <a:rPr lang="cs-CZ" dirty="0"/>
              <a:t>Finanční právo, Právo sociálního zabezpečení (sociální právo), Právo životního prostředí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126704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3C5E260-280B-448B-BA07-AF4118F438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Veřejná správa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BFEA246-E30C-45F1-8D3F-4D2B3E067E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Správa věcí veřejných (veřejná služba)</a:t>
            </a:r>
          </a:p>
          <a:p>
            <a:r>
              <a:rPr lang="cs-CZ" dirty="0"/>
              <a:t>Veřejnou správu vykonává primárně </a:t>
            </a:r>
            <a:r>
              <a:rPr lang="cs-CZ" b="1" dirty="0"/>
              <a:t>stát</a:t>
            </a:r>
            <a:r>
              <a:rPr lang="cs-CZ" dirty="0"/>
              <a:t> – nositel státní moci, vlastní orgány moci výkonné </a:t>
            </a:r>
          </a:p>
          <a:p>
            <a:r>
              <a:rPr lang="cs-CZ" dirty="0"/>
              <a:t>a </a:t>
            </a:r>
            <a:r>
              <a:rPr lang="cs-CZ" b="1" dirty="0"/>
              <a:t>veřejnoprávní korporace – </a:t>
            </a:r>
            <a:r>
              <a:rPr lang="cs-CZ" dirty="0"/>
              <a:t>územní, zájmové</a:t>
            </a:r>
          </a:p>
          <a:p>
            <a:r>
              <a:rPr lang="cs-CZ" dirty="0"/>
              <a:t>delegovaná veřejná správa – fyzické a právnické osoby (za stát)</a:t>
            </a:r>
          </a:p>
          <a:p>
            <a:endParaRPr lang="cs-CZ" dirty="0"/>
          </a:p>
          <a:p>
            <a:r>
              <a:rPr lang="cs-CZ" dirty="0"/>
              <a:t>Veřejná správa = státní správa + samospráva</a:t>
            </a:r>
          </a:p>
        </p:txBody>
      </p:sp>
    </p:spTree>
    <p:extLst>
      <p:ext uri="{BB962C8B-B14F-4D97-AF65-F5344CB8AC3E}">
        <p14:creationId xmlns:p14="http://schemas.microsoft.com/office/powerpoint/2010/main" val="3907275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4B89BCE-7B1C-4F09-B924-7DD47D0DF8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Územní samospráva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6FD4469-F629-4AF1-9DEF-DACC3052E3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b="1" dirty="0"/>
              <a:t>Obce = základní </a:t>
            </a:r>
            <a:r>
              <a:rPr lang="cs-CZ" dirty="0"/>
              <a:t>územní samosprávné celky</a:t>
            </a:r>
            <a:endParaRPr lang="cs-CZ" b="1" dirty="0"/>
          </a:p>
          <a:p>
            <a:r>
              <a:rPr lang="cs-CZ" b="1" dirty="0"/>
              <a:t>Kraje = vyšší</a:t>
            </a:r>
            <a:r>
              <a:rPr lang="cs-CZ" dirty="0"/>
              <a:t> územní samosprávné celky</a:t>
            </a:r>
            <a:endParaRPr lang="cs-CZ" b="1" dirty="0"/>
          </a:p>
          <a:p>
            <a:r>
              <a:rPr lang="cs-CZ" dirty="0"/>
              <a:t>Samostatná působnost – výkon samosprávy</a:t>
            </a:r>
          </a:p>
          <a:p>
            <a:r>
              <a:rPr lang="cs-CZ" dirty="0"/>
              <a:t>Přenesená působnost – výkon veřejné správy za stát (místní státní správa) </a:t>
            </a:r>
          </a:p>
          <a:p>
            <a:endParaRPr lang="cs-CZ" dirty="0"/>
          </a:p>
          <a:p>
            <a:r>
              <a:rPr lang="cs-CZ" dirty="0"/>
              <a:t>Zastupitelstvo – rada – starosta/primátor</a:t>
            </a:r>
          </a:p>
          <a:p>
            <a:r>
              <a:rPr lang="cs-CZ" dirty="0"/>
              <a:t>Zastupitelstvo – rada – hejtman</a:t>
            </a:r>
          </a:p>
          <a:p>
            <a:r>
              <a:rPr lang="cs-CZ" dirty="0"/>
              <a:t>Obecní úřad/městský úřad/magistrát</a:t>
            </a:r>
          </a:p>
          <a:p>
            <a:r>
              <a:rPr lang="cs-CZ" dirty="0"/>
              <a:t>Krajský úřad</a:t>
            </a:r>
          </a:p>
          <a:p>
            <a:endParaRPr lang="cs-CZ" dirty="0"/>
          </a:p>
          <a:p>
            <a:r>
              <a:rPr lang="cs-CZ" dirty="0"/>
              <a:t>Zvláštní postavení hlavního města! </a:t>
            </a:r>
          </a:p>
        </p:txBody>
      </p:sp>
    </p:spTree>
    <p:extLst>
      <p:ext uri="{BB962C8B-B14F-4D97-AF65-F5344CB8AC3E}">
        <p14:creationId xmlns:p14="http://schemas.microsoft.com/office/powerpoint/2010/main" val="26240855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04F82F5-2B22-4219-8EA0-D949832FA0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Územní samosprávné celky x administrativní členění státu</a:t>
            </a:r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68EA935C-A409-43BD-A58C-855121032D2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Územní samosprávné celky</a:t>
            </a:r>
          </a:p>
        </p:txBody>
      </p:sp>
      <p:sp>
        <p:nvSpPr>
          <p:cNvPr id="7" name="Zástupný symbol pro obsah 6">
            <a:extLst>
              <a:ext uri="{FF2B5EF4-FFF2-40B4-BE49-F238E27FC236}">
                <a16:creationId xmlns:a16="http://schemas.microsoft.com/office/drawing/2014/main" id="{525ADCDA-EDF4-4445-908C-F4210E107748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cs-CZ" dirty="0"/>
              <a:t>Obce – základní </a:t>
            </a:r>
            <a:r>
              <a:rPr lang="cs-CZ" dirty="0" err="1"/>
              <a:t>úsc</a:t>
            </a:r>
            <a:endParaRPr lang="cs-CZ" dirty="0"/>
          </a:p>
          <a:p>
            <a:r>
              <a:rPr lang="cs-CZ" dirty="0"/>
              <a:t>Kraje – </a:t>
            </a:r>
            <a:r>
              <a:rPr lang="cs-CZ" dirty="0" err="1"/>
              <a:t>vúsc</a:t>
            </a:r>
            <a:r>
              <a:rPr lang="cs-CZ" dirty="0"/>
              <a:t> (14)</a:t>
            </a:r>
          </a:p>
        </p:txBody>
      </p:sp>
      <p:sp>
        <p:nvSpPr>
          <p:cNvPr id="8" name="Zástupný symbol pro text 7">
            <a:extLst>
              <a:ext uri="{FF2B5EF4-FFF2-40B4-BE49-F238E27FC236}">
                <a16:creationId xmlns:a16="http://schemas.microsoft.com/office/drawing/2014/main" id="{34526CBB-65B5-4F3A-B53F-08A8617C6F2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cs-CZ" dirty="0"/>
              <a:t>Administrativní členění státu (1960)</a:t>
            </a:r>
          </a:p>
        </p:txBody>
      </p:sp>
      <p:sp>
        <p:nvSpPr>
          <p:cNvPr id="9" name="Zástupný symbol pro obsah 8">
            <a:extLst>
              <a:ext uri="{FF2B5EF4-FFF2-40B4-BE49-F238E27FC236}">
                <a16:creationId xmlns:a16="http://schemas.microsoft.com/office/drawing/2014/main" id="{17419334-BEDD-4B5C-ABD3-F2CF065EDF1F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cs-CZ" dirty="0"/>
              <a:t>Obce </a:t>
            </a:r>
          </a:p>
          <a:p>
            <a:r>
              <a:rPr lang="cs-CZ" dirty="0">
                <a:solidFill>
                  <a:srgbClr val="FF0000"/>
                </a:solidFill>
              </a:rPr>
              <a:t>Okresy</a:t>
            </a:r>
          </a:p>
          <a:p>
            <a:r>
              <a:rPr lang="cs-CZ" dirty="0"/>
              <a:t>Kraje (8)</a:t>
            </a:r>
          </a:p>
        </p:txBody>
      </p:sp>
    </p:spTree>
    <p:extLst>
      <p:ext uri="{BB962C8B-B14F-4D97-AF65-F5344CB8AC3E}">
        <p14:creationId xmlns:p14="http://schemas.microsoft.com/office/powerpoint/2010/main" val="7647722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>
            <a:extLst>
              <a:ext uri="{FF2B5EF4-FFF2-40B4-BE49-F238E27FC236}">
                <a16:creationId xmlns:a16="http://schemas.microsoft.com/office/drawing/2014/main" id="{BB4CD997-4684-4E61-A250-636404474B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Zájmová samospráva</a:t>
            </a:r>
          </a:p>
        </p:txBody>
      </p:sp>
      <p:sp>
        <p:nvSpPr>
          <p:cNvPr id="8" name="Zástupný symbol pro obsah 7">
            <a:extLst>
              <a:ext uri="{FF2B5EF4-FFF2-40B4-BE49-F238E27FC236}">
                <a16:creationId xmlns:a16="http://schemas.microsoft.com/office/drawing/2014/main" id="{1B8CB5C5-7B20-4627-A9E0-4F9AA79F47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Územní samospráva – základ územní, personální, ekonomický </a:t>
            </a:r>
          </a:p>
          <a:p>
            <a:r>
              <a:rPr lang="cs-CZ" dirty="0"/>
              <a:t>Zájmová samospráva – chybí územní základ, akcent společného veřejného zájmu </a:t>
            </a:r>
          </a:p>
          <a:p>
            <a:r>
              <a:rPr lang="cs-CZ" dirty="0"/>
              <a:t>Svobodná (nezávislá) povolání - …</a:t>
            </a:r>
          </a:p>
          <a:p>
            <a:r>
              <a:rPr lang="cs-CZ" dirty="0"/>
              <a:t>Profesní </a:t>
            </a:r>
            <a:r>
              <a:rPr lang="cs-CZ" u="sng" dirty="0"/>
              <a:t>veřejnoprávní</a:t>
            </a:r>
            <a:r>
              <a:rPr lang="cs-CZ" dirty="0"/>
              <a:t> korporace x soukromoprávní korporace, spolky</a:t>
            </a:r>
          </a:p>
          <a:p>
            <a:r>
              <a:rPr lang="cs-CZ" dirty="0"/>
              <a:t>Př. Česká advokátní komora, ….</a:t>
            </a:r>
          </a:p>
          <a:p>
            <a:r>
              <a:rPr lang="cs-CZ" dirty="0"/>
              <a:t>Svoboda vzdělávání a bádání – </a:t>
            </a:r>
            <a:r>
              <a:rPr lang="cs-CZ" u="sng" dirty="0"/>
              <a:t>veřejné vysoké školy </a:t>
            </a:r>
            <a:r>
              <a:rPr lang="cs-CZ" dirty="0"/>
              <a:t>x státní VŠ, 									        soukromé VŠ</a:t>
            </a:r>
            <a:endParaRPr lang="cs-CZ" u="sng" dirty="0"/>
          </a:p>
          <a:p>
            <a:r>
              <a:rPr lang="cs-CZ" dirty="0"/>
              <a:t>Akademický senát, rektor … děkan</a:t>
            </a:r>
          </a:p>
        </p:txBody>
      </p:sp>
    </p:spTree>
    <p:extLst>
      <p:ext uri="{BB962C8B-B14F-4D97-AF65-F5344CB8AC3E}">
        <p14:creationId xmlns:p14="http://schemas.microsoft.com/office/powerpoint/2010/main" val="38161526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519840B-C3C8-4104-9DC3-43ACC5089E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Státní správa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27C3ABB-55D4-4019-AB53-300B5249E6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Vláda</a:t>
            </a:r>
          </a:p>
          <a:p>
            <a:r>
              <a:rPr lang="cs-CZ" dirty="0"/>
              <a:t>Ministerstva</a:t>
            </a:r>
          </a:p>
          <a:p>
            <a:r>
              <a:rPr lang="cs-CZ" dirty="0"/>
              <a:t>Další ústřední orgány státní správy</a:t>
            </a:r>
          </a:p>
          <a:p>
            <a:endParaRPr lang="cs-CZ" dirty="0"/>
          </a:p>
          <a:p>
            <a:r>
              <a:rPr lang="cs-CZ" dirty="0"/>
              <a:t>Centralizace x decentralizace</a:t>
            </a:r>
          </a:p>
          <a:p>
            <a:r>
              <a:rPr lang="cs-CZ" dirty="0"/>
              <a:t>Koncentrace x </a:t>
            </a:r>
            <a:r>
              <a:rPr lang="cs-CZ" dirty="0" err="1"/>
              <a:t>dekocentrace</a:t>
            </a:r>
            <a:r>
              <a:rPr lang="cs-CZ" dirty="0"/>
              <a:t> (specializace)</a:t>
            </a:r>
          </a:p>
        </p:txBody>
      </p:sp>
    </p:spTree>
    <p:extLst>
      <p:ext uri="{BB962C8B-B14F-4D97-AF65-F5344CB8AC3E}">
        <p14:creationId xmlns:p14="http://schemas.microsoft.com/office/powerpoint/2010/main" val="23104225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5F2F2C9-44F2-4DC7-BEB4-71552E883F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Správní trestání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57EF4A9-C5E0-48CF-A125-02A7EC64B9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Přestupky – nízká nebezpečnost pro společnost než trestné činy</a:t>
            </a:r>
          </a:p>
          <a:p>
            <a:r>
              <a:rPr lang="cs-CZ" dirty="0"/>
              <a:t>Sjednocení pojetí správních deliktů </a:t>
            </a:r>
          </a:p>
          <a:p>
            <a:r>
              <a:rPr lang="cs-CZ" dirty="0"/>
              <a:t>Přestupky fyzických osob</a:t>
            </a:r>
          </a:p>
          <a:p>
            <a:r>
              <a:rPr lang="cs-CZ" dirty="0"/>
              <a:t>Přestupky právnických osob</a:t>
            </a:r>
          </a:p>
          <a:p>
            <a:r>
              <a:rPr lang="cs-CZ" dirty="0"/>
              <a:t>Přestupky podnikajících fyzických osob</a:t>
            </a:r>
          </a:p>
          <a:p>
            <a:pPr marL="0" indent="0">
              <a:buNone/>
            </a:pPr>
            <a:r>
              <a:rPr lang="cs-CZ" dirty="0"/>
              <a:t>X</a:t>
            </a:r>
          </a:p>
          <a:p>
            <a:r>
              <a:rPr lang="cs-CZ" dirty="0"/>
              <a:t>Disciplinární delikty</a:t>
            </a:r>
          </a:p>
          <a:p>
            <a:r>
              <a:rPr lang="cs-CZ" dirty="0"/>
              <a:t>Pořádkové delikty</a:t>
            </a:r>
          </a:p>
        </p:txBody>
      </p:sp>
    </p:spTree>
    <p:extLst>
      <p:ext uri="{BB962C8B-B14F-4D97-AF65-F5344CB8AC3E}">
        <p14:creationId xmlns:p14="http://schemas.microsoft.com/office/powerpoint/2010/main" val="15012399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3759672-FF51-432B-B8CF-35B09D6538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Správní řízení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2089DEF-4AC0-4045-861B-A522AD55D3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Proces před orgánem veřejné správy</a:t>
            </a:r>
          </a:p>
          <a:p>
            <a:r>
              <a:rPr lang="cs-CZ" dirty="0"/>
              <a:t>Postavení správního </a:t>
            </a:r>
            <a:r>
              <a:rPr lang="cs-CZ" b="1" dirty="0"/>
              <a:t>řád</a:t>
            </a:r>
            <a:r>
              <a:rPr lang="cs-CZ" dirty="0"/>
              <a:t>u</a:t>
            </a:r>
          </a:p>
          <a:p>
            <a:r>
              <a:rPr lang="cs-CZ" dirty="0"/>
              <a:t>Lex </a:t>
            </a:r>
            <a:r>
              <a:rPr lang="cs-CZ" dirty="0" err="1"/>
              <a:t>generalis</a:t>
            </a:r>
            <a:r>
              <a:rPr lang="cs-CZ" dirty="0"/>
              <a:t> – lex </a:t>
            </a:r>
            <a:r>
              <a:rPr lang="cs-CZ" dirty="0" err="1"/>
              <a:t>specialis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62796257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53</TotalTime>
  <Words>502</Words>
  <Application>Microsoft Office PowerPoint</Application>
  <PresentationFormat>Širokoúhlá obrazovka</PresentationFormat>
  <Paragraphs>103</Paragraphs>
  <Slides>13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Motiv Office</vt:lpstr>
      <vt:lpstr>Správní právo a deriváty správního práva</vt:lpstr>
      <vt:lpstr>Správní právo a deriváty správního práva</vt:lpstr>
      <vt:lpstr>Veřejná správa</vt:lpstr>
      <vt:lpstr>Územní samospráva</vt:lpstr>
      <vt:lpstr>Územní samosprávné celky x administrativní členění státu</vt:lpstr>
      <vt:lpstr>Zájmová samospráva</vt:lpstr>
      <vt:lpstr>Státní správa</vt:lpstr>
      <vt:lpstr>Správní trestání</vt:lpstr>
      <vt:lpstr>Správní řízení</vt:lpstr>
      <vt:lpstr>Pododvětví správního práva</vt:lpstr>
      <vt:lpstr>Finanční právo</vt:lpstr>
      <vt:lpstr>Pododvětví finančního práva</vt:lpstr>
      <vt:lpstr>Finanční správa příklady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Správní právo a deriváty správního práva</dc:title>
  <dc:creator>Petr Mrkývka</dc:creator>
  <cp:lastModifiedBy>Petr Mrkývka</cp:lastModifiedBy>
  <cp:revision>8</cp:revision>
  <dcterms:created xsi:type="dcterms:W3CDTF">2021-01-05T14:06:16Z</dcterms:created>
  <dcterms:modified xsi:type="dcterms:W3CDTF">2021-01-05T15:00:06Z</dcterms:modified>
</cp:coreProperties>
</file>