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411584-CDDB-4ADE-B84E-FDE93FA797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FEDA90C-D227-4A29-A452-95D1DE0B81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2928B0E-B376-434E-8474-C61BCD238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18E7C-5365-4AF7-BE82-3DFB61393DFD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74B3529-0AF1-4F21-8E2F-C0A1F3361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F9D98B9-6707-4A76-A8BD-030C368BC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C4DAD-2097-4716-908B-1D13AEAFA0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1094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20BB36-D7F4-44A8-A51A-4D8B3E677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C32A612-B1DA-4284-9588-397E0BE0C4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D0D7909-1BC1-440F-926E-815DC0907B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18E7C-5365-4AF7-BE82-3DFB61393DFD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B1E46A3-8FE4-42F0-A7EA-7BC3C3918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E20C70D-F899-4313-96BD-D9F78675B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C4DAD-2097-4716-908B-1D13AEAFA0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3561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A82A7A2-D284-41DB-AFAA-F3710FECED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015D4F1-96E8-4EC6-87DE-91CBEEB8ED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FA47791-4F87-4A82-BD6B-4015BB23D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18E7C-5365-4AF7-BE82-3DFB61393DFD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BF82C06-9572-4A0E-AD0F-BA4718F5D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9B686B7-87B8-432B-8B15-77ACE2281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C4DAD-2097-4716-908B-1D13AEAFA0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5995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DB6A1A-FA90-4FE9-AC48-7B0CD8EC8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996A2B2-D829-4E19-A4F3-4DAA22DBC6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624DE13-4635-4115-96F1-BDDAD272A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18E7C-5365-4AF7-BE82-3DFB61393DFD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5AED413-6084-4BCC-8373-3AF06A116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CE9A335-A48B-4B1E-AE85-61CD6C9D9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C4DAD-2097-4716-908B-1D13AEAFA0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7098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617B70-11BE-41FA-AC15-E9B3C4D9F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8A5420C-9154-439B-A812-B782508424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9CE7065-DD2E-44E6-900A-50B848D88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18E7C-5365-4AF7-BE82-3DFB61393DFD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A34144F-22C5-4762-967B-D5F2C579C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B179E23-A0D9-4EA5-BEA1-0284F17E6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C4DAD-2097-4716-908B-1D13AEAFA0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1900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DB4A86-4798-4449-AF6F-628BB82916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54E4090-50B1-462B-B1CD-FA92484F2C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8071CB5-AD4E-4ECC-979B-EA19310E2B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7949D84-6E81-4519-9D27-357EA43D4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18E7C-5365-4AF7-BE82-3DFB61393DFD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97DA27A-B8E7-40AA-A0BA-D5D1EA69B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F94E9D8-EC25-458F-A902-0332DF967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C4DAD-2097-4716-908B-1D13AEAFA0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5477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ACE2C9-8ACE-4A89-828F-D43914F533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3683596-487A-4CD3-8A7B-0EC64ACF0D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63D8BD95-0E95-4245-A598-4B5DB2A9D0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0EF244F3-5344-4D83-A03B-B67AA85071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1BCB429A-34C8-40C8-BD2A-AB8CB1A816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C8CF025-6693-4B6A-A5C0-46FA60F87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18E7C-5365-4AF7-BE82-3DFB61393DFD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74F7FD2-BF32-4F3E-920D-DECAFD8DE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3EBA3D3-6E8F-4916-9DF2-BF3A9547C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C4DAD-2097-4716-908B-1D13AEAFA0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7683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0F21E3-8445-49DE-A151-D3D4A9585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04F7B1B-86C0-44A6-9457-9779B851D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18E7C-5365-4AF7-BE82-3DFB61393DFD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52E1A33-080E-4BD2-A27D-EFE259DD2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8D482B1-EEB3-4290-9E1A-CE5BBB7DE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C4DAD-2097-4716-908B-1D13AEAFA0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879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85BF817-19A2-49EB-84B6-694F585C6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18E7C-5365-4AF7-BE82-3DFB61393DFD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E1B9DA1-7974-42A2-8C81-33956B523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CC8A2A2-262E-440C-965E-ED48553BD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C4DAD-2097-4716-908B-1D13AEAFA0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0395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931C60-3FCE-46F7-9B8A-E4C50868F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66E0AD6-F013-4424-B01E-C28331A9FC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7EB42236-E0B7-472D-955B-2A81DE9374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C3CF466-AE22-4415-9F38-44FD4F861D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18E7C-5365-4AF7-BE82-3DFB61393DFD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865F5DD-3048-4540-9984-01488C56B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3E93D30-0D1A-4564-B7DB-58B2C78A7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C4DAD-2097-4716-908B-1D13AEAFA0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2371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6AF61A-ACAC-4485-8B6B-80B7EC72D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43C92FE-CC6E-40A3-B9DF-69C58C978B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C85A2B93-C940-4B13-BADC-7EB4634BB2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8ABC207-8CBA-464E-AA9A-146813827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18E7C-5365-4AF7-BE82-3DFB61393DFD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10D4CB8-13E6-471C-86BB-DADFF512F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C1BFE9C-97B4-4C08-9165-CBF79C49E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C4DAD-2097-4716-908B-1D13AEAFA0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5006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BBF2285-2021-4149-981B-D2A3802EA8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BC0DDD7-AC2F-4FCE-BAAC-8D8EAE3E2F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9F301C7-39D8-41CD-8E59-39BDD2E85E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618E7C-5365-4AF7-BE82-3DFB61393DFD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EE82F7C-B2C1-42DE-AE83-CD17B11F71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17F2C03-B366-486C-8444-431F459238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C4DAD-2097-4716-908B-1D13AEAFA0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0830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5C1086-AC03-4AF3-91C3-19CB7B48296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Právo pro slavisty 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9AF8BB9-CE21-4974-A2D7-E7939DDCE71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65340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60174B-A651-4189-BA7F-14850EAD6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Působnost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C3A530D-005D-4962-8BD0-BB5E313A88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Časová – platnost, účinnost; retroaktivita</a:t>
            </a:r>
          </a:p>
          <a:p>
            <a:r>
              <a:rPr lang="cs-CZ" dirty="0"/>
              <a:t>Prostorová – celostátní, omezená, exteritoriální</a:t>
            </a:r>
          </a:p>
          <a:p>
            <a:r>
              <a:rPr lang="cs-CZ" dirty="0"/>
              <a:t>Osobní – každý, občan, rezident, skupina osob</a:t>
            </a:r>
          </a:p>
          <a:p>
            <a:r>
              <a:rPr lang="cs-CZ" dirty="0"/>
              <a:t>Věcná – okruh společenských vztahů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33458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14176C-49FF-4962-8B28-105DFD075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Legislativa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4A0DF2B-A8F1-4A8E-8A57-56A0FE786C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Legislativa = postup při tvorbě právních předpisů – Legislativní pravidla vlády, Jednací řád Poslanecké sněmovny Parlamentu České republiky</a:t>
            </a:r>
          </a:p>
          <a:p>
            <a:r>
              <a:rPr lang="cs-CZ" dirty="0"/>
              <a:t>Formální znaky normativního aktu: legitimita schvalovatele, příslušná forma právního předpisu, publikace – Sbírka zákonů, úřední deska</a:t>
            </a:r>
          </a:p>
          <a:p>
            <a:r>
              <a:rPr lang="cs-CZ" dirty="0"/>
              <a:t>Struktura právního předpisu: Preambule, části, hlavy, oddíly, články, paragrafy, rubriky</a:t>
            </a:r>
          </a:p>
        </p:txBody>
      </p:sp>
    </p:spTree>
    <p:extLst>
      <p:ext uri="{BB962C8B-B14F-4D97-AF65-F5344CB8AC3E}">
        <p14:creationId xmlns:p14="http://schemas.microsoft.com/office/powerpoint/2010/main" val="31964590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33A62C-EA49-403F-B31A-4FC649DE2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Časová osa legislativy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841FB78-9ED5-40A1-9DE8-C87B3EFD6B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Příprava</a:t>
            </a:r>
          </a:p>
          <a:p>
            <a:r>
              <a:rPr lang="cs-CZ" dirty="0"/>
              <a:t>Věcný záměr</a:t>
            </a:r>
          </a:p>
          <a:p>
            <a:r>
              <a:rPr lang="cs-CZ" dirty="0"/>
              <a:t>Paragrafované znění</a:t>
            </a:r>
          </a:p>
          <a:p>
            <a:r>
              <a:rPr lang="cs-CZ" dirty="0"/>
              <a:t>Návrh </a:t>
            </a:r>
          </a:p>
          <a:p>
            <a:r>
              <a:rPr lang="cs-CZ" dirty="0"/>
              <a:t>Schvalování </a:t>
            </a:r>
          </a:p>
          <a:p>
            <a:r>
              <a:rPr lang="cs-CZ" dirty="0"/>
              <a:t>Signace</a:t>
            </a:r>
          </a:p>
          <a:p>
            <a:r>
              <a:rPr lang="cs-CZ" dirty="0"/>
              <a:t>Publikace</a:t>
            </a:r>
          </a:p>
          <a:p>
            <a:r>
              <a:rPr lang="cs-CZ" dirty="0" err="1"/>
              <a:t>Legisvakance</a:t>
            </a:r>
            <a:r>
              <a:rPr lang="cs-CZ" dirty="0"/>
              <a:t> (</a:t>
            </a:r>
            <a:r>
              <a:rPr lang="cs-CZ" dirty="0" err="1"/>
              <a:t>vacatio</a:t>
            </a:r>
            <a:r>
              <a:rPr lang="cs-CZ" dirty="0"/>
              <a:t> </a:t>
            </a:r>
            <a:r>
              <a:rPr lang="cs-CZ" dirty="0" err="1"/>
              <a:t>legis</a:t>
            </a:r>
            <a:r>
              <a:rPr lang="cs-CZ" dirty="0"/>
              <a:t>)</a:t>
            </a:r>
          </a:p>
          <a:p>
            <a:r>
              <a:rPr lang="cs-CZ" dirty="0"/>
              <a:t>Účinnost</a:t>
            </a:r>
          </a:p>
        </p:txBody>
      </p:sp>
    </p:spTree>
    <p:extLst>
      <p:ext uri="{BB962C8B-B14F-4D97-AF65-F5344CB8AC3E}">
        <p14:creationId xmlns:p14="http://schemas.microsoft.com/office/powerpoint/2010/main" val="16582842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6DE2FB-9F50-4324-A59C-C43A83ABF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16AD796-9012-4AA0-A2CF-18360FA293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 algn="ctr">
              <a:buNone/>
            </a:pPr>
            <a:r>
              <a:rPr lang="cs-CZ" sz="6000" dirty="0"/>
              <a:t>HOWGH</a:t>
            </a:r>
          </a:p>
        </p:txBody>
      </p:sp>
    </p:spTree>
    <p:extLst>
      <p:ext uri="{BB962C8B-B14F-4D97-AF65-F5344CB8AC3E}">
        <p14:creationId xmlns:p14="http://schemas.microsoft.com/office/powerpoint/2010/main" val="4205931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20D581-4941-46A6-9643-4B2012F61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předmětu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31C8DA0-D4F4-4C43-8D5F-316FD5E14A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Hlavním cílem kurzu je naučit se praktickým dovednostem při práci s právními předpisy; osvojit si obecnou právní terminologii, interpretační a aplikační postupy a základy právního myšlení. K tomu slouží základní soubor přednášek zaměřený za základní právní pojmy, systém práva a interpretační postupy a formy realizace práva.</a:t>
            </a:r>
          </a:p>
        </p:txBody>
      </p:sp>
    </p:spTree>
    <p:extLst>
      <p:ext uri="{BB962C8B-B14F-4D97-AF65-F5344CB8AC3E}">
        <p14:creationId xmlns:p14="http://schemas.microsoft.com/office/powerpoint/2010/main" val="3692205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766568-BEE8-433E-89F8-286EABDB5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 jazykovědy a práva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5287E19-C290-4458-AACD-D400BE9BD3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Právní norma = pravidlo chování ve společenských vztazích vynutitelné veřejnou mocí.</a:t>
            </a:r>
          </a:p>
          <a:p>
            <a:r>
              <a:rPr lang="cs-CZ" dirty="0"/>
              <a:t>Právní norma – právo psané x právo nepsané (obyčej – sbírky obyčejového práva)</a:t>
            </a:r>
          </a:p>
          <a:p>
            <a:r>
              <a:rPr lang="cs-CZ" dirty="0"/>
              <a:t>Právní norma – jazyk zákonodárce – úřední jazyk, právnický jazyk</a:t>
            </a:r>
          </a:p>
          <a:p>
            <a:r>
              <a:rPr lang="cs-CZ" dirty="0"/>
              <a:t>Jazykový výklad právní normy</a:t>
            </a:r>
          </a:p>
          <a:p>
            <a:r>
              <a:rPr lang="cs-CZ" dirty="0"/>
              <a:t>Právní terminologie, pojmový aparát – definice pojmu</a:t>
            </a:r>
          </a:p>
          <a:p>
            <a:r>
              <a:rPr lang="cs-CZ" dirty="0"/>
              <a:t>Jazyk mezinárodních smluv – „třetí jazyk“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8423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8E1931-2C55-4739-AF3E-FBD638EF2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text a jeho překlad/tlumočení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EAB5B19-6660-415E-AF97-DF33C7FF5E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Právo na tlumočníka</a:t>
            </a:r>
          </a:p>
          <a:p>
            <a:r>
              <a:rPr lang="cs-CZ" dirty="0"/>
              <a:t>Kategorie tlumočníků a překladatelů</a:t>
            </a:r>
          </a:p>
          <a:p>
            <a:r>
              <a:rPr lang="cs-CZ" dirty="0"/>
              <a:t>Neutrální postavení tlumočníka</a:t>
            </a:r>
          </a:p>
          <a:p>
            <a:r>
              <a:rPr lang="cs-CZ" dirty="0"/>
              <a:t>Nebezpečí překladu – nutná znalost právní terminologie a reálií (výkladová poznámka: doslovný překlad + zorientování adresáta)</a:t>
            </a:r>
          </a:p>
          <a:p>
            <a:r>
              <a:rPr lang="cs-CZ" dirty="0"/>
              <a:t>Falešní přátelé a právní text. Nebezpečí podobnosti slovanských jazyků.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5257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5CB0BC-4A25-452C-8BFD-B24810EAC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Komparace právních norem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069A8C0-96A7-43DE-980C-F3E0279B81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Komparace = srovnání</a:t>
            </a:r>
          </a:p>
          <a:p>
            <a:r>
              <a:rPr lang="cs-CZ" dirty="0"/>
              <a:t>Ve studijních materiálech k předmětu máte základní právní předpisy ČR, Polska, Ruska, Ukrajiny … co s tím?</a:t>
            </a:r>
          </a:p>
          <a:p>
            <a:r>
              <a:rPr lang="cs-CZ" dirty="0"/>
              <a:t>Podle studijního zaměření si vyberte český předpis a k tomu odpovídající předpis zahraniční.</a:t>
            </a:r>
          </a:p>
          <a:p>
            <a:r>
              <a:rPr lang="cs-CZ" dirty="0"/>
              <a:t>Všimněte si rozdílů v konstrukci předpisu, citaci norem a vytvářejte si pojmový aparát</a:t>
            </a:r>
          </a:p>
          <a:p>
            <a:r>
              <a:rPr lang="cs-CZ" dirty="0"/>
              <a:t>Všimněte si věcných rozdílů</a:t>
            </a:r>
          </a:p>
        </p:txBody>
      </p:sp>
    </p:spTree>
    <p:extLst>
      <p:ext uri="{BB962C8B-B14F-4D97-AF65-F5344CB8AC3E}">
        <p14:creationId xmlns:p14="http://schemas.microsoft.com/office/powerpoint/2010/main" val="26711299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DB7AD5-5BCA-4576-99DE-1FCFF00A3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norma a právní předpis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95D18F1-B3B4-4334-A7FD-C01F50D2F9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Rozdíl se stírá, ale přece je</a:t>
            </a:r>
          </a:p>
          <a:p>
            <a:r>
              <a:rPr lang="cs-CZ" dirty="0"/>
              <a:t>Právní norma = pravidlo chování</a:t>
            </a:r>
          </a:p>
          <a:p>
            <a:r>
              <a:rPr lang="cs-CZ" dirty="0"/>
              <a:t>Právní předpis = nositel právních norem (kde se právní norma nachází), každá právní norma musí být v právním předpise (normativní právní akt)</a:t>
            </a:r>
          </a:p>
        </p:txBody>
      </p:sp>
    </p:spTree>
    <p:extLst>
      <p:ext uri="{BB962C8B-B14F-4D97-AF65-F5344CB8AC3E}">
        <p14:creationId xmlns:p14="http://schemas.microsoft.com/office/powerpoint/2010/main" val="50408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77C1B3-5921-4DD0-9B2C-E963966633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právní normy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3EEE635-9F2D-4DA3-A551-BDFE94B17E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Antecedent</a:t>
            </a:r>
          </a:p>
          <a:p>
            <a:r>
              <a:rPr lang="cs-CZ" dirty="0"/>
              <a:t>Konsekvent</a:t>
            </a:r>
          </a:p>
          <a:p>
            <a:pPr marL="0" indent="0">
              <a:buNone/>
            </a:pPr>
            <a:r>
              <a:rPr lang="cs-CZ" dirty="0"/>
              <a:t>-------</a:t>
            </a:r>
          </a:p>
          <a:p>
            <a:r>
              <a:rPr lang="cs-CZ" dirty="0"/>
              <a:t>Hypotéza – předpoklady vlastního pravidla chování</a:t>
            </a:r>
          </a:p>
          <a:p>
            <a:r>
              <a:rPr lang="cs-CZ" dirty="0"/>
              <a:t>Dispozice – vlastní pravidlo chování</a:t>
            </a:r>
          </a:p>
          <a:p>
            <a:r>
              <a:rPr lang="cs-CZ" dirty="0"/>
              <a:t>Sankce – nepříznivé následky za porušení dispozice</a:t>
            </a:r>
          </a:p>
        </p:txBody>
      </p:sp>
    </p:spTree>
    <p:extLst>
      <p:ext uri="{BB962C8B-B14F-4D97-AF65-F5344CB8AC3E}">
        <p14:creationId xmlns:p14="http://schemas.microsoft.com/office/powerpoint/2010/main" val="30542074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898B37-BC3E-4BF8-BB04-3C450BCDF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právních norem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67B944B-96D6-4208-8399-A7D2E0EE78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Kogentní</a:t>
            </a:r>
          </a:p>
          <a:p>
            <a:r>
              <a:rPr lang="cs-CZ" dirty="0"/>
              <a:t>Dispozitivní </a:t>
            </a:r>
          </a:p>
          <a:p>
            <a:endParaRPr lang="cs-CZ" dirty="0"/>
          </a:p>
          <a:p>
            <a:r>
              <a:rPr lang="cs-CZ" dirty="0"/>
              <a:t>Zavazující</a:t>
            </a:r>
          </a:p>
          <a:p>
            <a:r>
              <a:rPr lang="cs-CZ" dirty="0"/>
              <a:t>Opravňující</a:t>
            </a:r>
          </a:p>
          <a:p>
            <a:endParaRPr lang="cs-CZ" dirty="0"/>
          </a:p>
          <a:p>
            <a:r>
              <a:rPr lang="cs-CZ" dirty="0"/>
              <a:t>Výkladové</a:t>
            </a:r>
          </a:p>
          <a:p>
            <a:r>
              <a:rPr lang="cs-CZ" dirty="0"/>
              <a:t>Parametrické</a:t>
            </a:r>
          </a:p>
        </p:txBody>
      </p:sp>
    </p:spTree>
    <p:extLst>
      <p:ext uri="{BB962C8B-B14F-4D97-AF65-F5344CB8AC3E}">
        <p14:creationId xmlns:p14="http://schemas.microsoft.com/office/powerpoint/2010/main" val="42308414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35F3A7-0ABC-40EF-83FD-656FC235C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Hierarchie právních norem/právních předpisů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FA0B493-6639-4E84-BE2E-AC532A391B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Právo mezinárodní a právo unijní</a:t>
            </a:r>
          </a:p>
          <a:p>
            <a:r>
              <a:rPr lang="cs-CZ" dirty="0"/>
              <a:t>Právo vnitrostátní:</a:t>
            </a:r>
          </a:p>
          <a:p>
            <a:pPr marL="514350" indent="-514350">
              <a:buAutoNum type="arabicPeriod"/>
            </a:pPr>
            <a:r>
              <a:rPr lang="cs-CZ" dirty="0"/>
              <a:t>Ústava a ústavní zákony (ústavní pořádek)</a:t>
            </a:r>
          </a:p>
          <a:p>
            <a:pPr marL="514350" indent="-514350">
              <a:buAutoNum type="arabicPeriod"/>
            </a:pPr>
            <a:r>
              <a:rPr lang="cs-CZ" dirty="0"/>
              <a:t>Zákony</a:t>
            </a:r>
          </a:p>
          <a:p>
            <a:pPr marL="514350" indent="-514350">
              <a:buAutoNum type="arabicPeriod"/>
            </a:pPr>
            <a:r>
              <a:rPr lang="cs-CZ" dirty="0"/>
              <a:t>Obecně závazné vyhlášky územních samosprávných celků</a:t>
            </a:r>
          </a:p>
          <a:p>
            <a:pPr marL="514350" indent="-514350">
              <a:buAutoNum type="arabicPeriod"/>
            </a:pPr>
            <a:r>
              <a:rPr lang="cs-CZ" dirty="0"/>
              <a:t>Nařízení vlády</a:t>
            </a:r>
          </a:p>
          <a:p>
            <a:pPr marL="514350" indent="-514350">
              <a:buAutoNum type="arabicPeriod"/>
            </a:pPr>
            <a:r>
              <a:rPr lang="cs-CZ" dirty="0"/>
              <a:t>Vyhlášky ústředních správních orgánů</a:t>
            </a:r>
          </a:p>
          <a:p>
            <a:pPr marL="514350" indent="-514350">
              <a:buAutoNum type="arabicPeriod"/>
            </a:pPr>
            <a:r>
              <a:rPr lang="cs-CZ" dirty="0"/>
              <a:t>Obecně závazná nařízení územních samosprávných celků</a:t>
            </a:r>
          </a:p>
        </p:txBody>
      </p:sp>
    </p:spTree>
    <p:extLst>
      <p:ext uri="{BB962C8B-B14F-4D97-AF65-F5344CB8AC3E}">
        <p14:creationId xmlns:p14="http://schemas.microsoft.com/office/powerpoint/2010/main" val="328598028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450</Words>
  <Application>Microsoft Office PowerPoint</Application>
  <PresentationFormat>Širokoúhlá obrazovka</PresentationFormat>
  <Paragraphs>74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Motiv Office</vt:lpstr>
      <vt:lpstr>Právo pro slavisty I</vt:lpstr>
      <vt:lpstr>Cíl předmětu</vt:lpstr>
      <vt:lpstr>Vztah jazykovědy a práva</vt:lpstr>
      <vt:lpstr>Právní text a jeho překlad/tlumočení</vt:lpstr>
      <vt:lpstr>Komparace právních norem</vt:lpstr>
      <vt:lpstr>Právní norma a právní předpis</vt:lpstr>
      <vt:lpstr>Struktura právní normy</vt:lpstr>
      <vt:lpstr>Druhy právních norem</vt:lpstr>
      <vt:lpstr>Hierarchie právních norem/právních předpisů</vt:lpstr>
      <vt:lpstr>Působnost </vt:lpstr>
      <vt:lpstr>Legislativa</vt:lpstr>
      <vt:lpstr>Časová osa legislativy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Právo a stát</dc:title>
  <dc:creator>Hewlett-Packard Company</dc:creator>
  <cp:lastModifiedBy>Hewlett-Packard Company</cp:lastModifiedBy>
  <cp:revision>8</cp:revision>
  <dcterms:created xsi:type="dcterms:W3CDTF">2020-10-06T12:47:48Z</dcterms:created>
  <dcterms:modified xsi:type="dcterms:W3CDTF">2020-10-06T13:56:38Z</dcterms:modified>
</cp:coreProperties>
</file>