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sldIdLst>
    <p:sldId id="282" r:id="rId5"/>
    <p:sldId id="286" r:id="rId6"/>
    <p:sldId id="292" r:id="rId7"/>
    <p:sldId id="294" r:id="rId8"/>
    <p:sldId id="295" r:id="rId9"/>
    <p:sldId id="293" r:id="rId10"/>
    <p:sldId id="296" r:id="rId11"/>
    <p:sldId id="298" r:id="rId12"/>
    <p:sldId id="299" r:id="rId13"/>
    <p:sldId id="300" r:id="rId14"/>
    <p:sldId id="301" r:id="rId15"/>
    <p:sldId id="302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5468" autoAdjust="0"/>
  </p:normalViewPr>
  <p:slideViewPr>
    <p:cSldViewPr snapToGrid="0">
      <p:cViewPr varScale="1">
        <p:scale>
          <a:sx n="85" d="100"/>
          <a:sy n="85" d="100"/>
        </p:scale>
        <p:origin x="78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9CC98-99C9-43EF-886C-3F751A73025C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257D47-E4BA-4B95-923F-71F908F4E05E}">
      <dgm:prSet phldrT="[Text]"/>
      <dgm:spPr/>
      <dgm:t>
        <a:bodyPr/>
        <a:lstStyle/>
        <a:p>
          <a:r>
            <a:rPr lang="cs-CZ" dirty="0"/>
            <a:t>Židle?</a:t>
          </a:r>
        </a:p>
      </dgm:t>
    </dgm:pt>
    <dgm:pt modelId="{B574A0D2-4F19-413F-87C5-9F7B6A5C1F58}" type="parTrans" cxnId="{075F36B7-6B63-431B-8AED-2260719D8157}">
      <dgm:prSet/>
      <dgm:spPr/>
      <dgm:t>
        <a:bodyPr/>
        <a:lstStyle/>
        <a:p>
          <a:endParaRPr lang="cs-CZ"/>
        </a:p>
      </dgm:t>
    </dgm:pt>
    <dgm:pt modelId="{DDF43AD2-0C2B-4D48-BA2B-401CE69AEC3D}" type="sibTrans" cxnId="{075F36B7-6B63-431B-8AED-2260719D8157}">
      <dgm:prSet/>
      <dgm:spPr/>
      <dgm:t>
        <a:bodyPr/>
        <a:lstStyle/>
        <a:p>
          <a:endParaRPr lang="cs-CZ"/>
        </a:p>
      </dgm:t>
    </dgm:pt>
    <dgm:pt modelId="{7B64EB2B-A894-4E78-9664-0FCA7480F2FA}">
      <dgm:prSet phldrT="[Text]"/>
      <dgm:spPr/>
      <dgm:t>
        <a:bodyPr/>
        <a:lstStyle/>
        <a:p>
          <a:r>
            <a:rPr lang="en-US" dirty="0"/>
            <a:t>10 %</a:t>
          </a:r>
          <a:r>
            <a:rPr lang="cs-CZ" dirty="0"/>
            <a:t>		</a:t>
          </a:r>
        </a:p>
      </dgm:t>
    </dgm:pt>
    <dgm:pt modelId="{1AA23ACC-DFCC-40FA-BE7D-98AC3CD7BE25}" type="parTrans" cxnId="{F927BB04-1387-45EC-A708-49FB9279BDE4}">
      <dgm:prSet/>
      <dgm:spPr/>
      <dgm:t>
        <a:bodyPr/>
        <a:lstStyle/>
        <a:p>
          <a:endParaRPr lang="cs-CZ"/>
        </a:p>
      </dgm:t>
    </dgm:pt>
    <dgm:pt modelId="{A884F8AF-BB06-4089-BC02-3B1E1BF0785D}" type="sibTrans" cxnId="{F927BB04-1387-45EC-A708-49FB9279BDE4}">
      <dgm:prSet/>
      <dgm:spPr/>
      <dgm:t>
        <a:bodyPr/>
        <a:lstStyle/>
        <a:p>
          <a:endParaRPr lang="cs-CZ"/>
        </a:p>
      </dgm:t>
    </dgm:pt>
    <dgm:pt modelId="{87F6CE90-EA73-455F-8C9F-B42E6A56F425}">
      <dgm:prSet phldrT="[Text]"/>
      <dgm:spPr/>
      <dgm:t>
        <a:bodyPr/>
        <a:lstStyle/>
        <a:p>
          <a:r>
            <a:rPr lang="cs-CZ" dirty="0"/>
            <a:t> </a:t>
          </a:r>
          <a:r>
            <a:rPr lang="en-US" dirty="0"/>
            <a:t>60 %</a:t>
          </a:r>
          <a:endParaRPr lang="cs-CZ" dirty="0"/>
        </a:p>
      </dgm:t>
    </dgm:pt>
    <dgm:pt modelId="{DC4434B0-BD99-4C41-80B0-FA3FFFE629D4}" type="parTrans" cxnId="{FADDFF80-B68D-4998-B314-5B806CE2DE9B}">
      <dgm:prSet/>
      <dgm:spPr/>
      <dgm:t>
        <a:bodyPr/>
        <a:lstStyle/>
        <a:p>
          <a:endParaRPr lang="cs-CZ"/>
        </a:p>
      </dgm:t>
    </dgm:pt>
    <dgm:pt modelId="{18DDBB47-C553-466F-BAF6-1E8ACF7058DC}" type="sibTrans" cxnId="{FADDFF80-B68D-4998-B314-5B806CE2DE9B}">
      <dgm:prSet/>
      <dgm:spPr/>
      <dgm:t>
        <a:bodyPr/>
        <a:lstStyle/>
        <a:p>
          <a:endParaRPr lang="cs-CZ"/>
        </a:p>
      </dgm:t>
    </dgm:pt>
    <dgm:pt modelId="{09CC636C-90DC-469D-B9D1-6ECFCCD5B284}">
      <dgm:prSet phldrT="[Text]"/>
      <dgm:spPr/>
      <dgm:t>
        <a:bodyPr/>
        <a:lstStyle/>
        <a:p>
          <a:r>
            <a:rPr lang="cs-CZ" dirty="0"/>
            <a:t> </a:t>
          </a:r>
          <a:r>
            <a:rPr lang="en-US" dirty="0"/>
            <a:t>100 %</a:t>
          </a:r>
          <a:endParaRPr lang="cs-CZ" dirty="0"/>
        </a:p>
      </dgm:t>
    </dgm:pt>
    <dgm:pt modelId="{48323085-E212-42AC-A43F-C1795C71F43E}" type="parTrans" cxnId="{729D3B28-4C18-46E2-80FA-6A7136348B4A}">
      <dgm:prSet/>
      <dgm:spPr/>
      <dgm:t>
        <a:bodyPr/>
        <a:lstStyle/>
        <a:p>
          <a:endParaRPr lang="cs-CZ"/>
        </a:p>
      </dgm:t>
    </dgm:pt>
    <dgm:pt modelId="{CF0019AF-306F-4D86-81DD-0B76332AAEDC}" type="sibTrans" cxnId="{729D3B28-4C18-46E2-80FA-6A7136348B4A}">
      <dgm:prSet/>
      <dgm:spPr/>
      <dgm:t>
        <a:bodyPr/>
        <a:lstStyle/>
        <a:p>
          <a:endParaRPr lang="cs-CZ"/>
        </a:p>
      </dgm:t>
    </dgm:pt>
    <dgm:pt modelId="{0D39CFDF-3450-426C-B2AF-6C4480671EAF}" type="pres">
      <dgm:prSet presAssocID="{1489CC98-99C9-43EF-886C-3F751A73025C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73AB810-6A59-4BEA-8429-0E0BDD5B98B3}" type="pres">
      <dgm:prSet presAssocID="{FA257D47-E4BA-4B95-923F-71F908F4E05E}" presName="Parent" presStyleLbl="node1" presStyleIdx="0" presStyleCnt="2">
        <dgm:presLayoutVars>
          <dgm:chMax val="4"/>
          <dgm:chPref val="3"/>
        </dgm:presLayoutVars>
      </dgm:prSet>
      <dgm:spPr/>
    </dgm:pt>
    <dgm:pt modelId="{EF113BBA-74E2-4618-ADEA-00A33CC3639F}" type="pres">
      <dgm:prSet presAssocID="{7B64EB2B-A894-4E78-9664-0FCA7480F2FA}" presName="Accent" presStyleLbl="node1" presStyleIdx="1" presStyleCnt="2"/>
      <dgm:spPr/>
    </dgm:pt>
    <dgm:pt modelId="{CE2F9771-3CB3-4EAD-A2D6-17A1E31E7312}" type="pres">
      <dgm:prSet presAssocID="{7B64EB2B-A894-4E78-9664-0FCA7480F2FA}" presName="Image1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4C8CDF2-07F1-498C-AD91-AF7BDC7289E3}" type="pres">
      <dgm:prSet presAssocID="{7B64EB2B-A894-4E78-9664-0FCA7480F2FA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9FACAB1-4E44-4FA6-9C58-6ED65A1B8C64}" type="pres">
      <dgm:prSet presAssocID="{87F6CE90-EA73-455F-8C9F-B42E6A56F425}" presName="Image2" presStyleCnt="0"/>
      <dgm:spPr/>
    </dgm:pt>
    <dgm:pt modelId="{441B7A41-CE31-4FE6-AC45-F501A1A0C805}" type="pres">
      <dgm:prSet presAssocID="{87F6CE90-EA73-455F-8C9F-B42E6A56F425}" presName="Imag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E93DCE27-F9AB-4F3D-A6F3-1B9439BEC628}" type="pres">
      <dgm:prSet presAssocID="{87F6CE90-EA73-455F-8C9F-B42E6A56F425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E35FB1D-024B-40CB-B88F-69C0EF7139D3}" type="pres">
      <dgm:prSet presAssocID="{09CC636C-90DC-469D-B9D1-6ECFCCD5B284}" presName="Image3" presStyleCnt="0"/>
      <dgm:spPr/>
    </dgm:pt>
    <dgm:pt modelId="{E37374AB-182E-4DE6-B972-EEEDA69E7FFC}" type="pres">
      <dgm:prSet presAssocID="{09CC636C-90DC-469D-B9D1-6ECFCCD5B284}" presName="Imag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17F9B379-AAB3-4F5F-BAC0-F19A488F065C}" type="pres">
      <dgm:prSet presAssocID="{09CC636C-90DC-469D-B9D1-6ECFCCD5B284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27BB04-1387-45EC-A708-49FB9279BDE4}" srcId="{FA257D47-E4BA-4B95-923F-71F908F4E05E}" destId="{7B64EB2B-A894-4E78-9664-0FCA7480F2FA}" srcOrd="0" destOrd="0" parTransId="{1AA23ACC-DFCC-40FA-BE7D-98AC3CD7BE25}" sibTransId="{A884F8AF-BB06-4089-BC02-3B1E1BF0785D}"/>
    <dgm:cxn modelId="{73F2C508-4FFF-4E6C-AB22-313FD130FB6E}" type="presOf" srcId="{87F6CE90-EA73-455F-8C9F-B42E6A56F425}" destId="{E93DCE27-F9AB-4F3D-A6F3-1B9439BEC628}" srcOrd="0" destOrd="0" presId="urn:microsoft.com/office/officeart/2011/layout/RadialPictureList"/>
    <dgm:cxn modelId="{8FF23B27-B57C-44C5-961E-7BFCE220BC4A}" type="presOf" srcId="{1489CC98-99C9-43EF-886C-3F751A73025C}" destId="{0D39CFDF-3450-426C-B2AF-6C4480671EAF}" srcOrd="0" destOrd="0" presId="urn:microsoft.com/office/officeart/2011/layout/RadialPictureList"/>
    <dgm:cxn modelId="{729D3B28-4C18-46E2-80FA-6A7136348B4A}" srcId="{FA257D47-E4BA-4B95-923F-71F908F4E05E}" destId="{09CC636C-90DC-469D-B9D1-6ECFCCD5B284}" srcOrd="2" destOrd="0" parTransId="{48323085-E212-42AC-A43F-C1795C71F43E}" sibTransId="{CF0019AF-306F-4D86-81DD-0B76332AAEDC}"/>
    <dgm:cxn modelId="{FADDFF80-B68D-4998-B314-5B806CE2DE9B}" srcId="{FA257D47-E4BA-4B95-923F-71F908F4E05E}" destId="{87F6CE90-EA73-455F-8C9F-B42E6A56F425}" srcOrd="1" destOrd="0" parTransId="{DC4434B0-BD99-4C41-80B0-FA3FFFE629D4}" sibTransId="{18DDBB47-C553-466F-BAF6-1E8ACF7058DC}"/>
    <dgm:cxn modelId="{8F21E092-64DC-4075-AC76-FCA40DB760D0}" type="presOf" srcId="{FA257D47-E4BA-4B95-923F-71F908F4E05E}" destId="{C73AB810-6A59-4BEA-8429-0E0BDD5B98B3}" srcOrd="0" destOrd="0" presId="urn:microsoft.com/office/officeart/2011/layout/RadialPictureList"/>
    <dgm:cxn modelId="{075F36B7-6B63-431B-8AED-2260719D8157}" srcId="{1489CC98-99C9-43EF-886C-3F751A73025C}" destId="{FA257D47-E4BA-4B95-923F-71F908F4E05E}" srcOrd="0" destOrd="0" parTransId="{B574A0D2-4F19-413F-87C5-9F7B6A5C1F58}" sibTransId="{DDF43AD2-0C2B-4D48-BA2B-401CE69AEC3D}"/>
    <dgm:cxn modelId="{65FF73C4-9725-4D81-95D7-AFFC5CF57C9B}" type="presOf" srcId="{7B64EB2B-A894-4E78-9664-0FCA7480F2FA}" destId="{54C8CDF2-07F1-498C-AD91-AF7BDC7289E3}" srcOrd="0" destOrd="0" presId="urn:microsoft.com/office/officeart/2011/layout/RadialPictureList"/>
    <dgm:cxn modelId="{8AAEC9E1-AAA7-4F22-8BFE-4C5187889921}" type="presOf" srcId="{09CC636C-90DC-469D-B9D1-6ECFCCD5B284}" destId="{17F9B379-AAB3-4F5F-BAC0-F19A488F065C}" srcOrd="0" destOrd="0" presId="urn:microsoft.com/office/officeart/2011/layout/RadialPictureList"/>
    <dgm:cxn modelId="{948201AE-8785-4A16-B0F7-3CE1DC8BA8BC}" type="presParOf" srcId="{0D39CFDF-3450-426C-B2AF-6C4480671EAF}" destId="{C73AB810-6A59-4BEA-8429-0E0BDD5B98B3}" srcOrd="0" destOrd="0" presId="urn:microsoft.com/office/officeart/2011/layout/RadialPictureList"/>
    <dgm:cxn modelId="{EA7BE1D5-396D-49B4-9737-F637934C9213}" type="presParOf" srcId="{0D39CFDF-3450-426C-B2AF-6C4480671EAF}" destId="{EF113BBA-74E2-4618-ADEA-00A33CC3639F}" srcOrd="1" destOrd="0" presId="urn:microsoft.com/office/officeart/2011/layout/RadialPictureList"/>
    <dgm:cxn modelId="{BFDA45F6-3C05-4B38-99B8-B9C8B4ED6694}" type="presParOf" srcId="{0D39CFDF-3450-426C-B2AF-6C4480671EAF}" destId="{CE2F9771-3CB3-4EAD-A2D6-17A1E31E7312}" srcOrd="2" destOrd="0" presId="urn:microsoft.com/office/officeart/2011/layout/RadialPictureList"/>
    <dgm:cxn modelId="{35E7B395-E531-418B-8DED-536C89DB460C}" type="presParOf" srcId="{0D39CFDF-3450-426C-B2AF-6C4480671EAF}" destId="{54C8CDF2-07F1-498C-AD91-AF7BDC7289E3}" srcOrd="3" destOrd="0" presId="urn:microsoft.com/office/officeart/2011/layout/RadialPictureList"/>
    <dgm:cxn modelId="{6230E23B-041E-415E-9840-EC5C70DA5749}" type="presParOf" srcId="{0D39CFDF-3450-426C-B2AF-6C4480671EAF}" destId="{C9FACAB1-4E44-4FA6-9C58-6ED65A1B8C64}" srcOrd="4" destOrd="0" presId="urn:microsoft.com/office/officeart/2011/layout/RadialPictureList"/>
    <dgm:cxn modelId="{4FDA4BBE-C44D-49A0-A90B-72A4F0C27BA9}" type="presParOf" srcId="{C9FACAB1-4E44-4FA6-9C58-6ED65A1B8C64}" destId="{441B7A41-CE31-4FE6-AC45-F501A1A0C805}" srcOrd="0" destOrd="0" presId="urn:microsoft.com/office/officeart/2011/layout/RadialPictureList"/>
    <dgm:cxn modelId="{33013DE2-33E8-48AC-8809-A280C61C8B05}" type="presParOf" srcId="{0D39CFDF-3450-426C-B2AF-6C4480671EAF}" destId="{E93DCE27-F9AB-4F3D-A6F3-1B9439BEC628}" srcOrd="5" destOrd="0" presId="urn:microsoft.com/office/officeart/2011/layout/RadialPictureList"/>
    <dgm:cxn modelId="{7C3A3742-89B6-41FC-A5EE-FDD5D30184B3}" type="presParOf" srcId="{0D39CFDF-3450-426C-B2AF-6C4480671EAF}" destId="{EE35FB1D-024B-40CB-B88F-69C0EF7139D3}" srcOrd="6" destOrd="0" presId="urn:microsoft.com/office/officeart/2011/layout/RadialPictureList"/>
    <dgm:cxn modelId="{3084887C-FE9D-4682-B689-E75461839831}" type="presParOf" srcId="{EE35FB1D-024B-40CB-B88F-69C0EF7139D3}" destId="{E37374AB-182E-4DE6-B972-EEEDA69E7FFC}" srcOrd="0" destOrd="0" presId="urn:microsoft.com/office/officeart/2011/layout/RadialPictureList"/>
    <dgm:cxn modelId="{AFE80F82-B6D3-4C2C-9CEC-EB9CA4FC3B55}" type="presParOf" srcId="{0D39CFDF-3450-426C-B2AF-6C4480671EAF}" destId="{17F9B379-AAB3-4F5F-BAC0-F19A488F065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AB810-6A59-4BEA-8429-0E0BDD5B98B3}">
      <dsp:nvSpPr>
        <dsp:cNvPr id="0" name=""/>
        <dsp:cNvSpPr/>
      </dsp:nvSpPr>
      <dsp:spPr>
        <a:xfrm>
          <a:off x="2241142" y="961500"/>
          <a:ext cx="1729233" cy="1729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Židle?</a:t>
          </a:r>
        </a:p>
      </dsp:txBody>
      <dsp:txXfrm>
        <a:off x="2494382" y="1214753"/>
        <a:ext cx="1222753" cy="1222813"/>
      </dsp:txXfrm>
    </dsp:sp>
    <dsp:sp modelId="{EF113BBA-74E2-4618-ADEA-00A33CC3639F}">
      <dsp:nvSpPr>
        <dsp:cNvPr id="0" name=""/>
        <dsp:cNvSpPr/>
      </dsp:nvSpPr>
      <dsp:spPr>
        <a:xfrm>
          <a:off x="1349401" y="0"/>
          <a:ext cx="3485849" cy="363378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F9771-3CB3-4EAD-A2D6-17A1E31E7312}">
      <dsp:nvSpPr>
        <dsp:cNvPr id="0" name=""/>
        <dsp:cNvSpPr/>
      </dsp:nvSpPr>
      <dsp:spPr>
        <a:xfrm>
          <a:off x="3916128" y="306328"/>
          <a:ext cx="926356" cy="92661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8CDF2-07F1-498C-AD91-AF7BDC7289E3}">
      <dsp:nvSpPr>
        <dsp:cNvPr id="0" name=""/>
        <dsp:cNvSpPr/>
      </dsp:nvSpPr>
      <dsp:spPr>
        <a:xfrm>
          <a:off x="4912749" y="321226"/>
          <a:ext cx="1239964" cy="896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600" kern="1200" dirty="0"/>
            <a:t>10 %</a:t>
          </a:r>
          <a:r>
            <a:rPr lang="cs-CZ" sz="2600" kern="1200" dirty="0"/>
            <a:t>		</a:t>
          </a:r>
        </a:p>
      </dsp:txBody>
      <dsp:txXfrm>
        <a:off x="4912749" y="321226"/>
        <a:ext cx="1239964" cy="896818"/>
      </dsp:txXfrm>
    </dsp:sp>
    <dsp:sp modelId="{441B7A41-CE31-4FE6-AC45-F501A1A0C805}">
      <dsp:nvSpPr>
        <dsp:cNvPr id="0" name=""/>
        <dsp:cNvSpPr/>
      </dsp:nvSpPr>
      <dsp:spPr>
        <a:xfrm>
          <a:off x="4274167" y="1360489"/>
          <a:ext cx="926356" cy="92661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DCE27-F9AB-4F3D-A6F3-1B9439BEC628}">
      <dsp:nvSpPr>
        <dsp:cNvPr id="0" name=""/>
        <dsp:cNvSpPr/>
      </dsp:nvSpPr>
      <dsp:spPr>
        <a:xfrm>
          <a:off x="5275955" y="1373571"/>
          <a:ext cx="1239964" cy="896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cs-CZ" sz="2600" kern="1200" dirty="0"/>
            <a:t> </a:t>
          </a:r>
          <a:r>
            <a:rPr lang="en-US" sz="2600" kern="1200" dirty="0"/>
            <a:t>60 %</a:t>
          </a:r>
          <a:endParaRPr lang="cs-CZ" sz="2600" kern="1200" dirty="0"/>
        </a:p>
      </dsp:txBody>
      <dsp:txXfrm>
        <a:off x="5275955" y="1373571"/>
        <a:ext cx="1239964" cy="896818"/>
      </dsp:txXfrm>
    </dsp:sp>
    <dsp:sp modelId="{E37374AB-182E-4DE6-B972-EEEDA69E7FFC}">
      <dsp:nvSpPr>
        <dsp:cNvPr id="0" name=""/>
        <dsp:cNvSpPr/>
      </dsp:nvSpPr>
      <dsp:spPr>
        <a:xfrm>
          <a:off x="3916128" y="2429549"/>
          <a:ext cx="926356" cy="92661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9B379-AAB3-4F5F-BAC0-F19A488F065C}">
      <dsp:nvSpPr>
        <dsp:cNvPr id="0" name=""/>
        <dsp:cNvSpPr/>
      </dsp:nvSpPr>
      <dsp:spPr>
        <a:xfrm>
          <a:off x="4912749" y="2448445"/>
          <a:ext cx="1239964" cy="896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cs-CZ" sz="2600" kern="1200" dirty="0"/>
            <a:t> </a:t>
          </a:r>
          <a:r>
            <a:rPr lang="en-US" sz="2600" kern="1200" dirty="0"/>
            <a:t>100 %</a:t>
          </a:r>
          <a:endParaRPr lang="cs-CZ" sz="2600" kern="1200" dirty="0"/>
        </a:p>
      </dsp:txBody>
      <dsp:txXfrm>
        <a:off x="4912749" y="2448445"/>
        <a:ext cx="1239964" cy="896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13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00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9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44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39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4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34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98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29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37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80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lweb.org/anthology/P09-100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 Ve slovníku: granularita a užití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Kolik významů má slovo </a:t>
            </a:r>
            <a:r>
              <a:rPr lang="cs-CZ" b="1" dirty="0"/>
              <a:t>kočka</a:t>
            </a:r>
            <a:r>
              <a:rPr lang="cs-CZ" dirty="0"/>
              <a:t> v </a:t>
            </a:r>
            <a:r>
              <a:rPr lang="cs-CZ" b="1" dirty="0"/>
              <a:t>SSJČ</a:t>
            </a:r>
            <a:r>
              <a:rPr lang="cs-CZ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malá kočkovitá šelma, chovaná v domácnostech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malá n. středně velká šelma s hustým kožichem; zool. rod Felis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samice kočkovité šelmy vůbec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ob. kožišina na límci, kolem krku n. ramen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kocovina (Haš.)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věc připomínající někt. vlastnost kočky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druh důtek</a:t>
            </a:r>
          </a:p>
        </p:txBody>
      </p:sp>
    </p:spTree>
    <p:extLst>
      <p:ext uri="{BB962C8B-B14F-4D97-AF65-F5344CB8AC3E}">
        <p14:creationId xmlns:p14="http://schemas.microsoft.com/office/powerpoint/2010/main" val="238060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 Ve slovníku: granularita a užití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Kolik významů má slovo </a:t>
            </a:r>
            <a:r>
              <a:rPr lang="cs-CZ" b="1" dirty="0"/>
              <a:t>kočka</a:t>
            </a:r>
            <a:r>
              <a:rPr lang="cs-CZ" dirty="0"/>
              <a:t> v </a:t>
            </a:r>
            <a:r>
              <a:rPr lang="cs-CZ" b="1" dirty="0"/>
              <a:t>SSJČ</a:t>
            </a:r>
            <a:r>
              <a:rPr lang="cs-CZ" dirty="0"/>
              <a:t>?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cs-CZ" dirty="0"/>
              <a:t>malá n. středně velká šelma s hustým kožichem; zool. rod Felis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malá kočkovitá šelma, chovaná v domácnostech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/>
              <a:t>samice kočkovité šelmy vůbec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/>
              <a:t>ob. kožišina na límci, kolem krku n. ramen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/>
              <a:t>kocovina (Haš.)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/>
              <a:t>věc připomínající někt. vlastnost kočky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/>
              <a:t>druh důtek</a:t>
            </a:r>
          </a:p>
        </p:txBody>
      </p:sp>
    </p:spTree>
    <p:extLst>
      <p:ext uri="{BB962C8B-B14F-4D97-AF65-F5344CB8AC3E}">
        <p14:creationId xmlns:p14="http://schemas.microsoft.com/office/powerpoint/2010/main" val="399979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 Ve slovníku: granularita a užití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Kolik významů má slovo </a:t>
            </a:r>
            <a:r>
              <a:rPr lang="cs-CZ" b="1" dirty="0"/>
              <a:t>kočka</a:t>
            </a:r>
            <a:r>
              <a:rPr lang="cs-CZ" dirty="0"/>
              <a:t> v </a:t>
            </a:r>
            <a:r>
              <a:rPr lang="cs-CZ" b="1" dirty="0"/>
              <a:t>SSJČ</a:t>
            </a:r>
            <a:r>
              <a:rPr lang="cs-CZ" dirty="0"/>
              <a:t>?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cs-CZ" dirty="0"/>
              <a:t>malá n. středně velká šelma s hustým kožichem; zool. rod Felis</a:t>
            </a:r>
          </a:p>
          <a:p>
            <a:pPr marL="666900" lvl="1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700" dirty="0"/>
              <a:t>malá kočkovitá šelma, chovaná v domácnostech</a:t>
            </a:r>
          </a:p>
          <a:p>
            <a:pPr marL="666900" lvl="1" indent="-342900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cs-CZ" sz="1700" dirty="0"/>
              <a:t>samice kočkovité šelmy vůbec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ob. kožišina na límci, kolem krku n. ramen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kocovina (Haš.)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věc připomínající někt. vlastnost kočky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druh důtek</a:t>
            </a:r>
          </a:p>
        </p:txBody>
      </p:sp>
    </p:spTree>
    <p:extLst>
      <p:ext uri="{BB962C8B-B14F-4D97-AF65-F5344CB8AC3E}">
        <p14:creationId xmlns:p14="http://schemas.microsoft.com/office/powerpoint/2010/main" val="295072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Erk</a:t>
            </a:r>
            <a:r>
              <a:rPr lang="en-US" dirty="0"/>
              <a:t>, K., Mc</a:t>
            </a:r>
            <a:r>
              <a:rPr lang="cs-CZ" dirty="0"/>
              <a:t>C</a:t>
            </a:r>
            <a:r>
              <a:rPr lang="en-US" dirty="0" err="1"/>
              <a:t>arthy</a:t>
            </a:r>
            <a:r>
              <a:rPr lang="en-US" dirty="0"/>
              <a:t>, D., and Gaylord, N. (2009).</a:t>
            </a:r>
            <a:r>
              <a:rPr lang="cs-CZ" dirty="0"/>
              <a:t> </a:t>
            </a:r>
            <a:r>
              <a:rPr lang="en-US" dirty="0">
                <a:solidFill>
                  <a:schemeClr val="tx2"/>
                </a:solidFill>
              </a:rPr>
              <a:t>Investigations on Word Senses and Word Usages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dirty="0"/>
              <a:t>In </a:t>
            </a:r>
            <a:r>
              <a:rPr lang="en-US" i="1" dirty="0"/>
              <a:t>Proceedings of the Joint Conference of the 47th Annual</a:t>
            </a:r>
            <a:r>
              <a:rPr lang="cs-CZ" i="1" dirty="0"/>
              <a:t> </a:t>
            </a:r>
            <a:r>
              <a:rPr lang="en-US" i="1" dirty="0"/>
              <a:t>Meeting of the ACL and the 4th International Joint Conference</a:t>
            </a:r>
            <a:r>
              <a:rPr lang="cs-CZ" i="1" dirty="0"/>
              <a:t> </a:t>
            </a:r>
            <a:r>
              <a:rPr lang="en-US" i="1" dirty="0"/>
              <a:t>on Natural Language Processing of the AFNLP</a:t>
            </a:r>
            <a:r>
              <a:rPr lang="en-US" dirty="0"/>
              <a:t>, pages 10</a:t>
            </a:r>
            <a:r>
              <a:rPr lang="cs-CZ" dirty="0"/>
              <a:t>-</a:t>
            </a:r>
            <a:r>
              <a:rPr lang="en-US" dirty="0"/>
              <a:t>18,</a:t>
            </a:r>
            <a:r>
              <a:rPr lang="cs-CZ" dirty="0"/>
              <a:t> </a:t>
            </a:r>
            <a:r>
              <a:rPr lang="en-US" dirty="0"/>
              <a:t>Suntec, Singapore. Association for Computational Linguistics.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>
                <a:hlinkClick r:id="rId2"/>
              </a:rPr>
              <a:t>https://www.aclweb.org/anthology/P09-1002/</a:t>
            </a:r>
            <a:r>
              <a:rPr lang="en-US" dirty="0"/>
              <a:t>&gt;</a:t>
            </a:r>
            <a:endParaRPr lang="cs-CZ" dirty="0"/>
          </a:p>
          <a:p>
            <a:r>
              <a:rPr lang="en-US" dirty="0"/>
              <a:t>Goddard, C. (2011).</a:t>
            </a:r>
            <a:r>
              <a:rPr lang="cs-CZ" dirty="0"/>
              <a:t> </a:t>
            </a:r>
            <a:r>
              <a:rPr lang="en-US" i="1" dirty="0">
                <a:solidFill>
                  <a:schemeClr val="tx2"/>
                </a:solidFill>
              </a:rPr>
              <a:t>Semantic Analysis: A Practical Introduction.</a:t>
            </a:r>
            <a:r>
              <a:rPr lang="cs-CZ" i="1" dirty="0"/>
              <a:t> </a:t>
            </a:r>
            <a:r>
              <a:rPr lang="en-US" dirty="0"/>
              <a:t>Oxford Textbooks in Linguistics. Oxford University Press.</a:t>
            </a:r>
            <a:endParaRPr lang="cs-CZ" dirty="0"/>
          </a:p>
          <a:p>
            <a:r>
              <a:rPr lang="en-US" dirty="0" err="1"/>
              <a:t>Langacker</a:t>
            </a:r>
            <a:r>
              <a:rPr lang="en-US" dirty="0"/>
              <a:t>, R. W. (1987).</a:t>
            </a:r>
            <a:r>
              <a:rPr lang="cs-CZ" dirty="0"/>
              <a:t> </a:t>
            </a:r>
            <a:r>
              <a:rPr lang="en-US" i="1" dirty="0">
                <a:solidFill>
                  <a:schemeClr val="tx2"/>
                </a:solidFill>
              </a:rPr>
              <a:t>Foundations of cognitive grammar: Theoretical Prerequisites.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en-US" dirty="0"/>
              <a:t>Stanford University Press, Stanford, CA.</a:t>
            </a:r>
            <a:r>
              <a:rPr lang="cs-CZ" dirty="0"/>
              <a:t> </a:t>
            </a:r>
            <a:r>
              <a:rPr lang="en-US" dirty="0"/>
              <a:t>Vol 1, 1987(Hardcover), 1999</a:t>
            </a:r>
            <a:r>
              <a:rPr lang="cs-CZ" dirty="0"/>
              <a:t> </a:t>
            </a:r>
            <a:r>
              <a:rPr lang="en-US" dirty="0"/>
              <a:t>(Paperback).</a:t>
            </a:r>
            <a:endParaRPr lang="cs-CZ" dirty="0"/>
          </a:p>
          <a:p>
            <a:r>
              <a:rPr lang="en-US" dirty="0"/>
              <a:t>Wittgenstein, L. (1953).</a:t>
            </a:r>
            <a:r>
              <a:rPr lang="cs-CZ" dirty="0"/>
              <a:t> </a:t>
            </a:r>
            <a:r>
              <a:rPr lang="en-US" i="1" dirty="0">
                <a:solidFill>
                  <a:schemeClr val="tx2"/>
                </a:solidFill>
              </a:rPr>
              <a:t>Philosophical Investigations.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en-US" dirty="0"/>
              <a:t>Basil Blackwell, Oxford. 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počítačovém zpracování jazyka tak těžkého?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3867" y="2340864"/>
            <a:ext cx="6590453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Řeč je jakési bludiště cest. Přijdeš z jedné strany a vyznáš se tu; přijdeš na totéž místo z jiné strany, a už se tu nevyznáš.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/>
              <a:t>[Wittgenstein, 1953] </a:t>
            </a:r>
          </a:p>
        </p:txBody>
      </p:sp>
    </p:spTree>
    <p:extLst>
      <p:ext uri="{BB962C8B-B14F-4D97-AF65-F5344CB8AC3E}">
        <p14:creationId xmlns:p14="http://schemas.microsoft.com/office/powerpoint/2010/main" val="383016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Vágnost a subjektivita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muž = dospělý člověk mužského pohlaví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r>
              <a:rPr lang="cs-CZ" dirty="0"/>
              <a:t>Je 18letý člověk mužského pohlaví muž?</a:t>
            </a:r>
          </a:p>
          <a:p>
            <a:r>
              <a:rPr lang="cs-CZ" dirty="0"/>
              <a:t>Je 17letý člověk mužského pohlaví muž?</a:t>
            </a:r>
          </a:p>
          <a:p>
            <a:r>
              <a:rPr lang="cs-CZ" dirty="0"/>
              <a:t>Je 16letý člověk mužského pohlaví muž?</a:t>
            </a:r>
          </a:p>
          <a:p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690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Vágnost a subjektivita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5B514C-8C39-4D18-9F67-8359FE0A6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19157"/>
              </p:ext>
            </p:extLst>
          </p:nvPr>
        </p:nvGraphicFramePr>
        <p:xfrm>
          <a:off x="581026" y="2341563"/>
          <a:ext cx="7865322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6DE74E-6903-43BF-BD58-7A38FDF65B85}"/>
              </a:ext>
            </a:extLst>
          </p:cNvPr>
          <p:cNvSpPr txBox="1"/>
          <p:nvPr/>
        </p:nvSpPr>
        <p:spPr>
          <a:xfrm>
            <a:off x="7179733" y="3429000"/>
            <a:ext cx="291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Mohou být významy spojité?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84730-46EA-4282-83D5-F10D2D563481}"/>
              </a:ext>
            </a:extLst>
          </p:cNvPr>
          <p:cNvSpPr txBox="1"/>
          <p:nvPr/>
        </p:nvSpPr>
        <p:spPr>
          <a:xfrm>
            <a:off x="7179733" y="4249019"/>
            <a:ext cx="30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Ale ve slovníku jsou diskrétní!</a:t>
            </a:r>
          </a:p>
        </p:txBody>
      </p:sp>
    </p:spTree>
    <p:extLst>
      <p:ext uri="{BB962C8B-B14F-4D97-AF65-F5344CB8AC3E}">
        <p14:creationId xmlns:p14="http://schemas.microsoft.com/office/powerpoint/2010/main" val="266008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Prototyp</a:t>
            </a:r>
            <a:r>
              <a:rPr lang="cs-CZ" dirty="0"/>
              <a:t>ů (Prototype Theory)</a:t>
            </a:r>
          </a:p>
        </p:txBody>
      </p:sp>
      <p:pic>
        <p:nvPicPr>
          <p:cNvPr id="5" name="Content Placeholder 4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81D851DE-D5F1-4ECB-8D55-319DE74B8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7905" y="708872"/>
            <a:ext cx="5861726" cy="559528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D12BA-3453-41BF-A4E2-9C3A1CDF5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</a:t>
            </a:r>
            <a:r>
              <a:rPr lang="cs-CZ" dirty="0"/>
              <a:t>ěkteré prvky jsou </a:t>
            </a:r>
            <a:r>
              <a:rPr lang="cs-CZ" b="1" dirty="0"/>
              <a:t>více členy </a:t>
            </a:r>
            <a:r>
              <a:rPr lang="cs-CZ" dirty="0"/>
              <a:t>určité kategorie než jiné.</a:t>
            </a:r>
          </a:p>
          <a:p>
            <a:r>
              <a:rPr lang="cs-CZ" dirty="0"/>
              <a:t>Důkazy: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Reakční časy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Příklady</a:t>
            </a:r>
          </a:p>
          <a:p>
            <a:r>
              <a:rPr lang="cs-CZ" dirty="0"/>
              <a:t>E. Rosch ukázala, že kategorie jsou často organizovány okolo typických reprezentantů. [Langacker, 1987]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11C72-09A1-4822-AD18-CC4099A578EA}"/>
              </a:ext>
            </a:extLst>
          </p:cNvPr>
          <p:cNvSpPr txBox="1"/>
          <p:nvPr/>
        </p:nvSpPr>
        <p:spPr>
          <a:xfrm>
            <a:off x="4728117" y="5947317"/>
            <a:ext cx="234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cs-CZ" dirty="0"/>
              <a:t>Eleanor Rosch</a:t>
            </a:r>
            <a:r>
              <a:rPr lang="en-US" dirty="0"/>
              <a:t>, 1975]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2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cs-CZ" dirty="0"/>
              <a:t>Wittgenstein </a:t>
            </a:r>
            <a:br>
              <a:rPr lang="cs-CZ" dirty="0"/>
            </a:br>
            <a:r>
              <a:rPr lang="cs-CZ" dirty="0"/>
              <a:t>a kategorie</a:t>
            </a:r>
          </a:p>
        </p:txBody>
      </p:sp>
      <p:sp>
        <p:nvSpPr>
          <p:cNvPr id="1031" name="Rectangle 13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Příklad: </a:t>
            </a:r>
            <a:r>
              <a:rPr lang="cs-CZ" b="1" dirty="0"/>
              <a:t>hra</a:t>
            </a:r>
          </a:p>
          <a:p>
            <a:pPr>
              <a:lnSpc>
                <a:spcPct val="100000"/>
              </a:lnSpc>
            </a:pPr>
            <a:r>
              <a:rPr lang="cs-CZ" dirty="0"/>
              <a:t>deskové hry, karetní hry, míčové hry, Olympijské hry, dětské hry ...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dirty="0"/>
              <a:t>Co mají společného?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zábava, soutěž, vítězství, dovednost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Jiný příklad: rodinná podobnost</a:t>
            </a:r>
          </a:p>
        </p:txBody>
      </p:sp>
      <p:pic>
        <p:nvPicPr>
          <p:cNvPr id="1028" name="Picture 4" descr="Fig. 3 Example stimuli. About 50% of the shape differences between the participants (left) and a same-sex composite face were applied to a same-sex composite (center) and an othersex composite face (right)">
            <a:extLst>
              <a:ext uri="{FF2B5EF4-FFF2-40B4-BE49-F238E27FC236}">
                <a16:creationId xmlns:a16="http://schemas.microsoft.com/office/drawing/2014/main" id="{0B430829-E7F1-4B6A-9518-9DA78606C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056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E62F7-AD20-4ECB-A4EA-C13957DE9251}"/>
              </a:ext>
            </a:extLst>
          </p:cNvPr>
          <p:cNvSpPr/>
          <p:nvPr/>
        </p:nvSpPr>
        <p:spPr>
          <a:xfrm>
            <a:off x="541867" y="6542344"/>
            <a:ext cx="103709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accent1"/>
                </a:solidFill>
              </a:rPr>
              <a:t>https://www.semanticscholar.org/paper/Social-Perception-of-Facial-Resemblance-in-Humans-DeBruine-Jones/10d4571f066487e7ace907d15bf6959dd0c9ade5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1BD1968-352A-45AB-979D-8688275FFA80}"/>
              </a:ext>
            </a:extLst>
          </p:cNvPr>
          <p:cNvSpPr/>
          <p:nvPr/>
        </p:nvSpPr>
        <p:spPr>
          <a:xfrm flipH="1">
            <a:off x="7682459" y="3739540"/>
            <a:ext cx="2548328" cy="140907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4"/>
                </a:solidFill>
              </a:rPr>
              <a:t>Mluvím o rodové podobnosti, ale citát je o něčem jiném.</a:t>
            </a:r>
          </a:p>
        </p:txBody>
      </p:sp>
    </p:spTree>
    <p:extLst>
      <p:ext uri="{BB962C8B-B14F-4D97-AF65-F5344CB8AC3E}">
        <p14:creationId xmlns:p14="http://schemas.microsoft.com/office/powerpoint/2010/main" val="35076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7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09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9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889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69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69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69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698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780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1499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Víceznačnost, homonymie, polysémie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Víceznačnost existuje na různých úrovních: přípony, koncovky, slova, slovní spojení, věty</a:t>
            </a:r>
          </a:p>
          <a:p>
            <a:r>
              <a:rPr lang="cs-CZ" b="1" dirty="0"/>
              <a:t>homonymie</a:t>
            </a:r>
            <a:r>
              <a:rPr lang="cs-CZ" dirty="0"/>
              <a:t> - náhodný jev: </a:t>
            </a:r>
          </a:p>
          <a:p>
            <a:pPr lvl="1"/>
            <a:r>
              <a:rPr lang="cs-CZ" dirty="0"/>
              <a:t>úplná homonymie (líčit, kolej)</a:t>
            </a:r>
          </a:p>
          <a:p>
            <a:pPr lvl="1"/>
            <a:r>
              <a:rPr lang="cs-CZ" dirty="0"/>
              <a:t>částečná homonymie (stát, los)</a:t>
            </a:r>
          </a:p>
          <a:p>
            <a:pPr lvl="1"/>
            <a:r>
              <a:rPr lang="en-US" dirty="0"/>
              <a:t>k</a:t>
            </a:r>
            <a:r>
              <a:rPr lang="cs-CZ" dirty="0"/>
              <a:t>roslinguální homonymie (barely, list, pas)</a:t>
            </a:r>
          </a:p>
          <a:p>
            <a:r>
              <a:rPr lang="cs-CZ" b="1" dirty="0"/>
              <a:t>polysémie</a:t>
            </a:r>
            <a:r>
              <a:rPr lang="cs-CZ" dirty="0"/>
              <a:t> - přirozený jev: kohout, strom, kulhat ...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Umíme rozeznat homonymii od polysémie?</a:t>
            </a:r>
          </a:p>
          <a:p>
            <a:pPr marL="0" indent="0">
              <a:buNone/>
            </a:pPr>
            <a:r>
              <a:rPr lang="cs-CZ" dirty="0"/>
              <a:t>Ne. Záleží na tom?</a:t>
            </a:r>
          </a:p>
        </p:txBody>
      </p:sp>
    </p:spTree>
    <p:extLst>
      <p:ext uri="{BB962C8B-B14F-4D97-AF65-F5344CB8AC3E}">
        <p14:creationId xmlns:p14="http://schemas.microsoft.com/office/powerpoint/2010/main" val="47874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 a Zpracování přirozeného jazyka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6B9B85-48C3-4CB0-9FF1-965B94F54F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Rychlý</a:t>
            </a:r>
          </a:p>
          <a:p>
            <a:r>
              <a:rPr lang="cs-CZ" dirty="0"/>
              <a:t>Auto</a:t>
            </a:r>
          </a:p>
          <a:p>
            <a:r>
              <a:rPr lang="cs-CZ" dirty="0"/>
              <a:t>Rychlé auto</a:t>
            </a:r>
          </a:p>
          <a:p>
            <a:endParaRPr lang="cs-CZ" dirty="0"/>
          </a:p>
          <a:p>
            <a:r>
              <a:rPr lang="cs-CZ" dirty="0"/>
              <a:t>Vysoká</a:t>
            </a:r>
          </a:p>
          <a:p>
            <a:r>
              <a:rPr lang="cs-CZ" dirty="0"/>
              <a:t>Škola</a:t>
            </a:r>
          </a:p>
          <a:p>
            <a:r>
              <a:rPr lang="cs-CZ" dirty="0"/>
              <a:t>Vysoká škola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CC556F-2F53-40CE-A75D-299A33C4E3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Fast</a:t>
            </a:r>
          </a:p>
          <a:p>
            <a:r>
              <a:rPr lang="cs-CZ" dirty="0"/>
              <a:t>Car</a:t>
            </a:r>
          </a:p>
          <a:p>
            <a:r>
              <a:rPr lang="cs-CZ" dirty="0"/>
              <a:t>Fast car</a:t>
            </a:r>
          </a:p>
          <a:p>
            <a:endParaRPr lang="cs-CZ" dirty="0"/>
          </a:p>
          <a:p>
            <a:r>
              <a:rPr lang="cs-CZ" dirty="0"/>
              <a:t>High</a:t>
            </a:r>
          </a:p>
          <a:p>
            <a:r>
              <a:rPr lang="cs-CZ" dirty="0"/>
              <a:t>School</a:t>
            </a:r>
          </a:p>
          <a:p>
            <a:r>
              <a:rPr lang="cs-CZ" dirty="0"/>
              <a:t>University?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402A51-1F7C-46B6-91BB-70E90F081208}"/>
              </a:ext>
            </a:extLst>
          </p:cNvPr>
          <p:cNvCxnSpPr/>
          <p:nvPr/>
        </p:nvCxnSpPr>
        <p:spPr>
          <a:xfrm>
            <a:off x="581192" y="3429000"/>
            <a:ext cx="2330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8B74B-AF72-43A7-B764-28FCE208C43D}"/>
              </a:ext>
            </a:extLst>
          </p:cNvPr>
          <p:cNvCxnSpPr/>
          <p:nvPr/>
        </p:nvCxnSpPr>
        <p:spPr>
          <a:xfrm>
            <a:off x="6416039" y="3429000"/>
            <a:ext cx="2330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DD6CA-75E4-4BD1-A981-AD083B4D32FA}"/>
              </a:ext>
            </a:extLst>
          </p:cNvPr>
          <p:cNvCxnSpPr/>
          <p:nvPr/>
        </p:nvCxnSpPr>
        <p:spPr>
          <a:xfrm>
            <a:off x="581192" y="5102961"/>
            <a:ext cx="2330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A26124-3D61-44AD-98A9-D9AF139DF278}"/>
              </a:ext>
            </a:extLst>
          </p:cNvPr>
          <p:cNvCxnSpPr/>
          <p:nvPr/>
        </p:nvCxnSpPr>
        <p:spPr>
          <a:xfrm>
            <a:off x="6416039" y="5102961"/>
            <a:ext cx="2330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 Ve slovníku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Kolik významů má slovo </a:t>
            </a:r>
            <a:r>
              <a:rPr lang="cs-CZ" b="1" dirty="0"/>
              <a:t>kočka</a:t>
            </a:r>
            <a:r>
              <a:rPr lang="cs-CZ" dirty="0"/>
              <a:t>?</a:t>
            </a:r>
          </a:p>
          <a:p>
            <a:r>
              <a:rPr lang="cs-CZ" dirty="0"/>
              <a:t>SSJČ: 7</a:t>
            </a:r>
          </a:p>
          <a:p>
            <a:r>
              <a:rPr lang="cs-CZ" dirty="0"/>
              <a:t>SSČ: 2</a:t>
            </a:r>
          </a:p>
          <a:p>
            <a:r>
              <a:rPr lang="cs-CZ" dirty="0"/>
              <a:t>PSJČ: 10</a:t>
            </a:r>
          </a:p>
          <a:p>
            <a:r>
              <a:rPr lang="cs-CZ" dirty="0"/>
              <a:t>Slovník českých synonym: 4</a:t>
            </a:r>
          </a:p>
          <a:p>
            <a:r>
              <a:rPr lang="cs-CZ" dirty="0"/>
              <a:t>Český WordNet: 3</a:t>
            </a:r>
          </a:p>
        </p:txBody>
      </p:sp>
    </p:spTree>
    <p:extLst>
      <p:ext uri="{BB962C8B-B14F-4D97-AF65-F5344CB8AC3E}">
        <p14:creationId xmlns:p14="http://schemas.microsoft.com/office/powerpoint/2010/main" val="281489594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Widescreen</PresentationFormat>
  <Paragraphs>118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CO je na počítačovém zpracování jazyka tak těžkého?</vt:lpstr>
      <vt:lpstr>Vágnost a subjektivita</vt:lpstr>
      <vt:lpstr>Vágnost a subjektivita</vt:lpstr>
      <vt:lpstr>Teorie Prototypů (Prototype Theory)</vt:lpstr>
      <vt:lpstr>Wittgenstein  a kategorie</vt:lpstr>
      <vt:lpstr>Víceznačnost, homonymie, polysémie</vt:lpstr>
      <vt:lpstr>Víceznačnost a Zpracování přirozeného jazyka</vt:lpstr>
      <vt:lpstr>Víceznačnost Ve slovníku</vt:lpstr>
      <vt:lpstr>Víceznačnost Ve slovníku: granularita a užití</vt:lpstr>
      <vt:lpstr>Víceznačnost Ve slovníku: granularita a užití</vt:lpstr>
      <vt:lpstr>Víceznačnost Ve slovníku: granularita a užití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2020-10-06T18:51:11Z</dcterms:created>
  <dcterms:modified xsi:type="dcterms:W3CDTF">2020-10-12T07:42:45Z</dcterms:modified>
</cp:coreProperties>
</file>