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8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D81C7-07A7-4597-8819-4D1F7568290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4F9BBF-8951-4F7A-8D11-3713E1CFCE9D}">
      <dgm:prSet/>
      <dgm:spPr/>
      <dgm:t>
        <a:bodyPr/>
        <a:lstStyle/>
        <a:p>
          <a:pPr>
            <a:defRPr cap="all"/>
          </a:pPr>
          <a:r>
            <a:rPr lang="cs-CZ" b="0" dirty="0"/>
            <a:t>ZNALOST Světa</a:t>
          </a:r>
          <a:endParaRPr lang="en-US" b="0" dirty="0"/>
        </a:p>
      </dgm:t>
    </dgm:pt>
    <dgm:pt modelId="{F755B8D8-0ECF-47EE-94FF-50D08CA96770}" type="parTrans" cxnId="{385A031B-9FBA-4059-9B8A-35B2E683375C}">
      <dgm:prSet/>
      <dgm:spPr/>
      <dgm:t>
        <a:bodyPr/>
        <a:lstStyle/>
        <a:p>
          <a:endParaRPr lang="en-US"/>
        </a:p>
      </dgm:t>
    </dgm:pt>
    <dgm:pt modelId="{E537F0EA-9ACF-4562-8B44-78DE024A6EF3}" type="sibTrans" cxnId="{385A031B-9FBA-4059-9B8A-35B2E683375C}">
      <dgm:prSet/>
      <dgm:spPr/>
      <dgm:t>
        <a:bodyPr/>
        <a:lstStyle/>
        <a:p>
          <a:endParaRPr lang="en-US"/>
        </a:p>
      </dgm:t>
    </dgm:pt>
    <dgm:pt modelId="{52A9CB95-781D-4097-B88E-1B759CC18223}">
      <dgm:prSet/>
      <dgm:spPr/>
      <dgm:t>
        <a:bodyPr/>
        <a:lstStyle/>
        <a:p>
          <a:pPr>
            <a:defRPr cap="all"/>
          </a:pPr>
          <a:r>
            <a:rPr lang="cs-CZ" b="0" dirty="0"/>
            <a:t>Znalost jazyka</a:t>
          </a:r>
          <a:endParaRPr lang="en-US" b="0" dirty="0"/>
        </a:p>
      </dgm:t>
    </dgm:pt>
    <dgm:pt modelId="{5EB02980-4CDC-47B9-B9FE-55DB490F9420}" type="parTrans" cxnId="{B4BB527D-9057-4459-9480-D2FDBA705777}">
      <dgm:prSet/>
      <dgm:spPr/>
      <dgm:t>
        <a:bodyPr/>
        <a:lstStyle/>
        <a:p>
          <a:endParaRPr lang="en-US"/>
        </a:p>
      </dgm:t>
    </dgm:pt>
    <dgm:pt modelId="{180891B6-D53E-4471-8235-B7272249A455}" type="sibTrans" cxnId="{B4BB527D-9057-4459-9480-D2FDBA705777}">
      <dgm:prSet/>
      <dgm:spPr/>
      <dgm:t>
        <a:bodyPr/>
        <a:lstStyle/>
        <a:p>
          <a:endParaRPr lang="en-US"/>
        </a:p>
      </dgm:t>
    </dgm:pt>
    <dgm:pt modelId="{7B57B1AD-88DD-4EE5-938E-F40F713296B4}" type="pres">
      <dgm:prSet presAssocID="{F7DD81C7-07A7-4597-8819-4D1F75682900}" presName="root" presStyleCnt="0">
        <dgm:presLayoutVars>
          <dgm:dir/>
          <dgm:resizeHandles val="exact"/>
        </dgm:presLayoutVars>
      </dgm:prSet>
      <dgm:spPr/>
    </dgm:pt>
    <dgm:pt modelId="{BE9605A1-9CB0-4572-AFE6-0FEC38CC85DE}" type="pres">
      <dgm:prSet presAssocID="{1F4F9BBF-8951-4F7A-8D11-3713E1CFCE9D}" presName="compNode" presStyleCnt="0"/>
      <dgm:spPr/>
    </dgm:pt>
    <dgm:pt modelId="{B4DE2924-7044-4E65-928B-08E4256D2326}" type="pres">
      <dgm:prSet presAssocID="{1F4F9BBF-8951-4F7A-8D11-3713E1CFCE9D}" presName="iconBgRect" presStyleLbl="bgShp" presStyleIdx="0" presStyleCnt="2"/>
      <dgm:spPr/>
    </dgm:pt>
    <dgm:pt modelId="{5BDEE778-7C83-4611-99F1-C0346CDFAE19}" type="pres">
      <dgm:prSet presAssocID="{1F4F9BBF-8951-4F7A-8D11-3713E1CFCE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1CE23FF-08E5-4968-BB61-59D619C7D175}" type="pres">
      <dgm:prSet presAssocID="{1F4F9BBF-8951-4F7A-8D11-3713E1CFCE9D}" presName="spaceRect" presStyleCnt="0"/>
      <dgm:spPr/>
    </dgm:pt>
    <dgm:pt modelId="{AA2E294C-DDE4-45B4-9C46-24F286BD4943}" type="pres">
      <dgm:prSet presAssocID="{1F4F9BBF-8951-4F7A-8D11-3713E1CFCE9D}" presName="textRect" presStyleLbl="revTx" presStyleIdx="0" presStyleCnt="2">
        <dgm:presLayoutVars>
          <dgm:chMax val="1"/>
          <dgm:chPref val="1"/>
        </dgm:presLayoutVars>
      </dgm:prSet>
      <dgm:spPr/>
    </dgm:pt>
    <dgm:pt modelId="{EC57A06B-9C3A-4164-A77B-0CCAAE00924C}" type="pres">
      <dgm:prSet presAssocID="{E537F0EA-9ACF-4562-8B44-78DE024A6EF3}" presName="sibTrans" presStyleCnt="0"/>
      <dgm:spPr/>
    </dgm:pt>
    <dgm:pt modelId="{BF070F4E-7545-46C7-9B12-E69A7E01DD5B}" type="pres">
      <dgm:prSet presAssocID="{52A9CB95-781D-4097-B88E-1B759CC18223}" presName="compNode" presStyleCnt="0"/>
      <dgm:spPr/>
    </dgm:pt>
    <dgm:pt modelId="{A7D375DC-878E-4025-9D80-96363155E0F6}" type="pres">
      <dgm:prSet presAssocID="{52A9CB95-781D-4097-B88E-1B759CC18223}" presName="iconBgRect" presStyleLbl="bgShp" presStyleIdx="1" presStyleCnt="2"/>
      <dgm:spPr/>
    </dgm:pt>
    <dgm:pt modelId="{CFC30C53-435F-4587-812B-4CD0CF3B63D7}" type="pres">
      <dgm:prSet presAssocID="{52A9CB95-781D-4097-B88E-1B759CC18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C5FD54FC-4229-4C9C-930D-4CBB3E48B983}" type="pres">
      <dgm:prSet presAssocID="{52A9CB95-781D-4097-B88E-1B759CC18223}" presName="spaceRect" presStyleCnt="0"/>
      <dgm:spPr/>
    </dgm:pt>
    <dgm:pt modelId="{7DD67DB1-E051-41BF-8022-80AA8D95BA2B}" type="pres">
      <dgm:prSet presAssocID="{52A9CB95-781D-4097-B88E-1B759CC18223}" presName="textRect" presStyleLbl="revTx" presStyleIdx="1" presStyleCnt="2" custLinFactNeighborX="-2880">
        <dgm:presLayoutVars>
          <dgm:chMax val="1"/>
          <dgm:chPref val="1"/>
        </dgm:presLayoutVars>
      </dgm:prSet>
      <dgm:spPr/>
    </dgm:pt>
  </dgm:ptLst>
  <dgm:cxnLst>
    <dgm:cxn modelId="{385A031B-9FBA-4059-9B8A-35B2E683375C}" srcId="{F7DD81C7-07A7-4597-8819-4D1F75682900}" destId="{1F4F9BBF-8951-4F7A-8D11-3713E1CFCE9D}" srcOrd="0" destOrd="0" parTransId="{F755B8D8-0ECF-47EE-94FF-50D08CA96770}" sibTransId="{E537F0EA-9ACF-4562-8B44-78DE024A6EF3}"/>
    <dgm:cxn modelId="{95D9E31C-AA94-41E3-AACE-A59DB7AE7721}" type="presOf" srcId="{1F4F9BBF-8951-4F7A-8D11-3713E1CFCE9D}" destId="{AA2E294C-DDE4-45B4-9C46-24F286BD4943}" srcOrd="0" destOrd="0" presId="urn:microsoft.com/office/officeart/2018/5/layout/IconCircleLabelList"/>
    <dgm:cxn modelId="{F2B7DD69-FFBB-427A-8A68-6950573F4C87}" type="presOf" srcId="{F7DD81C7-07A7-4597-8819-4D1F75682900}" destId="{7B57B1AD-88DD-4EE5-938E-F40F713296B4}" srcOrd="0" destOrd="0" presId="urn:microsoft.com/office/officeart/2018/5/layout/IconCircleLabelList"/>
    <dgm:cxn modelId="{B4BB527D-9057-4459-9480-D2FDBA705777}" srcId="{F7DD81C7-07A7-4597-8819-4D1F75682900}" destId="{52A9CB95-781D-4097-B88E-1B759CC18223}" srcOrd="1" destOrd="0" parTransId="{5EB02980-4CDC-47B9-B9FE-55DB490F9420}" sibTransId="{180891B6-D53E-4471-8235-B7272249A455}"/>
    <dgm:cxn modelId="{0FA5CFAC-A1FE-4026-8B00-478AD82F51EB}" type="presOf" srcId="{52A9CB95-781D-4097-B88E-1B759CC18223}" destId="{7DD67DB1-E051-41BF-8022-80AA8D95BA2B}" srcOrd="0" destOrd="0" presId="urn:microsoft.com/office/officeart/2018/5/layout/IconCircleLabelList"/>
    <dgm:cxn modelId="{8FCE078B-284C-47C1-809C-7197D7617F5B}" type="presParOf" srcId="{7B57B1AD-88DD-4EE5-938E-F40F713296B4}" destId="{BE9605A1-9CB0-4572-AFE6-0FEC38CC85DE}" srcOrd="0" destOrd="0" presId="urn:microsoft.com/office/officeart/2018/5/layout/IconCircleLabelList"/>
    <dgm:cxn modelId="{2B8A0275-A959-4F5F-BB6E-4543964E1C25}" type="presParOf" srcId="{BE9605A1-9CB0-4572-AFE6-0FEC38CC85DE}" destId="{B4DE2924-7044-4E65-928B-08E4256D2326}" srcOrd="0" destOrd="0" presId="urn:microsoft.com/office/officeart/2018/5/layout/IconCircleLabelList"/>
    <dgm:cxn modelId="{EEE562A6-8455-4691-9DAE-AA90C398AB4F}" type="presParOf" srcId="{BE9605A1-9CB0-4572-AFE6-0FEC38CC85DE}" destId="{5BDEE778-7C83-4611-99F1-C0346CDFAE19}" srcOrd="1" destOrd="0" presId="urn:microsoft.com/office/officeart/2018/5/layout/IconCircleLabelList"/>
    <dgm:cxn modelId="{F5CE906D-6AC3-4C7B-8E56-BF7A1F54C658}" type="presParOf" srcId="{BE9605A1-9CB0-4572-AFE6-0FEC38CC85DE}" destId="{D1CE23FF-08E5-4968-BB61-59D619C7D175}" srcOrd="2" destOrd="0" presId="urn:microsoft.com/office/officeart/2018/5/layout/IconCircleLabelList"/>
    <dgm:cxn modelId="{6E205147-90B1-4EEA-81A9-1A19268F3D53}" type="presParOf" srcId="{BE9605A1-9CB0-4572-AFE6-0FEC38CC85DE}" destId="{AA2E294C-DDE4-45B4-9C46-24F286BD4943}" srcOrd="3" destOrd="0" presId="urn:microsoft.com/office/officeart/2018/5/layout/IconCircleLabelList"/>
    <dgm:cxn modelId="{3F311B0B-2CDA-4D9B-97E0-BDE77D0D9F7E}" type="presParOf" srcId="{7B57B1AD-88DD-4EE5-938E-F40F713296B4}" destId="{EC57A06B-9C3A-4164-A77B-0CCAAE00924C}" srcOrd="1" destOrd="0" presId="urn:microsoft.com/office/officeart/2018/5/layout/IconCircleLabelList"/>
    <dgm:cxn modelId="{4E944CD9-7AC7-47B1-AAE0-0A9772DD7E84}" type="presParOf" srcId="{7B57B1AD-88DD-4EE5-938E-F40F713296B4}" destId="{BF070F4E-7545-46C7-9B12-E69A7E01DD5B}" srcOrd="2" destOrd="0" presId="urn:microsoft.com/office/officeart/2018/5/layout/IconCircleLabelList"/>
    <dgm:cxn modelId="{AADC4BB6-85B5-431E-978D-8685CDE7CA31}" type="presParOf" srcId="{BF070F4E-7545-46C7-9B12-E69A7E01DD5B}" destId="{A7D375DC-878E-4025-9D80-96363155E0F6}" srcOrd="0" destOrd="0" presId="urn:microsoft.com/office/officeart/2018/5/layout/IconCircleLabelList"/>
    <dgm:cxn modelId="{E5C1B074-9546-4283-8C65-982D6D107523}" type="presParOf" srcId="{BF070F4E-7545-46C7-9B12-E69A7E01DD5B}" destId="{CFC30C53-435F-4587-812B-4CD0CF3B63D7}" srcOrd="1" destOrd="0" presId="urn:microsoft.com/office/officeart/2018/5/layout/IconCircleLabelList"/>
    <dgm:cxn modelId="{7B9770F9-723A-46D5-813A-9B3779C89C05}" type="presParOf" srcId="{BF070F4E-7545-46C7-9B12-E69A7E01DD5B}" destId="{C5FD54FC-4229-4C9C-930D-4CBB3E48B983}" srcOrd="2" destOrd="0" presId="urn:microsoft.com/office/officeart/2018/5/layout/IconCircleLabelList"/>
    <dgm:cxn modelId="{CACCD95E-14ED-4980-894A-35DBFC370797}" type="presParOf" srcId="{BF070F4E-7545-46C7-9B12-E69A7E01DD5B}" destId="{7DD67DB1-E051-41BF-8022-80AA8D95BA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2924-7044-4E65-928B-08E4256D2326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EE778-7C83-4611-99F1-C0346CDFAE19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294C-DDE4-45B4-9C46-24F286BD4943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900" b="0" kern="1200" dirty="0"/>
            <a:t>ZNALOST Světa</a:t>
          </a:r>
          <a:endParaRPr lang="en-US" sz="3900" b="0" kern="1200" dirty="0"/>
        </a:p>
      </dsp:txBody>
      <dsp:txXfrm>
        <a:off x="1599974" y="2987140"/>
        <a:ext cx="3600000" cy="720000"/>
      </dsp:txXfrm>
    </dsp:sp>
    <dsp:sp modelId="{A7D375DC-878E-4025-9D80-96363155E0F6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0C53-435F-4587-812B-4CD0CF3B63D7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7DB1-E051-41BF-8022-80AA8D95BA2B}">
      <dsp:nvSpPr>
        <dsp:cNvPr id="0" name=""/>
        <dsp:cNvSpPr/>
      </dsp:nvSpPr>
      <dsp:spPr>
        <a:xfrm>
          <a:off x="572629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900" b="0" kern="1200" dirty="0"/>
            <a:t>Znalost jazyka</a:t>
          </a:r>
          <a:endParaRPr lang="en-US" sz="3900" b="0" kern="1200" dirty="0"/>
        </a:p>
      </dsp:txBody>
      <dsp:txXfrm>
        <a:off x="5726295" y="29871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9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5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0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8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9/Talks/0615-qb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bpedia.org/sparql" TargetMode="External"/><Relationship Id="rId4" Type="http://schemas.openxmlformats.org/officeDocument/2006/relationships/hyperlink" Target="https://www.w3.org/OW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rdf11-prime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linkeddata.center/help/devop/examples/sparql-exampl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Lee Feigenbaum:</a:t>
            </a:r>
            <a:r>
              <a:rPr lang="cs-CZ" i="1" dirty="0"/>
              <a:t> </a:t>
            </a:r>
            <a:r>
              <a:rPr lang="cs-CZ" b="1" dirty="0"/>
              <a:t>SPARQL By Example: A Tutorial. </a:t>
            </a:r>
            <a:r>
              <a:rPr lang="cs-CZ" dirty="0"/>
              <a:t>VP Technology &amp; Standards, Cambridge Semantics. 2009</a:t>
            </a:r>
            <a:r>
              <a:rPr lang="cs-CZ" i="1" dirty="0"/>
              <a:t> </a:t>
            </a:r>
            <a:r>
              <a:rPr lang="cs-CZ" dirty="0">
                <a:hlinkClick r:id="rId3"/>
              </a:rPr>
              <a:t>https://www.w3.org/2009/Talks/0615-qbe/</a:t>
            </a:r>
            <a:endParaRPr lang="cs-CZ" dirty="0"/>
          </a:p>
          <a:p>
            <a:r>
              <a:rPr lang="cs-CZ" dirty="0"/>
              <a:t>W3C: </a:t>
            </a:r>
            <a:r>
              <a:rPr lang="cs-CZ" b="1" dirty="0"/>
              <a:t>Web Ontology Language (OWL).</a:t>
            </a:r>
            <a:r>
              <a:rPr lang="cs-CZ" dirty="0"/>
              <a:t> W3C Semantic Web. 2012. </a:t>
            </a:r>
            <a:r>
              <a:rPr lang="cs-CZ" dirty="0">
                <a:hlinkClick r:id="rId4"/>
              </a:rPr>
              <a:t>https://www.w3.org/OWL/</a:t>
            </a:r>
            <a:endParaRPr lang="cs-CZ" dirty="0"/>
          </a:p>
          <a:p>
            <a:pPr fontAlgn="ctr"/>
            <a:r>
              <a:rPr lang="cs-CZ" dirty="0"/>
              <a:t>OpenLink Software: </a:t>
            </a:r>
            <a:r>
              <a:rPr lang="cs-CZ" b="1" dirty="0"/>
              <a:t>Virtuoso SPARQL Query Editor</a:t>
            </a:r>
            <a:r>
              <a:rPr lang="cs-CZ" dirty="0"/>
              <a:t>. 2020. </a:t>
            </a:r>
            <a:r>
              <a:rPr lang="cs-CZ" dirty="0">
                <a:hlinkClick r:id="rId5"/>
              </a:rPr>
              <a:t>http://dbpedia.org/sparql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zdroje znalostí pro zpracování přirozeného jazyka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A20DF524-5E55-45CB-A04C-56E3465A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18977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85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7F0F-6EFC-465D-ACA9-32C0BD4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/>
              <a:t>Sémantické sítě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electronics, typewriter&#10;&#10;Description automatically generated">
            <a:extLst>
              <a:ext uri="{FF2B5EF4-FFF2-40B4-BE49-F238E27FC236}">
                <a16:creationId xmlns:a16="http://schemas.microsoft.com/office/drawing/2014/main" id="{F17CA36A-D721-4960-B011-9505F0C6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8" y="3020500"/>
            <a:ext cx="4748741" cy="2362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920-22E2-40DB-AFED-5BD1C6B3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cs-CZ" dirty="0"/>
              <a:t>Různé typy znalostí</a:t>
            </a:r>
          </a:p>
          <a:p>
            <a:pPr lvl="1"/>
            <a:r>
              <a:rPr lang="cs-CZ" dirty="0"/>
              <a:t>Znalost jazyka</a:t>
            </a:r>
          </a:p>
          <a:p>
            <a:pPr lvl="1"/>
            <a:r>
              <a:rPr lang="cs-CZ" dirty="0"/>
              <a:t>Znalost „světa“</a:t>
            </a:r>
          </a:p>
          <a:p>
            <a:pPr lvl="2"/>
            <a:r>
              <a:rPr lang="cs-CZ" dirty="0"/>
              <a:t>Encyklopedická znalost</a:t>
            </a:r>
          </a:p>
          <a:p>
            <a:pPr lvl="2"/>
            <a:r>
              <a:rPr lang="cs-CZ" dirty="0"/>
              <a:t>Common sense</a:t>
            </a:r>
          </a:p>
          <a:p>
            <a:r>
              <a:rPr lang="cs-CZ" dirty="0"/>
              <a:t>Pro člověka poměrně srozumitelné</a:t>
            </a:r>
          </a:p>
          <a:p>
            <a:r>
              <a:rPr lang="cs-CZ" dirty="0"/>
              <a:t>Pro počítačové programy dobře zpracovatelné</a:t>
            </a:r>
          </a:p>
          <a:p>
            <a:pPr lvl="1"/>
            <a:r>
              <a:rPr lang="cs-CZ" dirty="0"/>
              <a:t>API (application programming interface)</a:t>
            </a:r>
          </a:p>
        </p:txBody>
      </p:sp>
    </p:spTree>
    <p:extLst>
      <p:ext uri="{BB962C8B-B14F-4D97-AF65-F5344CB8AC3E}">
        <p14:creationId xmlns:p14="http://schemas.microsoft.com/office/powerpoint/2010/main" val="103700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3895-53A9-4FDC-AB7E-191841BD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programové rozhraní</a:t>
            </a:r>
            <a:br>
              <a:rPr lang="cs-CZ" dirty="0"/>
            </a:br>
            <a:r>
              <a:rPr lang="cs-CZ" dirty="0"/>
              <a:t>Application programming interface (API)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22C-5452-4060-A858-2E7231DB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206468" cy="3634486"/>
          </a:xfrm>
        </p:spPr>
        <p:txBody>
          <a:bodyPr/>
          <a:lstStyle/>
          <a:p>
            <a:r>
              <a:rPr lang="cs-CZ" dirty="0"/>
              <a:t>Způsob, jak spolu komunikují dva počítačové programy</a:t>
            </a:r>
          </a:p>
          <a:p>
            <a:r>
              <a:rPr lang="cs-CZ" dirty="0"/>
              <a:t>Jazyk pro komunikaci: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XML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JSON</a:t>
            </a:r>
            <a:r>
              <a:rPr lang="cs-CZ" dirty="0"/>
              <a:t>, RDF(S)/OWL</a:t>
            </a:r>
            <a:endParaRPr lang="en-US" dirty="0"/>
          </a:p>
          <a:p>
            <a:r>
              <a:rPr lang="en-US" dirty="0" err="1"/>
              <a:t>Jazyky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standardizovan</a:t>
            </a:r>
            <a:r>
              <a:rPr lang="cs-CZ" dirty="0"/>
              <a:t>é,</a:t>
            </a:r>
            <a:br>
              <a:rPr lang="cs-CZ" dirty="0"/>
            </a:br>
            <a:r>
              <a:rPr lang="cs-CZ" dirty="0"/>
              <a:t>význam jednotlivých relací nikoli.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B3A6B-FB70-4192-BDD6-3259F1D4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31" y="2321349"/>
            <a:ext cx="6931025" cy="228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C587D-58B6-466A-A9B3-254A4E01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94"/>
          <a:stretch/>
        </p:blipFill>
        <p:spPr>
          <a:xfrm>
            <a:off x="4890031" y="4743681"/>
            <a:ext cx="6931025" cy="12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3B5F-115F-4981-B80F-BB1DBDB8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RDF(S)/OWL: jazyky sémantického webu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2A69-C2CB-44BA-BB4F-64647CA3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Sémantický web: webové stránky nejsou jen text, ale obsahují sémantické anotace, tudíž jsou zpracovatelné počítačovými programy</a:t>
            </a:r>
          </a:p>
          <a:p>
            <a:r>
              <a:rPr lang="cs-CZ" dirty="0"/>
              <a:t>Jazyky pro sémantické anotace: RDF, RDFS, OWL a varianty</a:t>
            </a:r>
          </a:p>
          <a:p>
            <a:r>
              <a:rPr lang="cs-CZ" dirty="0"/>
              <a:t>Tyto jazyky popisují propozice jako trojice tvrzení (subjekt, predikát, objekt)</a:t>
            </a:r>
          </a:p>
          <a:p>
            <a:r>
              <a:rPr lang="cs-CZ" dirty="0"/>
              <a:t>RDF(S) obsahuje relace podtřída a umožňuje typovou kontrolu</a:t>
            </a:r>
          </a:p>
          <a:p>
            <a:r>
              <a:rPr lang="cs-CZ" dirty="0"/>
              <a:t>OWL umožňuje definovat typy relací (symetrické, tranzitivní)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</a:rPr>
              <a:t>Pomocí RDF(S)/OWL definujeme odvozování faktů.</a:t>
            </a:r>
          </a:p>
        </p:txBody>
      </p:sp>
      <p:pic>
        <p:nvPicPr>
          <p:cNvPr id="1026" name="Picture 2" descr="Image depicting the subject predicate object relation.">
            <a:extLst>
              <a:ext uri="{FF2B5EF4-FFF2-40B4-BE49-F238E27FC236}">
                <a16:creationId xmlns:a16="http://schemas.microsoft.com/office/drawing/2014/main" id="{E31BAC4A-6B51-4D17-A81B-F6754EFB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9" y="3127076"/>
            <a:ext cx="4032850" cy="8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3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4D23-FD1F-487D-ADD0-2AD8D5D4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RDF: Příklad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F9B9-3124-4750-9870-0662CC23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Bob</a:t>
            </a: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is interested in </a:t>
            </a:r>
            <a:r>
              <a:rPr lang="cs-CZ" dirty="0">
                <a:solidFill>
                  <a:schemeClr val="accent4"/>
                </a:solidFill>
              </a:rPr>
              <a:t>The Mona Lisa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accent1"/>
                </a:solidFill>
              </a:rPr>
              <a:t>Bob</a:t>
            </a: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is born on</a:t>
            </a:r>
            <a:r>
              <a:rPr lang="cs-CZ" dirty="0"/>
              <a:t> </a:t>
            </a:r>
            <a:r>
              <a:rPr lang="cs-CZ" dirty="0">
                <a:solidFill>
                  <a:schemeClr val="accent4"/>
                </a:solidFill>
              </a:rPr>
              <a:t>14 </a:t>
            </a:r>
            <a:r>
              <a:rPr lang="en-US" dirty="0">
                <a:solidFill>
                  <a:schemeClr val="accent4"/>
                </a:solidFill>
              </a:rPr>
              <a:t>July 1990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is a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Person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is a friend of </a:t>
            </a:r>
            <a:r>
              <a:rPr lang="en-US" dirty="0">
                <a:solidFill>
                  <a:schemeClr val="accent4"/>
                </a:solidFill>
              </a:rPr>
              <a:t>Alice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1"/>
                </a:solidFill>
              </a:rPr>
              <a:t>La </a:t>
            </a:r>
            <a:r>
              <a:rPr lang="en-US" dirty="0" err="1">
                <a:solidFill>
                  <a:schemeClr val="accent1"/>
                </a:solidFill>
              </a:rPr>
              <a:t>Joconde</a:t>
            </a:r>
            <a:r>
              <a:rPr lang="en-US" dirty="0">
                <a:solidFill>
                  <a:schemeClr val="accent1"/>
                </a:solidFill>
              </a:rPr>
              <a:t> a Washington </a:t>
            </a:r>
            <a:r>
              <a:rPr lang="en-US" dirty="0">
                <a:solidFill>
                  <a:schemeClr val="accent2"/>
                </a:solidFill>
              </a:rPr>
              <a:t>is about </a:t>
            </a:r>
            <a:r>
              <a:rPr lang="en-US" dirty="0">
                <a:solidFill>
                  <a:schemeClr val="accent4"/>
                </a:solidFill>
              </a:rPr>
              <a:t>The Mona Lisa.</a:t>
            </a:r>
          </a:p>
          <a:p>
            <a:r>
              <a:rPr lang="en-US" dirty="0">
                <a:solidFill>
                  <a:schemeClr val="accent1"/>
                </a:solidFill>
              </a:rPr>
              <a:t>The Mona Lisa </a:t>
            </a:r>
            <a:r>
              <a:rPr lang="en-US" dirty="0">
                <a:solidFill>
                  <a:schemeClr val="accent2"/>
                </a:solidFill>
              </a:rPr>
              <a:t>was created by </a:t>
            </a:r>
            <a:r>
              <a:rPr lang="en-US" dirty="0">
                <a:solidFill>
                  <a:schemeClr val="accent4"/>
                </a:solidFill>
              </a:rPr>
              <a:t>Leonardo Da Vinci</a:t>
            </a:r>
            <a:r>
              <a:rPr lang="en-US" dirty="0"/>
              <a:t>.</a:t>
            </a:r>
          </a:p>
          <a:p>
            <a:endParaRPr lang="cs-CZ" dirty="0"/>
          </a:p>
        </p:txBody>
      </p:sp>
      <p:pic>
        <p:nvPicPr>
          <p:cNvPr id="2050" name="Picture 2" descr="Informal graphs of the sample triples">
            <a:extLst>
              <a:ext uri="{FF2B5EF4-FFF2-40B4-BE49-F238E27FC236}">
                <a16:creationId xmlns:a16="http://schemas.microsoft.com/office/drawing/2014/main" id="{7FD012B4-5A4D-4ED1-A9E9-7C22ADC5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9" y="2209373"/>
            <a:ext cx="5676498" cy="37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38ED00-4672-44EF-BC9B-F9EA6A2C1D78}"/>
              </a:ext>
            </a:extLst>
          </p:cNvPr>
          <p:cNvSpPr/>
          <p:nvPr/>
        </p:nvSpPr>
        <p:spPr>
          <a:xfrm>
            <a:off x="693617" y="5434982"/>
            <a:ext cx="308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4"/>
              </a:rPr>
              <a:t>https://www.w3.org/TR/rdf11-primer/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949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RDF(S)/OWL</a:t>
            </a:r>
            <a:r>
              <a:rPr lang="en-US" dirty="0"/>
              <a:t>: P</a:t>
            </a:r>
            <a:r>
              <a:rPr lang="cs-CZ" dirty="0"/>
              <a:t>říklad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D30C3-D216-4673-8782-612620E8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Symetrie</a:t>
            </a:r>
            <a:r>
              <a:rPr lang="en-US" dirty="0"/>
              <a:t>: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cs-CZ" dirty="0">
                <a:latin typeface="Lucida Console" panose="020B0609040504020204" pitchFamily="49" charset="0"/>
              </a:rPr>
              <a:t> is </a:t>
            </a:r>
            <a:r>
              <a:rPr lang="en-US" dirty="0">
                <a:latin typeface="Lucida Console" panose="020B0609040504020204" pitchFamily="49" charset="0"/>
              </a:rPr>
              <a:t>sibling</a:t>
            </a:r>
            <a:r>
              <a:rPr lang="cs-CZ" dirty="0">
                <a:latin typeface="Lucida Console" panose="020B0609040504020204" pitchFamily="49" charset="0"/>
              </a:rPr>
              <a:t> of </a:t>
            </a:r>
            <a:r>
              <a:rPr lang="en-US" dirty="0">
                <a:latin typeface="Lucida Console" panose="020B0609040504020204" pitchFamily="49" charset="0"/>
              </a:rPr>
              <a:t>B</a:t>
            </a:r>
            <a:r>
              <a:rPr lang="cs-CZ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-&gt; B is sibling of A</a:t>
            </a:r>
            <a:r>
              <a:rPr lang="en-US" dirty="0"/>
              <a:t>.</a:t>
            </a:r>
          </a:p>
          <a:p>
            <a:r>
              <a:rPr lang="en-US" dirty="0" err="1"/>
              <a:t>Tranzitivita</a:t>
            </a:r>
            <a:r>
              <a:rPr lang="en-US" dirty="0"/>
              <a:t>: </a:t>
            </a:r>
            <a:r>
              <a:rPr lang="en-US" dirty="0">
                <a:latin typeface="Lucida Console" panose="020B0609040504020204" pitchFamily="49" charset="0"/>
              </a:rPr>
              <a:t>A has part B, B has part C -&gt; A has part C</a:t>
            </a:r>
            <a:r>
              <a:rPr lang="en-US" dirty="0"/>
              <a:t>.</a:t>
            </a:r>
          </a:p>
          <a:p>
            <a:r>
              <a:rPr lang="en-US" dirty="0" err="1"/>
              <a:t>Inverzn</a:t>
            </a:r>
            <a:r>
              <a:rPr lang="cs-CZ" dirty="0"/>
              <a:t>í relace: </a:t>
            </a:r>
            <a:r>
              <a:rPr lang="cs-CZ" dirty="0">
                <a:latin typeface="Lucida Console" panose="020B0609040504020204" pitchFamily="49" charset="0"/>
              </a:rPr>
              <a:t>A has part B </a:t>
            </a:r>
            <a:r>
              <a:rPr lang="en-US" dirty="0">
                <a:latin typeface="Lucida Console" panose="020B0609040504020204" pitchFamily="49" charset="0"/>
              </a:rPr>
              <a:t>-&gt; B is part of 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2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1759-CD36-4080-AF08-14F3BBA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SPARQL: </a:t>
            </a:r>
            <a:r>
              <a:rPr lang="en-US" dirty="0" err="1"/>
              <a:t>Dotazovac</a:t>
            </a:r>
            <a:r>
              <a:rPr lang="cs-CZ" dirty="0"/>
              <a:t>í jazyk pro RDF(S)/OWL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9E13AC-C558-4AB4-A574-46A61B93F31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81193" y="2521032"/>
            <a:ext cx="626818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PREFIX dbo: &lt;http://dbpedia.org/ontology/&gt;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PREFIX xsd: &lt;http://www.w3.org/2001/XMLSchema#&gt;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PREFIX foaf: &lt;http://xmlns.com/foaf/0.1/&gt;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PREFIX : &lt;http://dbpedia.org/resource/&gt;</a:t>
            </a: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b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SELECT ?name ?birth ?death ?person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WHERE { ?person dbo:birthPlace :Berlin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?person dbo:birthDate ?birth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?person foaf:name ?name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?person dbo:deathDate ?death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FILTER (?birth &lt; "1900-01-01"^^xsd:date) .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ORDER BY ?name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53F99-C377-4522-8DCF-80243BFB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4815" y="2228003"/>
            <a:ext cx="4355993" cy="3633047"/>
          </a:xfrm>
        </p:spPr>
        <p:txBody>
          <a:bodyPr/>
          <a:lstStyle/>
          <a:p>
            <a:r>
              <a:rPr lang="cs-CZ" dirty="0"/>
              <a:t>Najdi všechny osoby (jméno, datum narození, úmrtí) takové, že se narodily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Berlíně před rokem 1900.</a:t>
            </a:r>
          </a:p>
          <a:p>
            <a:r>
              <a:rPr lang="cs-CZ" dirty="0"/>
              <a:t>Hledáme v dbPedii</a:t>
            </a:r>
          </a:p>
          <a:p>
            <a:r>
              <a:rPr lang="cs-CZ" dirty="0"/>
              <a:t>Využíváme ale schémata i jiných ontologií</a:t>
            </a:r>
          </a:p>
          <a:p>
            <a:pPr lvl="1"/>
            <a:r>
              <a:rPr lang="cs-CZ" dirty="0"/>
              <a:t>FOAF – friend of a friend (relace mezi lidmi)</a:t>
            </a:r>
          </a:p>
          <a:p>
            <a:pPr lvl="1"/>
            <a:r>
              <a:rPr lang="cs-CZ" dirty="0"/>
              <a:t>XSD – XML schema (datové typy)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D0233-32A9-490B-A3D1-8F1A77521121}"/>
              </a:ext>
            </a:extLst>
          </p:cNvPr>
          <p:cNvSpPr/>
          <p:nvPr/>
        </p:nvSpPr>
        <p:spPr>
          <a:xfrm>
            <a:off x="6205268" y="55680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hlinkClick r:id="rId3"/>
              </a:rPr>
              <a:t>http://sites.linkeddata.center/help/devop/examples/sparql-examples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4542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20FF49-57EC-4504-8BAE-23746495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</a:t>
            </a:r>
            <a:r>
              <a:rPr lang="cs-CZ" dirty="0"/>
              <a:t>énko do roku 2069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37220-6125-48D3-B75D-266A5041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Neměl v pokoji standardní informatický panel, musel dolů do vestibulu, chtěl-li získat údaje, které potřeboval. Jako naschvál byla kabinka obsazena nějakou starší dámou, které trvalo pátrání v informačních zdrojích tak dlouho, že Morgan už málem na dveře budky zabouchal. Ale nakonec se loudalka přece jen s nějakým omluvným zamumláním z kabiny vybatolila a Morgan stál tváří v tvář nashromážděným vědomostem a tvořivým silám celého lidstva.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 za svých studentských let zvítězil v několika takových pátračských šampionátech, kdy o závod s časem lovil a vyhrabával nejzasutější informace požadované testy; formulovali je až geniálně sadističtí sudí. („</a:t>
            </a:r>
            <a:r>
              <a:rPr lang="cs-CZ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bylo množství srážek v hlavním městě nejmenšího jednonárodního státu světa v den, kdy v kolejním baseballovém mistrovství byl zaznamenán druhý největší počet celých oběhů?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tenhle mu snad nejvíc utkvěl v paměti i v srdci.)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8A113-F2CB-4399-B23F-4E5C1A64A43A}"/>
              </a:ext>
            </a:extLst>
          </p:cNvPr>
          <p:cNvSpPr/>
          <p:nvPr/>
        </p:nvSpPr>
        <p:spPr>
          <a:xfrm>
            <a:off x="5264988" y="55039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/>
              <a:t>Arthur C. Clarke</a:t>
            </a:r>
            <a:r>
              <a:rPr lang="en-US" dirty="0"/>
              <a:t>: </a:t>
            </a:r>
            <a:r>
              <a:rPr lang="cs-CZ" dirty="0"/>
              <a:t>RAJSKÉ FONTÁNY</a:t>
            </a:r>
            <a:r>
              <a:rPr lang="en-US" dirty="0"/>
              <a:t>, 1979</a:t>
            </a:r>
            <a:endParaRPr lang="cs-CZ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Franklin Gothic Book</vt:lpstr>
      <vt:lpstr>Franklin Gothic Demi</vt:lpstr>
      <vt:lpstr>Gill Sans MT</vt:lpstr>
      <vt:lpstr>Lucida Console</vt:lpstr>
      <vt:lpstr>Times New Roman</vt:lpstr>
      <vt:lpstr>Wingdings 2</vt:lpstr>
      <vt:lpstr>DividendVTI</vt:lpstr>
      <vt:lpstr>PLIN021 Sémantická analýza v praxi</vt:lpstr>
      <vt:lpstr>zdroje znalostí pro zpracování přirozeného jazyka</vt:lpstr>
      <vt:lpstr>Sémantické sítě</vt:lpstr>
      <vt:lpstr>Aplikační programové rozhraní Application programming interface (API)</vt:lpstr>
      <vt:lpstr>RDF(S)/OWL: jazyky sémantického webu</vt:lpstr>
      <vt:lpstr>RDF: Příklad</vt:lpstr>
      <vt:lpstr>RDF(S)/OWL: Příklad inference</vt:lpstr>
      <vt:lpstr>SPARQL: Dotazovací jazyk pro RDF(S)/OWL</vt:lpstr>
      <vt:lpstr>Okénko do roku 2069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2020-11-30T09:09:39Z</dcterms:created>
  <dcterms:modified xsi:type="dcterms:W3CDTF">2020-12-01T12:45:02Z</dcterms:modified>
</cp:coreProperties>
</file>