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sldIdLst>
    <p:sldId id="282" r:id="rId5"/>
    <p:sldId id="299" r:id="rId6"/>
    <p:sldId id="300" r:id="rId7"/>
    <p:sldId id="301" r:id="rId8"/>
    <p:sldId id="298" r:id="rId9"/>
    <p:sldId id="302" r:id="rId10"/>
    <p:sldId id="303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5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74" d="100"/>
          <a:sy n="74" d="100"/>
        </p:scale>
        <p:origin x="12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71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6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86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3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81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77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s://blog.britishmuseum.org/10-things-you-may-not-know-about-the-scream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obert_Plutchik#Plutchik's_wheel_of_emotion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Robert_Plutchik&amp;oldid=99246064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uic.edu/~liub/FBS/sentiment-analysis.html" TargetMode="External"/><Relationship Id="rId4" Type="http://schemas.openxmlformats.org/officeDocument/2006/relationships/hyperlink" Target="https://affect.media.mit.edu/pdfs/95.picar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9F432-D109-4F4A-B53A-6268CB81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it-IT" dirty="0"/>
              <a:t>Pro</a:t>
            </a:r>
            <a:r>
              <a:rPr lang="cs-CZ" dirty="0"/>
              <a:t>č</a:t>
            </a:r>
            <a:r>
              <a:rPr lang="it-IT" dirty="0"/>
              <a:t> zkoumat emoce v promluv</a:t>
            </a:r>
            <a:r>
              <a:rPr lang="cs-CZ" dirty="0"/>
              <a:t>ě</a:t>
            </a:r>
            <a:r>
              <a:rPr lang="it-IT" dirty="0"/>
              <a:t> </a:t>
            </a:r>
            <a:endParaRPr lang="cs-CZ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6C0D-4D08-4EE4-A6AC-D6432100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975449"/>
            <a:ext cx="3568661" cy="43649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H: Dvakrát Holešovice!</a:t>
            </a:r>
            <a:br>
              <a:rPr lang="cs-CZ" sz="1800" dirty="0"/>
            </a:br>
            <a:r>
              <a:rPr lang="cs-CZ" sz="1800" dirty="0"/>
              <a:t>C: Dobrý den, vítá vás dialogový systém pro nakupování vlakových jízdenek.</a:t>
            </a:r>
            <a:br>
              <a:rPr lang="cs-CZ" sz="1800" dirty="0"/>
            </a:br>
            <a:r>
              <a:rPr lang="cs-CZ" sz="1800" dirty="0"/>
              <a:t>H: Chci dva lístky do Holešovic!</a:t>
            </a:r>
            <a:br>
              <a:rPr lang="cs-CZ" sz="1800" dirty="0"/>
            </a:br>
            <a:r>
              <a:rPr lang="cs-CZ" sz="1800" dirty="0"/>
              <a:t>C: Chcete cestovat na nádraží Praha-Holešovice?</a:t>
            </a:r>
            <a:br>
              <a:rPr lang="cs-CZ" sz="1800" dirty="0"/>
            </a:br>
            <a:r>
              <a:rPr lang="cs-CZ" sz="1800" dirty="0"/>
              <a:t>H: Jo, ale rychle prosímvás.</a:t>
            </a:r>
            <a:br>
              <a:rPr lang="cs-CZ" sz="1800" dirty="0"/>
            </a:br>
            <a:r>
              <a:rPr lang="cs-CZ" sz="1800" dirty="0"/>
              <a:t>C: Kdy chcete cestovat?</a:t>
            </a:r>
            <a:br>
              <a:rPr lang="cs-CZ" sz="1800" dirty="0"/>
            </a:br>
            <a:r>
              <a:rPr lang="cs-CZ" sz="1800" dirty="0"/>
              <a:t>H: Hned, sakra!</a:t>
            </a:r>
            <a:br>
              <a:rPr lang="cs-CZ" sz="1800" dirty="0"/>
            </a:br>
            <a:r>
              <a:rPr lang="cs-CZ" sz="1800" dirty="0"/>
              <a:t>C: Přejete si zpáteční jízdenku?</a:t>
            </a:r>
            <a:br>
              <a:rPr lang="cs-CZ" sz="1800" dirty="0"/>
            </a:br>
            <a:r>
              <a:rPr lang="cs-CZ" sz="1800" dirty="0"/>
              <a:t>H: . . .</a:t>
            </a:r>
            <a:br>
              <a:rPr lang="cs-CZ" sz="1800" dirty="0"/>
            </a:br>
            <a:r>
              <a:rPr lang="cs-CZ" sz="1800" dirty="0"/>
              <a:t>C: Přejete si zpáteční jízdenku?</a:t>
            </a:r>
            <a:br>
              <a:rPr lang="cs-CZ" sz="1800" dirty="0"/>
            </a:br>
            <a:r>
              <a:rPr lang="cs-CZ" sz="1800" dirty="0"/>
              <a:t>H: . . .</a:t>
            </a:r>
            <a:br>
              <a:rPr lang="cs-CZ" sz="1800" dirty="0"/>
            </a:br>
            <a:r>
              <a:rPr lang="cs-CZ" sz="1800" dirty="0"/>
              <a:t>C: Chcete znát naši akční nabídku na letní prázdiny? </a:t>
            </a:r>
          </a:p>
        </p:txBody>
      </p:sp>
      <p:pic>
        <p:nvPicPr>
          <p:cNvPr id="2050" name="Picture 2" descr="10 things you may not know about The Scream – The British Museum Blog">
            <a:extLst>
              <a:ext uri="{FF2B5EF4-FFF2-40B4-BE49-F238E27FC236}">
                <a16:creationId xmlns:a16="http://schemas.microsoft.com/office/drawing/2014/main" id="{F51D6B78-4C56-4BE2-A8F6-4BB80BC92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19423" b="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174652-CB01-4D06-A487-3AF296FE1BB0}"/>
              </a:ext>
            </a:extLst>
          </p:cNvPr>
          <p:cNvSpPr/>
          <p:nvPr/>
        </p:nvSpPr>
        <p:spPr>
          <a:xfrm>
            <a:off x="5303645" y="6194505"/>
            <a:ext cx="5427615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https://blog.britishmuseum.org/10-things-you-may-not-know-about-the-scream/</a:t>
            </a:r>
            <a:endParaRPr lang="cs-CZ" sz="12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29A8-EE07-42BC-BEFE-848FF392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zkoumat emoce v řeči?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C88C9-95EF-40BC-A32F-FC6785CF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228003"/>
            <a:ext cx="4715426" cy="3633047"/>
          </a:xfrm>
        </p:spPr>
        <p:txBody>
          <a:bodyPr/>
          <a:lstStyle/>
          <a:p>
            <a:r>
              <a:rPr lang="cs-CZ" dirty="0"/>
              <a:t>Rosalind Picard [Picard, 2000]  </a:t>
            </a:r>
            <a:br>
              <a:rPr lang="cs-CZ" dirty="0"/>
            </a:br>
            <a:r>
              <a:rPr lang="cs-CZ" b="1" dirty="0">
                <a:solidFill>
                  <a:schemeClr val="accent1"/>
                </a:solidFill>
              </a:rPr>
              <a:t>affective computing </a:t>
            </a:r>
            <a:r>
              <a:rPr lang="cs-CZ" dirty="0"/>
              <a:t>= studium a vývoj systémů a zařízení, které dokážou rozpoznat, interpretovat, zpracovat a simulovat lidské emoce. </a:t>
            </a:r>
            <a:br>
              <a:rPr lang="cs-CZ" dirty="0"/>
            </a:b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E8A7E-B9FC-4CE0-8F38-46D68D7C5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3049" y="2228003"/>
            <a:ext cx="5977760" cy="3633047"/>
          </a:xfrm>
        </p:spPr>
        <p:txBody>
          <a:bodyPr numCol="2"/>
          <a:lstStyle/>
          <a:p>
            <a:r>
              <a:rPr lang="cs-CZ" dirty="0"/>
              <a:t>základní tón</a:t>
            </a:r>
          </a:p>
          <a:p>
            <a:r>
              <a:rPr lang="cs-CZ" dirty="0"/>
              <a:t>změna základního tónu</a:t>
            </a:r>
          </a:p>
          <a:p>
            <a:r>
              <a:rPr lang="cs-CZ" dirty="0"/>
              <a:t>rychlost řeči</a:t>
            </a:r>
          </a:p>
          <a:p>
            <a:r>
              <a:rPr lang="cs-CZ" dirty="0"/>
              <a:t>změny hlasitosti</a:t>
            </a:r>
          </a:p>
          <a:p>
            <a:r>
              <a:rPr lang="cs-CZ" dirty="0"/>
              <a:t>zřetelná výslovnost</a:t>
            </a:r>
          </a:p>
          <a:p>
            <a:r>
              <a:rPr lang="cs-CZ" dirty="0"/>
              <a:t>prozodie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de-DE" dirty="0"/>
              <a:t>ep</a:t>
            </a:r>
            <a:endParaRPr lang="cs-CZ" dirty="0"/>
          </a:p>
          <a:p>
            <a:r>
              <a:rPr lang="de-DE" dirty="0"/>
              <a:t>rychlost dýchání</a:t>
            </a:r>
            <a:endParaRPr lang="cs-CZ" dirty="0"/>
          </a:p>
          <a:p>
            <a:r>
              <a:rPr lang="de-DE" dirty="0"/>
              <a:t>pot</a:t>
            </a:r>
            <a:endParaRPr lang="cs-CZ" dirty="0"/>
          </a:p>
          <a:p>
            <a:r>
              <a:rPr lang="cs-CZ" dirty="0"/>
              <a:t>řeč těla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55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AC34B-2F13-46F0-8229-B3D8984E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020431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Jak zkoumat emoce v obraze?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7862F-1392-4975-ABB8-EE65FE7EB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495445"/>
            <a:ext cx="10993546" cy="4682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Paul Ekman – </a:t>
            </a:r>
            <a:r>
              <a:rPr lang="en-US" b="1" dirty="0">
                <a:solidFill>
                  <a:schemeClr val="accent1"/>
                </a:solidFill>
              </a:rPr>
              <a:t>The Big 6</a:t>
            </a:r>
            <a:r>
              <a:rPr lang="en-US" dirty="0"/>
              <a:t>: </a:t>
            </a:r>
            <a:r>
              <a:rPr lang="en-US" dirty="0" err="1"/>
              <a:t>radost</a:t>
            </a:r>
            <a:r>
              <a:rPr lang="en-US" dirty="0"/>
              <a:t>, </a:t>
            </a:r>
            <a:r>
              <a:rPr lang="en-US" dirty="0" err="1"/>
              <a:t>hněv</a:t>
            </a:r>
            <a:r>
              <a:rPr lang="en-US" dirty="0"/>
              <a:t>, </a:t>
            </a:r>
            <a:r>
              <a:rPr lang="en-US" dirty="0" err="1"/>
              <a:t>údiv</a:t>
            </a:r>
            <a:r>
              <a:rPr lang="en-US" dirty="0"/>
              <a:t>, </a:t>
            </a:r>
            <a:r>
              <a:rPr lang="en-US" dirty="0" err="1"/>
              <a:t>znechucení</a:t>
            </a:r>
            <a:r>
              <a:rPr lang="en-US" dirty="0"/>
              <a:t>, </a:t>
            </a:r>
            <a:r>
              <a:rPr lang="en-US" dirty="0" err="1"/>
              <a:t>strach</a:t>
            </a:r>
            <a:r>
              <a:rPr lang="en-US" dirty="0"/>
              <a:t> a </a:t>
            </a:r>
            <a:r>
              <a:rPr lang="en-US" dirty="0" err="1"/>
              <a:t>smutek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B1466-9E1B-43D1-ACF9-4FAF331008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3" r="-145" b="-1"/>
          <a:stretch/>
        </p:blipFill>
        <p:spPr>
          <a:xfrm>
            <a:off x="446534" y="3081868"/>
            <a:ext cx="11298932" cy="31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5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31A5D-D98F-4223-8FF2-6D2D80CD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Kolo emocí (Plutchik)</a:t>
            </a:r>
            <a:endParaRPr lang="en-US" dirty="0"/>
          </a:p>
        </p:txBody>
      </p:sp>
      <p:sp>
        <p:nvSpPr>
          <p:cNvPr id="1031" name="Rectangle 13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2D3ACE-B005-42B0-A153-69458CA8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Dyády emocí:</a:t>
            </a:r>
          </a:p>
          <a:p>
            <a:r>
              <a:rPr lang="cs-CZ" dirty="0"/>
              <a:t>Radost + překvapení = potěšení</a:t>
            </a:r>
          </a:p>
          <a:p>
            <a:r>
              <a:rPr lang="cs-CZ" dirty="0"/>
              <a:t>Strach + hnus (ze sebe) = stud</a:t>
            </a:r>
          </a:p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B04364-5489-4849-BEDD-D5F6E4C60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r="1" b="610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2E72A8-52A0-4B78-ABBC-00496309115B}"/>
              </a:ext>
            </a:extLst>
          </p:cNvPr>
          <p:cNvSpPr/>
          <p:nvPr/>
        </p:nvSpPr>
        <p:spPr>
          <a:xfrm>
            <a:off x="489174" y="5975350"/>
            <a:ext cx="8330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https://en.wikipedia.org/wiki/Robert_Plutchik#Plutchik's_wheel_of_emotions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4170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B95E-854A-466E-A9FD-480276EC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sentimentu (Sentiment 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A46E-83DD-43E6-A5F9-3DB7883161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Intenzita (silně, slabě)</a:t>
            </a:r>
          </a:p>
          <a:p>
            <a:r>
              <a:rPr lang="cs-CZ" dirty="0"/>
              <a:t>Polarita (pozitivní, negativní, neutrální)</a:t>
            </a:r>
          </a:p>
          <a:p>
            <a:r>
              <a:rPr lang="cs-CZ" dirty="0"/>
              <a:t>Urgence (spěchá, nespěchá)</a:t>
            </a:r>
          </a:p>
          <a:p>
            <a:r>
              <a:rPr lang="cs-CZ" dirty="0"/>
              <a:t>Emoce (smutek, zlost, štěstí, ...)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717B6-13BD-4EC1-BF21-55397B69C9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Analýza sentimentu vzhledem k objektu/atributům objektu (aspect-based sentiment analysis)</a:t>
            </a:r>
          </a:p>
          <a:p>
            <a:r>
              <a:rPr lang="cs-CZ" dirty="0"/>
              <a:t>Hodnoticí slova</a:t>
            </a:r>
          </a:p>
          <a:p>
            <a:pPr lvl="1"/>
            <a:r>
              <a:rPr lang="cs-CZ" dirty="0"/>
              <a:t>perfektní</a:t>
            </a:r>
          </a:p>
          <a:p>
            <a:r>
              <a:rPr lang="cs-CZ" dirty="0"/>
              <a:t>Hodnoticí slova v kontextu</a:t>
            </a:r>
          </a:p>
          <a:p>
            <a:pPr lvl="1"/>
            <a:r>
              <a:rPr lang="cs-CZ" dirty="0"/>
              <a:t>Tenký telefon, tenký řízek</a:t>
            </a:r>
          </a:p>
          <a:p>
            <a:r>
              <a:rPr lang="cs-CZ" dirty="0"/>
              <a:t>Ironie, slovní hra</a:t>
            </a:r>
          </a:p>
          <a:p>
            <a:pPr lvl="1"/>
            <a:r>
              <a:rPr lang="cs-CZ" dirty="0"/>
              <a:t>Ty seš zabiják. To se vám povedlo.</a:t>
            </a:r>
          </a:p>
        </p:txBody>
      </p:sp>
    </p:spTree>
    <p:extLst>
      <p:ext uri="{BB962C8B-B14F-4D97-AF65-F5344CB8AC3E}">
        <p14:creationId xmlns:p14="http://schemas.microsoft.com/office/powerpoint/2010/main" val="74916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text, indoor, newspaper, posing&#10;&#10;Description automatically generated">
            <a:extLst>
              <a:ext uri="{FF2B5EF4-FFF2-40B4-BE49-F238E27FC236}">
                <a16:creationId xmlns:a16="http://schemas.microsoft.com/office/drawing/2014/main" id="{15A33CBB-A220-43D7-98A8-0EDA1BA8D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6769" y="634550"/>
            <a:ext cx="5384109" cy="5789365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B91D0-288D-4849-819D-C438FC36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Obtížná disciplína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5B803-2FEB-4126-B8A7-DD1315E06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Multimodální</a:t>
            </a:r>
          </a:p>
          <a:p>
            <a:r>
              <a:rPr lang="cs-CZ" dirty="0">
                <a:solidFill>
                  <a:srgbClr val="FFFFFF"/>
                </a:solidFill>
              </a:rPr>
              <a:t>Individuální projevy</a:t>
            </a:r>
          </a:p>
          <a:p>
            <a:r>
              <a:rPr lang="cs-CZ" dirty="0">
                <a:solidFill>
                  <a:srgbClr val="FFFFFF"/>
                </a:solidFill>
              </a:rPr>
              <a:t>Kulturně závislá</a:t>
            </a:r>
          </a:p>
          <a:p>
            <a:r>
              <a:rPr lang="cs-CZ" dirty="0">
                <a:solidFill>
                  <a:srgbClr val="FFFFFF"/>
                </a:solidFill>
              </a:rPr>
              <a:t>Lukrativní odvětví NLP</a:t>
            </a:r>
          </a:p>
        </p:txBody>
      </p:sp>
    </p:spTree>
    <p:extLst>
      <p:ext uri="{BB962C8B-B14F-4D97-AF65-F5344CB8AC3E}">
        <p14:creationId xmlns:p14="http://schemas.microsoft.com/office/powerpoint/2010/main" val="2959798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/>
              <a:t>Wikipedia contributors. (2020, December 5). Robert </a:t>
            </a:r>
            <a:r>
              <a:rPr lang="en-US" dirty="0" err="1"/>
              <a:t>Plutchik</a:t>
            </a:r>
            <a:r>
              <a:rPr lang="en-US" dirty="0"/>
              <a:t>. In </a:t>
            </a:r>
            <a:r>
              <a:rPr lang="en-US" i="1" dirty="0"/>
              <a:t>Wikipedia, The Free Encyclopedia</a:t>
            </a:r>
            <a:r>
              <a:rPr lang="en-US" dirty="0"/>
              <a:t>. Retrieved 12:10, December 15, 2020, from </a:t>
            </a:r>
            <a:r>
              <a:rPr lang="en-US" dirty="0">
                <a:hlinkClick r:id="rId3"/>
              </a:rPr>
              <a:t>https://en.wikipedia.org/w/index.php?title=Robert_Plutchik&amp;oldid=992460645</a:t>
            </a:r>
            <a:endParaRPr lang="cs-CZ" dirty="0"/>
          </a:p>
          <a:p>
            <a:r>
              <a:rPr lang="cs-CZ" dirty="0"/>
              <a:t>Picard, R.W. </a:t>
            </a:r>
            <a:r>
              <a:rPr lang="cs-CZ" i="1" dirty="0"/>
              <a:t>Affective Computing</a:t>
            </a:r>
            <a:r>
              <a:rPr lang="cs-CZ" dirty="0"/>
              <a:t>; MIT Press: Cambridge, MA, USA, 1995; M.I.T Media Laboratory Perceptual Computing Section Technical Report No. 321; Available online: </a:t>
            </a:r>
            <a:r>
              <a:rPr lang="cs-CZ" b="1" dirty="0">
                <a:hlinkClick r:id="rId4"/>
              </a:rPr>
              <a:t>https://affect.media.mit.edu/pdfs/95.picard.pdf</a:t>
            </a:r>
            <a:r>
              <a:rPr lang="cs-CZ" dirty="0"/>
              <a:t>.</a:t>
            </a:r>
          </a:p>
          <a:p>
            <a:r>
              <a:rPr lang="cs-CZ" altLang="cs-CZ" dirty="0"/>
              <a:t>Bing Liu: Sentiment Analysis: mining sentiments, opinions, and emotions. Cambridge University Press, June 2015. </a:t>
            </a:r>
            <a:r>
              <a:rPr lang="cs-CZ" altLang="cs-CZ" dirty="0">
                <a:hlinkClick r:id="rId5"/>
              </a:rPr>
              <a:t>https://www.cs.uic.edu/~liub/FBS/sentiment-analysis.html</a:t>
            </a:r>
            <a:br>
              <a:rPr lang="en-US" dirty="0"/>
            </a:b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61E0C4-C3ED-40F3-9AD9-427BEC22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43934"/>
            <a:ext cx="18473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Proč zkoumat emoce v promluvě </vt:lpstr>
      <vt:lpstr>jak zkoumat emoce v řeči? </vt:lpstr>
      <vt:lpstr>Jak zkoumat emoce v obraze?</vt:lpstr>
      <vt:lpstr>Kolo emocí (Plutchik)</vt:lpstr>
      <vt:lpstr>Analýza sentimentu (Sentiment analysis)</vt:lpstr>
      <vt:lpstr>Obtížná disciplína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2020-12-15T12:14:49Z</dcterms:created>
  <dcterms:modified xsi:type="dcterms:W3CDTF">2020-12-15T13:26:24Z</dcterms:modified>
</cp:coreProperties>
</file>