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3"/>
  </p:notesMasterIdLst>
  <p:sldIdLst>
    <p:sldId id="282" r:id="rId5"/>
    <p:sldId id="299" r:id="rId6"/>
    <p:sldId id="301" r:id="rId7"/>
    <p:sldId id="300" r:id="rId8"/>
    <p:sldId id="302" r:id="rId9"/>
    <p:sldId id="303" r:id="rId10"/>
    <p:sldId id="304" r:id="rId11"/>
    <p:sldId id="314" r:id="rId12"/>
    <p:sldId id="315" r:id="rId13"/>
    <p:sldId id="309" r:id="rId14"/>
    <p:sldId id="313" r:id="rId15"/>
    <p:sldId id="316" r:id="rId16"/>
    <p:sldId id="307" r:id="rId17"/>
    <p:sldId id="308" r:id="rId18"/>
    <p:sldId id="310" r:id="rId19"/>
    <p:sldId id="311" r:id="rId20"/>
    <p:sldId id="312" r:id="rId21"/>
    <p:sldId id="2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59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74569" autoAdjust="0"/>
  </p:normalViewPr>
  <p:slideViewPr>
    <p:cSldViewPr snapToGrid="0">
      <p:cViewPr varScale="1">
        <p:scale>
          <a:sx n="96" d="100"/>
          <a:sy n="96" d="100"/>
        </p:scale>
        <p:origin x="64"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90E5A-AD8F-4753-9F40-5EE6436ADE0A}" type="datetimeFigureOut">
              <a:rPr lang="cs-CZ" smtClean="0"/>
              <a:t>10.12.2024</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6F96C-7264-4BE7-9BD7-69D008FCEB31}" type="slidenum">
              <a:rPr lang="cs-CZ" smtClean="0"/>
              <a:t>‹#›</a:t>
            </a:fld>
            <a:endParaRPr lang="cs-CZ"/>
          </a:p>
        </p:txBody>
      </p:sp>
    </p:spTree>
    <p:extLst>
      <p:ext uri="{BB962C8B-B14F-4D97-AF65-F5344CB8AC3E}">
        <p14:creationId xmlns:p14="http://schemas.microsoft.com/office/powerpoint/2010/main" val="249488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586F96C-7264-4BE7-9BD7-69D008FCEB31}" type="slidenum">
              <a:rPr lang="cs-CZ" smtClean="0"/>
              <a:t>1</a:t>
            </a:fld>
            <a:endParaRPr lang="cs-CZ"/>
          </a:p>
        </p:txBody>
      </p:sp>
    </p:spTree>
    <p:extLst>
      <p:ext uri="{BB962C8B-B14F-4D97-AF65-F5344CB8AC3E}">
        <p14:creationId xmlns:p14="http://schemas.microsoft.com/office/powerpoint/2010/main" val="4582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586F96C-7264-4BE7-9BD7-69D008FCEB31}" type="slidenum">
              <a:rPr lang="cs-CZ" smtClean="0"/>
              <a:t>2</a:t>
            </a:fld>
            <a:endParaRPr lang="cs-CZ"/>
          </a:p>
        </p:txBody>
      </p:sp>
    </p:spTree>
    <p:extLst>
      <p:ext uri="{BB962C8B-B14F-4D97-AF65-F5344CB8AC3E}">
        <p14:creationId xmlns:p14="http://schemas.microsoft.com/office/powerpoint/2010/main" val="360971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586F96C-7264-4BE7-9BD7-69D008FCEB31}" type="slidenum">
              <a:rPr lang="cs-CZ" smtClean="0"/>
              <a:t>3</a:t>
            </a:fld>
            <a:endParaRPr lang="cs-CZ"/>
          </a:p>
        </p:txBody>
      </p:sp>
    </p:spTree>
    <p:extLst>
      <p:ext uri="{BB962C8B-B14F-4D97-AF65-F5344CB8AC3E}">
        <p14:creationId xmlns:p14="http://schemas.microsoft.com/office/powerpoint/2010/main" val="116462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586F96C-7264-4BE7-9BD7-69D008FCEB31}" type="slidenum">
              <a:rPr lang="cs-CZ" smtClean="0"/>
              <a:t>4</a:t>
            </a:fld>
            <a:endParaRPr lang="cs-CZ"/>
          </a:p>
        </p:txBody>
      </p:sp>
    </p:spTree>
    <p:extLst>
      <p:ext uri="{BB962C8B-B14F-4D97-AF65-F5344CB8AC3E}">
        <p14:creationId xmlns:p14="http://schemas.microsoft.com/office/powerpoint/2010/main" val="339475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6586F96C-7264-4BE7-9BD7-69D008FCEB31}" type="slidenum">
              <a:rPr lang="cs-CZ" smtClean="0"/>
              <a:t>18</a:t>
            </a:fld>
            <a:endParaRPr lang="cs-CZ"/>
          </a:p>
        </p:txBody>
      </p:sp>
    </p:spTree>
    <p:extLst>
      <p:ext uri="{BB962C8B-B14F-4D97-AF65-F5344CB8AC3E}">
        <p14:creationId xmlns:p14="http://schemas.microsoft.com/office/powerpoint/2010/main" val="324010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12/10/2024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12/10/2024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12/10/2024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12/10/2024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12/10/2024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12/10/2024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s://arxiv.org/abs/1805.11824" TargetMode="External"/><Relationship Id="rId3" Type="http://schemas.openxmlformats.org/officeDocument/2006/relationships/hyperlink" Target="https://wiki.apertium.org/wiki/Anaphora_resolution_module" TargetMode="External"/><Relationship Id="rId7" Type="http://schemas.openxmlformats.org/officeDocument/2006/relationships/hyperlink" Target="http://www.evalita.it/2011/tasks/anaphor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aclanthology.org/S10-1001" TargetMode="External"/><Relationship Id="rId5" Type="http://schemas.openxmlformats.org/officeDocument/2006/relationships/hyperlink" Target="https://doi.org/10.57771/hk5e-df59" TargetMode="External"/><Relationship Id="rId10" Type="http://schemas.openxmlformats.org/officeDocument/2006/relationships/hyperlink" Target="https://nlp.fi.muni.cz/en/NlpInPracticeCourse/AnaphoraResolution" TargetMode="External"/><Relationship Id="rId4" Type="http://schemas.openxmlformats.org/officeDocument/2006/relationships/hyperlink" Target="https://paperswithcode.com/paper/higher-order-coreference-resolution-with" TargetMode="External"/><Relationship Id="rId9" Type="http://schemas.openxmlformats.org/officeDocument/2006/relationships/hyperlink" Target="https://is.muni.cz/auth/predmet/fi/ia16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hyperlink" Target="https://playgrounds.ai/models/dalle-mini" TargetMode="External"/><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www.czechency.org/slovnik/KONEKTO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863695"/>
            <a:ext cx="3511233" cy="3779995"/>
          </a:xfrm>
        </p:spPr>
        <p:txBody>
          <a:bodyPr anchor="ctr">
            <a:normAutofit/>
          </a:bodyPr>
          <a:lstStyle/>
          <a:p>
            <a:r>
              <a:rPr lang="cs-CZ" dirty="0"/>
              <a:t>PLIN021 Sémantická analýza v</a:t>
            </a:r>
            <a:r>
              <a:rPr lang="cs-CZ" dirty="0">
                <a:latin typeface="Times New Roman" panose="02020603050405020304" pitchFamily="18" charset="0"/>
                <a:cs typeface="Times New Roman" panose="02020603050405020304" pitchFamily="18" charset="0"/>
              </a:rPr>
              <a:t> </a:t>
            </a:r>
            <a:r>
              <a:rPr lang="cs-CZ" dirty="0"/>
              <a:t>praxi</a:t>
            </a: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109236" y="4739780"/>
            <a:ext cx="3511233" cy="1147054"/>
          </a:xfrm>
        </p:spPr>
        <p:txBody>
          <a:bodyPr anchor="t">
            <a:normAutofit/>
          </a:bodyPr>
          <a:lstStyle/>
          <a:p>
            <a:r>
              <a:rPr lang="cs-CZ" sz="2000" dirty="0"/>
              <a:t>Zuzana Nevěřilová</a:t>
            </a:r>
          </a:p>
          <a:p>
            <a:r>
              <a:rPr lang="cs-CZ" sz="2000" dirty="0"/>
              <a:t>2020–24</a:t>
            </a:r>
            <a:endParaRPr lang="en-US" sz="2000" dirty="0"/>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4">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661669-1B93-492C-A33E-1D62F67E2157}"/>
              </a:ext>
            </a:extLst>
          </p:cNvPr>
          <p:cNvSpPr>
            <a:spLocks noGrp="1"/>
          </p:cNvSpPr>
          <p:nvPr>
            <p:ph type="ctrTitle"/>
          </p:nvPr>
        </p:nvSpPr>
        <p:spPr/>
        <p:txBody>
          <a:bodyPr>
            <a:normAutofit/>
          </a:bodyPr>
          <a:lstStyle/>
          <a:p>
            <a:r>
              <a:rPr lang="en-US" dirty="0" err="1"/>
              <a:t>Rozpoznání</a:t>
            </a:r>
            <a:r>
              <a:rPr lang="en-US" dirty="0"/>
              <a:t> </a:t>
            </a:r>
            <a:r>
              <a:rPr lang="en-US" dirty="0" err="1"/>
              <a:t>anafor</a:t>
            </a:r>
            <a:r>
              <a:rPr lang="en-US" dirty="0"/>
              <a:t>, </a:t>
            </a:r>
            <a:r>
              <a:rPr lang="en-US" dirty="0" err="1"/>
              <a:t>rezoluce</a:t>
            </a:r>
            <a:r>
              <a:rPr lang="en-US" dirty="0"/>
              <a:t> </a:t>
            </a:r>
            <a:r>
              <a:rPr lang="en-US" dirty="0" err="1"/>
              <a:t>anafor</a:t>
            </a:r>
            <a:r>
              <a:rPr lang="en-US" dirty="0"/>
              <a:t> (anaphora resolution)</a:t>
            </a:r>
          </a:p>
        </p:txBody>
      </p:sp>
      <p:sp>
        <p:nvSpPr>
          <p:cNvPr id="5" name="Subtitle 4">
            <a:extLst>
              <a:ext uri="{FF2B5EF4-FFF2-40B4-BE49-F238E27FC236}">
                <a16:creationId xmlns:a16="http://schemas.microsoft.com/office/drawing/2014/main" id="{07C68E02-2A83-4016-9B92-3B61295EF4C3}"/>
              </a:ext>
            </a:extLst>
          </p:cNvPr>
          <p:cNvSpPr>
            <a:spLocks noGrp="1"/>
          </p:cNvSpPr>
          <p:nvPr>
            <p:ph type="subTitle" idx="1"/>
          </p:nvPr>
        </p:nvSpPr>
        <p:spPr/>
        <p:txBody>
          <a:bodyPr/>
          <a:lstStyle/>
          <a:p>
            <a:r>
              <a:rPr lang="cs-CZ" dirty="0"/>
              <a:t>Hobbsův</a:t>
            </a:r>
            <a:r>
              <a:rPr lang="en-US" dirty="0"/>
              <a:t> </a:t>
            </a:r>
            <a:r>
              <a:rPr lang="en-US" dirty="0" err="1"/>
              <a:t>algoritmus</a:t>
            </a:r>
            <a:endParaRPr lang="en-US" dirty="0"/>
          </a:p>
        </p:txBody>
      </p:sp>
    </p:spTree>
    <p:extLst>
      <p:ext uri="{BB962C8B-B14F-4D97-AF65-F5344CB8AC3E}">
        <p14:creationId xmlns:p14="http://schemas.microsoft.com/office/powerpoint/2010/main" val="104790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78CCAD-4079-2C4B-71CE-D2F670338AA7}"/>
              </a:ext>
            </a:extLst>
          </p:cNvPr>
          <p:cNvSpPr>
            <a:spLocks noGrp="1"/>
          </p:cNvSpPr>
          <p:nvPr>
            <p:ph type="title"/>
          </p:nvPr>
        </p:nvSpPr>
        <p:spPr>
          <a:xfrm>
            <a:off x="672280" y="944752"/>
            <a:ext cx="3259016" cy="1462692"/>
          </a:xfrm>
        </p:spPr>
        <p:txBody>
          <a:bodyPr>
            <a:normAutofit/>
          </a:bodyPr>
          <a:lstStyle/>
          <a:p>
            <a:r>
              <a:rPr lang="en-US" dirty="0">
                <a:solidFill>
                  <a:srgbClr val="FFFFFF"/>
                </a:solidFill>
              </a:rPr>
              <a:t>Hobbs</a:t>
            </a:r>
            <a:r>
              <a:rPr lang="cs-CZ" dirty="0">
                <a:solidFill>
                  <a:srgbClr val="FFFFFF"/>
                </a:solidFill>
              </a:rPr>
              <a:t>ův algoritmus</a:t>
            </a:r>
            <a:endParaRPr lang="en-US" dirty="0">
              <a:solidFill>
                <a:srgbClr val="FFFFFF"/>
              </a:solidFill>
            </a:endParaRPr>
          </a:p>
        </p:txBody>
      </p:sp>
      <p:sp>
        <p:nvSpPr>
          <p:cNvPr id="16" name="Rectangle 15">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tent Placeholder 8">
            <a:extLst>
              <a:ext uri="{FF2B5EF4-FFF2-40B4-BE49-F238E27FC236}">
                <a16:creationId xmlns:a16="http://schemas.microsoft.com/office/drawing/2014/main" id="{B902B316-4B06-704F-E1A2-6B8B39275B28}"/>
              </a:ext>
            </a:extLst>
          </p:cNvPr>
          <p:cNvSpPr>
            <a:spLocks noGrp="1"/>
          </p:cNvSpPr>
          <p:nvPr>
            <p:ph idx="1"/>
          </p:nvPr>
        </p:nvSpPr>
        <p:spPr>
          <a:xfrm>
            <a:off x="671513" y="2536031"/>
            <a:ext cx="3123783" cy="3671936"/>
          </a:xfrm>
        </p:spPr>
        <p:txBody>
          <a:bodyPr anchor="t">
            <a:normAutofit lnSpcReduction="10000"/>
          </a:bodyPr>
          <a:lstStyle/>
          <a:p>
            <a:r>
              <a:rPr lang="cs-CZ" dirty="0">
                <a:solidFill>
                  <a:srgbClr val="FFFFFF"/>
                </a:solidFill>
              </a:rPr>
              <a:t>Postupujeme od pronominální anafory doleva a nahoru</a:t>
            </a:r>
          </a:p>
          <a:p>
            <a:r>
              <a:rPr lang="cs-CZ" dirty="0">
                <a:solidFill>
                  <a:srgbClr val="FFFFFF"/>
                </a:solidFill>
              </a:rPr>
              <a:t>Omezení (constraints)</a:t>
            </a:r>
          </a:p>
          <a:p>
            <a:pPr lvl="1"/>
            <a:r>
              <a:rPr lang="cs-CZ" dirty="0">
                <a:solidFill>
                  <a:srgbClr val="FFFFFF"/>
                </a:solidFill>
              </a:rPr>
              <a:t>C-command</a:t>
            </a:r>
          </a:p>
          <a:p>
            <a:pPr lvl="1"/>
            <a:r>
              <a:rPr lang="cs-CZ" dirty="0">
                <a:solidFill>
                  <a:srgbClr val="FFFFFF"/>
                </a:solidFill>
              </a:rPr>
              <a:t>Gramatická shoda</a:t>
            </a:r>
          </a:p>
          <a:p>
            <a:pPr lvl="1"/>
            <a:r>
              <a:rPr lang="cs-CZ" dirty="0">
                <a:solidFill>
                  <a:srgbClr val="FFFFFF"/>
                </a:solidFill>
              </a:rPr>
              <a:t>Sémantická omezení</a:t>
            </a:r>
          </a:p>
          <a:p>
            <a:r>
              <a:rPr lang="cs-CZ" dirty="0">
                <a:solidFill>
                  <a:srgbClr val="FFFFFF"/>
                </a:solidFill>
              </a:rPr>
              <a:t>Preference</a:t>
            </a:r>
          </a:p>
          <a:p>
            <a:pPr lvl="1"/>
            <a:r>
              <a:rPr lang="cs-CZ" dirty="0">
                <a:solidFill>
                  <a:srgbClr val="FFFFFF"/>
                </a:solidFill>
              </a:rPr>
              <a:t>Podmět, přímý předmět</a:t>
            </a:r>
          </a:p>
          <a:p>
            <a:pPr lvl="1"/>
            <a:r>
              <a:rPr lang="cs-CZ" dirty="0">
                <a:solidFill>
                  <a:srgbClr val="FFFFFF"/>
                </a:solidFill>
              </a:rPr>
              <a:t>Syntaktický paralelismus</a:t>
            </a:r>
          </a:p>
          <a:p>
            <a:pPr lvl="1"/>
            <a:r>
              <a:rPr lang="cs-CZ" dirty="0">
                <a:solidFill>
                  <a:srgbClr val="FFFFFF"/>
                </a:solidFill>
              </a:rPr>
              <a:t>Centrum</a:t>
            </a:r>
          </a:p>
        </p:txBody>
      </p:sp>
      <p:pic>
        <p:nvPicPr>
          <p:cNvPr id="5" name="Content Placeholder 4" descr="A diagram of a tree&#10;&#10;Description automatically generated">
            <a:extLst>
              <a:ext uri="{FF2B5EF4-FFF2-40B4-BE49-F238E27FC236}">
                <a16:creationId xmlns:a16="http://schemas.microsoft.com/office/drawing/2014/main" id="{FFD33168-8D0C-664E-5EF3-1949C462B634}"/>
              </a:ext>
            </a:extLst>
          </p:cNvPr>
          <p:cNvPicPr>
            <a:picLocks noChangeAspect="1"/>
          </p:cNvPicPr>
          <p:nvPr/>
        </p:nvPicPr>
        <p:blipFill>
          <a:blip r:embed="rId2"/>
          <a:srcRect r="524" b="1"/>
          <a:stretch/>
        </p:blipFill>
        <p:spPr>
          <a:xfrm>
            <a:off x="4241830" y="601200"/>
            <a:ext cx="7503636" cy="5789365"/>
          </a:xfrm>
          <a:prstGeom prst="rect">
            <a:avLst/>
          </a:prstGeom>
        </p:spPr>
      </p:pic>
    </p:spTree>
    <p:extLst>
      <p:ext uri="{BB962C8B-B14F-4D97-AF65-F5344CB8AC3E}">
        <p14:creationId xmlns:p14="http://schemas.microsoft.com/office/powerpoint/2010/main" val="103362182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41C763-7146-9481-92CB-AAAA1315AC98}"/>
              </a:ext>
            </a:extLst>
          </p:cNvPr>
          <p:cNvSpPr>
            <a:spLocks noGrp="1"/>
          </p:cNvSpPr>
          <p:nvPr>
            <p:ph type="title"/>
          </p:nvPr>
        </p:nvSpPr>
        <p:spPr/>
        <p:txBody>
          <a:bodyPr/>
          <a:lstStyle/>
          <a:p>
            <a:r>
              <a:rPr lang="cs-CZ" dirty="0"/>
              <a:t>Omezení a Preference</a:t>
            </a:r>
            <a:endParaRPr lang="en-US" dirty="0"/>
          </a:p>
        </p:txBody>
      </p:sp>
      <p:sp>
        <p:nvSpPr>
          <p:cNvPr id="5" name="Content Placeholder 4">
            <a:extLst>
              <a:ext uri="{FF2B5EF4-FFF2-40B4-BE49-F238E27FC236}">
                <a16:creationId xmlns:a16="http://schemas.microsoft.com/office/drawing/2014/main" id="{3BCBF286-7DCF-CC17-0B57-CAEDE8969CA4}"/>
              </a:ext>
            </a:extLst>
          </p:cNvPr>
          <p:cNvSpPr>
            <a:spLocks noGrp="1"/>
          </p:cNvSpPr>
          <p:nvPr>
            <p:ph sz="half" idx="1"/>
          </p:nvPr>
        </p:nvSpPr>
        <p:spPr/>
        <p:txBody>
          <a:bodyPr>
            <a:normAutofit lnSpcReduction="10000"/>
          </a:bodyPr>
          <a:lstStyle/>
          <a:p>
            <a:r>
              <a:rPr lang="cs-CZ" dirty="0"/>
              <a:t>Gramatická shoda (rod, číslo)</a:t>
            </a:r>
          </a:p>
          <a:p>
            <a:r>
              <a:rPr lang="cs-CZ" dirty="0"/>
              <a:t>C-command</a:t>
            </a:r>
          </a:p>
          <a:p>
            <a:pPr lvl="1"/>
            <a:r>
              <a:rPr lang="cs-CZ" dirty="0"/>
              <a:t>S výjimkou reflexiv</a:t>
            </a:r>
          </a:p>
          <a:p>
            <a:r>
              <a:rPr lang="cs-CZ" dirty="0"/>
              <a:t>Sémantické rysy</a:t>
            </a:r>
          </a:p>
          <a:p>
            <a:pPr marL="324000" lvl="1" indent="0">
              <a:buNone/>
            </a:pPr>
            <a:r>
              <a:rPr lang="en-US" dirty="0"/>
              <a:t>George removed the disk from the computer and then disconnected </a:t>
            </a:r>
            <a:r>
              <a:rPr lang="en-US" b="1" dirty="0">
                <a:solidFill>
                  <a:srgbClr val="FF0000"/>
                </a:solidFill>
              </a:rPr>
              <a:t>it</a:t>
            </a:r>
            <a:r>
              <a:rPr lang="cs-CZ" dirty="0"/>
              <a:t>.</a:t>
            </a:r>
            <a:endParaRPr lang="en-US" dirty="0"/>
          </a:p>
        </p:txBody>
      </p:sp>
      <p:sp>
        <p:nvSpPr>
          <p:cNvPr id="6" name="Content Placeholder 5">
            <a:extLst>
              <a:ext uri="{FF2B5EF4-FFF2-40B4-BE49-F238E27FC236}">
                <a16:creationId xmlns:a16="http://schemas.microsoft.com/office/drawing/2014/main" id="{58C1D014-3EDA-788B-63B3-CD925C62DD8C}"/>
              </a:ext>
            </a:extLst>
          </p:cNvPr>
          <p:cNvSpPr>
            <a:spLocks noGrp="1"/>
          </p:cNvSpPr>
          <p:nvPr>
            <p:ph sz="half" idx="2"/>
          </p:nvPr>
        </p:nvSpPr>
        <p:spPr/>
        <p:txBody>
          <a:bodyPr>
            <a:normAutofit lnSpcReduction="10000"/>
          </a:bodyPr>
          <a:lstStyle/>
          <a:p>
            <a:r>
              <a:rPr lang="cs-CZ" b="1" dirty="0">
                <a:solidFill>
                  <a:schemeClr val="accent1"/>
                </a:solidFill>
              </a:rPr>
              <a:t>Podmět</a:t>
            </a:r>
            <a:br>
              <a:rPr lang="cs-CZ" b="1" dirty="0">
                <a:solidFill>
                  <a:schemeClr val="accent1"/>
                </a:solidFill>
              </a:rPr>
            </a:br>
            <a:r>
              <a:rPr lang="en-US" dirty="0"/>
              <a:t>The customer lost patience and called the waiter. </a:t>
            </a:r>
            <a:r>
              <a:rPr lang="en-US" b="1" dirty="0">
                <a:solidFill>
                  <a:srgbClr val="FF0000"/>
                </a:solidFill>
              </a:rPr>
              <a:t>He</a:t>
            </a:r>
            <a:r>
              <a:rPr lang="en-US" dirty="0"/>
              <a:t> ordered two 12-inch pizzas. </a:t>
            </a:r>
            <a:endParaRPr lang="cs-CZ" dirty="0"/>
          </a:p>
          <a:p>
            <a:r>
              <a:rPr lang="cs-CZ" b="1" dirty="0">
                <a:solidFill>
                  <a:schemeClr val="accent1"/>
                </a:solidFill>
              </a:rPr>
              <a:t>Centrum (topic, téma)</a:t>
            </a:r>
            <a:br>
              <a:rPr lang="cs-CZ" b="1" dirty="0">
                <a:solidFill>
                  <a:schemeClr val="accent1"/>
                </a:solidFill>
              </a:rPr>
            </a:br>
            <a:r>
              <a:rPr lang="en-US" dirty="0"/>
              <a:t>Tilly’s mother had agreed to make her a new dress for the party. She worked hard on the dress for weeks and finally it was ready for Tilly to try on. Impatient to see what it would look like, Tilly tried on the dress over her skirt and ripped </a:t>
            </a:r>
            <a:r>
              <a:rPr lang="en-US" b="1" dirty="0">
                <a:solidFill>
                  <a:srgbClr val="FF0000"/>
                </a:solidFill>
              </a:rPr>
              <a:t>it</a:t>
            </a:r>
            <a:r>
              <a:rPr lang="cs-CZ" dirty="0"/>
              <a:t>.</a:t>
            </a:r>
          </a:p>
          <a:p>
            <a:r>
              <a:rPr lang="cs-CZ" b="1" dirty="0">
                <a:solidFill>
                  <a:schemeClr val="accent1"/>
                </a:solidFill>
              </a:rPr>
              <a:t>Syntaktický paralelismus</a:t>
            </a:r>
            <a:br>
              <a:rPr lang="cs-CZ" b="1" dirty="0">
                <a:solidFill>
                  <a:schemeClr val="accent1"/>
                </a:solidFill>
              </a:rPr>
            </a:br>
            <a:r>
              <a:rPr lang="en-US" dirty="0"/>
              <a:t>The programmer successfully combined Prolog with C, but he had combined </a:t>
            </a:r>
            <a:r>
              <a:rPr lang="en-US" b="1" dirty="0">
                <a:solidFill>
                  <a:srgbClr val="FF0000"/>
                </a:solidFill>
              </a:rPr>
              <a:t>it</a:t>
            </a:r>
            <a:r>
              <a:rPr lang="en-US" dirty="0"/>
              <a:t> with Pascal last time.</a:t>
            </a:r>
          </a:p>
        </p:txBody>
      </p:sp>
      <p:pic>
        <p:nvPicPr>
          <p:cNvPr id="14" name="Picture 13" descr="A diagram of a tree&#10;&#10;Description automatically generated">
            <a:extLst>
              <a:ext uri="{FF2B5EF4-FFF2-40B4-BE49-F238E27FC236}">
                <a16:creationId xmlns:a16="http://schemas.microsoft.com/office/drawing/2014/main" id="{5457148B-C022-7296-BF23-6297B41E4A9F}"/>
              </a:ext>
            </a:extLst>
          </p:cNvPr>
          <p:cNvPicPr>
            <a:picLocks noChangeAspect="1"/>
          </p:cNvPicPr>
          <p:nvPr/>
        </p:nvPicPr>
        <p:blipFill>
          <a:blip r:embed="rId2"/>
          <a:stretch>
            <a:fillRect/>
          </a:stretch>
        </p:blipFill>
        <p:spPr>
          <a:xfrm>
            <a:off x="3815292" y="1818216"/>
            <a:ext cx="2343150" cy="2476500"/>
          </a:xfrm>
          <a:prstGeom prst="rect">
            <a:avLst/>
          </a:prstGeom>
        </p:spPr>
      </p:pic>
    </p:spTree>
    <p:extLst>
      <p:ext uri="{BB962C8B-B14F-4D97-AF65-F5344CB8AC3E}">
        <p14:creationId xmlns:p14="http://schemas.microsoft.com/office/powerpoint/2010/main" val="31739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337262-9747-4AC7-A053-B9F35DD73023}"/>
              </a:ext>
            </a:extLst>
          </p:cNvPr>
          <p:cNvSpPr>
            <a:spLocks noGrp="1"/>
          </p:cNvSpPr>
          <p:nvPr>
            <p:ph type="title"/>
          </p:nvPr>
        </p:nvSpPr>
        <p:spPr/>
        <p:txBody>
          <a:bodyPr/>
          <a:lstStyle/>
          <a:p>
            <a:r>
              <a:rPr lang="en-US" dirty="0" err="1"/>
              <a:t>Mitkov's</a:t>
            </a:r>
            <a:r>
              <a:rPr lang="en-US" dirty="0"/>
              <a:t> Antecedent Indicators</a:t>
            </a:r>
          </a:p>
        </p:txBody>
      </p:sp>
      <p:sp>
        <p:nvSpPr>
          <p:cNvPr id="6" name="Text Placeholder 5">
            <a:extLst>
              <a:ext uri="{FF2B5EF4-FFF2-40B4-BE49-F238E27FC236}">
                <a16:creationId xmlns:a16="http://schemas.microsoft.com/office/drawing/2014/main" id="{49ECC4A9-52DC-47C6-8149-C70882BFC96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36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9B79A-473C-4A08-BB0A-BCDA5049314B}"/>
              </a:ext>
            </a:extLst>
          </p:cNvPr>
          <p:cNvSpPr>
            <a:spLocks noGrp="1"/>
          </p:cNvSpPr>
          <p:nvPr>
            <p:ph type="title"/>
          </p:nvPr>
        </p:nvSpPr>
        <p:spPr/>
        <p:txBody>
          <a:bodyPr/>
          <a:lstStyle/>
          <a:p>
            <a:r>
              <a:rPr lang="en-US" dirty="0" err="1"/>
              <a:t>Mitkov's</a:t>
            </a:r>
            <a:r>
              <a:rPr lang="en-US" dirty="0"/>
              <a:t> Antecedent Indicators</a:t>
            </a:r>
          </a:p>
        </p:txBody>
      </p:sp>
      <p:sp>
        <p:nvSpPr>
          <p:cNvPr id="5" name="Content Placeholder 4">
            <a:extLst>
              <a:ext uri="{FF2B5EF4-FFF2-40B4-BE49-F238E27FC236}">
                <a16:creationId xmlns:a16="http://schemas.microsoft.com/office/drawing/2014/main" id="{DD56463D-FD70-4B53-A8FD-28CB21ACA2C0}"/>
              </a:ext>
            </a:extLst>
          </p:cNvPr>
          <p:cNvSpPr>
            <a:spLocks noGrp="1"/>
          </p:cNvSpPr>
          <p:nvPr>
            <p:ph idx="1"/>
          </p:nvPr>
        </p:nvSpPr>
        <p:spPr/>
        <p:txBody>
          <a:bodyPr/>
          <a:lstStyle/>
          <a:p>
            <a:r>
              <a:rPr lang="cs-CZ" dirty="0"/>
              <a:t>Poslední tři věty</a:t>
            </a:r>
          </a:p>
          <a:p>
            <a:pPr lvl="1"/>
            <a:r>
              <a:rPr lang="cs-CZ" dirty="0"/>
              <a:t>Všechny možné antecedenty</a:t>
            </a:r>
          </a:p>
          <a:p>
            <a:pPr lvl="1"/>
            <a:r>
              <a:rPr lang="cs-CZ" dirty="0"/>
              <a:t>Každý kandidát získá pozitivní nebo negativní skóre na základě indikátorů</a:t>
            </a:r>
          </a:p>
          <a:p>
            <a:pPr lvl="1"/>
            <a:r>
              <a:rPr lang="cs-CZ" dirty="0"/>
              <a:t>Skóre: statistická analýza (x, y)</a:t>
            </a:r>
          </a:p>
          <a:p>
            <a:pPr lvl="1"/>
            <a:r>
              <a:rPr lang="cs-CZ" dirty="0"/>
              <a:t>Skóre: pravidla</a:t>
            </a:r>
          </a:p>
          <a:p>
            <a:pPr lvl="2"/>
            <a:r>
              <a:rPr lang="cs-CZ" dirty="0"/>
              <a:t>Pozitivní pravidlo: první NP</a:t>
            </a:r>
          </a:p>
          <a:p>
            <a:pPr lvl="2"/>
            <a:r>
              <a:rPr lang="cs-CZ" dirty="0"/>
              <a:t>Negativní pravidlo: NP jako součást PP, neurčitá NP</a:t>
            </a:r>
          </a:p>
          <a:p>
            <a:pPr lvl="1"/>
            <a:r>
              <a:rPr lang="cs-CZ" dirty="0"/>
              <a:t>Algoritmus vybere antecedent s nejvyšším skóre</a:t>
            </a:r>
          </a:p>
        </p:txBody>
      </p:sp>
    </p:spTree>
    <p:extLst>
      <p:ext uri="{BB962C8B-B14F-4D97-AF65-F5344CB8AC3E}">
        <p14:creationId xmlns:p14="http://schemas.microsoft.com/office/powerpoint/2010/main" val="89812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D8A2E9-D6DF-42F9-972B-60123824455E}"/>
              </a:ext>
            </a:extLst>
          </p:cNvPr>
          <p:cNvSpPr>
            <a:spLocks noGrp="1"/>
          </p:cNvSpPr>
          <p:nvPr>
            <p:ph type="ctrTitle"/>
          </p:nvPr>
        </p:nvSpPr>
        <p:spPr/>
        <p:txBody>
          <a:bodyPr/>
          <a:lstStyle/>
          <a:p>
            <a:r>
              <a:rPr lang="cs-CZ" dirty="0"/>
              <a:t>Neurální model pro Rezoluci anafor</a:t>
            </a:r>
            <a:endParaRPr lang="en-US" dirty="0"/>
          </a:p>
        </p:txBody>
      </p:sp>
      <p:sp>
        <p:nvSpPr>
          <p:cNvPr id="5" name="Subtitle 4">
            <a:extLst>
              <a:ext uri="{FF2B5EF4-FFF2-40B4-BE49-F238E27FC236}">
                <a16:creationId xmlns:a16="http://schemas.microsoft.com/office/drawing/2014/main" id="{DF2FD707-14C7-4DAB-ADA8-B60CFCE319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417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10C80D-CF33-407C-AFCB-537FE3BC72C7}"/>
              </a:ext>
            </a:extLst>
          </p:cNvPr>
          <p:cNvSpPr>
            <a:spLocks noGrp="1"/>
          </p:cNvSpPr>
          <p:nvPr>
            <p:ph type="title"/>
          </p:nvPr>
        </p:nvSpPr>
        <p:spPr/>
        <p:txBody>
          <a:bodyPr/>
          <a:lstStyle/>
          <a:p>
            <a:r>
              <a:rPr lang="cs-CZ" dirty="0"/>
              <a:t>Neurální model pro Rezoluci anafor (Neuralcoref)</a:t>
            </a:r>
            <a:endParaRPr lang="en-US" dirty="0"/>
          </a:p>
        </p:txBody>
      </p:sp>
      <p:sp>
        <p:nvSpPr>
          <p:cNvPr id="5" name="Content Placeholder 4">
            <a:extLst>
              <a:ext uri="{FF2B5EF4-FFF2-40B4-BE49-F238E27FC236}">
                <a16:creationId xmlns:a16="http://schemas.microsoft.com/office/drawing/2014/main" id="{171EB574-0510-494C-BC33-A372429988B6}"/>
              </a:ext>
            </a:extLst>
          </p:cNvPr>
          <p:cNvSpPr>
            <a:spLocks noGrp="1"/>
          </p:cNvSpPr>
          <p:nvPr>
            <p:ph sz="half" idx="1"/>
          </p:nvPr>
        </p:nvSpPr>
        <p:spPr/>
        <p:txBody>
          <a:bodyPr/>
          <a:lstStyle/>
          <a:p>
            <a:r>
              <a:rPr lang="pl-PL" dirty="0"/>
              <a:t>Fráze: i, které zmiňují nějakou entitu (mentions)</a:t>
            </a:r>
          </a:p>
          <a:p>
            <a:r>
              <a:rPr lang="pl-PL" dirty="0"/>
              <a:t>Možné antecedenty: Y(i) = {</a:t>
            </a:r>
            <a:r>
              <a:rPr lang="el-GR" dirty="0"/>
              <a:t>ε</a:t>
            </a:r>
            <a:r>
              <a:rPr lang="pl-PL" dirty="0"/>
              <a:t>, 1, . . . , i − 1}</a:t>
            </a:r>
          </a:p>
          <a:p>
            <a:r>
              <a:rPr lang="el-GR" dirty="0"/>
              <a:t>ε</a:t>
            </a:r>
            <a:r>
              <a:rPr lang="cs-CZ" dirty="0"/>
              <a:t>: </a:t>
            </a:r>
          </a:p>
          <a:p>
            <a:pPr lvl="1"/>
            <a:r>
              <a:rPr lang="cs-CZ" dirty="0"/>
              <a:t>fráze i nezmiňuje entitu</a:t>
            </a:r>
          </a:p>
          <a:p>
            <a:pPr lvl="1"/>
            <a:r>
              <a:rPr lang="cs-CZ" dirty="0"/>
              <a:t>Fráze i zmiňuje entity, ale ta není </a:t>
            </a:r>
            <a:r>
              <a:rPr lang="cs-CZ" dirty="0" err="1"/>
              <a:t>koreferencí</a:t>
            </a:r>
            <a:endParaRPr lang="cs-CZ" dirty="0"/>
          </a:p>
          <a:p>
            <a:r>
              <a:rPr lang="cs-CZ" dirty="0" err="1"/>
              <a:t>Koreference</a:t>
            </a:r>
            <a:r>
              <a:rPr lang="cs-CZ" dirty="0"/>
              <a:t>: relace mezi i a </a:t>
            </a:r>
            <a:r>
              <a:rPr lang="cs-CZ" dirty="0" err="1"/>
              <a:t>y</a:t>
            </a:r>
            <a:r>
              <a:rPr lang="cs-CZ" sz="1200" dirty="0" err="1"/>
              <a:t>i</a:t>
            </a:r>
            <a:endParaRPr lang="pl-PL" dirty="0"/>
          </a:p>
          <a:p>
            <a:pPr lvl="1"/>
            <a:endParaRPr lang="en-US" dirty="0"/>
          </a:p>
        </p:txBody>
      </p:sp>
      <p:pic>
        <p:nvPicPr>
          <p:cNvPr id="3" name="Content Placeholder 2" descr="A screenshot of a computer&#10;&#10;Description automatically generated">
            <a:extLst>
              <a:ext uri="{FF2B5EF4-FFF2-40B4-BE49-F238E27FC236}">
                <a16:creationId xmlns:a16="http://schemas.microsoft.com/office/drawing/2014/main" id="{A9D074CE-472E-CCB1-CC4C-34DC4768EB41}"/>
              </a:ext>
            </a:extLst>
          </p:cNvPr>
          <p:cNvPicPr>
            <a:picLocks noGrp="1" noChangeAspect="1"/>
          </p:cNvPicPr>
          <p:nvPr>
            <p:ph sz="half" idx="2"/>
          </p:nvPr>
        </p:nvPicPr>
        <p:blipFill>
          <a:blip r:embed="rId2"/>
          <a:stretch>
            <a:fillRect/>
          </a:stretch>
        </p:blipFill>
        <p:spPr>
          <a:xfrm>
            <a:off x="6416675" y="3429000"/>
            <a:ext cx="5194300" cy="1958993"/>
          </a:xfrm>
        </p:spPr>
      </p:pic>
      <p:pic>
        <p:nvPicPr>
          <p:cNvPr id="8" name="Picture 7">
            <a:extLst>
              <a:ext uri="{FF2B5EF4-FFF2-40B4-BE49-F238E27FC236}">
                <a16:creationId xmlns:a16="http://schemas.microsoft.com/office/drawing/2014/main" id="{34591C10-C0BC-64C3-C12A-06D4655CC009}"/>
              </a:ext>
            </a:extLst>
          </p:cNvPr>
          <p:cNvPicPr>
            <a:picLocks noChangeAspect="1"/>
          </p:cNvPicPr>
          <p:nvPr/>
        </p:nvPicPr>
        <p:blipFill>
          <a:blip r:embed="rId3"/>
          <a:stretch>
            <a:fillRect/>
          </a:stretch>
        </p:blipFill>
        <p:spPr>
          <a:xfrm>
            <a:off x="6416042" y="2592343"/>
            <a:ext cx="5194300" cy="619606"/>
          </a:xfrm>
          <a:prstGeom prst="rect">
            <a:avLst/>
          </a:prstGeom>
        </p:spPr>
      </p:pic>
    </p:spTree>
    <p:extLst>
      <p:ext uri="{BB962C8B-B14F-4D97-AF65-F5344CB8AC3E}">
        <p14:creationId xmlns:p14="http://schemas.microsoft.com/office/powerpoint/2010/main" val="1943103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85A435-AC67-446D-887A-30195988B405}"/>
              </a:ext>
            </a:extLst>
          </p:cNvPr>
          <p:cNvSpPr>
            <a:spLocks noGrp="1"/>
          </p:cNvSpPr>
          <p:nvPr>
            <p:ph type="title"/>
          </p:nvPr>
        </p:nvSpPr>
        <p:spPr/>
        <p:txBody>
          <a:bodyPr/>
          <a:lstStyle/>
          <a:p>
            <a:r>
              <a:rPr lang="cs-CZ" dirty="0" err="1"/>
              <a:t>Datasety</a:t>
            </a:r>
            <a:endParaRPr lang="en-US" dirty="0"/>
          </a:p>
        </p:txBody>
      </p:sp>
      <p:sp>
        <p:nvSpPr>
          <p:cNvPr id="8" name="Content Placeholder 7">
            <a:extLst>
              <a:ext uri="{FF2B5EF4-FFF2-40B4-BE49-F238E27FC236}">
                <a16:creationId xmlns:a16="http://schemas.microsoft.com/office/drawing/2014/main" id="{46ADD93A-95E3-48B3-86AD-249E4E7C9FBC}"/>
              </a:ext>
            </a:extLst>
          </p:cNvPr>
          <p:cNvSpPr>
            <a:spLocks noGrp="1"/>
          </p:cNvSpPr>
          <p:nvPr>
            <p:ph idx="1"/>
          </p:nvPr>
        </p:nvSpPr>
        <p:spPr/>
        <p:txBody>
          <a:bodyPr/>
          <a:lstStyle/>
          <a:p>
            <a:r>
              <a:rPr lang="cs-CZ" dirty="0"/>
              <a:t>SemEval-2010 </a:t>
            </a:r>
            <a:r>
              <a:rPr lang="cs-CZ" dirty="0" err="1"/>
              <a:t>Task</a:t>
            </a:r>
            <a:r>
              <a:rPr lang="cs-CZ" dirty="0"/>
              <a:t> 1 (</a:t>
            </a:r>
            <a:r>
              <a:rPr lang="cs-CZ" dirty="0" err="1"/>
              <a:t>Multilingual</a:t>
            </a:r>
            <a:r>
              <a:rPr lang="cs-CZ" dirty="0"/>
              <a:t> </a:t>
            </a:r>
            <a:r>
              <a:rPr lang="cs-CZ" dirty="0" err="1"/>
              <a:t>Coreference</a:t>
            </a:r>
            <a:r>
              <a:rPr lang="cs-CZ" dirty="0"/>
              <a:t> </a:t>
            </a:r>
            <a:r>
              <a:rPr lang="cs-CZ" dirty="0" err="1"/>
              <a:t>Resolution</a:t>
            </a:r>
            <a:r>
              <a:rPr lang="cs-CZ" dirty="0"/>
              <a:t>)</a:t>
            </a:r>
          </a:p>
          <a:p>
            <a:r>
              <a:rPr lang="cs-CZ" dirty="0"/>
              <a:t>EVALITA 2011 </a:t>
            </a:r>
            <a:r>
              <a:rPr lang="cs-CZ" dirty="0" err="1"/>
              <a:t>Anaphora</a:t>
            </a:r>
            <a:r>
              <a:rPr lang="cs-CZ" dirty="0"/>
              <a:t> </a:t>
            </a:r>
            <a:r>
              <a:rPr lang="cs-CZ" dirty="0" err="1"/>
              <a:t>Resolution</a:t>
            </a:r>
            <a:r>
              <a:rPr lang="cs-CZ" dirty="0"/>
              <a:t> </a:t>
            </a:r>
            <a:r>
              <a:rPr lang="cs-CZ" dirty="0" err="1"/>
              <a:t>Task</a:t>
            </a:r>
            <a:endParaRPr lang="cs-CZ" dirty="0"/>
          </a:p>
          <a:p>
            <a:r>
              <a:rPr lang="cs-CZ" dirty="0"/>
              <a:t>ELG </a:t>
            </a:r>
            <a:r>
              <a:rPr lang="cs-CZ" dirty="0" err="1"/>
              <a:t>Anaphora</a:t>
            </a:r>
            <a:r>
              <a:rPr lang="cs-CZ" dirty="0"/>
              <a:t> </a:t>
            </a:r>
            <a:r>
              <a:rPr lang="cs-CZ" dirty="0" err="1"/>
              <a:t>Resolution</a:t>
            </a:r>
            <a:r>
              <a:rPr lang="cs-CZ" dirty="0"/>
              <a:t> </a:t>
            </a:r>
            <a:r>
              <a:rPr lang="cs-CZ" dirty="0" err="1"/>
              <a:t>Dataset</a:t>
            </a:r>
            <a:r>
              <a:rPr lang="cs-CZ" dirty="0"/>
              <a:t> (Wikipedia)</a:t>
            </a:r>
          </a:p>
          <a:p>
            <a:r>
              <a:rPr lang="en-US" dirty="0"/>
              <a:t>Anaphora Resolution and </a:t>
            </a:r>
            <a:r>
              <a:rPr lang="en-US" dirty="0" err="1"/>
              <a:t>Underspecification</a:t>
            </a:r>
            <a:r>
              <a:rPr lang="en-US" dirty="0"/>
              <a:t> (ARRAU) corpus</a:t>
            </a:r>
            <a:endParaRPr lang="cs-CZ" dirty="0"/>
          </a:p>
          <a:p>
            <a:r>
              <a:rPr lang="cs-CZ" dirty="0"/>
              <a:t>OntoNotes 5.0</a:t>
            </a:r>
          </a:p>
          <a:p>
            <a:r>
              <a:rPr lang="cs-CZ" dirty="0"/>
              <a:t>CoNLL 2012</a:t>
            </a:r>
          </a:p>
          <a:p>
            <a:r>
              <a:rPr lang="cs-CZ" dirty="0"/>
              <a:t>GAP (Gender Ambiguous Pronouns)</a:t>
            </a:r>
          </a:p>
          <a:p>
            <a:r>
              <a:rPr lang="cs-CZ" dirty="0"/>
              <a:t>WSC (Winograd Schema Challenge)</a:t>
            </a:r>
            <a:endParaRPr lang="en-US" dirty="0"/>
          </a:p>
        </p:txBody>
      </p:sp>
      <p:sp>
        <p:nvSpPr>
          <p:cNvPr id="9" name="Text Placeholder 8">
            <a:extLst>
              <a:ext uri="{FF2B5EF4-FFF2-40B4-BE49-F238E27FC236}">
                <a16:creationId xmlns:a16="http://schemas.microsoft.com/office/drawing/2014/main" id="{0354392D-3EBF-4825-A40D-3A54D6260184}"/>
              </a:ext>
            </a:extLst>
          </p:cNvPr>
          <p:cNvSpPr>
            <a:spLocks noGrp="1"/>
          </p:cNvSpPr>
          <p:nvPr>
            <p:ph type="body" sz="half" idx="2"/>
          </p:nvPr>
        </p:nvSpPr>
        <p:spPr/>
        <p:txBody>
          <a:bodyPr/>
          <a:lstStyle/>
          <a:p>
            <a:r>
              <a:rPr lang="cs-CZ" dirty="0"/>
              <a:t>Na čem lze vyhodnotit </a:t>
            </a:r>
            <a:br>
              <a:rPr lang="cs-CZ" dirty="0"/>
            </a:br>
            <a:r>
              <a:rPr lang="cs-CZ" dirty="0"/>
              <a:t>rezoluci anafor?</a:t>
            </a:r>
            <a:endParaRPr lang="en-US" dirty="0"/>
          </a:p>
        </p:txBody>
      </p:sp>
    </p:spTree>
    <p:extLst>
      <p:ext uri="{BB962C8B-B14F-4D97-AF65-F5344CB8AC3E}">
        <p14:creationId xmlns:p14="http://schemas.microsoft.com/office/powerpoint/2010/main" val="2425157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BD36-B18E-444D-8BD9-81E35C0A3B1A}"/>
              </a:ext>
            </a:extLst>
          </p:cNvPr>
          <p:cNvSpPr>
            <a:spLocks noGrp="1"/>
          </p:cNvSpPr>
          <p:nvPr>
            <p:ph type="title"/>
          </p:nvPr>
        </p:nvSpPr>
        <p:spPr/>
        <p:txBody>
          <a:bodyPr/>
          <a:lstStyle/>
          <a:p>
            <a:r>
              <a:rPr lang="cs-CZ" dirty="0"/>
              <a:t>Literatura</a:t>
            </a:r>
          </a:p>
        </p:txBody>
      </p:sp>
      <p:sp>
        <p:nvSpPr>
          <p:cNvPr id="3" name="Content Placeholder 2">
            <a:extLst>
              <a:ext uri="{FF2B5EF4-FFF2-40B4-BE49-F238E27FC236}">
                <a16:creationId xmlns:a16="http://schemas.microsoft.com/office/drawing/2014/main" id="{6E55CA31-F4B3-42F7-AD2D-2B9185DBEAF4}"/>
              </a:ext>
            </a:extLst>
          </p:cNvPr>
          <p:cNvSpPr>
            <a:spLocks noGrp="1"/>
          </p:cNvSpPr>
          <p:nvPr>
            <p:ph idx="1"/>
          </p:nvPr>
        </p:nvSpPr>
        <p:spPr/>
        <p:txBody>
          <a:bodyPr>
            <a:normAutofit fontScale="85000" lnSpcReduction="20000"/>
          </a:bodyPr>
          <a:lstStyle/>
          <a:p>
            <a:pPr marL="0" indent="0">
              <a:buNone/>
            </a:pPr>
            <a:endParaRPr lang="cs-CZ" dirty="0"/>
          </a:p>
          <a:p>
            <a:r>
              <a:rPr lang="en-US" dirty="0">
                <a:hlinkClick r:id="rId3"/>
              </a:rPr>
              <a:t>https://wiki.apertium.org/wiki/Anaphora_resolution_module</a:t>
            </a:r>
            <a:endParaRPr lang="cs-CZ" dirty="0"/>
          </a:p>
          <a:p>
            <a:r>
              <a:rPr lang="en-US" dirty="0"/>
              <a:t>Kenton Lee, </a:t>
            </a:r>
            <a:r>
              <a:rPr lang="en-US" dirty="0" err="1"/>
              <a:t>Luheng</a:t>
            </a:r>
            <a:r>
              <a:rPr lang="en-US" dirty="0"/>
              <a:t> He, Luke </a:t>
            </a:r>
            <a:r>
              <a:rPr lang="en-US" dirty="0" err="1"/>
              <a:t>Zettlemoyer</a:t>
            </a:r>
            <a:r>
              <a:rPr lang="cs-CZ" dirty="0"/>
              <a:t>: </a:t>
            </a:r>
            <a:r>
              <a:rPr lang="en-US" dirty="0"/>
              <a:t>Higher-order Coreference Resolution with Coarse-to-fine Inference</a:t>
            </a:r>
            <a:r>
              <a:rPr lang="cs-CZ" dirty="0"/>
              <a:t>. </a:t>
            </a:r>
            <a:r>
              <a:rPr lang="en-US" dirty="0"/>
              <a:t>NAACL 2018  ·</a:t>
            </a:r>
            <a:r>
              <a:rPr lang="cs-CZ" dirty="0"/>
              <a:t> </a:t>
            </a:r>
            <a:r>
              <a:rPr lang="cs-CZ" dirty="0">
                <a:hlinkClick r:id="rId4"/>
              </a:rPr>
              <a:t>https://paperswithcode.com/paper/higher-order-coreference-resolution-with</a:t>
            </a:r>
            <a:endParaRPr lang="cs-CZ" dirty="0"/>
          </a:p>
          <a:p>
            <a:r>
              <a:rPr lang="en-US" dirty="0" err="1"/>
              <a:t>Uryupina</a:t>
            </a:r>
            <a:r>
              <a:rPr lang="en-US" dirty="0"/>
              <a:t>, Olga; </a:t>
            </a:r>
            <a:r>
              <a:rPr lang="en-US" dirty="0" err="1"/>
              <a:t>Poesio</a:t>
            </a:r>
            <a:r>
              <a:rPr lang="en-US" dirty="0"/>
              <a:t>, Massimo (2021). Anaphora Resolution Dataset. Version 1.0.0. European Language Grid. [Dataset (Text corpus)]. </a:t>
            </a:r>
            <a:r>
              <a:rPr lang="en-US" dirty="0">
                <a:hlinkClick r:id="rId5"/>
              </a:rPr>
              <a:t>https://doi.org/10.57771/hk5e-df59</a:t>
            </a:r>
            <a:r>
              <a:rPr lang="en-US" dirty="0"/>
              <a:t> </a:t>
            </a:r>
            <a:endParaRPr lang="cs-CZ" dirty="0"/>
          </a:p>
          <a:p>
            <a:r>
              <a:rPr lang="en-US" dirty="0"/>
              <a:t>Marta </a:t>
            </a:r>
            <a:r>
              <a:rPr lang="en-US" dirty="0" err="1"/>
              <a:t>Recasens</a:t>
            </a:r>
            <a:r>
              <a:rPr lang="en-US" dirty="0"/>
              <a:t>, </a:t>
            </a:r>
            <a:r>
              <a:rPr lang="en-US" dirty="0" err="1"/>
              <a:t>Lluís</a:t>
            </a:r>
            <a:r>
              <a:rPr lang="en-US" dirty="0"/>
              <a:t> </a:t>
            </a:r>
            <a:r>
              <a:rPr lang="en-US" dirty="0" err="1"/>
              <a:t>Màrquez</a:t>
            </a:r>
            <a:r>
              <a:rPr lang="en-US" dirty="0"/>
              <a:t>, Emili </a:t>
            </a:r>
            <a:r>
              <a:rPr lang="en-US" dirty="0" err="1"/>
              <a:t>Sapena</a:t>
            </a:r>
            <a:r>
              <a:rPr lang="en-US" dirty="0"/>
              <a:t>, M. </a:t>
            </a:r>
            <a:r>
              <a:rPr lang="en-US" dirty="0" err="1"/>
              <a:t>Antònia</a:t>
            </a:r>
            <a:r>
              <a:rPr lang="en-US" dirty="0"/>
              <a:t> Martí, </a:t>
            </a:r>
            <a:r>
              <a:rPr lang="en-US" dirty="0" err="1"/>
              <a:t>Mariona</a:t>
            </a:r>
            <a:r>
              <a:rPr lang="en-US" dirty="0"/>
              <a:t> </a:t>
            </a:r>
            <a:r>
              <a:rPr lang="en-US" dirty="0" err="1"/>
              <a:t>Taulé</a:t>
            </a:r>
            <a:r>
              <a:rPr lang="en-US" dirty="0"/>
              <a:t>, </a:t>
            </a:r>
            <a:r>
              <a:rPr lang="en-US" dirty="0" err="1"/>
              <a:t>Véronique</a:t>
            </a:r>
            <a:r>
              <a:rPr lang="en-US" dirty="0"/>
              <a:t> </a:t>
            </a:r>
            <a:r>
              <a:rPr lang="en-US" dirty="0" err="1"/>
              <a:t>Hoste</a:t>
            </a:r>
            <a:r>
              <a:rPr lang="en-US" dirty="0"/>
              <a:t>, Massimo </a:t>
            </a:r>
            <a:r>
              <a:rPr lang="en-US" dirty="0" err="1"/>
              <a:t>Poesio</a:t>
            </a:r>
            <a:r>
              <a:rPr lang="en-US" dirty="0"/>
              <a:t>, and Yannick </a:t>
            </a:r>
            <a:r>
              <a:rPr lang="en-US" dirty="0" err="1"/>
              <a:t>Versley</a:t>
            </a:r>
            <a:r>
              <a:rPr lang="en-US" dirty="0"/>
              <a:t>. 2010. </a:t>
            </a:r>
            <a:r>
              <a:rPr lang="en-US" dirty="0">
                <a:hlinkClick r:id="rId6"/>
              </a:rPr>
              <a:t>SemEval-2010 Task 1: Coreference Resolution in Multiple Languages</a:t>
            </a:r>
            <a:r>
              <a:rPr lang="en-US" dirty="0"/>
              <a:t>. In Proceedings of the 5th International Workshop on Semantic Evaluation, pages 1–8, Uppsala, Sweden. Association for Computational Linguistics.</a:t>
            </a:r>
            <a:endParaRPr lang="cs-CZ" dirty="0"/>
          </a:p>
          <a:p>
            <a:r>
              <a:rPr lang="en-US" dirty="0"/>
              <a:t>Massimo </a:t>
            </a:r>
            <a:r>
              <a:rPr lang="en-US" dirty="0" err="1"/>
              <a:t>Poesio</a:t>
            </a:r>
            <a:r>
              <a:rPr lang="en-US" dirty="0"/>
              <a:t> and Olga </a:t>
            </a:r>
            <a:r>
              <a:rPr lang="en-US" dirty="0" err="1"/>
              <a:t>Uryupina</a:t>
            </a:r>
            <a:r>
              <a:rPr lang="cs-CZ" dirty="0"/>
              <a:t>: </a:t>
            </a:r>
            <a:r>
              <a:rPr lang="en-US" dirty="0"/>
              <a:t>EVALITA 2011 Anaphora Resolution Task</a:t>
            </a:r>
            <a:r>
              <a:rPr lang="cs-CZ" dirty="0"/>
              <a:t>.  </a:t>
            </a:r>
            <a:r>
              <a:rPr lang="en-US" dirty="0">
                <a:hlinkClick r:id="rId7"/>
              </a:rPr>
              <a:t>http://www.evalita.it/2011/tasks/anaphora</a:t>
            </a:r>
            <a:endParaRPr lang="cs-CZ" dirty="0"/>
          </a:p>
          <a:p>
            <a:r>
              <a:rPr lang="en-US" dirty="0"/>
              <a:t>Rhea </a:t>
            </a:r>
            <a:r>
              <a:rPr lang="en-US" dirty="0" err="1"/>
              <a:t>Sukthanker</a:t>
            </a:r>
            <a:r>
              <a:rPr lang="en-US" dirty="0"/>
              <a:t>, </a:t>
            </a:r>
            <a:r>
              <a:rPr lang="en-US" dirty="0" err="1"/>
              <a:t>Soujanya</a:t>
            </a:r>
            <a:r>
              <a:rPr lang="en-US" dirty="0"/>
              <a:t> </a:t>
            </a:r>
            <a:r>
              <a:rPr lang="en-US" dirty="0" err="1"/>
              <a:t>Poria</a:t>
            </a:r>
            <a:r>
              <a:rPr lang="en-US" dirty="0"/>
              <a:t>, Erik Cambria, Ramkumar </a:t>
            </a:r>
            <a:r>
              <a:rPr lang="en-US" dirty="0" err="1"/>
              <a:t>Thirunavukarasu</a:t>
            </a:r>
            <a:r>
              <a:rPr lang="cs-CZ" dirty="0"/>
              <a:t>: </a:t>
            </a:r>
            <a:r>
              <a:rPr lang="en-US" dirty="0"/>
              <a:t>Anaphora and Coreference Resolution: A Review</a:t>
            </a:r>
            <a:r>
              <a:rPr lang="cs-CZ" dirty="0"/>
              <a:t> </a:t>
            </a:r>
            <a:r>
              <a:rPr lang="cs-CZ" dirty="0">
                <a:hlinkClick r:id="rId8"/>
              </a:rPr>
              <a:t>https://arxiv.org/abs/1805.11824</a:t>
            </a:r>
            <a:endParaRPr lang="cs-CZ" dirty="0"/>
          </a:p>
          <a:p>
            <a:r>
              <a:rPr lang="en-US" dirty="0">
                <a:hlinkClick r:id="rId9"/>
              </a:rPr>
              <a:t>IA161 Natural Language Processing in Practice</a:t>
            </a:r>
            <a:r>
              <a:rPr lang="en-US" dirty="0"/>
              <a:t> (autumn 2024)</a:t>
            </a:r>
            <a:r>
              <a:rPr lang="cs-CZ" dirty="0"/>
              <a:t>: </a:t>
            </a:r>
            <a:r>
              <a:rPr lang="cs-CZ" dirty="0">
                <a:hlinkClick r:id="rId10"/>
              </a:rPr>
              <a:t>https://nlp.fi.muni.cz/en/NlpInPracticeCourse/AnaphoraResolution</a:t>
            </a:r>
            <a:r>
              <a:rPr lang="cs-CZ" dirty="0"/>
              <a:t> </a:t>
            </a:r>
            <a:endParaRPr lang="en-US" dirty="0"/>
          </a:p>
        </p:txBody>
      </p:sp>
      <p:sp>
        <p:nvSpPr>
          <p:cNvPr id="4" name="Rectangle 1">
            <a:extLst>
              <a:ext uri="{FF2B5EF4-FFF2-40B4-BE49-F238E27FC236}">
                <a16:creationId xmlns:a16="http://schemas.microsoft.com/office/drawing/2014/main" id="{2061E0C4-C3ED-40F3-9AD9-427BEC22D6C0}"/>
              </a:ext>
            </a:extLst>
          </p:cNvPr>
          <p:cNvSpPr>
            <a:spLocks noChangeArrowheads="1"/>
          </p:cNvSpPr>
          <p:nvPr/>
        </p:nvSpPr>
        <p:spPr bwMode="auto">
          <a:xfrm>
            <a:off x="6003635" y="43934"/>
            <a:ext cx="184730" cy="369332"/>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cs-CZ" altLang="cs-CZ" dirty="0"/>
          </a:p>
        </p:txBody>
      </p:sp>
    </p:spTree>
    <p:extLst>
      <p:ext uri="{BB962C8B-B14F-4D97-AF65-F5344CB8AC3E}">
        <p14:creationId xmlns:p14="http://schemas.microsoft.com/office/powerpoint/2010/main" val="189018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459F432-D109-4F4A-B53A-6268CB81CEC9}"/>
              </a:ext>
            </a:extLst>
          </p:cNvPr>
          <p:cNvSpPr>
            <a:spLocks noGrp="1"/>
          </p:cNvSpPr>
          <p:nvPr>
            <p:ph type="title"/>
          </p:nvPr>
        </p:nvSpPr>
        <p:spPr>
          <a:xfrm>
            <a:off x="609906" y="702156"/>
            <a:ext cx="3568661" cy="1188720"/>
          </a:xfrm>
        </p:spPr>
        <p:txBody>
          <a:bodyPr>
            <a:normAutofit/>
          </a:bodyPr>
          <a:lstStyle/>
          <a:p>
            <a:r>
              <a:rPr lang="en-US" dirty="0"/>
              <a:t>S</a:t>
            </a:r>
            <a:r>
              <a:rPr lang="cs-CZ" dirty="0" err="1"/>
              <a:t>émantika</a:t>
            </a:r>
            <a:r>
              <a:rPr lang="cs-CZ" dirty="0"/>
              <a:t> Diskurzu</a:t>
            </a:r>
          </a:p>
        </p:txBody>
      </p:sp>
      <p:sp>
        <p:nvSpPr>
          <p:cNvPr id="73" name="Rectangle 7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A286C0D-4D08-4EE4-A6AC-D6432100AB66}"/>
              </a:ext>
            </a:extLst>
          </p:cNvPr>
          <p:cNvSpPr>
            <a:spLocks noGrp="1"/>
          </p:cNvSpPr>
          <p:nvPr>
            <p:ph idx="1"/>
          </p:nvPr>
        </p:nvSpPr>
        <p:spPr>
          <a:xfrm>
            <a:off x="609906" y="1975449"/>
            <a:ext cx="3568661" cy="4364966"/>
          </a:xfrm>
        </p:spPr>
        <p:txBody>
          <a:bodyPr anchor="t">
            <a:noAutofit/>
          </a:bodyPr>
          <a:lstStyle/>
          <a:p>
            <a:pPr marL="0" indent="0">
              <a:lnSpc>
                <a:spcPct val="100000"/>
              </a:lnSpc>
              <a:buNone/>
            </a:pPr>
            <a:r>
              <a:rPr lang="en-US" sz="1800" b="0" i="0" dirty="0" err="1">
                <a:solidFill>
                  <a:srgbClr val="000000"/>
                </a:solidFill>
                <a:effectLst/>
              </a:rPr>
              <a:t>Psí</a:t>
            </a:r>
            <a:r>
              <a:rPr lang="en-US" sz="1800" b="0" i="0" dirty="0">
                <a:solidFill>
                  <a:srgbClr val="000000"/>
                </a:solidFill>
                <a:effectLst/>
              </a:rPr>
              <a:t> granule a </a:t>
            </a:r>
            <a:r>
              <a:rPr lang="en-US" sz="1800" b="0" i="0" dirty="0" err="1">
                <a:solidFill>
                  <a:srgbClr val="000000"/>
                </a:solidFill>
                <a:effectLst/>
              </a:rPr>
              <a:t>kafe</a:t>
            </a:r>
            <a:r>
              <a:rPr lang="en-US" sz="1800" b="0" i="0" dirty="0">
                <a:solidFill>
                  <a:srgbClr val="000000"/>
                </a:solidFill>
                <a:effectLst/>
              </a:rPr>
              <a:t>.</a:t>
            </a:r>
            <a:r>
              <a:rPr lang="en-US" sz="2000" dirty="0"/>
              <a:t> </a:t>
            </a:r>
            <a:br>
              <a:rPr lang="en-US" sz="2000" dirty="0"/>
            </a:br>
            <a:endParaRPr lang="cs-CZ" sz="2000" dirty="0"/>
          </a:p>
          <a:p>
            <a:pPr marL="0" indent="0">
              <a:lnSpc>
                <a:spcPct val="100000"/>
              </a:lnSpc>
              <a:buNone/>
            </a:pPr>
            <a:endParaRPr lang="cs-CZ" sz="1800" dirty="0"/>
          </a:p>
        </p:txBody>
      </p:sp>
      <p:sp>
        <p:nvSpPr>
          <p:cNvPr id="8" name="Content Placeholder 2">
            <a:extLst>
              <a:ext uri="{FF2B5EF4-FFF2-40B4-BE49-F238E27FC236}">
                <a16:creationId xmlns:a16="http://schemas.microsoft.com/office/drawing/2014/main" id="{B9789747-E41D-4A84-BBC2-A2B8692156FB}"/>
              </a:ext>
            </a:extLst>
          </p:cNvPr>
          <p:cNvSpPr txBox="1">
            <a:spLocks/>
          </p:cNvSpPr>
          <p:nvPr/>
        </p:nvSpPr>
        <p:spPr>
          <a:xfrm>
            <a:off x="638620" y="2535321"/>
            <a:ext cx="3431935" cy="346235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00000"/>
              </a:lnSpc>
            </a:pPr>
            <a:r>
              <a:rPr lang="en-US" sz="1800" b="0" i="0" dirty="0">
                <a:solidFill>
                  <a:srgbClr val="000000"/>
                </a:solidFill>
                <a:effectLst/>
              </a:rPr>
              <a:t>Co </a:t>
            </a:r>
            <a:r>
              <a:rPr lang="en-US" sz="1800" b="0" i="0" dirty="0" err="1">
                <a:solidFill>
                  <a:srgbClr val="000000"/>
                </a:solidFill>
                <a:effectLst/>
              </a:rPr>
              <a:t>si</a:t>
            </a:r>
            <a:r>
              <a:rPr lang="en-US" sz="1800" b="0" i="0" dirty="0">
                <a:solidFill>
                  <a:srgbClr val="000000"/>
                </a:solidFill>
                <a:effectLst/>
              </a:rPr>
              <a:t> </a:t>
            </a:r>
            <a:r>
              <a:rPr lang="en-US" sz="1800" b="0" i="0" dirty="0" err="1">
                <a:solidFill>
                  <a:srgbClr val="000000"/>
                </a:solidFill>
                <a:effectLst/>
              </a:rPr>
              <a:t>přejete</a:t>
            </a:r>
            <a:r>
              <a:rPr lang="en-US" sz="1800" b="0" i="0" dirty="0">
                <a:solidFill>
                  <a:srgbClr val="000000"/>
                </a:solidFill>
                <a:effectLst/>
              </a:rPr>
              <a:t>?</a:t>
            </a:r>
            <a:endParaRPr lang="cs-CZ" sz="1800" b="0" i="0" dirty="0">
              <a:solidFill>
                <a:srgbClr val="000000"/>
              </a:solidFill>
              <a:effectLst/>
            </a:endParaRPr>
          </a:p>
          <a:p>
            <a:pPr>
              <a:lnSpc>
                <a:spcPct val="100000"/>
              </a:lnSpc>
            </a:pPr>
            <a:r>
              <a:rPr lang="en-US" sz="1800" b="0" i="0" dirty="0">
                <a:solidFill>
                  <a:srgbClr val="000000"/>
                </a:solidFill>
                <a:effectLst/>
              </a:rPr>
              <a:t>Co se to </a:t>
            </a:r>
            <a:r>
              <a:rPr lang="en-US" sz="1800" b="0" i="0" dirty="0" err="1">
                <a:solidFill>
                  <a:srgbClr val="000000"/>
                </a:solidFill>
                <a:effectLst/>
              </a:rPr>
              <a:t>tady</a:t>
            </a:r>
            <a:r>
              <a:rPr lang="en-US" sz="1800" b="0" i="0" dirty="0">
                <a:solidFill>
                  <a:srgbClr val="000000"/>
                </a:solidFill>
                <a:effectLst/>
              </a:rPr>
              <a:t> </a:t>
            </a:r>
            <a:r>
              <a:rPr lang="en-US" sz="1800" b="0" i="0" dirty="0" err="1">
                <a:solidFill>
                  <a:srgbClr val="000000"/>
                </a:solidFill>
                <a:effectLst/>
              </a:rPr>
              <a:t>vysypalo</a:t>
            </a:r>
            <a:r>
              <a:rPr lang="en-US" sz="1800" b="0" i="0" dirty="0">
                <a:solidFill>
                  <a:srgbClr val="000000"/>
                </a:solidFill>
                <a:effectLst/>
              </a:rPr>
              <a:t>?</a:t>
            </a:r>
            <a:endParaRPr lang="cs-CZ" sz="1800" b="0" i="0" dirty="0">
              <a:solidFill>
                <a:srgbClr val="000000"/>
              </a:solidFill>
              <a:effectLst/>
            </a:endParaRPr>
          </a:p>
          <a:p>
            <a:pPr>
              <a:lnSpc>
                <a:spcPct val="100000"/>
              </a:lnSpc>
            </a:pPr>
            <a:r>
              <a:rPr lang="en-US" sz="1800" b="0" i="0" dirty="0">
                <a:solidFill>
                  <a:srgbClr val="000000"/>
                </a:solidFill>
                <a:effectLst/>
              </a:rPr>
              <a:t>Co </a:t>
            </a:r>
            <a:r>
              <a:rPr lang="en-US" sz="1800" b="0" i="0" dirty="0" err="1">
                <a:solidFill>
                  <a:srgbClr val="000000"/>
                </a:solidFill>
                <a:effectLst/>
              </a:rPr>
              <a:t>máte</a:t>
            </a:r>
            <a:r>
              <a:rPr lang="en-US" sz="1800" b="0" i="0" dirty="0">
                <a:solidFill>
                  <a:srgbClr val="000000"/>
                </a:solidFill>
                <a:effectLst/>
              </a:rPr>
              <a:t> </a:t>
            </a:r>
            <a:r>
              <a:rPr lang="en-US" sz="1800" b="0" i="0" dirty="0" err="1">
                <a:solidFill>
                  <a:srgbClr val="000000"/>
                </a:solidFill>
                <a:effectLst/>
              </a:rPr>
              <a:t>nejraději</a:t>
            </a:r>
            <a:r>
              <a:rPr lang="en-US" sz="1800" b="0" i="0" dirty="0">
                <a:solidFill>
                  <a:srgbClr val="000000"/>
                </a:solidFill>
                <a:effectLst/>
              </a:rPr>
              <a:t>?</a:t>
            </a:r>
            <a:endParaRPr lang="cs-CZ" sz="1800" b="0" i="0" dirty="0">
              <a:solidFill>
                <a:srgbClr val="000000"/>
              </a:solidFill>
              <a:effectLst/>
            </a:endParaRPr>
          </a:p>
          <a:p>
            <a:pPr>
              <a:lnSpc>
                <a:spcPct val="100000"/>
              </a:lnSpc>
            </a:pPr>
            <a:r>
              <a:rPr lang="en-US" sz="1800" b="0" i="0" dirty="0">
                <a:solidFill>
                  <a:srgbClr val="000000"/>
                </a:solidFill>
                <a:effectLst/>
              </a:rPr>
              <a:t>Cos </a:t>
            </a:r>
            <a:r>
              <a:rPr lang="en-US" sz="1800" b="0" i="0" dirty="0" err="1">
                <a:solidFill>
                  <a:srgbClr val="000000"/>
                </a:solidFill>
                <a:effectLst/>
              </a:rPr>
              <a:t>dnes</a:t>
            </a:r>
            <a:r>
              <a:rPr lang="en-US" sz="1800" b="0" i="0" dirty="0">
                <a:solidFill>
                  <a:srgbClr val="000000"/>
                </a:solidFill>
                <a:effectLst/>
              </a:rPr>
              <a:t> </a:t>
            </a:r>
            <a:r>
              <a:rPr lang="en-US" sz="1800" b="0" i="0" dirty="0" err="1">
                <a:solidFill>
                  <a:srgbClr val="000000"/>
                </a:solidFill>
                <a:effectLst/>
              </a:rPr>
              <a:t>jedl</a:t>
            </a:r>
            <a:r>
              <a:rPr lang="en-US" sz="1800" b="0" i="0" dirty="0">
                <a:solidFill>
                  <a:srgbClr val="000000"/>
                </a:solidFill>
                <a:effectLst/>
              </a:rPr>
              <a:t>?</a:t>
            </a:r>
            <a:endParaRPr lang="cs-CZ" sz="1800" b="0" i="0" dirty="0">
              <a:solidFill>
                <a:srgbClr val="000000"/>
              </a:solidFill>
              <a:effectLst/>
            </a:endParaRPr>
          </a:p>
          <a:p>
            <a:pPr>
              <a:lnSpc>
                <a:spcPct val="100000"/>
              </a:lnSpc>
            </a:pPr>
            <a:r>
              <a:rPr lang="en-US" sz="1800" b="0" i="0" dirty="0">
                <a:solidFill>
                  <a:srgbClr val="000000"/>
                </a:solidFill>
                <a:effectLst/>
              </a:rPr>
              <a:t>Co po </a:t>
            </a:r>
            <a:r>
              <a:rPr lang="en-US" sz="1800" b="0" i="0" dirty="0" err="1">
                <a:solidFill>
                  <a:srgbClr val="000000"/>
                </a:solidFill>
                <a:effectLst/>
              </a:rPr>
              <a:t>tobě</a:t>
            </a:r>
            <a:r>
              <a:rPr lang="en-US" sz="1800" b="0" i="0" dirty="0">
                <a:solidFill>
                  <a:srgbClr val="000000"/>
                </a:solidFill>
                <a:effectLst/>
              </a:rPr>
              <a:t> ten pes </a:t>
            </a:r>
            <a:r>
              <a:rPr lang="en-US" sz="1800" b="0" i="0" dirty="0" err="1">
                <a:solidFill>
                  <a:srgbClr val="000000"/>
                </a:solidFill>
                <a:effectLst/>
              </a:rPr>
              <a:t>chtěl</a:t>
            </a:r>
            <a:r>
              <a:rPr lang="en-US" sz="1800" b="0" i="0" dirty="0">
                <a:solidFill>
                  <a:srgbClr val="000000"/>
                </a:solidFill>
                <a:effectLst/>
              </a:rPr>
              <a:t>?</a:t>
            </a:r>
            <a:endParaRPr lang="cs-CZ" sz="1800" b="0" i="0" dirty="0">
              <a:solidFill>
                <a:srgbClr val="000000"/>
              </a:solidFill>
              <a:effectLst/>
            </a:endParaRPr>
          </a:p>
          <a:p>
            <a:pPr>
              <a:lnSpc>
                <a:spcPct val="100000"/>
              </a:lnSpc>
            </a:pPr>
            <a:r>
              <a:rPr lang="en-US" sz="1800" b="0" i="0" dirty="0">
                <a:solidFill>
                  <a:srgbClr val="000000"/>
                </a:solidFill>
                <a:effectLst/>
              </a:rPr>
              <a:t>Co po </a:t>
            </a:r>
            <a:r>
              <a:rPr lang="en-US" sz="1800" b="0" i="0" dirty="0" err="1">
                <a:solidFill>
                  <a:srgbClr val="000000"/>
                </a:solidFill>
                <a:effectLst/>
              </a:rPr>
              <a:t>tobě</a:t>
            </a:r>
            <a:r>
              <a:rPr lang="en-US" sz="1800" b="0" i="0" dirty="0">
                <a:solidFill>
                  <a:srgbClr val="000000"/>
                </a:solidFill>
                <a:effectLst/>
              </a:rPr>
              <a:t> ten </a:t>
            </a:r>
            <a:r>
              <a:rPr lang="en-US" sz="1800" b="0" i="0" dirty="0" err="1">
                <a:solidFill>
                  <a:srgbClr val="000000"/>
                </a:solidFill>
                <a:effectLst/>
              </a:rPr>
              <a:t>člověk</a:t>
            </a:r>
            <a:r>
              <a:rPr lang="en-US" sz="1800" b="0" i="0" dirty="0">
                <a:solidFill>
                  <a:srgbClr val="000000"/>
                </a:solidFill>
                <a:effectLst/>
              </a:rPr>
              <a:t> </a:t>
            </a:r>
            <a:r>
              <a:rPr lang="en-US" sz="1800" b="0" i="0" dirty="0" err="1">
                <a:solidFill>
                  <a:srgbClr val="000000"/>
                </a:solidFill>
                <a:effectLst/>
              </a:rPr>
              <a:t>chtěl</a:t>
            </a:r>
            <a:r>
              <a:rPr lang="en-US" sz="1800" b="0" i="0" dirty="0">
                <a:solidFill>
                  <a:srgbClr val="000000"/>
                </a:solidFill>
                <a:effectLst/>
              </a:rPr>
              <a:t>?</a:t>
            </a:r>
            <a:endParaRPr lang="cs-CZ" sz="1800" b="0" i="0" dirty="0">
              <a:solidFill>
                <a:srgbClr val="000000"/>
              </a:solidFill>
              <a:effectLst/>
            </a:endParaRPr>
          </a:p>
          <a:p>
            <a:pPr>
              <a:lnSpc>
                <a:spcPct val="100000"/>
              </a:lnSpc>
            </a:pPr>
            <a:r>
              <a:rPr lang="en-US" sz="1800" b="0" i="0" dirty="0">
                <a:solidFill>
                  <a:srgbClr val="000000"/>
                </a:solidFill>
                <a:effectLst/>
              </a:rPr>
              <a:t>Co po </a:t>
            </a:r>
            <a:r>
              <a:rPr lang="en-US" sz="1800" b="0" i="0" dirty="0" err="1">
                <a:solidFill>
                  <a:srgbClr val="000000"/>
                </a:solidFill>
                <a:effectLst/>
              </a:rPr>
              <a:t>tobě</a:t>
            </a:r>
            <a:r>
              <a:rPr lang="en-US" sz="1800" b="0" i="0" dirty="0">
                <a:solidFill>
                  <a:srgbClr val="000000"/>
                </a:solidFill>
                <a:effectLst/>
              </a:rPr>
              <a:t> ten </a:t>
            </a:r>
            <a:r>
              <a:rPr lang="en-US" sz="1800" b="0" i="0" dirty="0" err="1">
                <a:solidFill>
                  <a:srgbClr val="000000"/>
                </a:solidFill>
                <a:effectLst/>
              </a:rPr>
              <a:t>člověk</a:t>
            </a:r>
            <a:r>
              <a:rPr lang="en-US" sz="1800" b="0" i="0" dirty="0">
                <a:solidFill>
                  <a:srgbClr val="000000"/>
                </a:solidFill>
                <a:effectLst/>
              </a:rPr>
              <a:t> </a:t>
            </a:r>
            <a:r>
              <a:rPr lang="en-US" sz="1800" b="0" i="0" dirty="0" err="1">
                <a:solidFill>
                  <a:srgbClr val="000000"/>
                </a:solidFill>
                <a:effectLst/>
              </a:rPr>
              <a:t>mrštil</a:t>
            </a:r>
            <a:r>
              <a:rPr lang="en-US" sz="1800" b="0" i="0" dirty="0">
                <a:solidFill>
                  <a:srgbClr val="000000"/>
                </a:solidFill>
                <a:effectLst/>
              </a:rPr>
              <a:t>?</a:t>
            </a:r>
            <a:endParaRPr lang="cs-CZ" sz="1800" b="0" i="0" dirty="0">
              <a:solidFill>
                <a:srgbClr val="000000"/>
              </a:solidFill>
              <a:effectLst/>
            </a:endParaRPr>
          </a:p>
          <a:p>
            <a:pPr>
              <a:lnSpc>
                <a:spcPct val="100000"/>
              </a:lnSpc>
            </a:pPr>
            <a:r>
              <a:rPr lang="cs-CZ" sz="1800" dirty="0">
                <a:solidFill>
                  <a:srgbClr val="000000"/>
                </a:solidFill>
              </a:rPr>
              <a:t>…</a:t>
            </a:r>
            <a:br>
              <a:rPr lang="en-US" sz="2000" dirty="0"/>
            </a:br>
            <a:endParaRPr lang="cs-CZ" sz="1800" dirty="0"/>
          </a:p>
        </p:txBody>
      </p:sp>
      <p:pic>
        <p:nvPicPr>
          <p:cNvPr id="1026" name="Picture 2">
            <a:extLst>
              <a:ext uri="{FF2B5EF4-FFF2-40B4-BE49-F238E27FC236}">
                <a16:creationId xmlns:a16="http://schemas.microsoft.com/office/drawing/2014/main" id="{217CA8B9-E5BE-4BE5-BEDC-C9858A656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478282"/>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6CFF6F3-658E-43FD-867F-93A14061B6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7204" y="3261087"/>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48BA6C6-6978-4758-88AB-5C2DFD5EE0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3600" y="50291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020620-882F-4C8C-B7C1-8834D36A95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909" y="3754521"/>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017A712-39AB-452A-8100-556457D20E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1316121"/>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B30E24C-DF4C-47C7-B4E9-6125D07A79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804" y="3510684"/>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5052E40-1665-4E2E-A4FA-0FAD3882D8ED}"/>
              </a:ext>
            </a:extLst>
          </p:cNvPr>
          <p:cNvSpPr txBox="1"/>
          <p:nvPr/>
        </p:nvSpPr>
        <p:spPr>
          <a:xfrm>
            <a:off x="7252448" y="5977804"/>
            <a:ext cx="4573156" cy="523220"/>
          </a:xfrm>
          <a:prstGeom prst="rect">
            <a:avLst/>
          </a:prstGeom>
          <a:noFill/>
        </p:spPr>
        <p:txBody>
          <a:bodyPr wrap="square">
            <a:spAutoFit/>
          </a:bodyPr>
          <a:lstStyle/>
          <a:p>
            <a:r>
              <a:rPr lang="en-US" sz="1400" dirty="0">
                <a:hlinkClick r:id="rId10"/>
              </a:rPr>
              <a:t>https://playgrounds.ai/models/dalle-mini</a:t>
            </a:r>
            <a:endParaRPr lang="cs-CZ" sz="1400" dirty="0"/>
          </a:p>
          <a:p>
            <a:endParaRPr lang="en-US" sz="1400" dirty="0"/>
          </a:p>
        </p:txBody>
      </p:sp>
    </p:spTree>
    <p:custDataLst>
      <p:tags r:id="rId1"/>
    </p:custDataLst>
    <p:extLst>
      <p:ext uri="{BB962C8B-B14F-4D97-AF65-F5344CB8AC3E}">
        <p14:creationId xmlns:p14="http://schemas.microsoft.com/office/powerpoint/2010/main" val="162203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F432-D109-4F4A-B53A-6268CB81CEC9}"/>
              </a:ext>
            </a:extLst>
          </p:cNvPr>
          <p:cNvSpPr>
            <a:spLocks noGrp="1"/>
          </p:cNvSpPr>
          <p:nvPr>
            <p:ph type="title"/>
          </p:nvPr>
        </p:nvSpPr>
        <p:spPr/>
        <p:txBody>
          <a:bodyPr>
            <a:normAutofit/>
          </a:bodyPr>
          <a:lstStyle/>
          <a:p>
            <a:r>
              <a:rPr lang="en-US" dirty="0" err="1"/>
              <a:t>Analýza</a:t>
            </a:r>
            <a:r>
              <a:rPr lang="en-US" dirty="0"/>
              <a:t> </a:t>
            </a:r>
            <a:r>
              <a:rPr lang="en-US" dirty="0" err="1"/>
              <a:t>promluvy</a:t>
            </a:r>
            <a:r>
              <a:rPr lang="en-US" dirty="0"/>
              <a:t>: </a:t>
            </a:r>
            <a:r>
              <a:rPr lang="en-US" dirty="0" err="1"/>
              <a:t>krabicový</a:t>
            </a:r>
            <a:r>
              <a:rPr lang="en-US" dirty="0"/>
              <a:t> model </a:t>
            </a:r>
            <a:endParaRPr lang="cs-CZ" dirty="0"/>
          </a:p>
        </p:txBody>
      </p:sp>
      <p:sp>
        <p:nvSpPr>
          <p:cNvPr id="3" name="Content Placeholder 2">
            <a:extLst>
              <a:ext uri="{FF2B5EF4-FFF2-40B4-BE49-F238E27FC236}">
                <a16:creationId xmlns:a16="http://schemas.microsoft.com/office/drawing/2014/main" id="{7A286C0D-4D08-4EE4-A6AC-D6432100AB66}"/>
              </a:ext>
            </a:extLst>
          </p:cNvPr>
          <p:cNvSpPr>
            <a:spLocks noGrp="1"/>
          </p:cNvSpPr>
          <p:nvPr>
            <p:ph idx="1"/>
          </p:nvPr>
        </p:nvSpPr>
        <p:spPr/>
        <p:txBody>
          <a:bodyPr anchor="t">
            <a:noAutofit/>
          </a:bodyPr>
          <a:lstStyle/>
          <a:p>
            <a:pPr marL="0" indent="0">
              <a:lnSpc>
                <a:spcPct val="100000"/>
              </a:lnSpc>
              <a:buNone/>
            </a:pPr>
            <a:r>
              <a:rPr lang="en-US" sz="1800" dirty="0"/>
              <a:t>A: </a:t>
            </a:r>
            <a:r>
              <a:rPr lang="en-US" sz="1800" dirty="0" err="1"/>
              <a:t>Už</a:t>
            </a:r>
            <a:r>
              <a:rPr lang="en-US" sz="1800" dirty="0"/>
              <a:t> </a:t>
            </a:r>
            <a:r>
              <a:rPr lang="en-US" sz="1800" dirty="0" err="1"/>
              <a:t>jsi</a:t>
            </a:r>
            <a:r>
              <a:rPr lang="en-US" sz="1800" dirty="0"/>
              <a:t> ten motor </a:t>
            </a:r>
            <a:r>
              <a:rPr lang="en-US" sz="1800" dirty="0" err="1"/>
              <a:t>smontoval</a:t>
            </a:r>
            <a:r>
              <a:rPr lang="en-US" sz="1800" dirty="0"/>
              <a:t>?</a:t>
            </a:r>
            <a:br>
              <a:rPr lang="en-US" sz="1800" dirty="0"/>
            </a:br>
            <a:r>
              <a:rPr lang="en-US" sz="1800" dirty="0"/>
              <a:t>– </a:t>
            </a:r>
            <a:r>
              <a:rPr lang="en-US" sz="1800" dirty="0" err="1"/>
              <a:t>Provleč</a:t>
            </a:r>
            <a:r>
              <a:rPr lang="en-US" sz="1800" dirty="0"/>
              <a:t> </a:t>
            </a:r>
            <a:r>
              <a:rPr lang="en-US" sz="1800" dirty="0" err="1"/>
              <a:t>lano</a:t>
            </a:r>
            <a:r>
              <a:rPr lang="en-US" sz="1800" dirty="0"/>
              <a:t> </a:t>
            </a:r>
            <a:r>
              <a:rPr lang="en-US" sz="1800" dirty="0" err="1"/>
              <a:t>tím</a:t>
            </a:r>
            <a:r>
              <a:rPr lang="en-US" sz="1800" dirty="0"/>
              <a:t> </a:t>
            </a:r>
            <a:r>
              <a:rPr lang="en-US" sz="1800" dirty="0" err="1"/>
              <a:t>okem</a:t>
            </a:r>
            <a:r>
              <a:rPr lang="en-US" sz="1800" dirty="0"/>
              <a:t> </a:t>
            </a:r>
            <a:r>
              <a:rPr lang="en-US" sz="1800" dirty="0" err="1"/>
              <a:t>na</a:t>
            </a:r>
            <a:r>
              <a:rPr lang="en-US" sz="1800" dirty="0"/>
              <a:t> </a:t>
            </a:r>
            <a:r>
              <a:rPr lang="en-US" sz="1800" dirty="0" err="1"/>
              <a:t>horní</a:t>
            </a:r>
            <a:r>
              <a:rPr lang="en-US" sz="1800" dirty="0"/>
              <a:t> </a:t>
            </a:r>
            <a:r>
              <a:rPr lang="en-US" sz="1800" dirty="0" err="1"/>
              <a:t>straně</a:t>
            </a:r>
            <a:r>
              <a:rPr lang="en-US" sz="1800" dirty="0"/>
              <a:t> </a:t>
            </a:r>
            <a:r>
              <a:rPr lang="en-US" sz="1800" dirty="0" err="1"/>
              <a:t>motoru</a:t>
            </a:r>
            <a:r>
              <a:rPr lang="en-US" sz="1800" dirty="0"/>
              <a:t>.</a:t>
            </a:r>
            <a:endParaRPr lang="cs-CZ" sz="1800" dirty="0"/>
          </a:p>
          <a:p>
            <a:pPr marL="324000" lvl="1" indent="0">
              <a:buNone/>
            </a:pPr>
            <a:br>
              <a:rPr lang="en-US" sz="1800" dirty="0"/>
            </a:br>
            <a:r>
              <a:rPr lang="en-US" sz="1800" dirty="0"/>
              <a:t>– Jo, </a:t>
            </a:r>
            <a:r>
              <a:rPr lang="en-US" sz="1800" dirty="0" err="1"/>
              <a:t>mimochodem</a:t>
            </a:r>
            <a:r>
              <a:rPr lang="en-US" sz="1800" dirty="0"/>
              <a:t>, </a:t>
            </a:r>
            <a:r>
              <a:rPr lang="en-US" sz="1800" dirty="0" err="1"/>
              <a:t>koupils</a:t>
            </a:r>
            <a:r>
              <a:rPr lang="en-US" sz="1800" dirty="0"/>
              <a:t> </a:t>
            </a:r>
            <a:r>
              <a:rPr lang="en-US" sz="1800" dirty="0" err="1"/>
              <a:t>už</a:t>
            </a:r>
            <a:r>
              <a:rPr lang="en-US" sz="1800" dirty="0"/>
              <a:t> ten </a:t>
            </a:r>
            <a:r>
              <a:rPr lang="en-US" sz="1800" dirty="0" err="1"/>
              <a:t>benzín</a:t>
            </a:r>
            <a:r>
              <a:rPr lang="en-US" sz="1800" dirty="0"/>
              <a:t>?</a:t>
            </a:r>
            <a:br>
              <a:rPr lang="en-US" sz="1800" dirty="0"/>
            </a:br>
            <a:r>
              <a:rPr lang="en-US" sz="1800" dirty="0"/>
              <a:t>B: </a:t>
            </a:r>
            <a:r>
              <a:rPr lang="en-US" sz="1800" dirty="0" err="1"/>
              <a:t>Jasně</a:t>
            </a:r>
            <a:r>
              <a:rPr lang="en-US" sz="1800" dirty="0"/>
              <a:t>, </a:t>
            </a:r>
            <a:r>
              <a:rPr lang="en-US" sz="1800" dirty="0" err="1"/>
              <a:t>koupil</a:t>
            </a:r>
            <a:r>
              <a:rPr lang="en-US" sz="1800" dirty="0"/>
              <a:t>, </a:t>
            </a:r>
            <a:r>
              <a:rPr lang="en-US" sz="1800" dirty="0" err="1"/>
              <a:t>když</a:t>
            </a:r>
            <a:r>
              <a:rPr lang="en-US" sz="1800" dirty="0"/>
              <a:t> </a:t>
            </a:r>
            <a:r>
              <a:rPr lang="en-US" sz="1800" dirty="0" err="1"/>
              <a:t>jsem</a:t>
            </a:r>
            <a:r>
              <a:rPr lang="en-US" sz="1800" dirty="0"/>
              <a:t> </a:t>
            </a:r>
            <a:r>
              <a:rPr lang="en-US" sz="1800" dirty="0" err="1"/>
              <a:t>sháněl</a:t>
            </a:r>
            <a:r>
              <a:rPr lang="en-US" sz="1800" dirty="0"/>
              <a:t> disk do </a:t>
            </a:r>
            <a:r>
              <a:rPr lang="en-US" sz="1800" dirty="0" err="1"/>
              <a:t>sekačky</a:t>
            </a:r>
            <a:r>
              <a:rPr lang="en-US" sz="1800" dirty="0"/>
              <a:t>.</a:t>
            </a:r>
            <a:br>
              <a:rPr lang="en-US" sz="1800" dirty="0"/>
            </a:br>
            <a:endParaRPr lang="cs-CZ" sz="1800" dirty="0"/>
          </a:p>
          <a:p>
            <a:pPr marL="594000" lvl="2" indent="0">
              <a:buNone/>
            </a:pPr>
            <a:r>
              <a:rPr lang="en-US" sz="1800" dirty="0"/>
              <a:t>– </a:t>
            </a:r>
            <a:r>
              <a:rPr lang="en-US" sz="1800" dirty="0" err="1"/>
              <a:t>Zapomněl</a:t>
            </a:r>
            <a:r>
              <a:rPr lang="en-US" sz="1800" dirty="0"/>
              <a:t> </a:t>
            </a:r>
            <a:r>
              <a:rPr lang="en-US" sz="1800" dirty="0" err="1"/>
              <a:t>jsem</a:t>
            </a:r>
            <a:r>
              <a:rPr lang="en-US" sz="1800" dirty="0"/>
              <a:t> </a:t>
            </a:r>
            <a:r>
              <a:rPr lang="en-US" sz="1800" dirty="0" err="1"/>
              <a:t>vzít</a:t>
            </a:r>
            <a:r>
              <a:rPr lang="en-US" sz="1800" dirty="0"/>
              <a:t> </a:t>
            </a:r>
            <a:r>
              <a:rPr lang="en-US" sz="1800" dirty="0" err="1"/>
              <a:t>kanystr</a:t>
            </a:r>
            <a:r>
              <a:rPr lang="en-US" sz="1800" dirty="0"/>
              <a:t>, </a:t>
            </a:r>
            <a:r>
              <a:rPr lang="en-US" sz="1800" dirty="0" err="1"/>
              <a:t>tak</a:t>
            </a:r>
            <a:r>
              <a:rPr lang="en-US" sz="1800" dirty="0"/>
              <a:t> </a:t>
            </a:r>
            <a:r>
              <a:rPr lang="en-US" sz="1800" dirty="0" err="1"/>
              <a:t>jsem</a:t>
            </a:r>
            <a:r>
              <a:rPr lang="en-US" sz="1800" dirty="0"/>
              <a:t> </a:t>
            </a:r>
            <a:r>
              <a:rPr lang="en-US" sz="1800" dirty="0" err="1"/>
              <a:t>koupil</a:t>
            </a:r>
            <a:r>
              <a:rPr lang="en-US" sz="1800" dirty="0"/>
              <a:t> </a:t>
            </a:r>
            <a:r>
              <a:rPr lang="en-US" sz="1800" dirty="0" err="1"/>
              <a:t>nový</a:t>
            </a:r>
            <a:r>
              <a:rPr lang="en-US" sz="1800" dirty="0"/>
              <a:t>.</a:t>
            </a:r>
            <a:br>
              <a:rPr lang="en-US" sz="1800" dirty="0"/>
            </a:br>
            <a:r>
              <a:rPr lang="en-US" sz="1800" dirty="0"/>
              <a:t>A: </a:t>
            </a:r>
            <a:r>
              <a:rPr lang="en-US" sz="1800" dirty="0" err="1"/>
              <a:t>Byl</a:t>
            </a:r>
            <a:r>
              <a:rPr lang="en-US" sz="1800" dirty="0"/>
              <a:t> </a:t>
            </a:r>
            <a:r>
              <a:rPr lang="en-US" sz="1800" dirty="0" err="1"/>
              <a:t>drahý</a:t>
            </a:r>
            <a:r>
              <a:rPr lang="en-US" sz="1800" dirty="0"/>
              <a:t>?</a:t>
            </a:r>
            <a:br>
              <a:rPr lang="en-US" sz="1800" dirty="0"/>
            </a:br>
            <a:r>
              <a:rPr lang="en-US" sz="1800" dirty="0"/>
              <a:t>B: Ne, ale </a:t>
            </a:r>
            <a:r>
              <a:rPr lang="en-US" sz="1800" dirty="0" err="1"/>
              <a:t>bude</a:t>
            </a:r>
            <a:r>
              <a:rPr lang="en-US" sz="1800" dirty="0"/>
              <a:t> se mi </a:t>
            </a:r>
            <a:r>
              <a:rPr lang="en-US" sz="1800" dirty="0" err="1"/>
              <a:t>hodit</a:t>
            </a:r>
            <a:r>
              <a:rPr lang="en-US" sz="1800" dirty="0"/>
              <a:t> do </a:t>
            </a:r>
            <a:r>
              <a:rPr lang="en-US" sz="1800" dirty="0" err="1"/>
              <a:t>auta</a:t>
            </a:r>
            <a:r>
              <a:rPr lang="en-US" sz="1800" dirty="0"/>
              <a:t>.</a:t>
            </a:r>
            <a:br>
              <a:rPr lang="en-US" sz="1800" dirty="0"/>
            </a:br>
            <a:r>
              <a:rPr lang="en-US" sz="1800" dirty="0"/>
              <a:t>A: </a:t>
            </a:r>
            <a:r>
              <a:rPr lang="en-US" sz="1800" dirty="0" err="1"/>
              <a:t>Fajn</a:t>
            </a:r>
            <a:r>
              <a:rPr lang="en-US" sz="1800" dirty="0"/>
              <a:t>.</a:t>
            </a:r>
            <a:br>
              <a:rPr lang="en-US" sz="1800" dirty="0"/>
            </a:br>
            <a:endParaRPr lang="cs-CZ" sz="1800" dirty="0"/>
          </a:p>
          <a:p>
            <a:pPr marL="0" indent="0">
              <a:lnSpc>
                <a:spcPct val="100000"/>
              </a:lnSpc>
              <a:buNone/>
            </a:pPr>
            <a:endParaRPr lang="cs-CZ" sz="1800" dirty="0"/>
          </a:p>
          <a:p>
            <a:pPr marL="0" indent="0">
              <a:lnSpc>
                <a:spcPct val="100000"/>
              </a:lnSpc>
              <a:buNone/>
            </a:pPr>
            <a:r>
              <a:rPr lang="en-US" sz="1800" dirty="0"/>
              <a:t>– </a:t>
            </a:r>
            <a:r>
              <a:rPr lang="en-US" sz="1800" dirty="0" err="1"/>
              <a:t>Už</a:t>
            </a:r>
            <a:r>
              <a:rPr lang="en-US" sz="1800" dirty="0"/>
              <a:t> to </a:t>
            </a:r>
            <a:r>
              <a:rPr lang="en-US" sz="1800" dirty="0" err="1"/>
              <a:t>máš</a:t>
            </a:r>
            <a:r>
              <a:rPr lang="en-US" sz="1800" dirty="0"/>
              <a:t> </a:t>
            </a:r>
            <a:r>
              <a:rPr lang="en-US" sz="1800" dirty="0" err="1"/>
              <a:t>provlečené</a:t>
            </a:r>
            <a:r>
              <a:rPr lang="en-US" sz="1800" dirty="0"/>
              <a:t>? </a:t>
            </a:r>
            <a:br>
              <a:rPr lang="en-US" sz="1800" dirty="0"/>
            </a:br>
            <a:endParaRPr lang="cs-CZ" sz="1800" dirty="0"/>
          </a:p>
        </p:txBody>
      </p:sp>
      <p:sp>
        <p:nvSpPr>
          <p:cNvPr id="5" name="Text Placeholder 4">
            <a:extLst>
              <a:ext uri="{FF2B5EF4-FFF2-40B4-BE49-F238E27FC236}">
                <a16:creationId xmlns:a16="http://schemas.microsoft.com/office/drawing/2014/main" id="{7978EA21-13AD-40E3-B797-1ACCC261EDB6}"/>
              </a:ext>
            </a:extLst>
          </p:cNvPr>
          <p:cNvSpPr>
            <a:spLocks noGrp="1"/>
          </p:cNvSpPr>
          <p:nvPr>
            <p:ph type="body" sz="half" idx="2"/>
          </p:nvPr>
        </p:nvSpPr>
        <p:spPr/>
        <p:txBody>
          <a:bodyPr/>
          <a:lstStyle/>
          <a:p>
            <a:pPr marL="285750" indent="-285750">
              <a:buFont typeface="Arial" panose="020B0604020202020204" pitchFamily="34" charset="0"/>
              <a:buChar char="•"/>
            </a:pPr>
            <a:r>
              <a:rPr lang="cs-CZ" dirty="0"/>
              <a:t>Jazykové a mimojazykové signály</a:t>
            </a:r>
            <a:endParaRPr lang="en-US" dirty="0"/>
          </a:p>
        </p:txBody>
      </p:sp>
      <p:sp>
        <p:nvSpPr>
          <p:cNvPr id="4" name="Rectangle 3">
            <a:extLst>
              <a:ext uri="{FF2B5EF4-FFF2-40B4-BE49-F238E27FC236}">
                <a16:creationId xmlns:a16="http://schemas.microsoft.com/office/drawing/2014/main" id="{8C966C89-42EF-4625-B7FF-75EA078BCB00}"/>
              </a:ext>
            </a:extLst>
          </p:cNvPr>
          <p:cNvSpPr/>
          <p:nvPr/>
        </p:nvSpPr>
        <p:spPr>
          <a:xfrm>
            <a:off x="5358580" y="3008672"/>
            <a:ext cx="5378245" cy="1455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A12518-EF51-4663-BB33-F667DEC96282}"/>
              </a:ext>
            </a:extLst>
          </p:cNvPr>
          <p:cNvSpPr/>
          <p:nvPr/>
        </p:nvSpPr>
        <p:spPr>
          <a:xfrm>
            <a:off x="5034116" y="1946787"/>
            <a:ext cx="6243484" cy="28120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9116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F432-D109-4F4A-B53A-6268CB81CEC9}"/>
              </a:ext>
            </a:extLst>
          </p:cNvPr>
          <p:cNvSpPr>
            <a:spLocks noGrp="1"/>
          </p:cNvSpPr>
          <p:nvPr>
            <p:ph type="title"/>
          </p:nvPr>
        </p:nvSpPr>
        <p:spPr/>
        <p:txBody>
          <a:bodyPr>
            <a:normAutofit/>
          </a:bodyPr>
          <a:lstStyle/>
          <a:p>
            <a:r>
              <a:rPr lang="en-US" dirty="0"/>
              <a:t>S</a:t>
            </a:r>
            <a:r>
              <a:rPr lang="cs-CZ" dirty="0" err="1"/>
              <a:t>émantika</a:t>
            </a:r>
            <a:r>
              <a:rPr lang="cs-CZ" dirty="0"/>
              <a:t> Diskurzu</a:t>
            </a:r>
          </a:p>
        </p:txBody>
      </p:sp>
      <p:sp>
        <p:nvSpPr>
          <p:cNvPr id="5" name="Content Placeholder 4">
            <a:extLst>
              <a:ext uri="{FF2B5EF4-FFF2-40B4-BE49-F238E27FC236}">
                <a16:creationId xmlns:a16="http://schemas.microsoft.com/office/drawing/2014/main" id="{C4FBDCEE-8186-4282-9577-0E3FBE1F4D2A}"/>
              </a:ext>
            </a:extLst>
          </p:cNvPr>
          <p:cNvSpPr>
            <a:spLocks noGrp="1"/>
          </p:cNvSpPr>
          <p:nvPr>
            <p:ph idx="1"/>
          </p:nvPr>
        </p:nvSpPr>
        <p:spPr/>
        <p:txBody>
          <a:bodyPr/>
          <a:lstStyle/>
          <a:p>
            <a:pPr marL="0" indent="0">
              <a:lnSpc>
                <a:spcPct val="100000"/>
              </a:lnSpc>
              <a:buFont typeface="Wingdings 2" panose="05020102010507070707" pitchFamily="18" charset="2"/>
              <a:buNone/>
            </a:pPr>
            <a:r>
              <a:rPr lang="cs-CZ" sz="1600" b="1" dirty="0">
                <a:solidFill>
                  <a:schemeClr val="accent1"/>
                </a:solidFill>
              </a:rPr>
              <a:t>Prostředky koherence (konektory)</a:t>
            </a:r>
            <a:endParaRPr lang="en-US" sz="1600" b="1" dirty="0">
              <a:solidFill>
                <a:schemeClr val="accent1"/>
              </a:solidFill>
            </a:endParaRPr>
          </a:p>
          <a:p>
            <a:pPr>
              <a:lnSpc>
                <a:spcPct val="100000"/>
              </a:lnSpc>
            </a:pPr>
            <a:r>
              <a:rPr lang="cs-CZ" sz="1600" dirty="0"/>
              <a:t>časová souslednost (jednota času, místa a děje)</a:t>
            </a:r>
            <a:endParaRPr lang="en-US" sz="1600" dirty="0"/>
          </a:p>
          <a:p>
            <a:pPr>
              <a:lnSpc>
                <a:spcPct val="100000"/>
              </a:lnSpc>
            </a:pPr>
            <a:r>
              <a:rPr lang="cs-CZ" sz="1600" dirty="0"/>
              <a:t>porušení časové souslednosti je vyjádřeno explicitně: </a:t>
            </a:r>
            <a:r>
              <a:rPr lang="en-US" sz="1600" dirty="0"/>
              <a:t>”</a:t>
            </a:r>
            <a:r>
              <a:rPr lang="cs-CZ" sz="1600" dirty="0"/>
              <a:t>ještě předtím</a:t>
            </a:r>
            <a:r>
              <a:rPr lang="en-US" sz="1600" dirty="0"/>
              <a:t>”</a:t>
            </a:r>
          </a:p>
          <a:p>
            <a:pPr>
              <a:lnSpc>
                <a:spcPct val="100000"/>
              </a:lnSpc>
            </a:pPr>
            <a:r>
              <a:rPr lang="cs-CZ" sz="1600" dirty="0"/>
              <a:t>výrazy jako „Nejprve …, potom …“, „Oproti tomu …“, </a:t>
            </a:r>
            <a:r>
              <a:rPr lang="en-US" sz="1600" dirty="0"/>
              <a:t>“</a:t>
            </a:r>
            <a:r>
              <a:rPr lang="cs-CZ" sz="1600" dirty="0"/>
              <a:t>také</a:t>
            </a:r>
            <a:r>
              <a:rPr lang="en-US" sz="1600" dirty="0"/>
              <a:t>”</a:t>
            </a:r>
          </a:p>
          <a:p>
            <a:pPr>
              <a:lnSpc>
                <a:spcPct val="100000"/>
              </a:lnSpc>
            </a:pPr>
            <a:r>
              <a:rPr lang="it-IT" sz="1600" dirty="0"/>
              <a:t>elipsa: Koupila jsem si auto a Marie [si koupila auto] taky.</a:t>
            </a:r>
            <a:endParaRPr lang="cs-CZ" sz="1600" dirty="0"/>
          </a:p>
        </p:txBody>
      </p:sp>
      <p:sp>
        <p:nvSpPr>
          <p:cNvPr id="4" name="TextBox 3">
            <a:extLst>
              <a:ext uri="{FF2B5EF4-FFF2-40B4-BE49-F238E27FC236}">
                <a16:creationId xmlns:a16="http://schemas.microsoft.com/office/drawing/2014/main" id="{A4011F7A-298C-D0BE-6464-9882AAB913C2}"/>
              </a:ext>
            </a:extLst>
          </p:cNvPr>
          <p:cNvSpPr txBox="1"/>
          <p:nvPr/>
        </p:nvSpPr>
        <p:spPr>
          <a:xfrm>
            <a:off x="5453270" y="5606018"/>
            <a:ext cx="6096000" cy="246221"/>
          </a:xfrm>
          <a:prstGeom prst="rect">
            <a:avLst/>
          </a:prstGeom>
          <a:noFill/>
        </p:spPr>
        <p:txBody>
          <a:bodyPr wrap="square">
            <a:spAutoFit/>
          </a:bodyPr>
          <a:lstStyle/>
          <a:p>
            <a:pPr algn="r"/>
            <a:r>
              <a:rPr lang="en-US" sz="1000" dirty="0">
                <a:hlinkClick r:id="rId4"/>
              </a:rPr>
              <a:t>https://www.czechency.org/slovnik/KONEKTOR</a:t>
            </a:r>
            <a:r>
              <a:rPr lang="cs-CZ" sz="1000" dirty="0"/>
              <a:t> </a:t>
            </a:r>
            <a:endParaRPr lang="en-US" sz="1000" dirty="0"/>
          </a:p>
        </p:txBody>
      </p:sp>
    </p:spTree>
    <p:custDataLst>
      <p:tags r:id="rId1"/>
    </p:custDataLst>
    <p:extLst>
      <p:ext uri="{BB962C8B-B14F-4D97-AF65-F5344CB8AC3E}">
        <p14:creationId xmlns:p14="http://schemas.microsoft.com/office/powerpoint/2010/main" val="164086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BA31-7DA2-4115-BF88-6640DD669842}"/>
              </a:ext>
            </a:extLst>
          </p:cNvPr>
          <p:cNvSpPr>
            <a:spLocks noGrp="1"/>
          </p:cNvSpPr>
          <p:nvPr>
            <p:ph type="title"/>
          </p:nvPr>
        </p:nvSpPr>
        <p:spPr/>
        <p:txBody>
          <a:bodyPr/>
          <a:lstStyle/>
          <a:p>
            <a:r>
              <a:rPr lang="en-US" dirty="0" err="1"/>
              <a:t>Elipsa</a:t>
            </a:r>
            <a:r>
              <a:rPr lang="en-US" dirty="0"/>
              <a:t>, </a:t>
            </a:r>
            <a:r>
              <a:rPr lang="en-US" dirty="0" err="1"/>
              <a:t>výpustka</a:t>
            </a:r>
            <a:r>
              <a:rPr lang="en-US" dirty="0"/>
              <a:t> (ellipsis) </a:t>
            </a:r>
          </a:p>
        </p:txBody>
      </p:sp>
      <p:sp>
        <p:nvSpPr>
          <p:cNvPr id="3" name="Content Placeholder 2">
            <a:extLst>
              <a:ext uri="{FF2B5EF4-FFF2-40B4-BE49-F238E27FC236}">
                <a16:creationId xmlns:a16="http://schemas.microsoft.com/office/drawing/2014/main" id="{3194CC9A-1A1D-465D-8B68-48028E4B8842}"/>
              </a:ext>
            </a:extLst>
          </p:cNvPr>
          <p:cNvSpPr>
            <a:spLocks noGrp="1"/>
          </p:cNvSpPr>
          <p:nvPr>
            <p:ph idx="1"/>
          </p:nvPr>
        </p:nvSpPr>
        <p:spPr/>
        <p:txBody>
          <a:bodyPr/>
          <a:lstStyle/>
          <a:p>
            <a:r>
              <a:rPr lang="en-US" sz="1800" b="0" i="0" dirty="0">
                <a:solidFill>
                  <a:srgbClr val="000000"/>
                </a:solidFill>
                <a:effectLst/>
                <a:latin typeface="LMSans10-Regular"/>
              </a:rPr>
              <a:t>Petr </a:t>
            </a:r>
            <a:r>
              <a:rPr lang="en-US" sz="1800" b="0" i="0" dirty="0" err="1">
                <a:solidFill>
                  <a:srgbClr val="000000"/>
                </a:solidFill>
                <a:effectLst/>
                <a:latin typeface="LMSans10-Regular"/>
              </a:rPr>
              <a:t>šel</a:t>
            </a:r>
            <a:r>
              <a:rPr lang="en-US" sz="1800" b="0" i="0" dirty="0">
                <a:solidFill>
                  <a:srgbClr val="000000"/>
                </a:solidFill>
                <a:effectLst/>
                <a:latin typeface="LMSans10-Regular"/>
              </a:rPr>
              <a:t> </a:t>
            </a:r>
            <a:r>
              <a:rPr lang="en-US" sz="1800" b="0" i="0" dirty="0" err="1">
                <a:solidFill>
                  <a:srgbClr val="000000"/>
                </a:solidFill>
                <a:effectLst/>
                <a:latin typeface="LMSans10-Regular"/>
              </a:rPr>
              <a:t>na</a:t>
            </a:r>
            <a:r>
              <a:rPr lang="en-US" sz="1800" b="0" i="0" dirty="0">
                <a:solidFill>
                  <a:srgbClr val="000000"/>
                </a:solidFill>
                <a:effectLst/>
                <a:latin typeface="LMSans10-Regular"/>
              </a:rPr>
              <a:t> </a:t>
            </a:r>
            <a:r>
              <a:rPr lang="en-US" sz="1800" b="0" i="0" dirty="0" err="1">
                <a:solidFill>
                  <a:srgbClr val="000000"/>
                </a:solidFill>
                <a:effectLst/>
                <a:latin typeface="LMSans10-Regular"/>
              </a:rPr>
              <a:t>večírek</a:t>
            </a:r>
            <a:r>
              <a:rPr lang="en-US" sz="1800" b="0" i="0" dirty="0">
                <a:solidFill>
                  <a:srgbClr val="000000"/>
                </a:solidFill>
                <a:effectLst/>
                <a:latin typeface="LMSans10-Regular"/>
              </a:rPr>
              <a:t>, </a:t>
            </a:r>
            <a:r>
              <a:rPr lang="en-US" sz="1800" b="0" i="0" dirty="0" err="1">
                <a:solidFill>
                  <a:srgbClr val="000000"/>
                </a:solidFill>
                <a:effectLst/>
                <a:latin typeface="LMSans10-Regular"/>
              </a:rPr>
              <a:t>kde</a:t>
            </a:r>
            <a:r>
              <a:rPr lang="en-US" sz="1800" b="0" i="0" dirty="0">
                <a:solidFill>
                  <a:srgbClr val="000000"/>
                </a:solidFill>
                <a:effectLst/>
                <a:latin typeface="LMSans10-Regular"/>
              </a:rPr>
              <a:t> [Petr] </a:t>
            </a:r>
            <a:r>
              <a:rPr lang="en-US" sz="1800" b="0" i="0" dirty="0" err="1">
                <a:solidFill>
                  <a:srgbClr val="000000"/>
                </a:solidFill>
                <a:effectLst/>
                <a:latin typeface="LMSans10-Regular"/>
              </a:rPr>
              <a:t>potkal</a:t>
            </a:r>
            <a:r>
              <a:rPr lang="en-US" sz="1800" b="0" i="0" dirty="0">
                <a:solidFill>
                  <a:srgbClr val="000000"/>
                </a:solidFill>
                <a:effectLst/>
                <a:latin typeface="LMSans10-Regular"/>
              </a:rPr>
              <a:t> </a:t>
            </a:r>
            <a:r>
              <a:rPr lang="en-US" sz="1800" b="0" i="0" dirty="0" err="1">
                <a:solidFill>
                  <a:srgbClr val="000000"/>
                </a:solidFill>
                <a:effectLst/>
                <a:latin typeface="LMSans10-Regular"/>
              </a:rPr>
              <a:t>Pavlu</a:t>
            </a:r>
            <a:r>
              <a:rPr lang="en-US" sz="1800" b="0" i="0" dirty="0">
                <a:solidFill>
                  <a:srgbClr val="000000"/>
                </a:solidFill>
                <a:effectLst/>
                <a:latin typeface="LMSans10-Regular"/>
              </a:rPr>
              <a:t>.</a:t>
            </a:r>
            <a:endParaRPr lang="cs-CZ" sz="1800" dirty="0">
              <a:solidFill>
                <a:srgbClr val="000000"/>
              </a:solidFill>
              <a:latin typeface="LMSans10-Regular"/>
            </a:endParaRPr>
          </a:p>
          <a:p>
            <a:r>
              <a:rPr lang="en-US" sz="1800" b="0" i="0" dirty="0" err="1">
                <a:solidFill>
                  <a:srgbClr val="000000"/>
                </a:solidFill>
                <a:effectLst/>
                <a:latin typeface="LMSans10-Regular"/>
              </a:rPr>
              <a:t>Koupila</a:t>
            </a:r>
            <a:r>
              <a:rPr lang="en-US" sz="1800" b="0" i="0" dirty="0">
                <a:solidFill>
                  <a:srgbClr val="000000"/>
                </a:solidFill>
                <a:effectLst/>
                <a:latin typeface="LMSans10-Regular"/>
              </a:rPr>
              <a:t> </a:t>
            </a:r>
            <a:r>
              <a:rPr lang="en-US" sz="1800" b="0" i="0" dirty="0" err="1">
                <a:solidFill>
                  <a:srgbClr val="000000"/>
                </a:solidFill>
                <a:effectLst/>
                <a:latin typeface="LMSans10-Regular"/>
              </a:rPr>
              <a:t>jsem</a:t>
            </a:r>
            <a:r>
              <a:rPr lang="en-US" sz="1800" b="0" i="0" dirty="0">
                <a:solidFill>
                  <a:srgbClr val="000000"/>
                </a:solidFill>
                <a:effectLst/>
                <a:latin typeface="LMSans10-Regular"/>
              </a:rPr>
              <a:t> </a:t>
            </a:r>
            <a:r>
              <a:rPr lang="en-US" sz="1800" b="0" i="0" dirty="0" err="1">
                <a:solidFill>
                  <a:srgbClr val="000000"/>
                </a:solidFill>
                <a:effectLst/>
                <a:latin typeface="LMSans10-Regular"/>
              </a:rPr>
              <a:t>si</a:t>
            </a:r>
            <a:r>
              <a:rPr lang="en-US" sz="1800" b="0" i="0" dirty="0">
                <a:solidFill>
                  <a:srgbClr val="000000"/>
                </a:solidFill>
                <a:effectLst/>
                <a:latin typeface="LMSans10-Regular"/>
              </a:rPr>
              <a:t> auto a Marie [</a:t>
            </a:r>
            <a:r>
              <a:rPr lang="en-US" sz="1800" b="0" i="0" dirty="0" err="1">
                <a:solidFill>
                  <a:srgbClr val="000000"/>
                </a:solidFill>
                <a:effectLst/>
                <a:latin typeface="LMSans10-Regular"/>
              </a:rPr>
              <a:t>si</a:t>
            </a:r>
            <a:r>
              <a:rPr lang="en-US" sz="1800" b="0" i="0" dirty="0">
                <a:solidFill>
                  <a:srgbClr val="000000"/>
                </a:solidFill>
                <a:effectLst/>
                <a:latin typeface="LMSans10-Regular"/>
              </a:rPr>
              <a:t> </a:t>
            </a:r>
            <a:r>
              <a:rPr lang="en-US" sz="1800" b="0" i="0" dirty="0" err="1">
                <a:solidFill>
                  <a:srgbClr val="000000"/>
                </a:solidFill>
                <a:effectLst/>
                <a:latin typeface="LMSans10-Regular"/>
              </a:rPr>
              <a:t>koupila</a:t>
            </a:r>
            <a:r>
              <a:rPr lang="en-US" sz="1800" b="0" i="0" dirty="0">
                <a:solidFill>
                  <a:srgbClr val="000000"/>
                </a:solidFill>
                <a:effectLst/>
                <a:latin typeface="LMSans10-Regular"/>
              </a:rPr>
              <a:t> auto] taky.</a:t>
            </a:r>
            <a:endParaRPr lang="cs-CZ" sz="1800" dirty="0">
              <a:solidFill>
                <a:srgbClr val="000000"/>
              </a:solidFill>
              <a:latin typeface="LMSans10-Regular"/>
            </a:endParaRPr>
          </a:p>
          <a:p>
            <a:r>
              <a:rPr lang="en-US" sz="1800" b="0" i="0" dirty="0" err="1">
                <a:solidFill>
                  <a:srgbClr val="000000"/>
                </a:solidFill>
                <a:effectLst/>
                <a:latin typeface="LMSans10-Regular"/>
              </a:rPr>
              <a:t>Mám</a:t>
            </a:r>
            <a:r>
              <a:rPr lang="en-US" sz="1800" b="0" i="0" dirty="0">
                <a:solidFill>
                  <a:srgbClr val="000000"/>
                </a:solidFill>
                <a:effectLst/>
                <a:latin typeface="LMSans10-Regular"/>
              </a:rPr>
              <a:t> </a:t>
            </a:r>
            <a:r>
              <a:rPr lang="en-US" sz="1800" b="0" i="0" dirty="0" err="1">
                <a:solidFill>
                  <a:srgbClr val="000000"/>
                </a:solidFill>
                <a:effectLst/>
                <a:latin typeface="LMSans10-Regular"/>
              </a:rPr>
              <a:t>zavolat</a:t>
            </a:r>
            <a:r>
              <a:rPr lang="en-US" sz="1800" b="0" i="0" dirty="0">
                <a:solidFill>
                  <a:srgbClr val="000000"/>
                </a:solidFill>
                <a:effectLst/>
                <a:latin typeface="LMSans10-Regular"/>
              </a:rPr>
              <a:t> </a:t>
            </a:r>
            <a:r>
              <a:rPr lang="en-US" sz="1800" b="0" i="0" dirty="0" err="1">
                <a:solidFill>
                  <a:srgbClr val="000000"/>
                </a:solidFill>
                <a:effectLst/>
                <a:latin typeface="LMSans10-Regular"/>
              </a:rPr>
              <a:t>já</a:t>
            </a:r>
            <a:r>
              <a:rPr lang="en-US" sz="1800" b="0" i="0" dirty="0">
                <a:solidFill>
                  <a:srgbClr val="000000"/>
                </a:solidFill>
                <a:effectLst/>
                <a:latin typeface="LMSans10-Regular"/>
              </a:rPr>
              <a:t> </a:t>
            </a:r>
            <a:r>
              <a:rPr lang="en-US" sz="1800" b="0" i="0" dirty="0" err="1">
                <a:solidFill>
                  <a:srgbClr val="000000"/>
                </a:solidFill>
                <a:effectLst/>
                <a:latin typeface="LMSans10-Regular"/>
              </a:rPr>
              <a:t>tobě</a:t>
            </a:r>
            <a:r>
              <a:rPr lang="en-US" sz="1800" b="0" i="0" dirty="0">
                <a:solidFill>
                  <a:srgbClr val="000000"/>
                </a:solidFill>
                <a:effectLst/>
                <a:latin typeface="LMSans10-Regular"/>
              </a:rPr>
              <a:t>, </a:t>
            </a:r>
            <a:r>
              <a:rPr lang="en-US" sz="1800" b="0" i="0" dirty="0" err="1">
                <a:solidFill>
                  <a:srgbClr val="000000"/>
                </a:solidFill>
                <a:effectLst/>
                <a:latin typeface="LMSans10-Regular"/>
              </a:rPr>
              <a:t>nebo</a:t>
            </a:r>
            <a:r>
              <a:rPr lang="en-US" sz="1800" b="0" i="0" dirty="0">
                <a:solidFill>
                  <a:srgbClr val="000000"/>
                </a:solidFill>
                <a:effectLst/>
                <a:latin typeface="LMSans10-Regular"/>
              </a:rPr>
              <a:t> ty [</a:t>
            </a:r>
            <a:r>
              <a:rPr lang="en-US" sz="1800" b="0" i="0" dirty="0" err="1">
                <a:solidFill>
                  <a:srgbClr val="000000"/>
                </a:solidFill>
                <a:effectLst/>
                <a:latin typeface="LMSans10-Regular"/>
              </a:rPr>
              <a:t>máš</a:t>
            </a:r>
            <a:r>
              <a:rPr lang="en-US" sz="1800" b="0" i="0" dirty="0">
                <a:solidFill>
                  <a:srgbClr val="000000"/>
                </a:solidFill>
                <a:effectLst/>
                <a:latin typeface="LMSans10-Regular"/>
              </a:rPr>
              <a:t> </a:t>
            </a:r>
            <a:r>
              <a:rPr lang="en-US" sz="1800" b="0" i="0" dirty="0" err="1">
                <a:solidFill>
                  <a:srgbClr val="000000"/>
                </a:solidFill>
                <a:effectLst/>
                <a:latin typeface="LMSans10-Regular"/>
              </a:rPr>
              <a:t>zavolat</a:t>
            </a:r>
            <a:r>
              <a:rPr lang="en-US" sz="1800" b="0" i="0" dirty="0">
                <a:solidFill>
                  <a:srgbClr val="000000"/>
                </a:solidFill>
                <a:effectLst/>
                <a:latin typeface="LMSans10-Regular"/>
              </a:rPr>
              <a:t>] </a:t>
            </a:r>
            <a:r>
              <a:rPr lang="en-US" sz="1800" b="0" i="0" dirty="0" err="1">
                <a:solidFill>
                  <a:srgbClr val="000000"/>
                </a:solidFill>
                <a:effectLst/>
                <a:latin typeface="LMSans10-Regular"/>
              </a:rPr>
              <a:t>mně</a:t>
            </a:r>
            <a:r>
              <a:rPr lang="en-US" sz="1800" b="0" i="0" dirty="0">
                <a:solidFill>
                  <a:srgbClr val="000000"/>
                </a:solidFill>
                <a:effectLst/>
                <a:latin typeface="LMSans10-Regular"/>
              </a:rPr>
              <a:t>?</a:t>
            </a:r>
            <a:endParaRPr lang="cs-CZ" sz="1800" dirty="0">
              <a:solidFill>
                <a:srgbClr val="000000"/>
              </a:solidFill>
              <a:latin typeface="LMSans10-Regular"/>
            </a:endParaRPr>
          </a:p>
          <a:p>
            <a:r>
              <a:rPr lang="en-US" sz="1800" b="0" i="0" dirty="0">
                <a:solidFill>
                  <a:srgbClr val="000000"/>
                </a:solidFill>
                <a:effectLst/>
                <a:latin typeface="CMSS10"/>
              </a:rPr>
              <a:t>[</a:t>
            </a:r>
            <a:r>
              <a:rPr lang="en-US" sz="1800" b="0" i="0" dirty="0" err="1">
                <a:solidFill>
                  <a:srgbClr val="000000"/>
                </a:solidFill>
                <a:effectLst/>
                <a:latin typeface="LMSans10-Regular"/>
              </a:rPr>
              <a:t>Mám</a:t>
            </a:r>
            <a:r>
              <a:rPr lang="en-US" sz="1800" b="0" i="0" dirty="0">
                <a:solidFill>
                  <a:srgbClr val="000000"/>
                </a:solidFill>
                <a:effectLst/>
                <a:latin typeface="LMSans10-Regular"/>
              </a:rPr>
              <a:t> </a:t>
            </a:r>
            <a:r>
              <a:rPr lang="en-US" sz="1800" b="0" i="0" dirty="0" err="1">
                <a:solidFill>
                  <a:srgbClr val="000000"/>
                </a:solidFill>
                <a:effectLst/>
                <a:latin typeface="LMSans10-Regular"/>
              </a:rPr>
              <a:t>vám</a:t>
            </a:r>
            <a:r>
              <a:rPr lang="en-US" sz="1800" b="0" i="0" dirty="0">
                <a:solidFill>
                  <a:srgbClr val="000000"/>
                </a:solidFill>
                <a:effectLst/>
                <a:latin typeface="LMSans10-Regular"/>
              </a:rPr>
              <a:t> </a:t>
            </a:r>
            <a:r>
              <a:rPr lang="en-US" sz="1800" b="0" i="0" dirty="0" err="1">
                <a:solidFill>
                  <a:srgbClr val="000000"/>
                </a:solidFill>
                <a:effectLst/>
                <a:latin typeface="LMSans10-Regular"/>
              </a:rPr>
              <a:t>dát</a:t>
            </a:r>
            <a:r>
              <a:rPr lang="en-US" sz="1800" b="0" i="0" dirty="0">
                <a:solidFill>
                  <a:srgbClr val="000000"/>
                </a:solidFill>
                <a:effectLst/>
                <a:latin typeface="LMSans10-Regular"/>
              </a:rPr>
              <a:t> </a:t>
            </a:r>
            <a:r>
              <a:rPr lang="en-US" sz="1800" b="0" i="0" dirty="0" err="1">
                <a:solidFill>
                  <a:srgbClr val="000000"/>
                </a:solidFill>
                <a:effectLst/>
                <a:latin typeface="LMSans10-Regular"/>
              </a:rPr>
              <a:t>na</a:t>
            </a:r>
            <a:r>
              <a:rPr lang="en-US" sz="1800" b="0" i="0" dirty="0">
                <a:solidFill>
                  <a:srgbClr val="000000"/>
                </a:solidFill>
                <a:effectLst/>
                <a:latin typeface="LMSans10-Regular"/>
              </a:rPr>
              <a:t> ty </a:t>
            </a:r>
            <a:r>
              <a:rPr lang="en-US" sz="1800" b="0" i="0" dirty="0" err="1">
                <a:solidFill>
                  <a:srgbClr val="000000"/>
                </a:solidFill>
                <a:effectLst/>
                <a:latin typeface="LMSans10-Regular"/>
              </a:rPr>
              <a:t>brambory</a:t>
            </a:r>
            <a:r>
              <a:rPr lang="en-US" sz="1800" b="0" i="0" dirty="0">
                <a:solidFill>
                  <a:srgbClr val="000000"/>
                </a:solidFill>
                <a:effectLst/>
                <a:latin typeface="CMSS10"/>
              </a:rPr>
              <a:t>] </a:t>
            </a:r>
            <a:r>
              <a:rPr lang="en-US" sz="1800" b="0" i="0" dirty="0" err="1">
                <a:solidFill>
                  <a:srgbClr val="000000"/>
                </a:solidFill>
                <a:effectLst/>
                <a:latin typeface="LMSans10-Regular"/>
              </a:rPr>
              <a:t>máslo</a:t>
            </a:r>
            <a:r>
              <a:rPr lang="en-US" sz="1800" b="0" i="0" dirty="0">
                <a:solidFill>
                  <a:srgbClr val="000000"/>
                </a:solidFill>
                <a:effectLst/>
                <a:latin typeface="LMSans10-Regular"/>
              </a:rPr>
              <a:t>?</a:t>
            </a:r>
            <a:endParaRPr lang="cs-CZ" sz="1800" dirty="0">
              <a:solidFill>
                <a:srgbClr val="000000"/>
              </a:solidFill>
              <a:latin typeface="LMSans10-Regular"/>
            </a:endParaRPr>
          </a:p>
          <a:p>
            <a:r>
              <a:rPr lang="en-US" sz="1800" b="0" i="0" dirty="0" err="1">
                <a:solidFill>
                  <a:srgbClr val="000000"/>
                </a:solidFill>
                <a:effectLst/>
                <a:latin typeface="LMSans10-Regular"/>
              </a:rPr>
              <a:t>Nevím</a:t>
            </a:r>
            <a:r>
              <a:rPr lang="en-US" sz="1800" b="0" i="0" dirty="0">
                <a:solidFill>
                  <a:srgbClr val="000000"/>
                </a:solidFill>
                <a:effectLst/>
                <a:latin typeface="LMSans10-Regular"/>
              </a:rPr>
              <a:t> </a:t>
            </a:r>
            <a:r>
              <a:rPr lang="en-US" sz="1800" b="0" i="0" dirty="0" err="1">
                <a:solidFill>
                  <a:srgbClr val="000000"/>
                </a:solidFill>
                <a:effectLst/>
                <a:latin typeface="LMSans10-Regular"/>
              </a:rPr>
              <a:t>proč</a:t>
            </a:r>
            <a:r>
              <a:rPr lang="en-US" sz="1800" b="0" i="0" dirty="0">
                <a:solidFill>
                  <a:srgbClr val="000000"/>
                </a:solidFill>
                <a:effectLst/>
                <a:latin typeface="LMSans10-Regular"/>
              </a:rPr>
              <a:t> [</a:t>
            </a:r>
            <a:r>
              <a:rPr lang="en-US" sz="1800" b="0" i="0" dirty="0" err="1">
                <a:solidFill>
                  <a:srgbClr val="000000"/>
                </a:solidFill>
                <a:effectLst/>
                <a:latin typeface="LMSans10-Regular"/>
              </a:rPr>
              <a:t>bych</a:t>
            </a:r>
            <a:r>
              <a:rPr lang="en-US" sz="1800" b="0" i="0" dirty="0">
                <a:solidFill>
                  <a:srgbClr val="000000"/>
                </a:solidFill>
                <a:effectLst/>
                <a:latin typeface="LMSans10-Regular"/>
              </a:rPr>
              <a:t> </a:t>
            </a:r>
            <a:r>
              <a:rPr lang="en-US" sz="1800" b="0" i="0" dirty="0" err="1">
                <a:solidFill>
                  <a:srgbClr val="000000"/>
                </a:solidFill>
                <a:effectLst/>
                <a:latin typeface="LMSans10-Regular"/>
              </a:rPr>
              <a:t>měla</a:t>
            </a:r>
            <a:r>
              <a:rPr lang="en-US" sz="1800" b="0" i="0" dirty="0">
                <a:solidFill>
                  <a:srgbClr val="000000"/>
                </a:solidFill>
                <a:effectLst/>
                <a:latin typeface="LMSans10-Regular"/>
              </a:rPr>
              <a:t> </a:t>
            </a:r>
            <a:r>
              <a:rPr lang="en-US" sz="1800" b="0" i="0" dirty="0" err="1">
                <a:solidFill>
                  <a:srgbClr val="000000"/>
                </a:solidFill>
                <a:effectLst/>
                <a:latin typeface="LMSans10-Regular"/>
              </a:rPr>
              <a:t>tuhle</a:t>
            </a:r>
            <a:r>
              <a:rPr lang="en-US" sz="1800" b="0" i="0" dirty="0">
                <a:solidFill>
                  <a:srgbClr val="000000"/>
                </a:solidFill>
                <a:effectLst/>
                <a:latin typeface="LMSans10-Regular"/>
              </a:rPr>
              <a:t> </a:t>
            </a:r>
            <a:r>
              <a:rPr lang="en-US" sz="1800" b="0" i="0" dirty="0" err="1">
                <a:solidFill>
                  <a:srgbClr val="000000"/>
                </a:solidFill>
                <a:effectLst/>
                <a:latin typeface="LMSans10-Regular"/>
              </a:rPr>
              <a:t>knížku</a:t>
            </a:r>
            <a:r>
              <a:rPr lang="en-US" sz="1800" b="0" i="0" dirty="0">
                <a:solidFill>
                  <a:srgbClr val="000000"/>
                </a:solidFill>
                <a:effectLst/>
                <a:latin typeface="LMSans10-Regular"/>
              </a:rPr>
              <a:t> </a:t>
            </a:r>
            <a:r>
              <a:rPr lang="en-US" sz="1800" b="0" i="0" dirty="0" err="1">
                <a:solidFill>
                  <a:srgbClr val="000000"/>
                </a:solidFill>
                <a:effectLst/>
                <a:latin typeface="LMSans10-Regular"/>
              </a:rPr>
              <a:t>číst</a:t>
            </a:r>
            <a:r>
              <a:rPr lang="en-US" sz="1800" b="0" i="0" dirty="0">
                <a:solidFill>
                  <a:srgbClr val="000000"/>
                </a:solidFill>
                <a:effectLst/>
                <a:latin typeface="LMSans10-Regular"/>
              </a:rPr>
              <a:t>].</a:t>
            </a:r>
            <a:r>
              <a:rPr lang="en-US" dirty="0"/>
              <a:t> </a:t>
            </a:r>
            <a:br>
              <a:rPr lang="en-US" dirty="0"/>
            </a:br>
            <a:endParaRPr lang="en-US" dirty="0"/>
          </a:p>
        </p:txBody>
      </p:sp>
    </p:spTree>
    <p:extLst>
      <p:ext uri="{BB962C8B-B14F-4D97-AF65-F5344CB8AC3E}">
        <p14:creationId xmlns:p14="http://schemas.microsoft.com/office/powerpoint/2010/main" val="244616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3F23-8314-4E59-A806-80DF2455ECEB}"/>
              </a:ext>
            </a:extLst>
          </p:cNvPr>
          <p:cNvSpPr>
            <a:spLocks noGrp="1"/>
          </p:cNvSpPr>
          <p:nvPr>
            <p:ph type="title"/>
          </p:nvPr>
        </p:nvSpPr>
        <p:spPr/>
        <p:txBody>
          <a:bodyPr/>
          <a:lstStyle/>
          <a:p>
            <a:r>
              <a:rPr lang="en-US" dirty="0" err="1"/>
              <a:t>Promluvové</a:t>
            </a:r>
            <a:r>
              <a:rPr lang="en-US" dirty="0"/>
              <a:t> </a:t>
            </a:r>
            <a:r>
              <a:rPr lang="en-US" dirty="0" err="1"/>
              <a:t>objekty</a:t>
            </a:r>
            <a:r>
              <a:rPr lang="en-US" dirty="0"/>
              <a:t> </a:t>
            </a:r>
          </a:p>
        </p:txBody>
      </p:sp>
      <p:sp>
        <p:nvSpPr>
          <p:cNvPr id="3" name="Content Placeholder 2">
            <a:extLst>
              <a:ext uri="{FF2B5EF4-FFF2-40B4-BE49-F238E27FC236}">
                <a16:creationId xmlns:a16="http://schemas.microsoft.com/office/drawing/2014/main" id="{ACE2C242-D52C-4C2F-B1FC-A0457E674473}"/>
              </a:ext>
            </a:extLst>
          </p:cNvPr>
          <p:cNvSpPr>
            <a:spLocks noGrp="1"/>
          </p:cNvSpPr>
          <p:nvPr>
            <p:ph idx="1"/>
          </p:nvPr>
        </p:nvSpPr>
        <p:spPr/>
        <p:txBody>
          <a:bodyPr anchor="t"/>
          <a:lstStyle/>
          <a:p>
            <a:r>
              <a:rPr lang="en-US" sz="1800" b="0" i="0" dirty="0" err="1">
                <a:solidFill>
                  <a:srgbClr val="000000"/>
                </a:solidFill>
                <a:effectLst/>
                <a:latin typeface="LMSans10-Regular"/>
              </a:rPr>
              <a:t>seznam</a:t>
            </a:r>
            <a:r>
              <a:rPr lang="en-US" sz="1800" b="0" i="0" dirty="0">
                <a:solidFill>
                  <a:srgbClr val="000000"/>
                </a:solidFill>
                <a:effectLst/>
                <a:latin typeface="LMSans10-Regular"/>
              </a:rPr>
              <a:t> </a:t>
            </a:r>
            <a:r>
              <a:rPr lang="en-US" sz="1800" b="0" i="0" dirty="0" err="1">
                <a:solidFill>
                  <a:srgbClr val="000000"/>
                </a:solidFill>
                <a:effectLst/>
                <a:latin typeface="LMSans10-Regular"/>
              </a:rPr>
              <a:t>objektů</a:t>
            </a:r>
            <a:r>
              <a:rPr lang="en-US" sz="1800" b="0" i="0" dirty="0">
                <a:solidFill>
                  <a:srgbClr val="000000"/>
                </a:solidFill>
                <a:effectLst/>
                <a:latin typeface="LMSans10-Regular"/>
              </a:rPr>
              <a:t> </a:t>
            </a:r>
            <a:r>
              <a:rPr lang="en-US" sz="1800" b="0" i="0" dirty="0" err="1">
                <a:solidFill>
                  <a:srgbClr val="000000"/>
                </a:solidFill>
                <a:effectLst/>
                <a:latin typeface="LMSans10-Regular"/>
              </a:rPr>
              <a:t>promluvy</a:t>
            </a:r>
            <a:r>
              <a:rPr lang="en-US" sz="1800" b="0" i="0" dirty="0">
                <a:solidFill>
                  <a:srgbClr val="000000"/>
                </a:solidFill>
                <a:effectLst/>
                <a:latin typeface="LMSans10-Regular"/>
              </a:rPr>
              <a:t> (</a:t>
            </a:r>
            <a:r>
              <a:rPr lang="en-US" sz="1800" b="0" i="0" dirty="0" err="1">
                <a:solidFill>
                  <a:srgbClr val="000000"/>
                </a:solidFill>
                <a:effectLst/>
                <a:latin typeface="LMSans10-Regular"/>
              </a:rPr>
              <a:t>promluvový</a:t>
            </a:r>
            <a:r>
              <a:rPr lang="en-US" sz="1800" b="0" i="0" dirty="0">
                <a:solidFill>
                  <a:srgbClr val="000000"/>
                </a:solidFill>
                <a:effectLst/>
                <a:latin typeface="LMSans10-Regular"/>
              </a:rPr>
              <a:t> </a:t>
            </a:r>
            <a:r>
              <a:rPr lang="en-US" sz="1800" b="0" i="0" dirty="0" err="1">
                <a:solidFill>
                  <a:srgbClr val="000000"/>
                </a:solidFill>
                <a:effectLst/>
                <a:latin typeface="LMSans10-Regular"/>
              </a:rPr>
              <a:t>objekt</a:t>
            </a:r>
            <a:r>
              <a:rPr lang="en-US" sz="1800" b="0" i="0" dirty="0">
                <a:solidFill>
                  <a:srgbClr val="000000"/>
                </a:solidFill>
                <a:effectLst/>
                <a:latin typeface="LMSans10-Regular"/>
              </a:rPr>
              <a:t>, PO; discourse</a:t>
            </a:r>
            <a:r>
              <a:rPr lang="cs-CZ" sz="1800" b="0" i="0" dirty="0">
                <a:solidFill>
                  <a:srgbClr val="000000"/>
                </a:solidFill>
                <a:effectLst/>
                <a:latin typeface="LMSans10-Regular"/>
              </a:rPr>
              <a:t> </a:t>
            </a:r>
            <a:r>
              <a:rPr lang="en-US" sz="1800" b="0" i="0" dirty="0">
                <a:solidFill>
                  <a:srgbClr val="000000"/>
                </a:solidFill>
                <a:effectLst/>
                <a:latin typeface="LMSans10-Regular"/>
              </a:rPr>
              <a:t>entity):</a:t>
            </a:r>
            <a:endParaRPr lang="cs-CZ" sz="1800" dirty="0">
              <a:solidFill>
                <a:srgbClr val="000000"/>
              </a:solidFill>
              <a:latin typeface="LMSans10-Regular"/>
            </a:endParaRPr>
          </a:p>
          <a:p>
            <a:r>
              <a:rPr lang="en-US" sz="1800" b="0" i="0" dirty="0" err="1">
                <a:solidFill>
                  <a:srgbClr val="000000"/>
                </a:solidFill>
                <a:effectLst/>
                <a:latin typeface="LMSans10-Regular"/>
              </a:rPr>
              <a:t>množina</a:t>
            </a:r>
            <a:r>
              <a:rPr lang="en-US" sz="1800" b="0" i="0" dirty="0">
                <a:solidFill>
                  <a:srgbClr val="000000"/>
                </a:solidFill>
                <a:effectLst/>
                <a:latin typeface="LMSans10-Regular"/>
              </a:rPr>
              <a:t> </a:t>
            </a:r>
            <a:r>
              <a:rPr lang="en-US" sz="1800" b="0" i="0" dirty="0" err="1">
                <a:solidFill>
                  <a:srgbClr val="000000"/>
                </a:solidFill>
                <a:effectLst/>
                <a:latin typeface="LMSans10-Regular"/>
              </a:rPr>
              <a:t>prvků</a:t>
            </a:r>
            <a:r>
              <a:rPr lang="en-US" sz="1800" b="0" i="0" dirty="0">
                <a:solidFill>
                  <a:srgbClr val="000000"/>
                </a:solidFill>
                <a:effectLst/>
                <a:latin typeface="LMSans10-Regular"/>
              </a:rPr>
              <a:t> </a:t>
            </a:r>
            <a:r>
              <a:rPr lang="en-US" sz="1800" b="0" i="0" dirty="0" err="1">
                <a:solidFill>
                  <a:srgbClr val="000000"/>
                </a:solidFill>
                <a:effectLst/>
                <a:latin typeface="LMSans10-Regular"/>
              </a:rPr>
              <a:t>znalostní</a:t>
            </a:r>
            <a:r>
              <a:rPr lang="en-US" sz="1800" b="0" i="0" dirty="0">
                <a:solidFill>
                  <a:srgbClr val="000000"/>
                </a:solidFill>
                <a:effectLst/>
                <a:latin typeface="LMSans10-Regular"/>
              </a:rPr>
              <a:t> </a:t>
            </a:r>
            <a:r>
              <a:rPr lang="en-US" sz="1800" b="0" i="0" dirty="0" err="1">
                <a:solidFill>
                  <a:srgbClr val="000000"/>
                </a:solidFill>
                <a:effectLst/>
                <a:latin typeface="LMSans10-Regular"/>
              </a:rPr>
              <a:t>báze</a:t>
            </a:r>
            <a:r>
              <a:rPr lang="en-US" sz="1800" b="0" i="0" dirty="0">
                <a:solidFill>
                  <a:srgbClr val="000000"/>
                </a:solidFill>
                <a:effectLst/>
                <a:latin typeface="LMSans10-Regular"/>
              </a:rPr>
              <a:t> (knowledge base, KB), </a:t>
            </a:r>
            <a:r>
              <a:rPr lang="en-US" sz="1800" b="0" i="0" dirty="0" err="1">
                <a:solidFill>
                  <a:srgbClr val="000000"/>
                </a:solidFill>
                <a:effectLst/>
                <a:latin typeface="LMSans10-Regular"/>
              </a:rPr>
              <a:t>které</a:t>
            </a:r>
            <a:r>
              <a:rPr lang="cs-CZ" sz="1800" b="0" i="0" dirty="0">
                <a:solidFill>
                  <a:srgbClr val="000000"/>
                </a:solidFill>
                <a:effectLst/>
                <a:latin typeface="LMSans10-Regular"/>
              </a:rPr>
              <a:t> </a:t>
            </a:r>
            <a:r>
              <a:rPr lang="en-US" sz="1800" b="0" i="0" dirty="0" err="1">
                <a:solidFill>
                  <a:srgbClr val="000000"/>
                </a:solidFill>
                <a:effectLst/>
                <a:latin typeface="LMSans10-Regular"/>
              </a:rPr>
              <a:t>byly</a:t>
            </a:r>
            <a:r>
              <a:rPr lang="en-US" sz="1800" b="0" i="0" dirty="0">
                <a:solidFill>
                  <a:srgbClr val="000000"/>
                </a:solidFill>
                <a:effectLst/>
                <a:latin typeface="LMSans10-Regular"/>
              </a:rPr>
              <a:t> </a:t>
            </a:r>
            <a:r>
              <a:rPr lang="en-US" sz="1800" b="1" i="0" dirty="0" err="1">
                <a:solidFill>
                  <a:schemeClr val="accent1"/>
                </a:solidFill>
                <a:effectLst/>
                <a:latin typeface="LMSans10-Regular"/>
              </a:rPr>
              <a:t>zmíněny</a:t>
            </a:r>
            <a:r>
              <a:rPr lang="en-US" sz="1800" b="0" i="0" dirty="0">
                <a:solidFill>
                  <a:srgbClr val="000000"/>
                </a:solidFill>
                <a:effectLst/>
                <a:latin typeface="LMSans10-Regular"/>
              </a:rPr>
              <a:t> a </a:t>
            </a:r>
            <a:r>
              <a:rPr lang="en-US" sz="1800" b="0" i="0" dirty="0" err="1">
                <a:solidFill>
                  <a:srgbClr val="000000"/>
                </a:solidFill>
                <a:effectLst/>
                <a:latin typeface="LMSans10-Regular"/>
              </a:rPr>
              <a:t>mohou</a:t>
            </a:r>
            <a:r>
              <a:rPr lang="en-US" sz="1800" b="0" i="0" dirty="0">
                <a:solidFill>
                  <a:srgbClr val="000000"/>
                </a:solidFill>
                <a:effectLst/>
                <a:latin typeface="LMSans10-Regular"/>
              </a:rPr>
              <a:t> </a:t>
            </a:r>
            <a:r>
              <a:rPr lang="en-US" sz="1800" b="0" i="0" dirty="0" err="1">
                <a:solidFill>
                  <a:srgbClr val="000000"/>
                </a:solidFill>
                <a:effectLst/>
                <a:latin typeface="LMSans10-Regular"/>
              </a:rPr>
              <a:t>být</a:t>
            </a:r>
            <a:r>
              <a:rPr lang="en-US" sz="1800" b="0" i="0" dirty="0">
                <a:solidFill>
                  <a:srgbClr val="000000"/>
                </a:solidFill>
                <a:effectLst/>
                <a:latin typeface="LMSans10-Regular"/>
              </a:rPr>
              <a:t> </a:t>
            </a:r>
            <a:r>
              <a:rPr lang="en-US" sz="1800" b="0" i="0" dirty="0" err="1">
                <a:solidFill>
                  <a:srgbClr val="000000"/>
                </a:solidFill>
                <a:effectLst/>
                <a:latin typeface="LMSans10-Regular"/>
              </a:rPr>
              <a:t>odkazovány</a:t>
            </a:r>
            <a:r>
              <a:rPr lang="en-US" sz="1800" b="0" i="0" dirty="0">
                <a:solidFill>
                  <a:srgbClr val="000000"/>
                </a:solidFill>
                <a:effectLst/>
                <a:latin typeface="LMSans10-Regular"/>
              </a:rPr>
              <a:t> </a:t>
            </a:r>
            <a:r>
              <a:rPr lang="en-US" sz="1800" b="0" i="0" dirty="0" err="1">
                <a:solidFill>
                  <a:srgbClr val="000000"/>
                </a:solidFill>
                <a:effectLst/>
                <a:latin typeface="LMSans10-Regular"/>
              </a:rPr>
              <a:t>pomocí</a:t>
            </a:r>
            <a:r>
              <a:rPr lang="en-US" sz="1800" b="0" i="0" dirty="0">
                <a:solidFill>
                  <a:srgbClr val="000000"/>
                </a:solidFill>
                <a:effectLst/>
                <a:latin typeface="LMSans10-Regular"/>
              </a:rPr>
              <a:t> </a:t>
            </a:r>
            <a:r>
              <a:rPr lang="en-US" sz="1800" b="0" i="0" dirty="0" err="1">
                <a:solidFill>
                  <a:srgbClr val="000000"/>
                </a:solidFill>
                <a:effectLst/>
                <a:latin typeface="LMSans10-Regular"/>
              </a:rPr>
              <a:t>zájmen</a:t>
            </a:r>
            <a:endParaRPr lang="cs-CZ" sz="1800" dirty="0">
              <a:solidFill>
                <a:srgbClr val="000000"/>
              </a:solidFill>
              <a:latin typeface="LMSans10-Regular"/>
            </a:endParaRPr>
          </a:p>
          <a:p>
            <a:r>
              <a:rPr lang="en-US" sz="1800" b="0" i="0" dirty="0" err="1">
                <a:solidFill>
                  <a:srgbClr val="000000"/>
                </a:solidFill>
                <a:effectLst/>
                <a:latin typeface="LMSans10-Regular"/>
              </a:rPr>
              <a:t>pokud</a:t>
            </a:r>
            <a:r>
              <a:rPr lang="en-US" sz="1800" b="0" i="0" dirty="0">
                <a:solidFill>
                  <a:srgbClr val="000000"/>
                </a:solidFill>
                <a:effectLst/>
                <a:latin typeface="LMSans10-Regular"/>
              </a:rPr>
              <a:t> </a:t>
            </a:r>
            <a:r>
              <a:rPr lang="en-US" sz="1800" b="0" i="0" dirty="0" err="1">
                <a:solidFill>
                  <a:srgbClr val="000000"/>
                </a:solidFill>
                <a:effectLst/>
                <a:latin typeface="LMSans10-Regular"/>
              </a:rPr>
              <a:t>prvek</a:t>
            </a:r>
            <a:r>
              <a:rPr lang="en-US" sz="1800" b="0" i="0" dirty="0">
                <a:solidFill>
                  <a:srgbClr val="000000"/>
                </a:solidFill>
                <a:effectLst/>
                <a:latin typeface="LMSans10-Regular"/>
              </a:rPr>
              <a:t> </a:t>
            </a:r>
            <a:r>
              <a:rPr lang="en-US" sz="1800" b="0" i="0" dirty="0" err="1">
                <a:solidFill>
                  <a:srgbClr val="000000"/>
                </a:solidFill>
                <a:effectLst/>
                <a:latin typeface="LMSans10-Regular"/>
              </a:rPr>
              <a:t>nebyl</a:t>
            </a:r>
            <a:r>
              <a:rPr lang="en-US" sz="1800" b="0" i="0" dirty="0">
                <a:solidFill>
                  <a:srgbClr val="000000"/>
                </a:solidFill>
                <a:effectLst/>
                <a:latin typeface="LMSans10-Regular"/>
              </a:rPr>
              <a:t> </a:t>
            </a:r>
            <a:r>
              <a:rPr lang="en-US" sz="1800" b="0" i="0" dirty="0" err="1">
                <a:solidFill>
                  <a:srgbClr val="000000"/>
                </a:solidFill>
                <a:effectLst/>
                <a:latin typeface="LMSans10-Regular"/>
              </a:rPr>
              <a:t>zmíněn</a:t>
            </a:r>
            <a:r>
              <a:rPr lang="en-US" sz="1800" b="0" i="0" dirty="0">
                <a:solidFill>
                  <a:srgbClr val="000000"/>
                </a:solidFill>
                <a:effectLst/>
                <a:latin typeface="LMSans10-Regular"/>
              </a:rPr>
              <a:t>, a </a:t>
            </a:r>
            <a:r>
              <a:rPr lang="en-US" sz="1800" b="0" i="0" dirty="0" err="1">
                <a:solidFill>
                  <a:srgbClr val="000000"/>
                </a:solidFill>
                <a:effectLst/>
                <a:latin typeface="LMSans10-Regular"/>
              </a:rPr>
              <a:t>přesto</a:t>
            </a:r>
            <a:r>
              <a:rPr lang="en-US" sz="1800" b="0" i="0" dirty="0">
                <a:solidFill>
                  <a:srgbClr val="000000"/>
                </a:solidFill>
                <a:effectLst/>
                <a:latin typeface="LMSans10-Regular"/>
              </a:rPr>
              <a:t> </a:t>
            </a:r>
            <a:r>
              <a:rPr lang="en-US" sz="1800" b="0" i="0" dirty="0" err="1">
                <a:solidFill>
                  <a:srgbClr val="000000"/>
                </a:solidFill>
                <a:effectLst/>
                <a:latin typeface="LMSans10-Regular"/>
              </a:rPr>
              <a:t>může</a:t>
            </a:r>
            <a:r>
              <a:rPr lang="en-US" sz="1800" b="0" i="0" dirty="0">
                <a:solidFill>
                  <a:srgbClr val="000000"/>
                </a:solidFill>
                <a:effectLst/>
                <a:latin typeface="LMSans10-Regular"/>
              </a:rPr>
              <a:t> </a:t>
            </a:r>
            <a:r>
              <a:rPr lang="en-US" sz="1800" b="0" i="0" dirty="0" err="1">
                <a:solidFill>
                  <a:srgbClr val="000000"/>
                </a:solidFill>
                <a:effectLst/>
                <a:latin typeface="LMSans10-Regular"/>
              </a:rPr>
              <a:t>být</a:t>
            </a:r>
            <a:r>
              <a:rPr lang="en-US" sz="1800" b="0" i="0" dirty="0">
                <a:solidFill>
                  <a:srgbClr val="000000"/>
                </a:solidFill>
                <a:effectLst/>
                <a:latin typeface="LMSans10-Regular"/>
              </a:rPr>
              <a:t> </a:t>
            </a:r>
            <a:r>
              <a:rPr lang="en-US" sz="1800" b="0" i="0" dirty="0" err="1">
                <a:solidFill>
                  <a:srgbClr val="000000"/>
                </a:solidFill>
                <a:effectLst/>
                <a:latin typeface="LMSans10-Regular"/>
              </a:rPr>
              <a:t>odkazován</a:t>
            </a:r>
            <a:r>
              <a:rPr lang="en-US" sz="1800" b="0" i="0" dirty="0">
                <a:solidFill>
                  <a:srgbClr val="000000"/>
                </a:solidFill>
                <a:effectLst/>
                <a:latin typeface="LMSans10-Regular"/>
              </a:rPr>
              <a:t>, </a:t>
            </a:r>
            <a:r>
              <a:rPr lang="en-US" sz="1800" b="0" i="0" dirty="0" err="1">
                <a:solidFill>
                  <a:srgbClr val="000000"/>
                </a:solidFill>
                <a:effectLst/>
                <a:latin typeface="LMSans10-Regular"/>
              </a:rPr>
              <a:t>byl</a:t>
            </a:r>
            <a:r>
              <a:rPr lang="cs-CZ" sz="1800" b="0" i="0" dirty="0">
                <a:solidFill>
                  <a:srgbClr val="000000"/>
                </a:solidFill>
                <a:effectLst/>
                <a:latin typeface="LMSans10-Regular"/>
              </a:rPr>
              <a:t> </a:t>
            </a:r>
            <a:r>
              <a:rPr lang="en-US" sz="1800" b="1" i="0" dirty="0" err="1">
                <a:solidFill>
                  <a:schemeClr val="accent1"/>
                </a:solidFill>
                <a:effectLst/>
                <a:latin typeface="LMSans10-Regular"/>
              </a:rPr>
              <a:t>evokován</a:t>
            </a:r>
            <a:endParaRPr lang="cs-CZ" sz="1800" b="1" dirty="0">
              <a:solidFill>
                <a:schemeClr val="accent1"/>
              </a:solidFill>
              <a:latin typeface="LMSans10-Regular"/>
            </a:endParaRPr>
          </a:p>
          <a:p>
            <a:r>
              <a:rPr lang="en-US" sz="1800" b="0" i="0" dirty="0" err="1">
                <a:solidFill>
                  <a:srgbClr val="000000"/>
                </a:solidFill>
                <a:effectLst/>
                <a:latin typeface="LMSans10-Regular"/>
              </a:rPr>
              <a:t>jmenná</a:t>
            </a:r>
            <a:r>
              <a:rPr lang="en-US" sz="1800" b="0" i="0" dirty="0">
                <a:solidFill>
                  <a:srgbClr val="000000"/>
                </a:solidFill>
                <a:effectLst/>
                <a:latin typeface="LMSans10-Regular"/>
              </a:rPr>
              <a:t> </a:t>
            </a:r>
            <a:r>
              <a:rPr lang="en-US" sz="1800" b="0" i="0" dirty="0" err="1">
                <a:solidFill>
                  <a:srgbClr val="000000"/>
                </a:solidFill>
                <a:effectLst/>
                <a:latin typeface="LMSans10-Regular"/>
              </a:rPr>
              <a:t>fráze</a:t>
            </a:r>
            <a:r>
              <a:rPr lang="en-US" sz="1800" b="0" i="0" dirty="0">
                <a:solidFill>
                  <a:srgbClr val="000000"/>
                </a:solidFill>
                <a:effectLst/>
                <a:latin typeface="LMSans10-Regular"/>
              </a:rPr>
              <a:t> </a:t>
            </a:r>
            <a:r>
              <a:rPr lang="en-US" sz="1800" b="0" i="0" dirty="0" err="1">
                <a:solidFill>
                  <a:srgbClr val="000000"/>
                </a:solidFill>
                <a:effectLst/>
                <a:latin typeface="LMSans10-Regular"/>
              </a:rPr>
              <a:t>typicky</a:t>
            </a:r>
            <a:r>
              <a:rPr lang="en-US" sz="1800" b="0" i="0" dirty="0">
                <a:solidFill>
                  <a:srgbClr val="000000"/>
                </a:solidFill>
                <a:effectLst/>
                <a:latin typeface="LMSans10-Regular"/>
              </a:rPr>
              <a:t> </a:t>
            </a:r>
            <a:r>
              <a:rPr lang="en-US" sz="1800" b="0" i="0" dirty="0" err="1">
                <a:solidFill>
                  <a:srgbClr val="000000"/>
                </a:solidFill>
                <a:effectLst/>
                <a:latin typeface="LMSans10-Regular"/>
              </a:rPr>
              <a:t>vyjadřuje</a:t>
            </a:r>
            <a:r>
              <a:rPr lang="en-US" sz="1800" b="0" i="0" dirty="0">
                <a:solidFill>
                  <a:srgbClr val="000000"/>
                </a:solidFill>
                <a:effectLst/>
                <a:latin typeface="LMSans10-Regular"/>
              </a:rPr>
              <a:t> </a:t>
            </a:r>
            <a:r>
              <a:rPr lang="en-US" sz="1800" b="0" i="0" dirty="0" err="1">
                <a:solidFill>
                  <a:srgbClr val="000000"/>
                </a:solidFill>
                <a:effectLst/>
                <a:latin typeface="LMSans10-Regular"/>
              </a:rPr>
              <a:t>nějaký</a:t>
            </a:r>
            <a:r>
              <a:rPr lang="en-US" sz="1800" b="0" i="0" dirty="0">
                <a:solidFill>
                  <a:srgbClr val="000000"/>
                </a:solidFill>
                <a:effectLst/>
                <a:latin typeface="LMSans10-Regular"/>
              </a:rPr>
              <a:t> PO</a:t>
            </a:r>
            <a:r>
              <a:rPr lang="en-US" dirty="0"/>
              <a:t> </a:t>
            </a:r>
            <a:br>
              <a:rPr lang="en-US" dirty="0"/>
            </a:br>
            <a:endParaRPr lang="en-US" dirty="0"/>
          </a:p>
        </p:txBody>
      </p:sp>
      <p:sp>
        <p:nvSpPr>
          <p:cNvPr id="5" name="TextBox 4">
            <a:extLst>
              <a:ext uri="{FF2B5EF4-FFF2-40B4-BE49-F238E27FC236}">
                <a16:creationId xmlns:a16="http://schemas.microsoft.com/office/drawing/2014/main" id="{3B9621DF-82AB-473C-BD12-62CB51265001}"/>
              </a:ext>
            </a:extLst>
          </p:cNvPr>
          <p:cNvSpPr txBox="1"/>
          <p:nvPr/>
        </p:nvSpPr>
        <p:spPr>
          <a:xfrm>
            <a:off x="924233" y="4610933"/>
            <a:ext cx="9556954" cy="1200329"/>
          </a:xfrm>
          <a:prstGeom prst="rect">
            <a:avLst/>
          </a:prstGeom>
          <a:noFill/>
        </p:spPr>
        <p:txBody>
          <a:bodyPr wrap="square">
            <a:spAutoFit/>
          </a:bodyPr>
          <a:lstStyle/>
          <a:p>
            <a:r>
              <a:rPr lang="en-US" sz="1800" b="0" i="0" dirty="0" err="1">
                <a:solidFill>
                  <a:srgbClr val="000000"/>
                </a:solidFill>
                <a:effectLst/>
                <a:latin typeface="LMSans10-Regular"/>
              </a:rPr>
              <a:t>Karlovi</a:t>
            </a:r>
            <a:r>
              <a:rPr lang="en-US" sz="1100" b="0" i="1" dirty="0" err="1">
                <a:solidFill>
                  <a:srgbClr val="000000"/>
                </a:solidFill>
                <a:effectLst/>
                <a:latin typeface="LMSans8-Oblique"/>
              </a:rPr>
              <a:t>i</a:t>
            </a:r>
            <a:r>
              <a:rPr lang="en-US" sz="1100" b="0" i="1" dirty="0">
                <a:solidFill>
                  <a:srgbClr val="000000"/>
                </a:solidFill>
                <a:effectLst/>
                <a:latin typeface="LMSans8-Oblique"/>
              </a:rPr>
              <a:t> </a:t>
            </a:r>
            <a:r>
              <a:rPr lang="en-US" sz="1800" b="0" i="0" dirty="0" err="1">
                <a:solidFill>
                  <a:srgbClr val="000000"/>
                </a:solidFill>
                <a:effectLst/>
                <a:latin typeface="LMSans10-Regular"/>
              </a:rPr>
              <a:t>někdo</a:t>
            </a:r>
            <a:r>
              <a:rPr lang="en-US" sz="1800" b="0" i="0" dirty="0">
                <a:solidFill>
                  <a:srgbClr val="000000"/>
                </a:solidFill>
                <a:effectLst/>
                <a:latin typeface="LMSans10-Regular"/>
              </a:rPr>
              <a:t> </a:t>
            </a:r>
            <a:r>
              <a:rPr lang="en-US" sz="1800" b="0" i="0" dirty="0" err="1">
                <a:solidFill>
                  <a:srgbClr val="000000"/>
                </a:solidFill>
                <a:effectLst/>
                <a:latin typeface="LMSans10-Regular"/>
              </a:rPr>
              <a:t>ukradl</a:t>
            </a:r>
            <a:r>
              <a:rPr lang="en-US" sz="1800" b="0" i="0" dirty="0">
                <a:solidFill>
                  <a:srgbClr val="000000"/>
                </a:solidFill>
                <a:effectLst/>
                <a:latin typeface="LMSans10-Regular"/>
              </a:rPr>
              <a:t> </a:t>
            </a:r>
            <a:r>
              <a:rPr lang="en-US" sz="1800" b="0" i="0" dirty="0" err="1">
                <a:solidFill>
                  <a:srgbClr val="000000"/>
                </a:solidFill>
                <a:effectLst/>
                <a:latin typeface="LMSans10-Regular"/>
              </a:rPr>
              <a:t>auto</a:t>
            </a:r>
            <a:r>
              <a:rPr lang="en-US" sz="1100" b="0" i="1" dirty="0" err="1">
                <a:solidFill>
                  <a:srgbClr val="000000"/>
                </a:solidFill>
                <a:effectLst/>
                <a:latin typeface="LMSans8-Oblique"/>
              </a:rPr>
              <a:t>j</a:t>
            </a:r>
            <a:r>
              <a:rPr lang="en-US" sz="1800" b="0" i="0" dirty="0">
                <a:solidFill>
                  <a:srgbClr val="000000"/>
                </a:solidFill>
                <a:effectLst/>
                <a:latin typeface="LMSans10-Regular"/>
              </a:rPr>
              <a:t>, </a:t>
            </a:r>
            <a:r>
              <a:rPr lang="en-US" sz="1800" b="0" i="0" dirty="0" err="1">
                <a:solidFill>
                  <a:srgbClr val="000000"/>
                </a:solidFill>
                <a:effectLst/>
                <a:latin typeface="LMSans10-Regular"/>
              </a:rPr>
              <a:t>které</a:t>
            </a:r>
            <a:r>
              <a:rPr lang="en-US" sz="1100" b="0" i="1" dirty="0" err="1">
                <a:solidFill>
                  <a:srgbClr val="000000"/>
                </a:solidFill>
                <a:effectLst/>
                <a:latin typeface="LMSans8-Oblique"/>
              </a:rPr>
              <a:t>j</a:t>
            </a:r>
            <a:r>
              <a:rPr lang="en-US" sz="1100" b="0" i="1" dirty="0">
                <a:solidFill>
                  <a:srgbClr val="000000"/>
                </a:solidFill>
                <a:effectLst/>
                <a:latin typeface="LMSans8-Oblique"/>
              </a:rPr>
              <a:t> </a:t>
            </a:r>
            <a:r>
              <a:rPr lang="en-US" sz="1800" b="0" i="0" dirty="0">
                <a:solidFill>
                  <a:srgbClr val="000000"/>
                </a:solidFill>
                <a:effectLst/>
                <a:latin typeface="LMSans10-Regular"/>
              </a:rPr>
              <a:t>[on]</a:t>
            </a:r>
            <a:r>
              <a:rPr lang="en-US" sz="1100" b="0" i="1" dirty="0" err="1">
                <a:solidFill>
                  <a:srgbClr val="000000"/>
                </a:solidFill>
                <a:effectLst/>
                <a:latin typeface="LMSans8-Oblique"/>
              </a:rPr>
              <a:t>i</a:t>
            </a:r>
            <a:r>
              <a:rPr lang="en-US" sz="1100" b="0" i="1" dirty="0">
                <a:solidFill>
                  <a:srgbClr val="000000"/>
                </a:solidFill>
                <a:effectLst/>
                <a:latin typeface="LMSans8-Oblique"/>
              </a:rPr>
              <a:t> </a:t>
            </a:r>
            <a:r>
              <a:rPr lang="en-US" sz="1800" b="0" i="0" dirty="0" err="1">
                <a:solidFill>
                  <a:srgbClr val="000000"/>
                </a:solidFill>
                <a:effectLst/>
                <a:latin typeface="LMSans10-Regular"/>
              </a:rPr>
              <a:t>měl</a:t>
            </a:r>
            <a:r>
              <a:rPr lang="en-US" sz="1800" b="0" i="0" dirty="0">
                <a:solidFill>
                  <a:srgbClr val="000000"/>
                </a:solidFill>
                <a:effectLst/>
                <a:latin typeface="LMSans10-Regular"/>
              </a:rPr>
              <a:t> </a:t>
            </a:r>
            <a:r>
              <a:rPr lang="en-US" sz="1800" b="0" i="0" dirty="0" err="1">
                <a:solidFill>
                  <a:srgbClr val="000000"/>
                </a:solidFill>
                <a:effectLst/>
                <a:latin typeface="LMSans10-Regular"/>
              </a:rPr>
              <a:t>zaparkované</a:t>
            </a:r>
            <a:r>
              <a:rPr lang="en-US" sz="1800" b="0" i="0" dirty="0">
                <a:solidFill>
                  <a:srgbClr val="000000"/>
                </a:solidFill>
                <a:effectLst/>
                <a:latin typeface="LMSans10-Regular"/>
              </a:rPr>
              <a:t> </a:t>
            </a:r>
            <a:r>
              <a:rPr lang="en-US" sz="1800" b="0" i="0" dirty="0" err="1">
                <a:solidFill>
                  <a:srgbClr val="000000"/>
                </a:solidFill>
                <a:effectLst/>
                <a:latin typeface="LMSans10-Regular"/>
              </a:rPr>
              <a:t>před</a:t>
            </a:r>
            <a:r>
              <a:rPr lang="cs-CZ" sz="1800" b="0" i="0" dirty="0">
                <a:solidFill>
                  <a:srgbClr val="000000"/>
                </a:solidFill>
                <a:effectLst/>
                <a:latin typeface="LMSans10-Regular"/>
              </a:rPr>
              <a:t> </a:t>
            </a:r>
            <a:r>
              <a:rPr lang="en-US" sz="1800" b="0" i="0" dirty="0" err="1">
                <a:solidFill>
                  <a:srgbClr val="000000"/>
                </a:solidFill>
                <a:effectLst/>
                <a:latin typeface="LMSans10-Regular"/>
              </a:rPr>
              <a:t>domem</a:t>
            </a:r>
            <a:r>
              <a:rPr lang="en-US" sz="1100" b="0" i="1" dirty="0" err="1">
                <a:solidFill>
                  <a:srgbClr val="000000"/>
                </a:solidFill>
                <a:effectLst/>
                <a:latin typeface="LMSans8-Oblique"/>
              </a:rPr>
              <a:t>k</a:t>
            </a:r>
            <a:r>
              <a:rPr lang="en-US" sz="1800" b="0" i="0" dirty="0">
                <a:solidFill>
                  <a:srgbClr val="000000"/>
                </a:solidFill>
                <a:effectLst/>
                <a:latin typeface="LMSans10-Regular"/>
              </a:rPr>
              <a:t>. </a:t>
            </a:r>
            <a:endParaRPr lang="cs-CZ" sz="1800" b="0" i="0" dirty="0">
              <a:solidFill>
                <a:srgbClr val="000000"/>
              </a:solidFill>
              <a:effectLst/>
              <a:latin typeface="LMSans10-Regular"/>
            </a:endParaRPr>
          </a:p>
          <a:p>
            <a:r>
              <a:rPr lang="en-US" sz="1800" b="0" i="0" dirty="0">
                <a:solidFill>
                  <a:srgbClr val="000000"/>
                </a:solidFill>
                <a:effectLst/>
                <a:latin typeface="LMSans10-Regular"/>
              </a:rPr>
              <a:t>[on]</a:t>
            </a:r>
            <a:r>
              <a:rPr lang="en-US" sz="1100" b="0" i="1" dirty="0" err="1">
                <a:solidFill>
                  <a:srgbClr val="000000"/>
                </a:solidFill>
                <a:effectLst/>
                <a:latin typeface="LMSans8-Oblique"/>
              </a:rPr>
              <a:t>i</a:t>
            </a:r>
            <a:r>
              <a:rPr lang="en-US" sz="1100" b="0" i="1" dirty="0">
                <a:solidFill>
                  <a:srgbClr val="000000"/>
                </a:solidFill>
                <a:effectLst/>
                <a:latin typeface="LMSans8-Oblique"/>
              </a:rPr>
              <a:t> </a:t>
            </a:r>
            <a:r>
              <a:rPr lang="en-US" sz="1800" b="0" i="0" dirty="0" err="1">
                <a:solidFill>
                  <a:srgbClr val="000000"/>
                </a:solidFill>
                <a:effectLst/>
                <a:latin typeface="LMSans10-Regular"/>
              </a:rPr>
              <a:t>Zavolal</a:t>
            </a:r>
            <a:r>
              <a:rPr lang="en-US" sz="1800" b="0" i="0" dirty="0">
                <a:solidFill>
                  <a:srgbClr val="000000"/>
                </a:solidFill>
                <a:effectLst/>
                <a:latin typeface="LMSans10-Regular"/>
              </a:rPr>
              <a:t> </a:t>
            </a:r>
            <a:r>
              <a:rPr lang="en-US" sz="1800" b="0" i="0" dirty="0" err="1">
                <a:solidFill>
                  <a:srgbClr val="000000"/>
                </a:solidFill>
                <a:effectLst/>
                <a:latin typeface="LMSans10-Regular"/>
              </a:rPr>
              <a:t>na</a:t>
            </a:r>
            <a:r>
              <a:rPr lang="en-US" sz="1800" b="0" i="0" dirty="0">
                <a:solidFill>
                  <a:srgbClr val="000000"/>
                </a:solidFill>
                <a:effectLst/>
                <a:latin typeface="LMSans10-Regular"/>
              </a:rPr>
              <a:t> </a:t>
            </a:r>
            <a:r>
              <a:rPr lang="en-US" sz="1800" b="0" i="0" dirty="0" err="1">
                <a:solidFill>
                  <a:srgbClr val="000000"/>
                </a:solidFill>
                <a:effectLst/>
                <a:latin typeface="LMSans10-Regular"/>
              </a:rPr>
              <a:t>policii</a:t>
            </a:r>
            <a:r>
              <a:rPr lang="en-US" sz="1100" b="0" i="1" dirty="0" err="1">
                <a:solidFill>
                  <a:srgbClr val="000000"/>
                </a:solidFill>
                <a:effectLst/>
                <a:latin typeface="LMSans8-Oblique"/>
              </a:rPr>
              <a:t>l</a:t>
            </a:r>
            <a:r>
              <a:rPr lang="en-US" sz="1800" b="0" i="0" dirty="0">
                <a:solidFill>
                  <a:srgbClr val="000000"/>
                </a:solidFill>
                <a:effectLst/>
                <a:latin typeface="LMSans10-Regular"/>
              </a:rPr>
              <a:t>, [</a:t>
            </a:r>
            <a:r>
              <a:rPr lang="en-US" sz="1800" b="0" i="0" dirty="0" err="1">
                <a:solidFill>
                  <a:srgbClr val="000000"/>
                </a:solidFill>
                <a:effectLst/>
                <a:latin typeface="LMSans10-Regular"/>
              </a:rPr>
              <a:t>oni</a:t>
            </a:r>
            <a:r>
              <a:rPr lang="en-US" sz="1800" b="0" i="0" dirty="0">
                <a:solidFill>
                  <a:srgbClr val="000000"/>
                </a:solidFill>
                <a:effectLst/>
                <a:latin typeface="LMSans10-Regular"/>
              </a:rPr>
              <a:t>]</a:t>
            </a:r>
            <a:r>
              <a:rPr lang="en-US" sz="1100" b="0" i="1" dirty="0">
                <a:solidFill>
                  <a:srgbClr val="000000"/>
                </a:solidFill>
                <a:effectLst/>
                <a:latin typeface="LMSans8-Oblique"/>
              </a:rPr>
              <a:t>l </a:t>
            </a:r>
            <a:r>
              <a:rPr lang="en-US" sz="1800" b="0" i="0" dirty="0" err="1">
                <a:solidFill>
                  <a:srgbClr val="000000"/>
                </a:solidFill>
                <a:effectLst/>
                <a:latin typeface="LMSans10-Regular"/>
              </a:rPr>
              <a:t>přijeli</a:t>
            </a:r>
            <a:r>
              <a:rPr lang="en-US" sz="1800" b="0" i="0" dirty="0">
                <a:solidFill>
                  <a:srgbClr val="000000"/>
                </a:solidFill>
                <a:effectLst/>
                <a:latin typeface="LMSans10-Regular"/>
              </a:rPr>
              <a:t>, [</a:t>
            </a:r>
            <a:r>
              <a:rPr lang="en-US" sz="1800" b="0" i="0" dirty="0" err="1">
                <a:solidFill>
                  <a:srgbClr val="000000"/>
                </a:solidFill>
                <a:effectLst/>
                <a:latin typeface="LMSans10-Regular"/>
              </a:rPr>
              <a:t>oni</a:t>
            </a:r>
            <a:r>
              <a:rPr lang="en-US" sz="1800" b="0" i="0" dirty="0">
                <a:solidFill>
                  <a:srgbClr val="000000"/>
                </a:solidFill>
                <a:effectLst/>
                <a:latin typeface="LMSans10-Regular"/>
              </a:rPr>
              <a:t>]</a:t>
            </a:r>
            <a:r>
              <a:rPr lang="en-US" sz="1100" b="0" i="1" dirty="0">
                <a:solidFill>
                  <a:srgbClr val="000000"/>
                </a:solidFill>
                <a:effectLst/>
                <a:latin typeface="LMSans8-Oblique"/>
              </a:rPr>
              <a:t>l </a:t>
            </a:r>
            <a:r>
              <a:rPr lang="en-US" sz="1800" b="0" i="0" dirty="0" err="1">
                <a:solidFill>
                  <a:srgbClr val="000000"/>
                </a:solidFill>
                <a:effectLst/>
                <a:latin typeface="LMSans10-Regular"/>
              </a:rPr>
              <a:t>sepsali</a:t>
            </a:r>
            <a:r>
              <a:rPr lang="en-US" sz="1800" b="0" i="0" dirty="0">
                <a:solidFill>
                  <a:srgbClr val="000000"/>
                </a:solidFill>
                <a:effectLst/>
                <a:latin typeface="LMSans10-Regular"/>
              </a:rPr>
              <a:t> to</a:t>
            </a:r>
            <a:r>
              <a:rPr lang="en-US" sz="1100" b="0" i="1" dirty="0">
                <a:solidFill>
                  <a:srgbClr val="000000"/>
                </a:solidFill>
                <a:effectLst/>
                <a:latin typeface="LMSans8-Oblique"/>
              </a:rPr>
              <a:t>m</a:t>
            </a:r>
            <a:r>
              <a:rPr lang="en-US" sz="1800" b="0" i="0" dirty="0">
                <a:solidFill>
                  <a:srgbClr val="000000"/>
                </a:solidFill>
                <a:effectLst/>
                <a:latin typeface="LMSans10-Regular"/>
              </a:rPr>
              <a:t>.</a:t>
            </a:r>
            <a:br>
              <a:rPr lang="en-US" sz="1800" b="0" i="0" dirty="0">
                <a:solidFill>
                  <a:srgbClr val="000000"/>
                </a:solidFill>
                <a:effectLst/>
                <a:latin typeface="LMSans10-Regular"/>
              </a:rPr>
            </a:br>
            <a:r>
              <a:rPr lang="en-US" sz="1800" b="0" i="0" dirty="0">
                <a:solidFill>
                  <a:srgbClr val="000000"/>
                </a:solidFill>
                <a:effectLst/>
                <a:latin typeface="LMSans10-Regular"/>
              </a:rPr>
              <a:t>Za </a:t>
            </a:r>
            <a:r>
              <a:rPr lang="en-US" sz="1800" b="0" i="0" dirty="0" err="1">
                <a:solidFill>
                  <a:srgbClr val="000000"/>
                </a:solidFill>
                <a:effectLst/>
                <a:latin typeface="LMSans10-Regular"/>
              </a:rPr>
              <a:t>měsíc</a:t>
            </a:r>
            <a:r>
              <a:rPr lang="en-US" sz="1800" b="0" i="0" dirty="0">
                <a:solidFill>
                  <a:srgbClr val="000000"/>
                </a:solidFill>
                <a:effectLst/>
                <a:latin typeface="LMSans10-Regular"/>
              </a:rPr>
              <a:t> </a:t>
            </a:r>
            <a:r>
              <a:rPr lang="en-US" sz="1800" b="0" i="0" dirty="0" err="1">
                <a:solidFill>
                  <a:srgbClr val="000000"/>
                </a:solidFill>
                <a:effectLst/>
                <a:latin typeface="LMSans10-Regular"/>
              </a:rPr>
              <a:t>mu</a:t>
            </a:r>
            <a:r>
              <a:rPr lang="en-US" sz="1100" b="0" i="1" dirty="0" err="1">
                <a:solidFill>
                  <a:srgbClr val="000000"/>
                </a:solidFill>
                <a:effectLst/>
                <a:latin typeface="LMSans8-Oblique"/>
              </a:rPr>
              <a:t>i</a:t>
            </a:r>
            <a:r>
              <a:rPr lang="en-US" sz="1100" b="0" i="1" dirty="0">
                <a:solidFill>
                  <a:srgbClr val="000000"/>
                </a:solidFill>
                <a:effectLst/>
                <a:latin typeface="LMSans8-Oblique"/>
              </a:rPr>
              <a:t> </a:t>
            </a:r>
            <a:r>
              <a:rPr lang="en-US" sz="1800" b="0" i="0" dirty="0">
                <a:solidFill>
                  <a:srgbClr val="000000"/>
                </a:solidFill>
                <a:effectLst/>
                <a:latin typeface="LMSans10-Regular"/>
              </a:rPr>
              <a:t>[</a:t>
            </a:r>
            <a:r>
              <a:rPr lang="en-US" sz="1800" b="0" i="0" dirty="0" err="1">
                <a:solidFill>
                  <a:srgbClr val="000000"/>
                </a:solidFill>
                <a:effectLst/>
                <a:latin typeface="LMSans10-Regular"/>
              </a:rPr>
              <a:t>oni</a:t>
            </a:r>
            <a:r>
              <a:rPr lang="en-US" sz="1800" b="0" i="0" dirty="0">
                <a:solidFill>
                  <a:srgbClr val="000000"/>
                </a:solidFill>
                <a:effectLst/>
                <a:latin typeface="LMSans10-Regular"/>
              </a:rPr>
              <a:t>]</a:t>
            </a:r>
            <a:r>
              <a:rPr lang="en-US" sz="1100" b="0" i="1" dirty="0">
                <a:solidFill>
                  <a:srgbClr val="000000"/>
                </a:solidFill>
                <a:effectLst/>
                <a:latin typeface="LMSans8-Oblique"/>
              </a:rPr>
              <a:t>l </a:t>
            </a:r>
            <a:r>
              <a:rPr lang="en-US" sz="1800" b="0" i="0" dirty="0" err="1">
                <a:solidFill>
                  <a:srgbClr val="000000"/>
                </a:solidFill>
                <a:effectLst/>
                <a:latin typeface="LMSans10-Regular"/>
              </a:rPr>
              <a:t>napsali</a:t>
            </a:r>
            <a:r>
              <a:rPr lang="en-US" sz="1800" b="0" i="0" dirty="0">
                <a:solidFill>
                  <a:srgbClr val="000000"/>
                </a:solidFill>
                <a:effectLst/>
                <a:latin typeface="LMSans10-Regular"/>
              </a:rPr>
              <a:t>, </a:t>
            </a:r>
            <a:r>
              <a:rPr lang="en-US" sz="1800" b="0" i="0" dirty="0" err="1">
                <a:solidFill>
                  <a:srgbClr val="000000"/>
                </a:solidFill>
                <a:effectLst/>
                <a:latin typeface="LMSans10-Regular"/>
              </a:rPr>
              <a:t>že</a:t>
            </a:r>
            <a:r>
              <a:rPr lang="en-US" sz="1800" b="0" i="0" dirty="0">
                <a:solidFill>
                  <a:srgbClr val="000000"/>
                </a:solidFill>
                <a:effectLst/>
                <a:latin typeface="LMSans10-Regular"/>
              </a:rPr>
              <a:t> [</a:t>
            </a:r>
            <a:r>
              <a:rPr lang="en-US" sz="1800" b="0" i="0" dirty="0" err="1">
                <a:solidFill>
                  <a:srgbClr val="000000"/>
                </a:solidFill>
                <a:effectLst/>
                <a:latin typeface="LMSans10-Regular"/>
              </a:rPr>
              <a:t>oni</a:t>
            </a:r>
            <a:r>
              <a:rPr lang="en-US" sz="1800" b="0" i="0" dirty="0">
                <a:solidFill>
                  <a:srgbClr val="000000"/>
                </a:solidFill>
                <a:effectLst/>
                <a:latin typeface="LMSans10-Regular"/>
              </a:rPr>
              <a:t>]</a:t>
            </a:r>
            <a:r>
              <a:rPr lang="en-US" sz="1100" b="0" i="1" dirty="0">
                <a:solidFill>
                  <a:srgbClr val="000000"/>
                </a:solidFill>
                <a:effectLst/>
                <a:latin typeface="LMSans8-Oblique"/>
              </a:rPr>
              <a:t>l </a:t>
            </a:r>
            <a:r>
              <a:rPr lang="en-US" sz="1800" b="0" i="0" dirty="0" err="1">
                <a:solidFill>
                  <a:srgbClr val="000000"/>
                </a:solidFill>
                <a:effectLst/>
                <a:latin typeface="LMSans10-Regular"/>
              </a:rPr>
              <a:t>případ</a:t>
            </a:r>
            <a:r>
              <a:rPr lang="en-US" sz="1100" b="0" i="1" dirty="0" err="1">
                <a:solidFill>
                  <a:srgbClr val="000000"/>
                </a:solidFill>
                <a:effectLst/>
                <a:latin typeface="LMSans8-Oblique"/>
              </a:rPr>
              <a:t>m</a:t>
            </a:r>
            <a:r>
              <a:rPr lang="en-US" sz="1100" b="0" i="1" dirty="0">
                <a:solidFill>
                  <a:srgbClr val="000000"/>
                </a:solidFill>
                <a:effectLst/>
                <a:latin typeface="LMSans8-Oblique"/>
              </a:rPr>
              <a:t> </a:t>
            </a:r>
            <a:r>
              <a:rPr lang="en-US" sz="1800" b="0" i="0" dirty="0" err="1">
                <a:solidFill>
                  <a:srgbClr val="000000"/>
                </a:solidFill>
                <a:effectLst/>
                <a:latin typeface="LMSans10-Regular"/>
              </a:rPr>
              <a:t>odkládají</a:t>
            </a:r>
            <a:r>
              <a:rPr lang="en-US" sz="1800" b="0" i="0" dirty="0">
                <a:solidFill>
                  <a:srgbClr val="000000"/>
                </a:solidFill>
                <a:effectLst/>
                <a:latin typeface="LMSans10-Regular"/>
              </a:rPr>
              <a:t>.</a:t>
            </a:r>
            <a:r>
              <a:rPr lang="en-US" dirty="0"/>
              <a:t> </a:t>
            </a:r>
            <a:br>
              <a:rPr lang="en-US" dirty="0"/>
            </a:br>
            <a:endParaRPr lang="en-US" dirty="0"/>
          </a:p>
        </p:txBody>
      </p:sp>
    </p:spTree>
    <p:extLst>
      <p:ext uri="{BB962C8B-B14F-4D97-AF65-F5344CB8AC3E}">
        <p14:creationId xmlns:p14="http://schemas.microsoft.com/office/powerpoint/2010/main" val="349943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1E33-CF6D-4DAD-B2FB-A0C8265ED9BA}"/>
              </a:ext>
            </a:extLst>
          </p:cNvPr>
          <p:cNvSpPr>
            <a:spLocks noGrp="1"/>
          </p:cNvSpPr>
          <p:nvPr>
            <p:ph type="title"/>
          </p:nvPr>
        </p:nvSpPr>
        <p:spPr/>
        <p:txBody>
          <a:bodyPr/>
          <a:lstStyle/>
          <a:p>
            <a:r>
              <a:rPr lang="en-US" dirty="0" err="1"/>
              <a:t>Odkazy</a:t>
            </a:r>
            <a:r>
              <a:rPr lang="en-US" dirty="0"/>
              <a:t> v </a:t>
            </a:r>
            <a:r>
              <a:rPr lang="en-US" dirty="0" err="1"/>
              <a:t>diskurzu</a:t>
            </a:r>
            <a:r>
              <a:rPr lang="en-US" dirty="0"/>
              <a:t> </a:t>
            </a:r>
          </a:p>
        </p:txBody>
      </p:sp>
      <p:sp>
        <p:nvSpPr>
          <p:cNvPr id="3" name="Content Placeholder 2">
            <a:extLst>
              <a:ext uri="{FF2B5EF4-FFF2-40B4-BE49-F238E27FC236}">
                <a16:creationId xmlns:a16="http://schemas.microsoft.com/office/drawing/2014/main" id="{0A816D33-A867-465C-B8F4-96FD179A75AE}"/>
              </a:ext>
            </a:extLst>
          </p:cNvPr>
          <p:cNvSpPr>
            <a:spLocks noGrp="1"/>
          </p:cNvSpPr>
          <p:nvPr>
            <p:ph idx="1"/>
          </p:nvPr>
        </p:nvSpPr>
        <p:spPr/>
        <p:txBody>
          <a:bodyPr>
            <a:normAutofit fontScale="92500" lnSpcReduction="20000"/>
          </a:bodyPr>
          <a:lstStyle/>
          <a:p>
            <a:r>
              <a:rPr lang="en-US" sz="1800" b="0" i="0" dirty="0" err="1">
                <a:solidFill>
                  <a:srgbClr val="61B7CF"/>
                </a:solidFill>
                <a:effectLst/>
                <a:latin typeface="LMSans10-Regular"/>
              </a:rPr>
              <a:t>exofora</a:t>
            </a:r>
            <a:r>
              <a:rPr lang="en-US" sz="1800" b="0" i="0" dirty="0">
                <a:solidFill>
                  <a:srgbClr val="61B7CF"/>
                </a:solidFill>
                <a:effectLst/>
                <a:latin typeface="LMSans10-Regular"/>
              </a:rPr>
              <a:t> </a:t>
            </a:r>
            <a:r>
              <a:rPr lang="en-US" sz="1800" b="0" i="0" dirty="0">
                <a:solidFill>
                  <a:srgbClr val="000000"/>
                </a:solidFill>
                <a:effectLst/>
                <a:latin typeface="LMSans10-Regular"/>
              </a:rPr>
              <a:t>(</a:t>
            </a:r>
            <a:r>
              <a:rPr lang="en-US" sz="1800" b="0" i="0" dirty="0" err="1">
                <a:solidFill>
                  <a:srgbClr val="000000"/>
                </a:solidFill>
                <a:effectLst/>
                <a:latin typeface="LMSans10-Regular"/>
              </a:rPr>
              <a:t>odkaz</a:t>
            </a:r>
            <a:r>
              <a:rPr lang="en-US" sz="1800" b="0" i="0" dirty="0">
                <a:solidFill>
                  <a:srgbClr val="000000"/>
                </a:solidFill>
                <a:effectLst/>
                <a:latin typeface="LMSans10-Regular"/>
              </a:rPr>
              <a:t> </a:t>
            </a:r>
            <a:r>
              <a:rPr lang="en-US" sz="1800" b="0" i="0" dirty="0" err="1">
                <a:solidFill>
                  <a:srgbClr val="000000"/>
                </a:solidFill>
                <a:effectLst/>
                <a:latin typeface="LMSans10-Regular"/>
              </a:rPr>
              <a:t>mimo</a:t>
            </a:r>
            <a:r>
              <a:rPr lang="en-US" sz="1800" b="0" i="0" dirty="0">
                <a:solidFill>
                  <a:srgbClr val="000000"/>
                </a:solidFill>
                <a:effectLst/>
                <a:latin typeface="LMSans10-Regular"/>
              </a:rPr>
              <a:t> text)</a:t>
            </a:r>
            <a:br>
              <a:rPr lang="en-US" sz="1800" b="0" i="0" dirty="0">
                <a:solidFill>
                  <a:srgbClr val="000000"/>
                </a:solidFill>
                <a:effectLst/>
                <a:latin typeface="LMSans10-Regular"/>
              </a:rPr>
            </a:br>
            <a:r>
              <a:rPr lang="en-US" sz="1800" b="0" i="0" dirty="0">
                <a:solidFill>
                  <a:srgbClr val="000000"/>
                </a:solidFill>
                <a:effectLst/>
                <a:latin typeface="LMSans10-Regular"/>
              </a:rPr>
              <a:t>Co je </a:t>
            </a:r>
            <a:r>
              <a:rPr lang="en-US" sz="1800" b="0" i="1" dirty="0">
                <a:solidFill>
                  <a:srgbClr val="000000"/>
                </a:solidFill>
                <a:effectLst/>
                <a:latin typeface="LMSans10-Oblique"/>
              </a:rPr>
              <a:t>to</a:t>
            </a:r>
            <a:r>
              <a:rPr lang="en-US" sz="1800" b="0" i="0" dirty="0">
                <a:solidFill>
                  <a:srgbClr val="000000"/>
                </a:solidFill>
                <a:effectLst/>
                <a:latin typeface="LMSans10-Regular"/>
              </a:rPr>
              <a:t>?</a:t>
            </a:r>
            <a:endParaRPr lang="cs-CZ" sz="1800" b="0" i="0" dirty="0">
              <a:solidFill>
                <a:srgbClr val="000000"/>
              </a:solidFill>
              <a:effectLst/>
              <a:latin typeface="LMSans10-Regular"/>
            </a:endParaRPr>
          </a:p>
          <a:p>
            <a:r>
              <a:rPr lang="en-US" sz="1800" b="0" i="0" dirty="0" err="1">
                <a:solidFill>
                  <a:srgbClr val="61B7CF"/>
                </a:solidFill>
                <a:effectLst/>
                <a:latin typeface="LMSans10-Regular"/>
              </a:rPr>
              <a:t>endofora</a:t>
            </a:r>
            <a:r>
              <a:rPr lang="en-US" sz="1800" b="0" i="0" dirty="0">
                <a:solidFill>
                  <a:srgbClr val="61B7CF"/>
                </a:solidFill>
                <a:effectLst/>
                <a:latin typeface="LMSans10-Regular"/>
              </a:rPr>
              <a:t> </a:t>
            </a:r>
            <a:r>
              <a:rPr lang="en-US" sz="1800" b="0" i="0" dirty="0">
                <a:solidFill>
                  <a:srgbClr val="000000"/>
                </a:solidFill>
                <a:effectLst/>
                <a:latin typeface="LMSans10-Regular"/>
              </a:rPr>
              <a:t>(</a:t>
            </a:r>
            <a:r>
              <a:rPr lang="en-US" sz="1800" b="0" i="0" dirty="0" err="1">
                <a:solidFill>
                  <a:srgbClr val="000000"/>
                </a:solidFill>
                <a:effectLst/>
                <a:latin typeface="LMSans10-Regular"/>
              </a:rPr>
              <a:t>odkaz</a:t>
            </a:r>
            <a:r>
              <a:rPr lang="en-US" sz="1800" b="0" i="0" dirty="0">
                <a:solidFill>
                  <a:srgbClr val="000000"/>
                </a:solidFill>
                <a:effectLst/>
                <a:latin typeface="LMSans10-Regular"/>
              </a:rPr>
              <a:t> do </a:t>
            </a:r>
            <a:r>
              <a:rPr lang="en-US" sz="1800" b="0" i="0" dirty="0" err="1">
                <a:solidFill>
                  <a:srgbClr val="000000"/>
                </a:solidFill>
                <a:effectLst/>
                <a:latin typeface="LMSans10-Regular"/>
              </a:rPr>
              <a:t>textu</a:t>
            </a:r>
            <a:r>
              <a:rPr lang="en-US" sz="1800" b="0" i="0" dirty="0">
                <a:solidFill>
                  <a:srgbClr val="000000"/>
                </a:solidFill>
                <a:effectLst/>
                <a:latin typeface="LMSans10-Regular"/>
              </a:rPr>
              <a:t>)</a:t>
            </a:r>
            <a:br>
              <a:rPr lang="en-US" sz="1800" b="0" i="0" dirty="0">
                <a:solidFill>
                  <a:srgbClr val="000000"/>
                </a:solidFill>
                <a:effectLst/>
                <a:latin typeface="LMSans10-Regular"/>
              </a:rPr>
            </a:br>
            <a:r>
              <a:rPr lang="en-US" sz="1800" b="0" i="0" dirty="0">
                <a:solidFill>
                  <a:srgbClr val="000000"/>
                </a:solidFill>
                <a:effectLst/>
                <a:latin typeface="LMSans10-Regular"/>
              </a:rPr>
              <a:t>v </a:t>
            </a:r>
            <a:r>
              <a:rPr lang="en-US" sz="1800" b="0" i="0" dirty="0" err="1">
                <a:solidFill>
                  <a:srgbClr val="000000"/>
                </a:solidFill>
                <a:effectLst/>
                <a:latin typeface="LMSans10-Regular"/>
              </a:rPr>
              <a:t>takovém</a:t>
            </a:r>
            <a:r>
              <a:rPr lang="en-US" sz="1800" b="0" i="0" dirty="0">
                <a:solidFill>
                  <a:srgbClr val="000000"/>
                </a:solidFill>
                <a:effectLst/>
                <a:latin typeface="LMSans10-Regular"/>
              </a:rPr>
              <a:t> </a:t>
            </a:r>
            <a:r>
              <a:rPr lang="en-US" sz="1800" b="0" i="0" dirty="0" err="1">
                <a:solidFill>
                  <a:srgbClr val="000000"/>
                </a:solidFill>
                <a:effectLst/>
                <a:latin typeface="LMSans10-Regular"/>
              </a:rPr>
              <a:t>případě</a:t>
            </a:r>
            <a:endParaRPr lang="cs-CZ" sz="1800" b="0" i="0" dirty="0">
              <a:solidFill>
                <a:srgbClr val="000000"/>
              </a:solidFill>
              <a:effectLst/>
              <a:latin typeface="LMSans10-Regular"/>
            </a:endParaRPr>
          </a:p>
          <a:p>
            <a:r>
              <a:rPr lang="en-US" sz="1800" b="0" i="0" dirty="0" err="1">
                <a:solidFill>
                  <a:srgbClr val="61B7CF"/>
                </a:solidFill>
                <a:effectLst/>
                <a:latin typeface="LMSans10-Regular"/>
              </a:rPr>
              <a:t>anafora</a:t>
            </a:r>
            <a:r>
              <a:rPr lang="en-US" sz="1800" b="0" i="0" dirty="0">
                <a:solidFill>
                  <a:srgbClr val="61B7CF"/>
                </a:solidFill>
                <a:effectLst/>
                <a:latin typeface="LMSans10-Regular"/>
              </a:rPr>
              <a:t> </a:t>
            </a:r>
            <a:r>
              <a:rPr lang="en-US" sz="1800" b="0" i="0" dirty="0">
                <a:solidFill>
                  <a:srgbClr val="000000"/>
                </a:solidFill>
                <a:effectLst/>
                <a:latin typeface="LMSans10-Regular"/>
              </a:rPr>
              <a:t>(</a:t>
            </a:r>
            <a:r>
              <a:rPr lang="en-US" sz="1800" b="0" i="0" dirty="0" err="1">
                <a:solidFill>
                  <a:srgbClr val="000000"/>
                </a:solidFill>
                <a:effectLst/>
                <a:latin typeface="LMSans10-Regular"/>
              </a:rPr>
              <a:t>zpětný</a:t>
            </a:r>
            <a:r>
              <a:rPr lang="en-US" sz="1800" b="0" i="0" dirty="0">
                <a:solidFill>
                  <a:srgbClr val="000000"/>
                </a:solidFill>
                <a:effectLst/>
                <a:latin typeface="LMSans10-Regular"/>
              </a:rPr>
              <a:t> </a:t>
            </a:r>
            <a:r>
              <a:rPr lang="en-US" sz="1800" b="0" i="0" dirty="0" err="1">
                <a:solidFill>
                  <a:srgbClr val="000000"/>
                </a:solidFill>
                <a:effectLst/>
                <a:latin typeface="LMSans10-Regular"/>
              </a:rPr>
              <a:t>odkaz</a:t>
            </a:r>
            <a:r>
              <a:rPr lang="en-US" sz="1800" b="0" i="0" dirty="0">
                <a:solidFill>
                  <a:srgbClr val="000000"/>
                </a:solidFill>
                <a:effectLst/>
                <a:latin typeface="LMSans10-Regular"/>
              </a:rPr>
              <a:t>) – antecedent (</a:t>
            </a:r>
            <a:r>
              <a:rPr lang="en-US" sz="1800" b="0" i="0" dirty="0" err="1">
                <a:solidFill>
                  <a:srgbClr val="000000"/>
                </a:solidFill>
                <a:effectLst/>
                <a:latin typeface="LMSans10-Regular"/>
              </a:rPr>
              <a:t>dříve</a:t>
            </a:r>
            <a:r>
              <a:rPr lang="en-US" sz="1800" b="0" i="0" dirty="0">
                <a:solidFill>
                  <a:srgbClr val="000000"/>
                </a:solidFill>
                <a:effectLst/>
                <a:latin typeface="LMSans10-Regular"/>
              </a:rPr>
              <a:t> </a:t>
            </a:r>
            <a:r>
              <a:rPr lang="en-US" sz="1800" b="0" i="0" dirty="0" err="1">
                <a:solidFill>
                  <a:srgbClr val="000000"/>
                </a:solidFill>
                <a:effectLst/>
                <a:latin typeface="LMSans10-Regular"/>
              </a:rPr>
              <a:t>evokovaný</a:t>
            </a:r>
            <a:r>
              <a:rPr lang="en-US" sz="1800" b="0" i="0" dirty="0">
                <a:solidFill>
                  <a:srgbClr val="000000"/>
                </a:solidFill>
                <a:effectLst/>
                <a:latin typeface="LMSans10-Regular"/>
              </a:rPr>
              <a:t> PO)</a:t>
            </a:r>
            <a:br>
              <a:rPr lang="en-US" sz="1800" b="0" i="0" dirty="0">
                <a:solidFill>
                  <a:srgbClr val="000000"/>
                </a:solidFill>
                <a:effectLst/>
                <a:latin typeface="LMSans10-Regular"/>
              </a:rPr>
            </a:br>
            <a:r>
              <a:rPr lang="en-US" sz="1800" b="0" i="0" dirty="0" err="1">
                <a:solidFill>
                  <a:srgbClr val="000000"/>
                </a:solidFill>
                <a:effectLst/>
                <a:latin typeface="LMSans10-Regular"/>
              </a:rPr>
              <a:t>Anežka</a:t>
            </a:r>
            <a:r>
              <a:rPr lang="en-US" sz="1800" b="0" i="0" dirty="0">
                <a:solidFill>
                  <a:srgbClr val="000000"/>
                </a:solidFill>
                <a:effectLst/>
                <a:latin typeface="LMSans10-Regular"/>
              </a:rPr>
              <a:t> </a:t>
            </a:r>
            <a:r>
              <a:rPr lang="en-US" sz="1800" b="0" i="0" dirty="0" err="1">
                <a:solidFill>
                  <a:srgbClr val="000000"/>
                </a:solidFill>
                <a:effectLst/>
                <a:latin typeface="LMSans10-Regular"/>
              </a:rPr>
              <a:t>na</a:t>
            </a:r>
            <a:r>
              <a:rPr lang="en-US" sz="1800" b="0" i="0" dirty="0">
                <a:solidFill>
                  <a:srgbClr val="000000"/>
                </a:solidFill>
                <a:effectLst/>
                <a:latin typeface="LMSans10-Regular"/>
              </a:rPr>
              <a:t> </a:t>
            </a:r>
            <a:r>
              <a:rPr lang="en-US" sz="1800" b="0" i="1" dirty="0" err="1">
                <a:solidFill>
                  <a:srgbClr val="000000"/>
                </a:solidFill>
                <a:effectLst/>
                <a:latin typeface="LMSans10-Oblique"/>
              </a:rPr>
              <a:t>sebe</a:t>
            </a:r>
            <a:r>
              <a:rPr lang="en-US" sz="1800" b="0" i="1" dirty="0">
                <a:solidFill>
                  <a:srgbClr val="000000"/>
                </a:solidFill>
                <a:effectLst/>
                <a:latin typeface="LMSans10-Oblique"/>
              </a:rPr>
              <a:t> </a:t>
            </a:r>
            <a:r>
              <a:rPr lang="en-US" sz="1800" b="0" i="0" dirty="0" err="1">
                <a:solidFill>
                  <a:srgbClr val="000000"/>
                </a:solidFill>
                <a:effectLst/>
                <a:latin typeface="LMSans10-Regular"/>
              </a:rPr>
              <a:t>hodila</a:t>
            </a:r>
            <a:r>
              <a:rPr lang="en-US" sz="1800" b="0" i="0" dirty="0">
                <a:solidFill>
                  <a:srgbClr val="000000"/>
                </a:solidFill>
                <a:effectLst/>
                <a:latin typeface="LMSans10-Regular"/>
              </a:rPr>
              <a:t> </a:t>
            </a:r>
            <a:r>
              <a:rPr lang="en-US" sz="1800" b="0" i="0" dirty="0" err="1">
                <a:solidFill>
                  <a:srgbClr val="000000"/>
                </a:solidFill>
                <a:effectLst/>
                <a:latin typeface="LMSans10-Regular"/>
              </a:rPr>
              <a:t>kabát</a:t>
            </a:r>
            <a:r>
              <a:rPr lang="en-US" sz="1800" b="0" i="0" dirty="0">
                <a:solidFill>
                  <a:srgbClr val="000000"/>
                </a:solidFill>
                <a:effectLst/>
                <a:latin typeface="LMSans10-Regular"/>
              </a:rPr>
              <a:t> a </a:t>
            </a:r>
            <a:r>
              <a:rPr lang="en-US" sz="1800" b="0" i="0" dirty="0" err="1">
                <a:solidFill>
                  <a:srgbClr val="000000"/>
                </a:solidFill>
                <a:effectLst/>
                <a:latin typeface="LMSans10-Regular"/>
              </a:rPr>
              <a:t>vyrazila</a:t>
            </a:r>
            <a:r>
              <a:rPr lang="en-US" sz="1800" b="0" i="0" dirty="0">
                <a:solidFill>
                  <a:srgbClr val="000000"/>
                </a:solidFill>
                <a:effectLst/>
                <a:latin typeface="LMSans10-Regular"/>
              </a:rPr>
              <a:t>.</a:t>
            </a:r>
            <a:endParaRPr lang="cs-CZ" sz="1800" b="0" i="0" dirty="0">
              <a:solidFill>
                <a:srgbClr val="000000"/>
              </a:solidFill>
              <a:effectLst/>
              <a:latin typeface="LMSans10-Regular"/>
            </a:endParaRPr>
          </a:p>
          <a:p>
            <a:r>
              <a:rPr lang="en-US" sz="1800" b="0" i="0" dirty="0" err="1">
                <a:solidFill>
                  <a:srgbClr val="61B7CF"/>
                </a:solidFill>
                <a:effectLst/>
                <a:latin typeface="LMSans10-Regular"/>
              </a:rPr>
              <a:t>katafora</a:t>
            </a:r>
            <a:r>
              <a:rPr lang="en-US" sz="1800" b="0" i="0" dirty="0">
                <a:solidFill>
                  <a:srgbClr val="61B7CF"/>
                </a:solidFill>
                <a:effectLst/>
                <a:latin typeface="LMSans10-Regular"/>
              </a:rPr>
              <a:t> </a:t>
            </a:r>
            <a:r>
              <a:rPr lang="en-US" sz="1800" b="0" i="0" dirty="0">
                <a:solidFill>
                  <a:srgbClr val="000000"/>
                </a:solidFill>
                <a:effectLst/>
                <a:latin typeface="LMSans10-Regular"/>
              </a:rPr>
              <a:t>(</a:t>
            </a:r>
            <a:r>
              <a:rPr lang="en-US" sz="1800" b="0" i="0" dirty="0" err="1">
                <a:solidFill>
                  <a:srgbClr val="000000"/>
                </a:solidFill>
                <a:effectLst/>
                <a:latin typeface="LMSans10-Regular"/>
              </a:rPr>
              <a:t>dopředný</a:t>
            </a:r>
            <a:r>
              <a:rPr lang="en-US" sz="1800" b="0" i="0" dirty="0">
                <a:solidFill>
                  <a:srgbClr val="000000"/>
                </a:solidFill>
                <a:effectLst/>
                <a:latin typeface="LMSans10-Regular"/>
              </a:rPr>
              <a:t> </a:t>
            </a:r>
            <a:r>
              <a:rPr lang="en-US" sz="1800" b="0" i="0" dirty="0" err="1">
                <a:solidFill>
                  <a:srgbClr val="000000"/>
                </a:solidFill>
                <a:effectLst/>
                <a:latin typeface="LMSans10-Regular"/>
              </a:rPr>
              <a:t>odkaz</a:t>
            </a:r>
            <a:r>
              <a:rPr lang="en-US" sz="1800" b="0" i="0" dirty="0">
                <a:solidFill>
                  <a:srgbClr val="000000"/>
                </a:solidFill>
                <a:effectLst/>
                <a:latin typeface="LMSans10-Regular"/>
              </a:rPr>
              <a:t>)</a:t>
            </a:r>
            <a:br>
              <a:rPr lang="en-US" sz="1800" b="0" i="0" dirty="0">
                <a:solidFill>
                  <a:srgbClr val="000000"/>
                </a:solidFill>
                <a:effectLst/>
                <a:latin typeface="LMSans10-Regular"/>
              </a:rPr>
            </a:br>
            <a:r>
              <a:rPr lang="en-US" sz="1800" b="0" i="0" dirty="0" err="1">
                <a:solidFill>
                  <a:srgbClr val="000000"/>
                </a:solidFill>
                <a:effectLst/>
                <a:latin typeface="LMSans10-Regular"/>
              </a:rPr>
              <a:t>Protože</a:t>
            </a:r>
            <a:r>
              <a:rPr lang="en-US" sz="1800" b="0" i="0" dirty="0">
                <a:solidFill>
                  <a:srgbClr val="000000"/>
                </a:solidFill>
                <a:effectLst/>
                <a:latin typeface="LMSans10-Regular"/>
              </a:rPr>
              <a:t> </a:t>
            </a:r>
            <a:r>
              <a:rPr lang="en-US" sz="1800" b="0" i="1" dirty="0">
                <a:solidFill>
                  <a:srgbClr val="000000"/>
                </a:solidFill>
                <a:effectLst/>
                <a:latin typeface="LMSans10-Oblique"/>
              </a:rPr>
              <a:t>[on] </a:t>
            </a:r>
            <a:r>
              <a:rPr lang="en-US" sz="1800" b="0" i="0" dirty="0" err="1">
                <a:solidFill>
                  <a:srgbClr val="000000"/>
                </a:solidFill>
                <a:effectLst/>
                <a:latin typeface="LMSans10-Regular"/>
              </a:rPr>
              <a:t>byl</a:t>
            </a:r>
            <a:r>
              <a:rPr lang="en-US" sz="1800" b="0" i="0" dirty="0">
                <a:solidFill>
                  <a:srgbClr val="000000"/>
                </a:solidFill>
                <a:effectLst/>
                <a:latin typeface="LMSans10-Regular"/>
              </a:rPr>
              <a:t> </a:t>
            </a:r>
            <a:r>
              <a:rPr lang="en-US" sz="1800" b="0" i="0" dirty="0" err="1">
                <a:solidFill>
                  <a:srgbClr val="000000"/>
                </a:solidFill>
                <a:effectLst/>
                <a:latin typeface="LMSans10-Regular"/>
              </a:rPr>
              <a:t>chytrý</a:t>
            </a:r>
            <a:r>
              <a:rPr lang="en-US" sz="1800" b="0" i="0" dirty="0">
                <a:solidFill>
                  <a:srgbClr val="000000"/>
                </a:solidFill>
                <a:effectLst/>
                <a:latin typeface="LMSans10-Regular"/>
              </a:rPr>
              <a:t>, </a:t>
            </a:r>
            <a:r>
              <a:rPr lang="en-US" sz="1800" b="0" i="0" dirty="0" err="1">
                <a:solidFill>
                  <a:srgbClr val="000000"/>
                </a:solidFill>
                <a:effectLst/>
                <a:latin typeface="LMSans10-Regular"/>
              </a:rPr>
              <a:t>vydal</a:t>
            </a:r>
            <a:r>
              <a:rPr lang="en-US" sz="1800" b="0" i="0" dirty="0">
                <a:solidFill>
                  <a:srgbClr val="000000"/>
                </a:solidFill>
                <a:effectLst/>
                <a:latin typeface="LMSans10-Regular"/>
              </a:rPr>
              <a:t> se David </a:t>
            </a:r>
            <a:r>
              <a:rPr lang="en-US" sz="1800" b="0" i="0" dirty="0" err="1">
                <a:solidFill>
                  <a:srgbClr val="000000"/>
                </a:solidFill>
                <a:effectLst/>
                <a:latin typeface="LMSans10-Regular"/>
              </a:rPr>
              <a:t>nejprve</a:t>
            </a:r>
            <a:r>
              <a:rPr lang="en-US" sz="1800" b="0" i="0" dirty="0">
                <a:solidFill>
                  <a:srgbClr val="000000"/>
                </a:solidFill>
                <a:effectLst/>
                <a:latin typeface="LMSans10-Regular"/>
              </a:rPr>
              <a:t> za </a:t>
            </a:r>
            <a:r>
              <a:rPr lang="en-US" sz="1800" b="0" i="0" dirty="0" err="1">
                <a:solidFill>
                  <a:srgbClr val="000000"/>
                </a:solidFill>
                <a:effectLst/>
                <a:latin typeface="LMSans10-Regular"/>
              </a:rPr>
              <a:t>svým</a:t>
            </a:r>
            <a:r>
              <a:rPr lang="en-US" sz="1800" b="0" i="0" dirty="0">
                <a:solidFill>
                  <a:srgbClr val="000000"/>
                </a:solidFill>
                <a:effectLst/>
                <a:latin typeface="LMSans10-Regular"/>
              </a:rPr>
              <a:t> </a:t>
            </a:r>
            <a:r>
              <a:rPr lang="en-US" sz="1800" b="0" i="0" dirty="0" err="1">
                <a:solidFill>
                  <a:srgbClr val="000000"/>
                </a:solidFill>
                <a:effectLst/>
                <a:latin typeface="LMSans10-Regular"/>
              </a:rPr>
              <a:t>šéfem</a:t>
            </a:r>
            <a:r>
              <a:rPr lang="en-US" sz="1800" b="0" i="0" dirty="0">
                <a:solidFill>
                  <a:srgbClr val="000000"/>
                </a:solidFill>
                <a:effectLst/>
                <a:latin typeface="LMSans10-Regular"/>
              </a:rPr>
              <a:t>.</a:t>
            </a:r>
            <a:endParaRPr lang="cs-CZ" sz="1800" b="0" i="0" dirty="0">
              <a:solidFill>
                <a:srgbClr val="000000"/>
              </a:solidFill>
              <a:effectLst/>
              <a:latin typeface="LMSans10-Regular"/>
            </a:endParaRPr>
          </a:p>
          <a:p>
            <a:r>
              <a:rPr lang="en-US" sz="1800" b="0" i="0" dirty="0" err="1">
                <a:solidFill>
                  <a:srgbClr val="61B7CF"/>
                </a:solidFill>
                <a:effectLst/>
                <a:latin typeface="LMSans10-Regular"/>
              </a:rPr>
              <a:t>koreference</a:t>
            </a:r>
            <a:r>
              <a:rPr lang="en-US" sz="1800" b="0" i="0" dirty="0">
                <a:solidFill>
                  <a:srgbClr val="000000"/>
                </a:solidFill>
                <a:effectLst/>
                <a:latin typeface="LMSans10-Regular"/>
              </a:rPr>
              <a:t>: Václav Klaus, Klaus, </a:t>
            </a:r>
            <a:r>
              <a:rPr lang="en-US" sz="1800" b="0" i="0" dirty="0" err="1">
                <a:solidFill>
                  <a:srgbClr val="000000"/>
                </a:solidFill>
                <a:effectLst/>
                <a:latin typeface="LMSans10-Regular"/>
              </a:rPr>
              <a:t>bývalý</a:t>
            </a:r>
            <a:r>
              <a:rPr lang="en-US" sz="1800" b="0" i="0" dirty="0">
                <a:solidFill>
                  <a:srgbClr val="000000"/>
                </a:solidFill>
                <a:effectLst/>
                <a:latin typeface="LMSans10-Regular"/>
              </a:rPr>
              <a:t> </a:t>
            </a:r>
            <a:r>
              <a:rPr lang="en-US" sz="1800" b="0" i="0" dirty="0" err="1">
                <a:solidFill>
                  <a:srgbClr val="000000"/>
                </a:solidFill>
                <a:effectLst/>
                <a:latin typeface="LMSans10-Regular"/>
              </a:rPr>
              <a:t>prezident</a:t>
            </a:r>
            <a:r>
              <a:rPr lang="en-US" sz="1800" b="0" i="0" dirty="0">
                <a:solidFill>
                  <a:srgbClr val="000000"/>
                </a:solidFill>
                <a:effectLst/>
                <a:latin typeface="LMSans10-Regular"/>
              </a:rPr>
              <a:t>, on, </a:t>
            </a:r>
            <a:r>
              <a:rPr lang="en-US" sz="1800" b="0" i="0" dirty="0" err="1">
                <a:solidFill>
                  <a:srgbClr val="000000"/>
                </a:solidFill>
                <a:effectLst/>
                <a:latin typeface="LMSans10-Regular"/>
              </a:rPr>
              <a:t>čórlpero</a:t>
            </a:r>
            <a:endParaRPr lang="cs-CZ" sz="1800" dirty="0">
              <a:solidFill>
                <a:srgbClr val="000000"/>
              </a:solidFill>
              <a:latin typeface="LMSans10-Regular"/>
            </a:endParaRPr>
          </a:p>
          <a:p>
            <a:r>
              <a:rPr lang="en-US" sz="1800" b="0" i="0" dirty="0" err="1">
                <a:solidFill>
                  <a:srgbClr val="000000"/>
                </a:solidFill>
                <a:effectLst/>
                <a:latin typeface="LMSans10-Regular"/>
              </a:rPr>
              <a:t>druhy</a:t>
            </a:r>
            <a:r>
              <a:rPr lang="en-US" sz="1800" b="0" i="0" dirty="0">
                <a:solidFill>
                  <a:srgbClr val="000000"/>
                </a:solidFill>
                <a:effectLst/>
                <a:latin typeface="LMSans10-Regular"/>
              </a:rPr>
              <a:t> </a:t>
            </a:r>
            <a:r>
              <a:rPr lang="en-US" sz="1800" b="0" i="0" dirty="0" err="1">
                <a:solidFill>
                  <a:srgbClr val="000000"/>
                </a:solidFill>
                <a:effectLst/>
                <a:latin typeface="LMSans10-Regular"/>
              </a:rPr>
              <a:t>anafor</a:t>
            </a:r>
            <a:r>
              <a:rPr lang="en-US" sz="1800" b="0" i="0" dirty="0">
                <a:solidFill>
                  <a:srgbClr val="000000"/>
                </a:solidFill>
                <a:effectLst/>
                <a:latin typeface="LMSans10-Regular"/>
              </a:rPr>
              <a:t>:</a:t>
            </a:r>
            <a:br>
              <a:rPr lang="en-US" sz="1800" b="0" i="0" dirty="0">
                <a:solidFill>
                  <a:srgbClr val="000000"/>
                </a:solidFill>
                <a:effectLst/>
                <a:latin typeface="LMSans10-Regular"/>
              </a:rPr>
            </a:br>
            <a:r>
              <a:rPr lang="en-US" sz="1800" b="0" i="0" dirty="0">
                <a:solidFill>
                  <a:srgbClr val="61B7CF"/>
                </a:solidFill>
                <a:effectLst/>
                <a:latin typeface="LMSans10-Regular"/>
              </a:rPr>
              <a:t>• </a:t>
            </a:r>
            <a:r>
              <a:rPr lang="en-US" sz="1800" b="0" i="0" dirty="0" err="1">
                <a:solidFill>
                  <a:srgbClr val="000000"/>
                </a:solidFill>
                <a:effectLst/>
                <a:latin typeface="LMSans10-Regular"/>
              </a:rPr>
              <a:t>deixe</a:t>
            </a:r>
            <a:r>
              <a:rPr lang="en-US" sz="1800" b="0" i="0" dirty="0">
                <a:solidFill>
                  <a:srgbClr val="000000"/>
                </a:solidFill>
                <a:effectLst/>
                <a:latin typeface="LMSans10-Regular"/>
              </a:rPr>
              <a:t>: Petr </a:t>
            </a:r>
            <a:r>
              <a:rPr lang="en-US" sz="1800" b="0" i="0" dirty="0" err="1">
                <a:solidFill>
                  <a:srgbClr val="000000"/>
                </a:solidFill>
                <a:effectLst/>
                <a:latin typeface="LMSans10-Regular"/>
              </a:rPr>
              <a:t>si</a:t>
            </a:r>
            <a:r>
              <a:rPr lang="en-US" sz="1800" b="0" i="0" dirty="0">
                <a:solidFill>
                  <a:srgbClr val="000000"/>
                </a:solidFill>
                <a:effectLst/>
                <a:latin typeface="LMSans10-Regular"/>
              </a:rPr>
              <a:t> </a:t>
            </a:r>
            <a:r>
              <a:rPr lang="en-US" sz="1800" b="0" i="0" dirty="0" err="1">
                <a:solidFill>
                  <a:srgbClr val="000000"/>
                </a:solidFill>
                <a:effectLst/>
                <a:latin typeface="LMSans10-Regular"/>
              </a:rPr>
              <a:t>ukrojil</a:t>
            </a:r>
            <a:r>
              <a:rPr lang="en-US" sz="1800" b="0" i="0" dirty="0">
                <a:solidFill>
                  <a:srgbClr val="000000"/>
                </a:solidFill>
                <a:effectLst/>
                <a:latin typeface="LMSans10-Regular"/>
              </a:rPr>
              <a:t> </a:t>
            </a:r>
            <a:r>
              <a:rPr lang="en-US" sz="1800" b="0" i="0" dirty="0" err="1">
                <a:solidFill>
                  <a:srgbClr val="000000"/>
                </a:solidFill>
                <a:effectLst/>
                <a:latin typeface="LMSans10-Regular"/>
              </a:rPr>
              <a:t>chleba</a:t>
            </a:r>
            <a:r>
              <a:rPr lang="en-US" sz="1800" b="0" i="0" dirty="0">
                <a:solidFill>
                  <a:srgbClr val="000000"/>
                </a:solidFill>
                <a:effectLst/>
                <a:latin typeface="LMSans10-Regular"/>
              </a:rPr>
              <a:t> a </a:t>
            </a:r>
            <a:r>
              <a:rPr lang="en-US" sz="1800" b="0" i="0" dirty="0" err="1">
                <a:solidFill>
                  <a:srgbClr val="000000"/>
                </a:solidFill>
                <a:effectLst/>
                <a:latin typeface="LMSans10-Regular"/>
              </a:rPr>
              <a:t>pak</a:t>
            </a:r>
            <a:r>
              <a:rPr lang="en-US" sz="1800" b="0" i="0" dirty="0">
                <a:solidFill>
                  <a:srgbClr val="000000"/>
                </a:solidFill>
                <a:effectLst/>
                <a:latin typeface="LMSans10-Regular"/>
              </a:rPr>
              <a:t> </a:t>
            </a:r>
            <a:r>
              <a:rPr lang="en-US" sz="1800" b="0" i="1" dirty="0">
                <a:solidFill>
                  <a:srgbClr val="000000"/>
                </a:solidFill>
                <a:effectLst/>
                <a:latin typeface="LMSans10-Oblique"/>
              </a:rPr>
              <a:t>ho </a:t>
            </a:r>
            <a:r>
              <a:rPr lang="en-US" sz="1800" b="0" i="0" dirty="0" err="1">
                <a:solidFill>
                  <a:srgbClr val="000000"/>
                </a:solidFill>
                <a:effectLst/>
                <a:latin typeface="LMSans10-Regular"/>
              </a:rPr>
              <a:t>snědl</a:t>
            </a:r>
            <a:r>
              <a:rPr lang="en-US" sz="1800" b="0" i="0" dirty="0">
                <a:solidFill>
                  <a:srgbClr val="000000"/>
                </a:solidFill>
                <a:effectLst/>
                <a:latin typeface="LMSans10-Regular"/>
              </a:rPr>
              <a:t>.</a:t>
            </a:r>
            <a:br>
              <a:rPr lang="en-US" sz="1800" b="0" i="0" dirty="0">
                <a:solidFill>
                  <a:srgbClr val="000000"/>
                </a:solidFill>
                <a:effectLst/>
                <a:latin typeface="LMSans10-Regular"/>
              </a:rPr>
            </a:br>
            <a:r>
              <a:rPr lang="en-US" sz="1800" b="0" i="0" dirty="0">
                <a:solidFill>
                  <a:srgbClr val="61B7CF"/>
                </a:solidFill>
                <a:effectLst/>
                <a:latin typeface="LMSans10-Regular"/>
              </a:rPr>
              <a:t>• </a:t>
            </a:r>
            <a:r>
              <a:rPr lang="en-US" sz="1800" b="0" i="0" dirty="0" err="1">
                <a:solidFill>
                  <a:srgbClr val="000000"/>
                </a:solidFill>
                <a:effectLst/>
                <a:latin typeface="LMSans10-Regular"/>
              </a:rPr>
              <a:t>synonymum</a:t>
            </a:r>
            <a:r>
              <a:rPr lang="en-US" sz="1800" b="0" i="0" dirty="0">
                <a:solidFill>
                  <a:srgbClr val="000000"/>
                </a:solidFill>
                <a:effectLst/>
                <a:latin typeface="LMSans10-Regular"/>
              </a:rPr>
              <a:t>: Petr </a:t>
            </a:r>
            <a:r>
              <a:rPr lang="en-US" sz="1800" b="0" i="0" dirty="0" err="1">
                <a:solidFill>
                  <a:srgbClr val="000000"/>
                </a:solidFill>
                <a:effectLst/>
                <a:latin typeface="LMSans10-Regular"/>
              </a:rPr>
              <a:t>si</a:t>
            </a:r>
            <a:r>
              <a:rPr lang="en-US" sz="1800" b="0" i="0" dirty="0">
                <a:solidFill>
                  <a:srgbClr val="000000"/>
                </a:solidFill>
                <a:effectLst/>
                <a:latin typeface="LMSans10-Regular"/>
              </a:rPr>
              <a:t> </a:t>
            </a:r>
            <a:r>
              <a:rPr lang="en-US" sz="1800" b="0" i="0" dirty="0" err="1">
                <a:solidFill>
                  <a:srgbClr val="000000"/>
                </a:solidFill>
                <a:effectLst/>
                <a:latin typeface="LMSans10-Regular"/>
              </a:rPr>
              <a:t>ukrojil</a:t>
            </a:r>
            <a:r>
              <a:rPr lang="en-US" sz="1800" b="0" i="0" dirty="0">
                <a:solidFill>
                  <a:srgbClr val="000000"/>
                </a:solidFill>
                <a:effectLst/>
                <a:latin typeface="LMSans10-Regular"/>
              </a:rPr>
              <a:t> </a:t>
            </a:r>
            <a:r>
              <a:rPr lang="en-US" sz="1800" b="0" i="0" dirty="0" err="1">
                <a:solidFill>
                  <a:srgbClr val="000000"/>
                </a:solidFill>
                <a:effectLst/>
                <a:latin typeface="LMSans10-Regular"/>
              </a:rPr>
              <a:t>chleba</a:t>
            </a:r>
            <a:r>
              <a:rPr lang="en-US" sz="1800" b="0" i="0" dirty="0">
                <a:solidFill>
                  <a:srgbClr val="000000"/>
                </a:solidFill>
                <a:effectLst/>
                <a:latin typeface="LMSans10-Regular"/>
              </a:rPr>
              <a:t> a </a:t>
            </a:r>
            <a:r>
              <a:rPr lang="en-US" sz="1800" b="0" i="0" dirty="0" err="1">
                <a:solidFill>
                  <a:srgbClr val="000000"/>
                </a:solidFill>
                <a:effectLst/>
                <a:latin typeface="LMSans10-Regular"/>
              </a:rPr>
              <a:t>pak</a:t>
            </a:r>
            <a:r>
              <a:rPr lang="en-US" sz="1800" b="0" i="0" dirty="0">
                <a:solidFill>
                  <a:srgbClr val="000000"/>
                </a:solidFill>
                <a:effectLst/>
                <a:latin typeface="LMSans10-Regular"/>
              </a:rPr>
              <a:t> </a:t>
            </a:r>
            <a:r>
              <a:rPr lang="en-US" sz="1800" b="0" i="1" dirty="0" err="1">
                <a:solidFill>
                  <a:srgbClr val="000000"/>
                </a:solidFill>
                <a:effectLst/>
                <a:latin typeface="LMSans10-Oblique"/>
              </a:rPr>
              <a:t>krajíc</a:t>
            </a:r>
            <a:r>
              <a:rPr lang="en-US" sz="1800" b="0" i="1" dirty="0">
                <a:solidFill>
                  <a:srgbClr val="000000"/>
                </a:solidFill>
                <a:effectLst/>
                <a:latin typeface="LMSans10-Oblique"/>
              </a:rPr>
              <a:t> </a:t>
            </a:r>
            <a:r>
              <a:rPr lang="en-US" sz="1800" b="0" i="0" dirty="0" err="1">
                <a:solidFill>
                  <a:srgbClr val="000000"/>
                </a:solidFill>
                <a:effectLst/>
                <a:latin typeface="LMSans10-Regular"/>
              </a:rPr>
              <a:t>snědl</a:t>
            </a:r>
            <a:r>
              <a:rPr lang="en-US" sz="1800" b="0" i="0" dirty="0">
                <a:solidFill>
                  <a:srgbClr val="000000"/>
                </a:solidFill>
                <a:effectLst/>
                <a:latin typeface="LMSans10-Regular"/>
              </a:rPr>
              <a:t>.</a:t>
            </a:r>
            <a:r>
              <a:rPr lang="en-US" dirty="0"/>
              <a:t> </a:t>
            </a:r>
          </a:p>
        </p:txBody>
      </p:sp>
    </p:spTree>
    <p:extLst>
      <p:ext uri="{BB962C8B-B14F-4D97-AF65-F5344CB8AC3E}">
        <p14:creationId xmlns:p14="http://schemas.microsoft.com/office/powerpoint/2010/main" val="196550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70D0-54C8-22B0-5DEB-546C193C46D8}"/>
              </a:ext>
            </a:extLst>
          </p:cNvPr>
          <p:cNvSpPr>
            <a:spLocks noGrp="1"/>
          </p:cNvSpPr>
          <p:nvPr>
            <p:ph type="title"/>
          </p:nvPr>
        </p:nvSpPr>
        <p:spPr/>
        <p:txBody>
          <a:bodyPr/>
          <a:lstStyle/>
          <a:p>
            <a:r>
              <a:rPr lang="cs-CZ" dirty="0"/>
              <a:t>Terminologie</a:t>
            </a:r>
            <a:endParaRPr lang="en-US" dirty="0"/>
          </a:p>
        </p:txBody>
      </p:sp>
      <p:sp>
        <p:nvSpPr>
          <p:cNvPr id="4" name="Content Placeholder 3">
            <a:extLst>
              <a:ext uri="{FF2B5EF4-FFF2-40B4-BE49-F238E27FC236}">
                <a16:creationId xmlns:a16="http://schemas.microsoft.com/office/drawing/2014/main" id="{52676F8D-CA0B-23DE-8D3D-B5A70F293706}"/>
              </a:ext>
            </a:extLst>
          </p:cNvPr>
          <p:cNvSpPr>
            <a:spLocks noGrp="1"/>
          </p:cNvSpPr>
          <p:nvPr>
            <p:ph sz="half" idx="1"/>
          </p:nvPr>
        </p:nvSpPr>
        <p:spPr/>
        <p:txBody>
          <a:bodyPr/>
          <a:lstStyle/>
          <a:p>
            <a:r>
              <a:rPr lang="cs-CZ" dirty="0"/>
              <a:t>Anafora (anaphor) – ukazatel na antecedent</a:t>
            </a:r>
          </a:p>
          <a:p>
            <a:r>
              <a:rPr lang="cs-CZ" dirty="0"/>
              <a:t>Antecedent – entita v promluvě</a:t>
            </a:r>
          </a:p>
          <a:p>
            <a:r>
              <a:rPr lang="cs-CZ" dirty="0"/>
              <a:t>Koreference (coreference) – stav, kdy anafora a antecedent společně odkazují na objekt v reálném světě</a:t>
            </a:r>
          </a:p>
          <a:p>
            <a:r>
              <a:rPr lang="cs-CZ" dirty="0"/>
              <a:t>Koreferenční řetězec (coreferential chain) – více frází je spojených koreferencí</a:t>
            </a:r>
          </a:p>
          <a:p>
            <a:endParaRPr lang="en-US" dirty="0"/>
          </a:p>
        </p:txBody>
      </p:sp>
      <p:sp>
        <p:nvSpPr>
          <p:cNvPr id="5" name="Content Placeholder 4">
            <a:extLst>
              <a:ext uri="{FF2B5EF4-FFF2-40B4-BE49-F238E27FC236}">
                <a16:creationId xmlns:a16="http://schemas.microsoft.com/office/drawing/2014/main" id="{0E087D8F-A6A2-1606-A0AE-621725DA19A5}"/>
              </a:ext>
            </a:extLst>
          </p:cNvPr>
          <p:cNvSpPr>
            <a:spLocks noGrp="1"/>
          </p:cNvSpPr>
          <p:nvPr>
            <p:ph sz="half" idx="2"/>
          </p:nvPr>
        </p:nvSpPr>
        <p:spPr/>
        <p:txBody>
          <a:bodyPr/>
          <a:lstStyle/>
          <a:p>
            <a:r>
              <a:rPr lang="en-US" b="1" dirty="0"/>
              <a:t>This book</a:t>
            </a:r>
            <a:r>
              <a:rPr lang="en-US" dirty="0"/>
              <a:t> is about anaphora resolution. </a:t>
            </a:r>
            <a:r>
              <a:rPr lang="en-US" b="1" dirty="0"/>
              <a:t>The book</a:t>
            </a:r>
            <a:r>
              <a:rPr lang="en-US" dirty="0"/>
              <a:t> is designed to help beginners in the field and </a:t>
            </a:r>
            <a:r>
              <a:rPr lang="en-US" b="1" dirty="0"/>
              <a:t>its</a:t>
            </a:r>
            <a:r>
              <a:rPr lang="en-US" dirty="0"/>
              <a:t> author hopes that </a:t>
            </a:r>
            <a:r>
              <a:rPr lang="en-US" b="1" dirty="0"/>
              <a:t>it</a:t>
            </a:r>
            <a:r>
              <a:rPr lang="en-US" dirty="0"/>
              <a:t> will be useful</a:t>
            </a:r>
            <a:r>
              <a:rPr lang="cs-CZ" dirty="0"/>
              <a:t>.</a:t>
            </a:r>
            <a:endParaRPr lang="en-US" dirty="0"/>
          </a:p>
        </p:txBody>
      </p:sp>
    </p:spTree>
    <p:extLst>
      <p:ext uri="{BB962C8B-B14F-4D97-AF65-F5344CB8AC3E}">
        <p14:creationId xmlns:p14="http://schemas.microsoft.com/office/powerpoint/2010/main" val="269242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48C69-D221-1D35-FDB3-87B2E57546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FA592D-1EE0-3C83-F7E1-F8A9B1CF7AFE}"/>
              </a:ext>
            </a:extLst>
          </p:cNvPr>
          <p:cNvSpPr>
            <a:spLocks noGrp="1"/>
          </p:cNvSpPr>
          <p:nvPr>
            <p:ph type="title"/>
          </p:nvPr>
        </p:nvSpPr>
        <p:spPr/>
        <p:txBody>
          <a:bodyPr/>
          <a:lstStyle/>
          <a:p>
            <a:r>
              <a:rPr lang="cs-CZ" dirty="0"/>
              <a:t>Typy anafor</a:t>
            </a:r>
            <a:endParaRPr lang="en-US" dirty="0"/>
          </a:p>
        </p:txBody>
      </p:sp>
      <p:sp>
        <p:nvSpPr>
          <p:cNvPr id="4" name="Content Placeholder 3">
            <a:extLst>
              <a:ext uri="{FF2B5EF4-FFF2-40B4-BE49-F238E27FC236}">
                <a16:creationId xmlns:a16="http://schemas.microsoft.com/office/drawing/2014/main" id="{9204C895-B8DA-D62D-2916-A3484D43368D}"/>
              </a:ext>
            </a:extLst>
          </p:cNvPr>
          <p:cNvSpPr>
            <a:spLocks noGrp="1"/>
          </p:cNvSpPr>
          <p:nvPr>
            <p:ph sz="half" idx="1"/>
          </p:nvPr>
        </p:nvSpPr>
        <p:spPr/>
        <p:txBody>
          <a:bodyPr/>
          <a:lstStyle/>
          <a:p>
            <a:r>
              <a:rPr lang="cs-CZ" dirty="0"/>
              <a:t>Pronominální</a:t>
            </a:r>
          </a:p>
          <a:p>
            <a:pPr lvl="1"/>
            <a:r>
              <a:rPr lang="cs-CZ" dirty="0"/>
              <a:t>Osobní zájmena</a:t>
            </a:r>
          </a:p>
          <a:p>
            <a:pPr lvl="1"/>
            <a:r>
              <a:rPr lang="cs-CZ" dirty="0"/>
              <a:t>Přivlastňovací zájmena</a:t>
            </a:r>
          </a:p>
          <a:p>
            <a:pPr lvl="1"/>
            <a:r>
              <a:rPr lang="cs-CZ" dirty="0"/>
              <a:t>Reflexivní zájmena</a:t>
            </a:r>
          </a:p>
          <a:p>
            <a:pPr lvl="1"/>
            <a:r>
              <a:rPr lang="cs-CZ" dirty="0"/>
              <a:t>Ukazovací zájmena</a:t>
            </a:r>
          </a:p>
          <a:p>
            <a:pPr lvl="1"/>
            <a:r>
              <a:rPr lang="cs-CZ" dirty="0"/>
              <a:t>Vztažná zájmena</a:t>
            </a:r>
          </a:p>
          <a:p>
            <a:r>
              <a:rPr lang="cs-CZ" dirty="0"/>
              <a:t>Lexikální jmenná fráze</a:t>
            </a:r>
          </a:p>
          <a:p>
            <a:r>
              <a:rPr lang="cs-CZ" dirty="0"/>
              <a:t>Slovesná, adverbiální</a:t>
            </a:r>
          </a:p>
          <a:p>
            <a:r>
              <a:rPr lang="cs-CZ" dirty="0"/>
              <a:t>Nulová anafora = elipsa</a:t>
            </a:r>
          </a:p>
          <a:p>
            <a:endParaRPr lang="en-US" dirty="0"/>
          </a:p>
        </p:txBody>
      </p:sp>
      <p:sp>
        <p:nvSpPr>
          <p:cNvPr id="5" name="Content Placeholder 4">
            <a:extLst>
              <a:ext uri="{FF2B5EF4-FFF2-40B4-BE49-F238E27FC236}">
                <a16:creationId xmlns:a16="http://schemas.microsoft.com/office/drawing/2014/main" id="{9476E928-71CC-3098-5262-F4CBC0BC2EF6}"/>
              </a:ext>
            </a:extLst>
          </p:cNvPr>
          <p:cNvSpPr>
            <a:spLocks noGrp="1"/>
          </p:cNvSpPr>
          <p:nvPr>
            <p:ph sz="half" idx="2"/>
          </p:nvPr>
        </p:nvSpPr>
        <p:spPr/>
        <p:txBody>
          <a:bodyPr/>
          <a:lstStyle/>
          <a:p>
            <a:r>
              <a:rPr lang="cs-CZ" b="1" dirty="0">
                <a:solidFill>
                  <a:schemeClr val="accent1"/>
                </a:solidFill>
              </a:rPr>
              <a:t>Ne všechna zájmena jsou anafory.</a:t>
            </a:r>
            <a:br>
              <a:rPr lang="cs-CZ" dirty="0"/>
            </a:br>
            <a:r>
              <a:rPr lang="cs-CZ" b="1" dirty="0">
                <a:solidFill>
                  <a:srgbClr val="FF0000"/>
                </a:solidFill>
              </a:rPr>
              <a:t>Ono</a:t>
            </a:r>
            <a:r>
              <a:rPr lang="cs-CZ" dirty="0"/>
              <a:t> je </a:t>
            </a:r>
            <a:r>
              <a:rPr lang="cs-CZ" b="1" dirty="0">
                <a:solidFill>
                  <a:srgbClr val="FF0000"/>
                </a:solidFill>
              </a:rPr>
              <a:t>to</a:t>
            </a:r>
            <a:r>
              <a:rPr lang="cs-CZ" dirty="0"/>
              <a:t> jedno.</a:t>
            </a:r>
            <a:br>
              <a:rPr lang="cs-CZ" dirty="0"/>
            </a:br>
            <a:r>
              <a:rPr lang="cs-CZ" dirty="0"/>
              <a:t>Deixe (ukazování) – mimojazyková skutečnost</a:t>
            </a:r>
          </a:p>
          <a:p>
            <a:r>
              <a:rPr lang="cs-CZ" b="1" dirty="0">
                <a:solidFill>
                  <a:schemeClr val="accent1"/>
                </a:solidFill>
              </a:rPr>
              <a:t>Ne všechny anafory znamenají korefenci.</a:t>
            </a:r>
            <a:br>
              <a:rPr lang="cs-CZ" dirty="0"/>
            </a:br>
            <a:r>
              <a:rPr lang="cs-CZ" dirty="0"/>
              <a:t>Substituční test:</a:t>
            </a:r>
            <a:br>
              <a:rPr lang="cs-CZ" dirty="0"/>
            </a:br>
            <a:r>
              <a:rPr lang="cs-CZ" b="1" dirty="0"/>
              <a:t>Every man</a:t>
            </a:r>
            <a:r>
              <a:rPr lang="cs-CZ" dirty="0"/>
              <a:t> has </a:t>
            </a:r>
            <a:r>
              <a:rPr lang="cs-CZ" b="1" dirty="0">
                <a:solidFill>
                  <a:srgbClr val="FF0000"/>
                </a:solidFill>
              </a:rPr>
              <a:t>his</a:t>
            </a:r>
            <a:r>
              <a:rPr lang="cs-CZ" dirty="0"/>
              <a:t> own destiny.</a:t>
            </a:r>
          </a:p>
          <a:p>
            <a:r>
              <a:rPr lang="cs-CZ" b="1" dirty="0">
                <a:solidFill>
                  <a:schemeClr val="accent1"/>
                </a:solidFill>
              </a:rPr>
              <a:t>Některé anafory odkazují k podobným entitám</a:t>
            </a:r>
            <a:r>
              <a:rPr lang="cs-CZ" dirty="0"/>
              <a:t> (identity-of-sense anaphora).</a:t>
            </a:r>
            <a:br>
              <a:rPr lang="cs-CZ" dirty="0"/>
            </a:br>
            <a:r>
              <a:rPr lang="en-US" dirty="0"/>
              <a:t>The man who gave his </a:t>
            </a:r>
            <a:r>
              <a:rPr lang="en-US" b="1" dirty="0"/>
              <a:t>paycheck</a:t>
            </a:r>
            <a:r>
              <a:rPr lang="en-US" dirty="0"/>
              <a:t> to his wife was wiser than the man that gave </a:t>
            </a:r>
            <a:r>
              <a:rPr lang="en-US" b="1" dirty="0">
                <a:solidFill>
                  <a:srgbClr val="FF0000"/>
                </a:solidFill>
              </a:rPr>
              <a:t>it</a:t>
            </a:r>
            <a:r>
              <a:rPr lang="en-US" dirty="0"/>
              <a:t> to his mistress.</a:t>
            </a:r>
            <a:endParaRPr lang="cs-CZ" dirty="0"/>
          </a:p>
        </p:txBody>
      </p:sp>
    </p:spTree>
    <p:extLst>
      <p:ext uri="{BB962C8B-B14F-4D97-AF65-F5344CB8AC3E}">
        <p14:creationId xmlns:p14="http://schemas.microsoft.com/office/powerpoint/2010/main" val="2562783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6.6"/>
</p:tagLst>
</file>

<file path=ppt/tags/tag2.xml><?xml version="1.0" encoding="utf-8"?>
<p:tagLst xmlns:a="http://schemas.openxmlformats.org/drawingml/2006/main" xmlns:r="http://schemas.openxmlformats.org/officeDocument/2006/relationships" xmlns:p="http://schemas.openxmlformats.org/presentationml/2006/main">
  <p:tag name="TIMING" val="|36.6"/>
</p:tagLst>
</file>

<file path=ppt/tags/tag3.xml><?xml version="1.0" encoding="utf-8"?>
<p:tagLst xmlns:a="http://schemas.openxmlformats.org/drawingml/2006/main" xmlns:r="http://schemas.openxmlformats.org/officeDocument/2006/relationships" xmlns:p="http://schemas.openxmlformats.org/presentationml/2006/main">
  <p:tag name="TIMING" val="|36.6"/>
</p:tagLst>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55B2D-BAB7-438A-85DA-0266A24CB79F}">
  <ds:schemaRefs>
    <ds:schemaRef ds:uri="http://purl.org/dc/dcmitype/"/>
    <ds:schemaRef ds:uri="http://schemas.microsoft.com/office/infopath/2007/PartnerControl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16c05727-aa75-4e4a-9b5f-8a80a1165891"/>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C6403A-684A-431F-8F36-A24C99E286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1243</Words>
  <Application>Microsoft Office PowerPoint</Application>
  <PresentationFormat>Widescreen</PresentationFormat>
  <Paragraphs>130</Paragraphs>
  <Slides>18</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CMSS10</vt:lpstr>
      <vt:lpstr>LMSans10-Oblique</vt:lpstr>
      <vt:lpstr>LMSans10-Regular</vt:lpstr>
      <vt:lpstr>LMSans8-Oblique</vt:lpstr>
      <vt:lpstr>Arial</vt:lpstr>
      <vt:lpstr>Calibri</vt:lpstr>
      <vt:lpstr>Franklin Gothic Book</vt:lpstr>
      <vt:lpstr>Franklin Gothic Demi</vt:lpstr>
      <vt:lpstr>Gill Sans MT</vt:lpstr>
      <vt:lpstr>Times New Roman</vt:lpstr>
      <vt:lpstr>Wingdings 2</vt:lpstr>
      <vt:lpstr>DividendVTI</vt:lpstr>
      <vt:lpstr>PLIN021 Sémantická analýza v praxi</vt:lpstr>
      <vt:lpstr>Sémantika Diskurzu</vt:lpstr>
      <vt:lpstr>Analýza promluvy: krabicový model </vt:lpstr>
      <vt:lpstr>Sémantika Diskurzu</vt:lpstr>
      <vt:lpstr>Elipsa, výpustka (ellipsis) </vt:lpstr>
      <vt:lpstr>Promluvové objekty </vt:lpstr>
      <vt:lpstr>Odkazy v diskurzu </vt:lpstr>
      <vt:lpstr>Terminologie</vt:lpstr>
      <vt:lpstr>Typy anafor</vt:lpstr>
      <vt:lpstr>Rozpoznání anafor, rezoluce anafor (anaphora resolution)</vt:lpstr>
      <vt:lpstr>Hobbsův algoritmus</vt:lpstr>
      <vt:lpstr>Omezení a Preference</vt:lpstr>
      <vt:lpstr>Mitkov's Antecedent Indicators</vt:lpstr>
      <vt:lpstr>Mitkov's Antecedent Indicators</vt:lpstr>
      <vt:lpstr>Neurální model pro Rezoluci anafor</vt:lpstr>
      <vt:lpstr>Neurální model pro Rezoluci anafor (Neuralcoref)</vt:lpstr>
      <vt:lpstr>Datasety</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2020-12-15T12:14:49Z</dcterms:created>
  <dcterms:modified xsi:type="dcterms:W3CDTF">2024-12-10T08:34:42Z</dcterms:modified>
</cp:coreProperties>
</file>