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2" roundtripDataSignature="AMtx7miH/NVBr2JNh1tY8RWXvERsL4OS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06c620f11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06c620f11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306c620f11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06c620f11f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06c620f11f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306c620f11f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6c620f11f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06c620f11f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06c620f11f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06c620f11f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06c620f11f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306c620f11f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06c620f11f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06c620f11f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306c620f11f_0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06c620f11f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06c620f11f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306c620f11f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06c620f11f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06c620f11f_0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06c620f11f_0_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06c620f11f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06c620f11f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06c620f11f_0_5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06c620f11f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06c620f11f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306c620f11f_0_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06c620f11f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06c620f11f_0_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06c620f11f_0_7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type="secHead">
  <p:cSld name="SECTION_HEADER">
    <p:spTree>
      <p:nvGrpSpPr>
        <p:cNvPr id="27" name="Shape 27"/>
        <p:cNvGrpSpPr/>
        <p:nvPr/>
      </p:nvGrpSpPr>
      <p:grpSpPr>
        <a:xfrm>
          <a:off x="0" y="0"/>
          <a:ext cx="0" cy="0"/>
          <a:chOff x="0" y="0"/>
          <a:chExt cx="0" cy="0"/>
        </a:xfrm>
      </p:grpSpPr>
      <p:sp>
        <p:nvSpPr>
          <p:cNvPr id="28" name="Google Shape;28;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0" name="Shape 40"/>
        <p:cNvGrpSpPr/>
        <p:nvPr/>
      </p:nvGrpSpPr>
      <p:grpSpPr>
        <a:xfrm>
          <a:off x="0" y="0"/>
          <a:ext cx="0" cy="0"/>
          <a:chOff x="0" y="0"/>
          <a:chExt cx="0" cy="0"/>
        </a:xfrm>
      </p:grpSpPr>
      <p:sp>
        <p:nvSpPr>
          <p:cNvPr id="41" name="Google Shape;41;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type="titleOnly">
  <p:cSld name="TITLE_ONLY">
    <p:spTree>
      <p:nvGrpSpPr>
        <p:cNvPr id="49" name="Shape 49"/>
        <p:cNvGrpSpPr/>
        <p:nvPr/>
      </p:nvGrpSpPr>
      <p:grpSpPr>
        <a:xfrm>
          <a:off x="0" y="0"/>
          <a:ext cx="0" cy="0"/>
          <a:chOff x="0" y="0"/>
          <a:chExt cx="0" cy="0"/>
        </a:xfrm>
      </p:grpSpPr>
      <p:sp>
        <p:nvSpPr>
          <p:cNvPr id="50" name="Google Shape;5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4" name="Shape 54"/>
        <p:cNvGrpSpPr/>
        <p:nvPr/>
      </p:nvGrpSpPr>
      <p:grpSpPr>
        <a:xfrm>
          <a:off x="0" y="0"/>
          <a:ext cx="0" cy="0"/>
          <a:chOff x="0" y="0"/>
          <a:chExt cx="0" cy="0"/>
        </a:xfrm>
      </p:grpSpPr>
      <p:sp>
        <p:nvSpPr>
          <p:cNvPr id="55" name="Google Shape;5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6"/>
          <p:cNvSpPr/>
          <p:nvPr>
            <p:ph idx="2" type="pic"/>
          </p:nvPr>
        </p:nvSpPr>
        <p:spPr>
          <a:xfrm>
            <a:off x="1792288" y="612775"/>
            <a:ext cx="5486400" cy="4114800"/>
          </a:xfrm>
          <a:prstGeom prst="rect">
            <a:avLst/>
          </a:prstGeom>
          <a:noFill/>
          <a:ln>
            <a:noFill/>
          </a:ln>
        </p:spPr>
      </p:sp>
      <p:sp>
        <p:nvSpPr>
          <p:cNvPr id="68" name="Google Shape;68;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korpus.cz/kontext/view?viewmode=kwic&amp;pagesize=40&amp;attrs=word&amp;attrs=lemma_lc&amp;attrs=tag&amp;attr_vmode=visible-kwic&amp;base_viewattr=word&amp;refs=%3Ddoc.title&amp;q=~rGmeAsycq0OS&amp;cutoff=0" TargetMode="External"/><Relationship Id="rId4" Type="http://schemas.openxmlformats.org/officeDocument/2006/relationships/hyperlink" Target="https://www.korpus.cz/kontext/view?viewmode=kwic&amp;pagesize=40&amp;attrs=word&amp;attrs=lemma_lc&amp;attrs=tag&amp;attr_vmode=visible-kwic&amp;base_viewattr=word&amp;refs=%3Ddoc.title&amp;q=~o8giMAAwIKwu&amp;cutoff=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korpus.cz/kontext/view?viewmode=kwic&amp;pagesize=40&amp;attrs=word&amp;attrs=lemma_lc&amp;attrs=tag&amp;attr_vmode=visible-kwic&amp;base_viewattr=word&amp;refs=%3Ddoc.title&amp;q=~0GSWOcQsYOwA&amp;cutoff=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ualberta.ca/~baayen/#productivit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morfio.korpus.cz/cm0fitxO" TargetMode="External"/><Relationship Id="rId4" Type="http://schemas.openxmlformats.org/officeDocument/2006/relationships/hyperlink" Target="https://www.korpus.cz/kontext/view?viewmode=kwic&amp;pagesize=40&amp;attrs=word&amp;attrs=lemma&amp;attrs=tag&amp;attr_vmode=visible-kwic&amp;base_viewattr=word&amp;structs=p&amp;refs=%3Ddoc.title&amp;q=~kCq8WaqiiiI8&amp;cutoff=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morfio.korpus.cz/" TargetMode="External"/><Relationship Id="rId4" Type="http://schemas.openxmlformats.org/officeDocument/2006/relationships/hyperlink" Target="http://ucnk.ff.cuni.cz/bonito/znacky.php" TargetMode="External"/><Relationship Id="rId5" Type="http://schemas.openxmlformats.org/officeDocument/2006/relationships/hyperlink" Target="http://wiki.korpus.cz/doku.php/pojmy:morfologicka_analyza" TargetMode="External"/><Relationship Id="rId6" Type="http://schemas.openxmlformats.org/officeDocument/2006/relationships/hyperlink" Target="http://wiki.korpus.cz/doku.php/pojmy:ta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linguisticapragensia.ff.cuni.cz/wp-content/uploads/sites/12/2022/11/Magda_Sevcikova_173-197.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morfio.korpus.cz/KKs0LTk1" TargetMode="External"/><Relationship Id="rId4" Type="http://schemas.openxmlformats.org/officeDocument/2006/relationships/hyperlink" Target="http://morfio.korpus.cz/7fgquwNR" TargetMode="External"/><Relationship Id="rId5"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morfio.korpus.cz/2CXjd9wa" TargetMode="Externa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PLIN033_2</a:t>
            </a:r>
            <a:endParaRPr/>
          </a:p>
        </p:txBody>
      </p:sp>
      <p:sp>
        <p:nvSpPr>
          <p:cNvPr id="89" name="Google Shape;89;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rgbClr val="888888"/>
              </a:buClr>
              <a:buSzPct val="100000"/>
              <a:buNone/>
            </a:pPr>
            <a:r>
              <a:rPr b="1" lang="cs-CZ"/>
              <a:t>MORFIO</a:t>
            </a:r>
            <a:endParaRPr b="1"/>
          </a:p>
          <a:p>
            <a:pPr indent="0" lvl="0" marL="0" rtl="0" algn="ctr">
              <a:spcBef>
                <a:spcPts val="592"/>
              </a:spcBef>
              <a:spcAft>
                <a:spcPts val="0"/>
              </a:spcAft>
              <a:buClr>
                <a:srgbClr val="888888"/>
              </a:buClr>
              <a:buSzPct val="100000"/>
              <a:buNone/>
            </a:pPr>
            <a:r>
              <a:rPr i="1" lang="cs-CZ"/>
              <a:t>Aplikace k odhadování rozsahu a produktivity slovotvorných modelů v češtině na základě korpusových dat</a:t>
            </a:r>
            <a:endParaRPr/>
          </a:p>
        </p:txBody>
      </p:sp>
      <p:sp>
        <p:nvSpPr>
          <p:cNvPr id="90" name="Google Shape;9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Co chceme?</a:t>
            </a:r>
            <a:endParaRPr/>
          </a:p>
        </p:txBody>
      </p:sp>
      <p:sp>
        <p:nvSpPr>
          <p:cNvPr id="152" name="Google Shape;152;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Kolik a která substantiva typu </a:t>
            </a:r>
            <a:r>
              <a:rPr i="1" lang="cs-CZ"/>
              <a:t>učitel</a:t>
            </a:r>
            <a:r>
              <a:rPr lang="cs-CZ"/>
              <a:t> mají ženský protějšek (přechýlování/moce) tvořený příponou </a:t>
            </a:r>
            <a:r>
              <a:rPr i="1" lang="cs-CZ"/>
              <a:t>-ka</a:t>
            </a:r>
            <a:endParaRPr/>
          </a:p>
          <a:p>
            <a:pPr indent="-342900" lvl="0" marL="342900" rtl="0" algn="l">
              <a:spcBef>
                <a:spcPts val="640"/>
              </a:spcBef>
              <a:spcAft>
                <a:spcPts val="0"/>
              </a:spcAft>
              <a:buClr>
                <a:schemeClr val="dk1"/>
              </a:buClr>
              <a:buSzPts val="3200"/>
              <a:buChar char="•"/>
            </a:pPr>
            <a:r>
              <a:rPr lang="cs-CZ"/>
              <a:t>Jaké další dvojice tohoto typu známe?</a:t>
            </a:r>
            <a:endParaRPr/>
          </a:p>
          <a:p>
            <a:pPr indent="-342900" lvl="0" marL="342900" rtl="0" algn="l">
              <a:spcBef>
                <a:spcPts val="640"/>
              </a:spcBef>
              <a:spcAft>
                <a:spcPts val="0"/>
              </a:spcAft>
              <a:buClr>
                <a:schemeClr val="dk1"/>
              </a:buClr>
              <a:buSzPts val="3200"/>
              <a:buChar char="•"/>
            </a:pPr>
            <a:r>
              <a:rPr lang="cs-CZ"/>
              <a:t>Jak je můžeme popsat?</a:t>
            </a:r>
            <a:endParaRPr/>
          </a:p>
          <a:p>
            <a:pPr indent="-342900" lvl="0" marL="342900" rtl="0" algn="l">
              <a:spcBef>
                <a:spcPts val="640"/>
              </a:spcBef>
              <a:spcAft>
                <a:spcPts val="0"/>
              </a:spcAft>
              <a:buClr>
                <a:schemeClr val="dk1"/>
              </a:buClr>
              <a:buSzPts val="3200"/>
              <a:buChar char="•"/>
            </a:pPr>
            <a:r>
              <a:rPr lang="cs-CZ"/>
              <a:t>Jaké mají formální vlastnosti?</a:t>
            </a:r>
            <a:endParaRPr/>
          </a:p>
        </p:txBody>
      </p:sp>
      <p:sp>
        <p:nvSpPr>
          <p:cNvPr id="153" name="Google Shape;1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-tel / -telka</a:t>
            </a:r>
            <a:endParaRPr/>
          </a:p>
        </p:txBody>
      </p:sp>
      <p:sp>
        <p:nvSpPr>
          <p:cNvPr id="159" name="Google Shape;159;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Substantivum maskulinum životné</a:t>
            </a:r>
            <a:endParaRPr/>
          </a:p>
          <a:p>
            <a:pPr indent="-342900" lvl="0" marL="342900" rtl="0" algn="l">
              <a:spcBef>
                <a:spcPts val="640"/>
              </a:spcBef>
              <a:spcAft>
                <a:spcPts val="0"/>
              </a:spcAft>
              <a:buClr>
                <a:schemeClr val="dk1"/>
              </a:buClr>
              <a:buSzPts val="3200"/>
              <a:buChar char="•"/>
            </a:pPr>
            <a:r>
              <a:rPr lang="cs-CZ"/>
              <a:t>Lemma končí na </a:t>
            </a:r>
            <a:r>
              <a:rPr i="1" lang="cs-CZ"/>
              <a:t>tel</a:t>
            </a:r>
            <a:endParaRPr/>
          </a:p>
          <a:p>
            <a:pPr indent="-342900" lvl="0" marL="342900" rtl="0" algn="l">
              <a:spcBef>
                <a:spcPts val="640"/>
              </a:spcBef>
              <a:spcAft>
                <a:spcPts val="0"/>
              </a:spcAft>
              <a:buClr>
                <a:schemeClr val="dk1"/>
              </a:buClr>
              <a:buSzPts val="3200"/>
              <a:buChar char="•"/>
            </a:pPr>
            <a:r>
              <a:rPr lang="cs-CZ"/>
              <a:t>Substantivum femininum</a:t>
            </a:r>
            <a:endParaRPr/>
          </a:p>
          <a:p>
            <a:pPr indent="-342900" lvl="0" marL="342900" rtl="0" algn="l">
              <a:spcBef>
                <a:spcPts val="640"/>
              </a:spcBef>
              <a:spcAft>
                <a:spcPts val="0"/>
              </a:spcAft>
              <a:buClr>
                <a:schemeClr val="dk1"/>
              </a:buClr>
              <a:buSzPts val="3200"/>
              <a:buChar char="•"/>
            </a:pPr>
            <a:r>
              <a:rPr lang="cs-CZ"/>
              <a:t>Lemma končí na </a:t>
            </a:r>
            <a:r>
              <a:rPr i="1" lang="cs-CZ"/>
              <a:t>telka</a:t>
            </a:r>
            <a:endParaRPr/>
          </a:p>
          <a:p>
            <a:pPr indent="-139700" lvl="0" marL="342900" rtl="0" algn="l">
              <a:spcBef>
                <a:spcPts val="640"/>
              </a:spcBef>
              <a:spcAft>
                <a:spcPts val="0"/>
              </a:spcAft>
              <a:buClr>
                <a:schemeClr val="dk1"/>
              </a:buClr>
              <a:buSzPts val="3200"/>
              <a:buNone/>
            </a:pPr>
            <a:r>
              <a:t/>
            </a:r>
            <a:endParaRPr i="1"/>
          </a:p>
          <a:p>
            <a:pPr indent="-139700" lvl="0" marL="342900" rtl="0" algn="l">
              <a:spcBef>
                <a:spcPts val="640"/>
              </a:spcBef>
              <a:spcAft>
                <a:spcPts val="0"/>
              </a:spcAft>
              <a:buClr>
                <a:schemeClr val="dk1"/>
              </a:buClr>
              <a:buSzPts val="3200"/>
              <a:buNone/>
            </a:pPr>
            <a:r>
              <a:t/>
            </a:r>
            <a:endParaRPr i="1"/>
          </a:p>
        </p:txBody>
      </p:sp>
      <p:sp>
        <p:nvSpPr>
          <p:cNvPr id="160" name="Google Shape;16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Vyplnění formuláře </a:t>
            </a:r>
            <a:endParaRPr/>
          </a:p>
        </p:txBody>
      </p:sp>
      <p:pic>
        <p:nvPicPr>
          <p:cNvPr id="166" name="Google Shape;166;p12"/>
          <p:cNvPicPr preferRelativeResize="0"/>
          <p:nvPr>
            <p:ph idx="1" type="body"/>
          </p:nvPr>
        </p:nvPicPr>
        <p:blipFill rotWithShape="1">
          <a:blip r:embed="rId3">
            <a:alphaModFix/>
          </a:blip>
          <a:srcRect b="0" l="0" r="0" t="0"/>
          <a:stretch/>
        </p:blipFill>
        <p:spPr>
          <a:xfrm>
            <a:off x="457200" y="2237283"/>
            <a:ext cx="8229600" cy="3251796"/>
          </a:xfrm>
          <a:prstGeom prst="rect">
            <a:avLst/>
          </a:prstGeom>
          <a:noFill/>
          <a:ln>
            <a:noFill/>
          </a:ln>
        </p:spPr>
      </p:pic>
      <p:sp>
        <p:nvSpPr>
          <p:cNvPr id="167" name="Google Shape;16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cs-CZ" sz="1600"/>
              <a:t>SOUHRN</a:t>
            </a:r>
            <a:br>
              <a:rPr lang="cs-CZ" sz="1600"/>
            </a:br>
            <a:r>
              <a:rPr lang="cs-CZ" sz="1600"/>
              <a:t>V </a:t>
            </a:r>
            <a:r>
              <a:rPr lang="cs-CZ" sz="1300"/>
              <a:t>záložce </a:t>
            </a:r>
            <a:r>
              <a:rPr b="1" lang="cs-CZ" sz="1300"/>
              <a:t>souhrn</a:t>
            </a:r>
            <a:r>
              <a:rPr lang="cs-CZ" sz="1300"/>
              <a:t>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a:t>
            </a:r>
            <a:endParaRPr/>
          </a:p>
        </p:txBody>
      </p:sp>
      <p:pic>
        <p:nvPicPr>
          <p:cNvPr id="173" name="Google Shape;173;p13"/>
          <p:cNvPicPr preferRelativeResize="0"/>
          <p:nvPr>
            <p:ph idx="1" type="body"/>
          </p:nvPr>
        </p:nvPicPr>
        <p:blipFill rotWithShape="1">
          <a:blip r:embed="rId3">
            <a:alphaModFix/>
          </a:blip>
          <a:srcRect b="0" l="0" r="0" t="0"/>
          <a:stretch/>
        </p:blipFill>
        <p:spPr>
          <a:xfrm>
            <a:off x="1761377" y="1600200"/>
            <a:ext cx="5621246" cy="4525963"/>
          </a:xfrm>
          <a:prstGeom prst="rect">
            <a:avLst/>
          </a:prstGeom>
          <a:noFill/>
          <a:ln>
            <a:noFill/>
          </a:ln>
        </p:spPr>
      </p:pic>
      <p:sp>
        <p:nvSpPr>
          <p:cNvPr id="174" name="Google Shape;17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600"/>
              <a:buFont typeface="Calibri"/>
              <a:buNone/>
            </a:pPr>
            <a:r>
              <a:rPr lang="cs-CZ" sz="1600"/>
              <a:t>Výpis</a:t>
            </a:r>
            <a:br>
              <a:rPr lang="cs-CZ" sz="1200"/>
            </a:br>
            <a:r>
              <a:rPr lang="cs-CZ" sz="1200"/>
              <a:t>V tabulce jsou uvedeny všechny doklady ze všech vzorů, které vstupují do zadaného modelu. Červená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a:t>
            </a:r>
            <a:endParaRPr/>
          </a:p>
        </p:txBody>
      </p:sp>
      <p:pic>
        <p:nvPicPr>
          <p:cNvPr id="180" name="Google Shape;180;p14"/>
          <p:cNvPicPr preferRelativeResize="0"/>
          <p:nvPr>
            <p:ph idx="1" type="body"/>
          </p:nvPr>
        </p:nvPicPr>
        <p:blipFill rotWithShape="1">
          <a:blip r:embed="rId3">
            <a:alphaModFix/>
          </a:blip>
          <a:srcRect b="0" l="0" r="0" t="0"/>
          <a:stretch/>
        </p:blipFill>
        <p:spPr>
          <a:xfrm>
            <a:off x="2926485" y="1600200"/>
            <a:ext cx="3291030" cy="4525963"/>
          </a:xfrm>
          <a:prstGeom prst="rect">
            <a:avLst/>
          </a:prstGeom>
          <a:noFill/>
          <a:ln>
            <a:noFill/>
          </a:ln>
        </p:spPr>
      </p:pic>
      <p:sp>
        <p:nvSpPr>
          <p:cNvPr id="181" name="Google Shape;18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Výpis lze</a:t>
            </a:r>
            <a:endParaRPr/>
          </a:p>
        </p:txBody>
      </p:sp>
      <p:sp>
        <p:nvSpPr>
          <p:cNvPr id="187" name="Google Shape;18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seřadit podle frekvence 1. nebo 2. členu dvojice</a:t>
            </a:r>
            <a:endParaRPr/>
          </a:p>
          <a:p>
            <a:pPr indent="0" lvl="0" marL="0" rtl="0" algn="l">
              <a:spcBef>
                <a:spcPts val="640"/>
              </a:spcBef>
              <a:spcAft>
                <a:spcPts val="0"/>
              </a:spcAft>
              <a:buClr>
                <a:schemeClr val="dk1"/>
              </a:buClr>
              <a:buSzPts val="3200"/>
              <a:buNone/>
            </a:pPr>
            <a:r>
              <a:t/>
            </a:r>
            <a:endParaRPr/>
          </a:p>
        </p:txBody>
      </p:sp>
      <p:pic>
        <p:nvPicPr>
          <p:cNvPr id="188" name="Google Shape;188;p15"/>
          <p:cNvPicPr preferRelativeResize="0"/>
          <p:nvPr/>
        </p:nvPicPr>
        <p:blipFill rotWithShape="1">
          <a:blip r:embed="rId3">
            <a:alphaModFix/>
          </a:blip>
          <a:srcRect b="0" l="0" r="0" t="0"/>
          <a:stretch/>
        </p:blipFill>
        <p:spPr>
          <a:xfrm>
            <a:off x="3219450" y="2780928"/>
            <a:ext cx="2705100" cy="2808312"/>
          </a:xfrm>
          <a:prstGeom prst="rect">
            <a:avLst/>
          </a:prstGeom>
          <a:noFill/>
          <a:ln>
            <a:noFill/>
          </a:ln>
        </p:spPr>
      </p:pic>
      <p:sp>
        <p:nvSpPr>
          <p:cNvPr id="189" name="Google Shape;18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Výpis lze</a:t>
            </a:r>
            <a:endParaRPr/>
          </a:p>
        </p:txBody>
      </p:sp>
      <p:sp>
        <p:nvSpPr>
          <p:cNvPr id="195" name="Google Shape;195;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seřadit abecedně podle 1. nebo 2. členu dvojice</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pic>
        <p:nvPicPr>
          <p:cNvPr id="196" name="Google Shape;196;p16"/>
          <p:cNvPicPr preferRelativeResize="0"/>
          <p:nvPr/>
        </p:nvPicPr>
        <p:blipFill rotWithShape="1">
          <a:blip r:embed="rId3">
            <a:alphaModFix/>
          </a:blip>
          <a:srcRect b="0" l="0" r="0" t="0"/>
          <a:stretch/>
        </p:blipFill>
        <p:spPr>
          <a:xfrm>
            <a:off x="3190875" y="2564904"/>
            <a:ext cx="2762250" cy="3312368"/>
          </a:xfrm>
          <a:prstGeom prst="rect">
            <a:avLst/>
          </a:prstGeom>
          <a:noFill/>
          <a:ln>
            <a:noFill/>
          </a:ln>
        </p:spPr>
      </p:pic>
      <p:sp>
        <p:nvSpPr>
          <p:cNvPr id="197" name="Google Shape;19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cs-CZ" sz="2400"/>
              <a:t>Kliknutím na lemma bylo možné získat konkordanci v příslušném korpusu tato funkce je „mrtvá“</a:t>
            </a:r>
            <a:endParaRPr/>
          </a:p>
        </p:txBody>
      </p:sp>
      <p:sp>
        <p:nvSpPr>
          <p:cNvPr id="203" name="Google Shape;20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b="1"/>
          </a:p>
        </p:txBody>
      </p:sp>
      <p:pic>
        <p:nvPicPr>
          <p:cNvPr id="204" name="Google Shape;204;p17"/>
          <p:cNvPicPr preferRelativeResize="0"/>
          <p:nvPr/>
        </p:nvPicPr>
        <p:blipFill rotWithShape="1">
          <a:blip r:embed="rId3">
            <a:alphaModFix/>
          </a:blip>
          <a:srcRect b="0" l="0" r="0" t="0"/>
          <a:stretch/>
        </p:blipFill>
        <p:spPr>
          <a:xfrm>
            <a:off x="128588" y="1412775"/>
            <a:ext cx="8886825" cy="4540349"/>
          </a:xfrm>
          <a:prstGeom prst="rect">
            <a:avLst/>
          </a:prstGeom>
          <a:noFill/>
          <a:ln>
            <a:noFill/>
          </a:ln>
        </p:spPr>
      </p:pic>
      <p:sp>
        <p:nvSpPr>
          <p:cNvPr id="205" name="Google Shape;205;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cs-CZ"/>
              <a:t>Lze ovšem zadat dotaz do korpusu</a:t>
            </a:r>
            <a:br>
              <a:rPr lang="cs-CZ"/>
            </a:br>
            <a:r>
              <a:rPr lang="cs-CZ"/>
              <a:t>[tag="N.F.*" &amp; lemma="hodnotitelka"]</a:t>
            </a:r>
            <a:endParaRPr/>
          </a:p>
        </p:txBody>
      </p:sp>
      <p:pic>
        <p:nvPicPr>
          <p:cNvPr id="211" name="Google Shape;211;p18"/>
          <p:cNvPicPr preferRelativeResize="0"/>
          <p:nvPr>
            <p:ph idx="1" type="body"/>
          </p:nvPr>
        </p:nvPicPr>
        <p:blipFill rotWithShape="1">
          <a:blip r:embed="rId3">
            <a:alphaModFix/>
          </a:blip>
          <a:srcRect b="0" l="0" r="0" t="0"/>
          <a:stretch/>
        </p:blipFill>
        <p:spPr>
          <a:xfrm>
            <a:off x="457200" y="2701301"/>
            <a:ext cx="8229600" cy="2323760"/>
          </a:xfrm>
          <a:prstGeom prst="rect">
            <a:avLst/>
          </a:prstGeom>
          <a:noFill/>
          <a:ln>
            <a:noFill/>
          </a:ln>
        </p:spPr>
      </p:pic>
      <p:sp>
        <p:nvSpPr>
          <p:cNvPr id="212" name="Google Shape;21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Vzor 1</a:t>
            </a:r>
            <a:endParaRPr/>
          </a:p>
        </p:txBody>
      </p:sp>
      <p:sp>
        <p:nvSpPr>
          <p:cNvPr id="218" name="Google Shape;218;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cs-CZ"/>
              <a:t>Výsledky analýzy jednotlivých vzorů jako samostatných dotazů jsou prezentovány ve formě tabulky jednotek (slovních tvarů nebo lemmat) spolu s jejich frekvencemi ve zvoleném korpusu. Tabulku je možné doplnit i o jednotky, které v modelu nebyly brány v potaz, protože jejich frekvence byla nižší než uživatelem stanovený limit. Údaje zvýrazněné barevným pozadím se účastní slovotvorného modelu (tj. existuje k nim v druhém vzoru protějšek se stejnou bází, lišící se pouze formanty).</a:t>
            </a:r>
            <a:endParaRPr/>
          </a:p>
        </p:txBody>
      </p:sp>
      <p:sp>
        <p:nvSpPr>
          <p:cNvPr id="219" name="Google Shape;21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Co dnes chceme?</a:t>
            </a:r>
            <a:endParaRPr/>
          </a:p>
        </p:txBody>
      </p:sp>
      <p:sp>
        <p:nvSpPr>
          <p:cNvPr id="96" name="Google Shape;96;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B0F0"/>
              </a:buClr>
              <a:buSzPts val="3200"/>
              <a:buChar char="•"/>
            </a:pPr>
            <a:r>
              <a:rPr lang="cs-CZ">
                <a:solidFill>
                  <a:srgbClr val="00B0F0"/>
                </a:solidFill>
              </a:rPr>
              <a:t>představit aplikaci </a:t>
            </a:r>
            <a:r>
              <a:rPr i="1" lang="cs-CZ">
                <a:solidFill>
                  <a:srgbClr val="00B0F0"/>
                </a:solidFill>
              </a:rPr>
              <a:t>MORFIO</a:t>
            </a:r>
            <a:endParaRPr>
              <a:solidFill>
                <a:srgbClr val="00B0F0"/>
              </a:solidFill>
            </a:endParaRPr>
          </a:p>
          <a:p>
            <a:pPr indent="-342900" lvl="0" marL="342900" rtl="0" algn="l">
              <a:spcBef>
                <a:spcPts val="640"/>
              </a:spcBef>
              <a:spcAft>
                <a:spcPts val="0"/>
              </a:spcAft>
              <a:buClr>
                <a:srgbClr val="00B0F0"/>
              </a:buClr>
              <a:buSzPts val="3200"/>
              <a:buChar char="•"/>
            </a:pPr>
            <a:r>
              <a:rPr lang="cs-CZ">
                <a:solidFill>
                  <a:srgbClr val="00B0F0"/>
                </a:solidFill>
              </a:rPr>
              <a:t>ukázat na konkrétním příkladu postup práce při extrakci podkladů pro lingvistickou analýzu slovotvorných formací automaticky získaných prostřednictvím aplikace </a:t>
            </a:r>
            <a:r>
              <a:rPr i="1" lang="cs-CZ">
                <a:solidFill>
                  <a:srgbClr val="00B0F0"/>
                </a:solidFill>
              </a:rPr>
              <a:t>MORFIO</a:t>
            </a:r>
            <a:endParaRPr i="1">
              <a:solidFill>
                <a:srgbClr val="00B0F0"/>
              </a:solidFill>
            </a:endParaRPr>
          </a:p>
          <a:p>
            <a:pPr indent="-342900" lvl="0" marL="342900" rtl="0" algn="l">
              <a:spcBef>
                <a:spcPts val="640"/>
              </a:spcBef>
              <a:spcAft>
                <a:spcPts val="0"/>
              </a:spcAft>
              <a:buClr>
                <a:srgbClr val="00B0F0"/>
              </a:buClr>
              <a:buSzPts val="3200"/>
              <a:buChar char="•"/>
            </a:pPr>
            <a:r>
              <a:rPr lang="cs-CZ">
                <a:solidFill>
                  <a:srgbClr val="00B0F0"/>
                </a:solidFill>
              </a:rPr>
              <a:t>zadat úkoly na příště</a:t>
            </a:r>
            <a:r>
              <a:rPr i="1" lang="cs-CZ">
                <a:solidFill>
                  <a:srgbClr val="00B0F0"/>
                </a:solidFill>
              </a:rPr>
              <a:t> </a:t>
            </a:r>
            <a:endParaRPr>
              <a:solidFill>
                <a:srgbClr val="00B0F0"/>
              </a:solidFill>
            </a:endParaRPr>
          </a:p>
          <a:p>
            <a:pPr indent="-139700" lvl="0" marL="342900" rtl="0" algn="l">
              <a:spcBef>
                <a:spcPts val="640"/>
              </a:spcBef>
              <a:spcAft>
                <a:spcPts val="0"/>
              </a:spcAft>
              <a:buClr>
                <a:schemeClr val="dk1"/>
              </a:buClr>
              <a:buSzPts val="3200"/>
              <a:buNone/>
            </a:pPr>
            <a:r>
              <a:t/>
            </a:r>
            <a:endParaRPr/>
          </a:p>
        </p:txBody>
      </p:sp>
      <p:sp>
        <p:nvSpPr>
          <p:cNvPr id="97" name="Google Shape;9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i="1" lang="cs-CZ"/>
              <a:t>tel </a:t>
            </a:r>
            <a:r>
              <a:rPr lang="cs-CZ"/>
              <a:t>(vzor 1)</a:t>
            </a:r>
            <a:endParaRPr/>
          </a:p>
        </p:txBody>
      </p:sp>
      <p:sp>
        <p:nvSpPr>
          <p:cNvPr id="225" name="Google Shape;225;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Žlutě jsou ty členy, k nimž byl nalezen vzor 2</a:t>
            </a:r>
            <a:endParaRPr/>
          </a:p>
        </p:txBody>
      </p:sp>
      <p:pic>
        <p:nvPicPr>
          <p:cNvPr id="226" name="Google Shape;226;p20"/>
          <p:cNvPicPr preferRelativeResize="0"/>
          <p:nvPr/>
        </p:nvPicPr>
        <p:blipFill rotWithShape="1">
          <a:blip r:embed="rId3">
            <a:alphaModFix/>
          </a:blip>
          <a:srcRect b="0" l="0" r="0" t="0"/>
          <a:stretch/>
        </p:blipFill>
        <p:spPr>
          <a:xfrm>
            <a:off x="3614738" y="2204864"/>
            <a:ext cx="1914525" cy="3888432"/>
          </a:xfrm>
          <a:prstGeom prst="rect">
            <a:avLst/>
          </a:prstGeom>
          <a:noFill/>
          <a:ln>
            <a:noFill/>
          </a:ln>
        </p:spPr>
      </p:pic>
      <p:sp>
        <p:nvSpPr>
          <p:cNvPr id="227" name="Google Shape;22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Co lze vyčíst ze Vzoru 1?</a:t>
            </a:r>
            <a:endParaRPr/>
          </a:p>
        </p:txBody>
      </p:sp>
      <p:sp>
        <p:nvSpPr>
          <p:cNvPr id="233" name="Google Shape;23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cs-CZ"/>
              <a:t>Na výsledcích vidíme nedostatky malého korpusu. Spočívají v tom, že méně obvyklá přechýlená jména v korpusu menšího rozsahu nejsou doložena. V důsledku toho je výzkum produktivity prováděný na jednotlivých menších korpusech nutně zkreslený.</a:t>
            </a:r>
            <a:endParaRPr/>
          </a:p>
          <a:p>
            <a:pPr indent="-342900" lvl="0" marL="342900" rtl="0" algn="l">
              <a:spcBef>
                <a:spcPts val="544"/>
              </a:spcBef>
              <a:spcAft>
                <a:spcPts val="0"/>
              </a:spcAft>
              <a:buClr>
                <a:schemeClr val="dk1"/>
              </a:buClr>
              <a:buSzPct val="100000"/>
              <a:buChar char="•"/>
            </a:pPr>
            <a:r>
              <a:rPr lang="cs-CZ"/>
              <a:t>v SYNv11 jsou doložena přechýlená jména: </a:t>
            </a:r>
            <a:r>
              <a:rPr i="1" lang="cs-CZ"/>
              <a:t>buditelka </a:t>
            </a:r>
            <a:r>
              <a:rPr i="1" lang="cs-CZ" sz="1700"/>
              <a:t>- </a:t>
            </a:r>
            <a:r>
              <a:rPr i="1" lang="cs-CZ" sz="1700" u="sng">
                <a:solidFill>
                  <a:schemeClr val="hlink"/>
                </a:solidFill>
                <a:hlinkClick r:id="rId3"/>
              </a:rPr>
              <a:t>https://www.korpus.cz/kontext/view?viewmode=kwic&amp;pagesize=40&amp;attrs=word&amp;attrs=lemma_lc&amp;attrs=tag&amp;attr_vmode=visible-kwic&amp;base_viewattr=word&amp;refs=%3Ddoc.title&amp;q=~rGmeAsycq0OS&amp;cutoff=</a:t>
            </a:r>
            <a:r>
              <a:rPr i="1" lang="cs-CZ" sz="1700"/>
              <a:t>,</a:t>
            </a:r>
            <a:r>
              <a:rPr i="1" lang="cs-CZ"/>
              <a:t> exředitelka </a:t>
            </a:r>
            <a:r>
              <a:rPr i="1" lang="cs-CZ" sz="1700" u="sng">
                <a:solidFill>
                  <a:schemeClr val="hlink"/>
                </a:solidFill>
                <a:hlinkClick r:id="rId4"/>
              </a:rPr>
              <a:t>https://www.korpus.cz/kontext/view?viewmode=kwic&amp;pagesize=40&amp;attrs=word&amp;attrs=lemma_lc&amp;attrs=tag&amp;attr_vmode=visible-kwic&amp;base_viewattr=word&amp;refs=%3Ddoc.title&amp;q=~o8giMAAwIKwu&amp;cutoff=0</a:t>
            </a:r>
            <a:r>
              <a:rPr i="1" lang="cs-CZ" sz="1700"/>
              <a:t> </a:t>
            </a:r>
            <a:r>
              <a:rPr lang="cs-CZ" sz="1700"/>
              <a:t> </a:t>
            </a:r>
            <a:r>
              <a:rPr lang="cs-CZ"/>
              <a:t>a další </a:t>
            </a:r>
            <a:endParaRPr/>
          </a:p>
        </p:txBody>
      </p:sp>
      <p:sp>
        <p:nvSpPr>
          <p:cNvPr id="234" name="Google Shape;23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i="1" lang="cs-CZ"/>
              <a:t>telka </a:t>
            </a:r>
            <a:r>
              <a:rPr lang="cs-CZ"/>
              <a:t>(vzor2)</a:t>
            </a:r>
            <a:endParaRPr/>
          </a:p>
        </p:txBody>
      </p:sp>
      <p:sp>
        <p:nvSpPr>
          <p:cNvPr id="240" name="Google Shape;240;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Žlutě jsou ty členy, k nimž byl nalezen vzor 1</a:t>
            </a:r>
            <a:endParaRPr/>
          </a:p>
          <a:p>
            <a:pPr indent="0" lvl="0" marL="0" rtl="0" algn="l">
              <a:spcBef>
                <a:spcPts val="640"/>
              </a:spcBef>
              <a:spcAft>
                <a:spcPts val="0"/>
              </a:spcAft>
              <a:buClr>
                <a:schemeClr val="dk1"/>
              </a:buClr>
              <a:buSzPts val="3200"/>
              <a:buNone/>
            </a:pPr>
            <a:r>
              <a:t/>
            </a:r>
            <a:endParaRPr/>
          </a:p>
        </p:txBody>
      </p:sp>
      <p:pic>
        <p:nvPicPr>
          <p:cNvPr id="241" name="Google Shape;241;p22"/>
          <p:cNvPicPr preferRelativeResize="0"/>
          <p:nvPr/>
        </p:nvPicPr>
        <p:blipFill rotWithShape="1">
          <a:blip r:embed="rId3">
            <a:alphaModFix/>
          </a:blip>
          <a:srcRect b="0" l="0" r="0" t="0"/>
          <a:stretch/>
        </p:blipFill>
        <p:spPr>
          <a:xfrm>
            <a:off x="3624263" y="2060848"/>
            <a:ext cx="1895475" cy="4032448"/>
          </a:xfrm>
          <a:prstGeom prst="rect">
            <a:avLst/>
          </a:prstGeom>
          <a:noFill/>
          <a:ln>
            <a:noFill/>
          </a:ln>
        </p:spPr>
      </p:pic>
      <p:sp>
        <p:nvSpPr>
          <p:cNvPr id="242" name="Google Shape;24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Co lze vyčíst ze Vzoru 2?</a:t>
            </a:r>
            <a:endParaRPr b="1"/>
          </a:p>
        </p:txBody>
      </p:sp>
      <p:sp>
        <p:nvSpPr>
          <p:cNvPr id="248" name="Google Shape;248;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cs-CZ"/>
              <a:t>Na konci seznamu si všimněte slova </a:t>
            </a:r>
            <a:r>
              <a:rPr i="1" lang="cs-CZ"/>
              <a:t>pastelka</a:t>
            </a:r>
            <a:r>
              <a:rPr lang="cs-CZ"/>
              <a:t>, které splňuje formální zadání, nicméně neodpovídá mu žádné životné maskulinum. Pokud bychom nedali do dotazu </a:t>
            </a:r>
            <a:r>
              <a:rPr i="1" lang="cs-CZ"/>
              <a:t>Morfia</a:t>
            </a:r>
            <a:r>
              <a:rPr lang="cs-CZ"/>
              <a:t> podmínku tag=NNM.*, tak bychom dostali přegenerovanou dvojici </a:t>
            </a:r>
            <a:r>
              <a:rPr i="1" lang="cs-CZ"/>
              <a:t>pastel/pastelka</a:t>
            </a:r>
            <a:r>
              <a:rPr lang="cs-CZ"/>
              <a:t>.</a:t>
            </a:r>
            <a:endParaRPr/>
          </a:p>
          <a:p>
            <a:pPr indent="-342900" lvl="0" marL="342900" rtl="0" algn="l">
              <a:spcBef>
                <a:spcPts val="496"/>
              </a:spcBef>
              <a:spcAft>
                <a:spcPts val="0"/>
              </a:spcAft>
              <a:buClr>
                <a:schemeClr val="dk1"/>
              </a:buClr>
              <a:buSzPct val="100000"/>
              <a:buChar char="•"/>
            </a:pPr>
            <a:r>
              <a:rPr lang="cs-CZ"/>
              <a:t>Je možné zúžit dotaz bez podmínky tagu tak, abychom přegenerovanou dvojici vyloučili?</a:t>
            </a:r>
            <a:endParaRPr/>
          </a:p>
          <a:p>
            <a:pPr indent="-342900" lvl="0" marL="342900" rtl="0" algn="l">
              <a:spcBef>
                <a:spcPts val="496"/>
              </a:spcBef>
              <a:spcAft>
                <a:spcPts val="0"/>
              </a:spcAft>
              <a:buClr>
                <a:schemeClr val="dk1"/>
              </a:buClr>
              <a:buSzPct val="100000"/>
              <a:buChar char="•"/>
            </a:pPr>
            <a:r>
              <a:rPr lang="cs-CZ"/>
              <a:t>Je možné, aby činitelské jméno v češtině končilo na </a:t>
            </a:r>
            <a:r>
              <a:rPr i="1" lang="cs-CZ"/>
              <a:t>.*stel</a:t>
            </a:r>
            <a:r>
              <a:rPr lang="cs-CZ"/>
              <a:t>? (</a:t>
            </a:r>
            <a:r>
              <a:rPr lang="cs-CZ" u="sng">
                <a:solidFill>
                  <a:schemeClr val="hlink"/>
                </a:solidFill>
                <a:hlinkClick r:id="rId3"/>
              </a:rPr>
              <a:t>https://www.korpus.cz/kontext/view?viewmode=kwic&amp;pagesize=40&amp;attrs=word&amp;attrs=lemma_lc&amp;attrs=tag&amp;attr_vmode=visible-kwic&amp;base_viewattr=word&amp;refs=%3Ddoc.title&amp;q=~0GSWOcQsYOwA&amp;cutoff=0</a:t>
            </a:r>
            <a:r>
              <a:rPr lang="cs-CZ"/>
              <a:t> )</a:t>
            </a:r>
            <a:endParaRPr/>
          </a:p>
        </p:txBody>
      </p:sp>
      <p:sp>
        <p:nvSpPr>
          <p:cNvPr id="249" name="Google Shape;24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Produktivita</a:t>
            </a:r>
            <a:endParaRPr/>
          </a:p>
        </p:txBody>
      </p:sp>
      <p:sp>
        <p:nvSpPr>
          <p:cNvPr id="255" name="Google Shape;255;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256" name="Google Shape;256;p24"/>
          <p:cNvPicPr preferRelativeResize="0"/>
          <p:nvPr/>
        </p:nvPicPr>
        <p:blipFill rotWithShape="1">
          <a:blip r:embed="rId3">
            <a:alphaModFix/>
          </a:blip>
          <a:srcRect b="0" l="0" r="0" t="0"/>
          <a:stretch/>
        </p:blipFill>
        <p:spPr>
          <a:xfrm>
            <a:off x="200025" y="1340768"/>
            <a:ext cx="8743950" cy="4752528"/>
          </a:xfrm>
          <a:prstGeom prst="rect">
            <a:avLst/>
          </a:prstGeom>
          <a:noFill/>
          <a:ln>
            <a:noFill/>
          </a:ln>
        </p:spPr>
      </p:pic>
      <p:sp>
        <p:nvSpPr>
          <p:cNvPr id="257" name="Google Shape;25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Měření produktivity</a:t>
            </a:r>
            <a:endParaRPr/>
          </a:p>
        </p:txBody>
      </p:sp>
      <p:sp>
        <p:nvSpPr>
          <p:cNvPr id="263" name="Google Shape;263;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cs-CZ"/>
              <a:t>Odhad produktivity obou vzorů a jejich vzájemné porovnání vychází z teoretických poznámek H. Baayena (viz </a:t>
            </a:r>
            <a:r>
              <a:rPr lang="cs-CZ" u="sng">
                <a:solidFill>
                  <a:schemeClr val="hlink"/>
                </a:solidFill>
                <a:hlinkClick r:id="rId3"/>
              </a:rPr>
              <a:t>zde</a:t>
            </a:r>
            <a:r>
              <a:rPr lang="cs-CZ"/>
              <a:t>). Morfologická produktivita se zde měří pomocí odhadu tendence přírůstku nových typů při přírůstku dokladů (tokenů) pro každý vzor samostatně. Ze srovnání pak vyplývá, který vzor je produktivní, protože počet jeho typů roste rychleji, s jeho formanty se pojí nové a nové báze, a který vzor je naopak neproduktivní a potenciálně uzavřený (i když třeba frekventovaný a rozsáhlý).</a:t>
            </a:r>
            <a:endParaRPr/>
          </a:p>
        </p:txBody>
      </p:sp>
      <p:sp>
        <p:nvSpPr>
          <p:cNvPr id="264" name="Google Shape;2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kapital.*/social.*</a:t>
            </a:r>
            <a:endParaRPr/>
          </a:p>
        </p:txBody>
      </p:sp>
      <p:pic>
        <p:nvPicPr>
          <p:cNvPr id="270" name="Google Shape;270;p26"/>
          <p:cNvPicPr preferRelativeResize="0"/>
          <p:nvPr>
            <p:ph idx="1" type="body"/>
          </p:nvPr>
        </p:nvPicPr>
        <p:blipFill rotWithShape="1">
          <a:blip r:embed="rId3">
            <a:alphaModFix/>
          </a:blip>
          <a:srcRect b="0" l="0" r="0" t="0"/>
          <a:stretch/>
        </p:blipFill>
        <p:spPr>
          <a:xfrm>
            <a:off x="457200" y="1886909"/>
            <a:ext cx="8229600" cy="3952544"/>
          </a:xfrm>
          <a:prstGeom prst="rect">
            <a:avLst/>
          </a:prstGeom>
          <a:noFill/>
          <a:ln>
            <a:noFill/>
          </a:ln>
        </p:spPr>
      </p:pic>
      <p:sp>
        <p:nvSpPr>
          <p:cNvPr id="271" name="Google Shape;27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Souhrn		Výpis</a:t>
            </a:r>
            <a:endParaRPr/>
          </a:p>
        </p:txBody>
      </p:sp>
      <p:pic>
        <p:nvPicPr>
          <p:cNvPr id="277" name="Google Shape;277;p27"/>
          <p:cNvPicPr preferRelativeResize="0"/>
          <p:nvPr>
            <p:ph idx="1" type="body"/>
          </p:nvPr>
        </p:nvPicPr>
        <p:blipFill rotWithShape="1">
          <a:blip r:embed="rId3">
            <a:alphaModFix/>
          </a:blip>
          <a:srcRect b="0" l="0" r="0" t="0"/>
          <a:stretch/>
        </p:blipFill>
        <p:spPr>
          <a:xfrm>
            <a:off x="456064" y="1417638"/>
            <a:ext cx="4876800" cy="2857500"/>
          </a:xfrm>
          <a:prstGeom prst="rect">
            <a:avLst/>
          </a:prstGeom>
          <a:noFill/>
          <a:ln>
            <a:noFill/>
          </a:ln>
        </p:spPr>
      </p:pic>
      <p:sp>
        <p:nvSpPr>
          <p:cNvPr id="278" name="Google Shape;27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279" name="Google Shape;279;p27"/>
          <p:cNvPicPr preferRelativeResize="0"/>
          <p:nvPr/>
        </p:nvPicPr>
        <p:blipFill rotWithShape="1">
          <a:blip r:embed="rId4">
            <a:alphaModFix/>
          </a:blip>
          <a:srcRect b="0" l="0" r="0" t="0"/>
          <a:stretch/>
        </p:blipFill>
        <p:spPr>
          <a:xfrm>
            <a:off x="4656962" y="4221088"/>
            <a:ext cx="3971925" cy="1343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produktivita</a:t>
            </a:r>
            <a:endParaRPr/>
          </a:p>
        </p:txBody>
      </p:sp>
      <p:pic>
        <p:nvPicPr>
          <p:cNvPr id="285" name="Google Shape;285;p28"/>
          <p:cNvPicPr preferRelativeResize="0"/>
          <p:nvPr>
            <p:ph idx="1" type="body"/>
          </p:nvPr>
        </p:nvPicPr>
        <p:blipFill rotWithShape="1">
          <a:blip r:embed="rId3">
            <a:alphaModFix/>
          </a:blip>
          <a:srcRect b="0" l="0" r="0" t="0"/>
          <a:stretch/>
        </p:blipFill>
        <p:spPr>
          <a:xfrm>
            <a:off x="601421" y="1600200"/>
            <a:ext cx="7941158" cy="4525963"/>
          </a:xfrm>
          <a:prstGeom prst="rect">
            <a:avLst/>
          </a:prstGeom>
          <a:noFill/>
          <a:ln>
            <a:noFill/>
          </a:ln>
        </p:spPr>
      </p:pic>
      <p:sp>
        <p:nvSpPr>
          <p:cNvPr id="286" name="Google Shape;28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Vzor 1                                  Vzor 2</a:t>
            </a:r>
            <a:endParaRPr/>
          </a:p>
        </p:txBody>
      </p:sp>
      <p:pic>
        <p:nvPicPr>
          <p:cNvPr id="292" name="Google Shape;292;p29"/>
          <p:cNvPicPr preferRelativeResize="0"/>
          <p:nvPr>
            <p:ph idx="1" type="body"/>
          </p:nvPr>
        </p:nvPicPr>
        <p:blipFill rotWithShape="1">
          <a:blip r:embed="rId3">
            <a:alphaModFix/>
          </a:blip>
          <a:srcRect b="0" l="0" r="0" t="0"/>
          <a:stretch/>
        </p:blipFill>
        <p:spPr>
          <a:xfrm>
            <a:off x="323528" y="1628800"/>
            <a:ext cx="3162300" cy="1943100"/>
          </a:xfrm>
          <a:prstGeom prst="rect">
            <a:avLst/>
          </a:prstGeom>
          <a:noFill/>
          <a:ln>
            <a:noFill/>
          </a:ln>
        </p:spPr>
      </p:pic>
      <p:sp>
        <p:nvSpPr>
          <p:cNvPr id="293" name="Google Shape;29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294" name="Google Shape;294;p29"/>
          <p:cNvPicPr preferRelativeResize="0"/>
          <p:nvPr/>
        </p:nvPicPr>
        <p:blipFill rotWithShape="1">
          <a:blip r:embed="rId4">
            <a:alphaModFix/>
          </a:blip>
          <a:srcRect b="0" l="0" r="0" t="0"/>
          <a:stretch/>
        </p:blipFill>
        <p:spPr>
          <a:xfrm>
            <a:off x="4716016" y="1571650"/>
            <a:ext cx="3200400" cy="400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Co je to </a:t>
            </a:r>
            <a:r>
              <a:rPr i="1" lang="cs-CZ"/>
              <a:t>MORFIO ?</a:t>
            </a:r>
            <a:endParaRPr/>
          </a:p>
        </p:txBody>
      </p:sp>
      <p:sp>
        <p:nvSpPr>
          <p:cNvPr id="103" name="Google Shape;10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cs-CZ"/>
              <a:t>Aplikace </a:t>
            </a:r>
            <a:r>
              <a:rPr i="1" lang="cs-CZ"/>
              <a:t>Morfio</a:t>
            </a:r>
            <a:r>
              <a:rPr lang="cs-CZ"/>
              <a:t> slouží k odhadování rozsahu a produktivity slovotvorných modelů v češtině na základě korpusových dat. </a:t>
            </a:r>
            <a:endParaRPr/>
          </a:p>
          <a:p>
            <a:pPr indent="-342900" lvl="0" marL="342900" rtl="0" algn="l">
              <a:spcBef>
                <a:spcPts val="448"/>
              </a:spcBef>
              <a:spcAft>
                <a:spcPts val="0"/>
              </a:spcAft>
              <a:buClr>
                <a:schemeClr val="dk1"/>
              </a:buClr>
              <a:buSzPct val="100000"/>
              <a:buChar char="•"/>
            </a:pPr>
            <a:r>
              <a:rPr lang="cs-CZ"/>
              <a:t>slovotvorný vztah - vytvářen 1) formální shodou/podobností v určitých částech slova, tzv. báze (např. </a:t>
            </a:r>
            <a:r>
              <a:rPr i="1" lang="cs-CZ"/>
              <a:t>dřev-</a:t>
            </a:r>
            <a:r>
              <a:rPr lang="cs-CZ"/>
              <a:t> je část společná pro slova </a:t>
            </a:r>
            <a:r>
              <a:rPr i="1" lang="cs-CZ"/>
              <a:t>dřevo</a:t>
            </a:r>
            <a:r>
              <a:rPr lang="cs-CZ"/>
              <a:t> i </a:t>
            </a:r>
            <a:r>
              <a:rPr i="1" lang="cs-CZ"/>
              <a:t>dřevěný</a:t>
            </a:r>
            <a:r>
              <a:rPr lang="cs-CZ"/>
              <a:t>) a 2) formálními odlišnostmi v částech specifických, tzv. formantech (morfy </a:t>
            </a:r>
            <a:r>
              <a:rPr i="1" lang="cs-CZ"/>
              <a:t>-o</a:t>
            </a:r>
            <a:r>
              <a:rPr lang="cs-CZ"/>
              <a:t> a </a:t>
            </a:r>
            <a:r>
              <a:rPr i="1" lang="cs-CZ"/>
              <a:t>-ěný</a:t>
            </a:r>
            <a:r>
              <a:rPr lang="cs-CZ"/>
              <a:t> v předchozím příkladu). </a:t>
            </a:r>
            <a:endParaRPr/>
          </a:p>
          <a:p>
            <a:pPr indent="-342900" lvl="0" marL="342900" rtl="0" algn="l">
              <a:spcBef>
                <a:spcPts val="448"/>
              </a:spcBef>
              <a:spcAft>
                <a:spcPts val="0"/>
              </a:spcAft>
              <a:buClr>
                <a:schemeClr val="dk1"/>
              </a:buClr>
              <a:buSzPct val="100000"/>
              <a:buChar char="•"/>
            </a:pPr>
            <a:r>
              <a:rPr lang="cs-CZ"/>
              <a:t>Cílem aplikace je najít všechny dvojice, resp. trojice nebo čtveřice, jednotek v korpusu, které se shodují v bázi a liší se pouze specifikovanými formanty.</a:t>
            </a:r>
            <a:endParaRPr/>
          </a:p>
          <a:p>
            <a:pPr indent="-342900" lvl="0" marL="342900" rtl="0" algn="l">
              <a:spcBef>
                <a:spcPts val="448"/>
              </a:spcBef>
              <a:spcAft>
                <a:spcPts val="0"/>
              </a:spcAft>
              <a:buClr>
                <a:schemeClr val="dk1"/>
              </a:buClr>
              <a:buSzPct val="100000"/>
              <a:buChar char="•"/>
            </a:pPr>
            <a:r>
              <a:rPr lang="cs-CZ"/>
              <a:t>Výstupem aplikace </a:t>
            </a:r>
            <a:r>
              <a:rPr i="1" lang="cs-CZ"/>
              <a:t>Morfio</a:t>
            </a:r>
            <a:r>
              <a:rPr lang="cs-CZ"/>
              <a:t> není a nemůže být lingvisticky bezchybný výstup, spíš se jedná o pomůcku, která množství dat dokáže pro lingvistické účely předzpracovat. </a:t>
            </a:r>
            <a:endParaRPr/>
          </a:p>
        </p:txBody>
      </p:sp>
      <p:sp>
        <p:nvSpPr>
          <p:cNvPr id="104" name="Google Shape;10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lang="cs-CZ" sz="2400"/>
              <a:t>pomocí aplikace morfio vyhledejte v korpusu syn2015 dvojice základové slovo=adjektivum, odvozené slovo= substantivum název vlastnosti</a:t>
            </a:r>
            <a:endParaRPr/>
          </a:p>
        </p:txBody>
      </p:sp>
      <p:pic>
        <p:nvPicPr>
          <p:cNvPr id="300" name="Google Shape;300;p30"/>
          <p:cNvPicPr preferRelativeResize="0"/>
          <p:nvPr>
            <p:ph idx="1" type="body"/>
          </p:nvPr>
        </p:nvPicPr>
        <p:blipFill rotWithShape="1">
          <a:blip r:embed="rId3">
            <a:alphaModFix/>
          </a:blip>
          <a:srcRect b="0" l="0" r="0" t="0"/>
          <a:stretch/>
        </p:blipFill>
        <p:spPr>
          <a:xfrm>
            <a:off x="457200" y="1765577"/>
            <a:ext cx="8229600" cy="4195208"/>
          </a:xfrm>
          <a:prstGeom prst="rect">
            <a:avLst/>
          </a:prstGeom>
          <a:noFill/>
          <a:ln>
            <a:noFill/>
          </a:ln>
        </p:spPr>
      </p:pic>
      <p:sp>
        <p:nvSpPr>
          <p:cNvPr id="301" name="Google Shape;30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seznam podle frekvence adjektiv </a:t>
            </a:r>
            <a:endParaRPr/>
          </a:p>
        </p:txBody>
      </p:sp>
      <p:pic>
        <p:nvPicPr>
          <p:cNvPr id="307" name="Google Shape;307;p31"/>
          <p:cNvPicPr preferRelativeResize="0"/>
          <p:nvPr>
            <p:ph idx="1" type="body"/>
          </p:nvPr>
        </p:nvPicPr>
        <p:blipFill rotWithShape="1">
          <a:blip r:embed="rId3">
            <a:alphaModFix/>
          </a:blip>
          <a:srcRect b="0" l="0" r="0" t="0"/>
          <a:stretch/>
        </p:blipFill>
        <p:spPr>
          <a:xfrm>
            <a:off x="2200612" y="1600200"/>
            <a:ext cx="4742775" cy="4525963"/>
          </a:xfrm>
          <a:prstGeom prst="rect">
            <a:avLst/>
          </a:prstGeom>
          <a:noFill/>
          <a:ln>
            <a:noFill/>
          </a:ln>
        </p:spPr>
      </p:pic>
      <p:sp>
        <p:nvSpPr>
          <p:cNvPr id="308" name="Google Shape;30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přidán variantní sufix -ota</a:t>
            </a:r>
            <a:endParaRPr/>
          </a:p>
        </p:txBody>
      </p:sp>
      <p:pic>
        <p:nvPicPr>
          <p:cNvPr id="314" name="Google Shape;314;p32"/>
          <p:cNvPicPr preferRelativeResize="0"/>
          <p:nvPr>
            <p:ph idx="1" type="body"/>
          </p:nvPr>
        </p:nvPicPr>
        <p:blipFill rotWithShape="1">
          <a:blip r:embed="rId3">
            <a:alphaModFix/>
          </a:blip>
          <a:srcRect b="0" l="0" r="0" t="0"/>
          <a:stretch/>
        </p:blipFill>
        <p:spPr>
          <a:xfrm>
            <a:off x="457200" y="1956413"/>
            <a:ext cx="8229600" cy="3813537"/>
          </a:xfrm>
          <a:prstGeom prst="rect">
            <a:avLst/>
          </a:prstGeom>
          <a:noFill/>
          <a:ln>
            <a:noFill/>
          </a:ln>
        </p:spPr>
      </p:pic>
      <p:sp>
        <p:nvSpPr>
          <p:cNvPr id="315" name="Google Shape;31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seznam podle substantiv na -ota</a:t>
            </a:r>
            <a:endParaRPr/>
          </a:p>
        </p:txBody>
      </p:sp>
      <p:pic>
        <p:nvPicPr>
          <p:cNvPr id="321" name="Google Shape;321;p33"/>
          <p:cNvPicPr preferRelativeResize="0"/>
          <p:nvPr>
            <p:ph idx="1" type="body"/>
          </p:nvPr>
        </p:nvPicPr>
        <p:blipFill rotWithShape="1">
          <a:blip r:embed="rId3">
            <a:alphaModFix/>
          </a:blip>
          <a:srcRect b="0" l="0" r="0" t="0"/>
          <a:stretch/>
        </p:blipFill>
        <p:spPr>
          <a:xfrm>
            <a:off x="2919718" y="1600200"/>
            <a:ext cx="3304563" cy="4525963"/>
          </a:xfrm>
          <a:prstGeom prst="rect">
            <a:avLst/>
          </a:prstGeom>
          <a:noFill/>
          <a:ln>
            <a:noFill/>
          </a:ln>
        </p:spPr>
      </p:pic>
      <p:sp>
        <p:nvSpPr>
          <p:cNvPr id="322" name="Google Shape;32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OTÁZKY</a:t>
            </a:r>
            <a:endParaRPr/>
          </a:p>
        </p:txBody>
      </p:sp>
      <p:sp>
        <p:nvSpPr>
          <p:cNvPr id="328" name="Google Shape;328;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Sledujte doklady, které se vám z nějakého důvodu zdají nepatřičné.</a:t>
            </a:r>
            <a:endParaRPr/>
          </a:p>
          <a:p>
            <a:pPr indent="-342900" lvl="0" marL="342900" rtl="0" algn="l">
              <a:spcBef>
                <a:spcPts val="640"/>
              </a:spcBef>
              <a:spcAft>
                <a:spcPts val="0"/>
              </a:spcAft>
              <a:buClr>
                <a:schemeClr val="dk1"/>
              </a:buClr>
              <a:buSzPts val="3200"/>
              <a:buChar char="•"/>
            </a:pPr>
            <a:r>
              <a:rPr lang="cs-CZ"/>
              <a:t>Zobrazte si jejich výskyty v příslušném korpusu a snažte se najít postup, jak přeformulovat dotaz tak, aby výsledek nebyl přegenerovaný.</a:t>
            </a:r>
            <a:endParaRPr/>
          </a:p>
          <a:p>
            <a:pPr indent="0" lvl="0" marL="0" rtl="0" algn="l">
              <a:spcBef>
                <a:spcPts val="640"/>
              </a:spcBef>
              <a:spcAft>
                <a:spcPts val="0"/>
              </a:spcAft>
              <a:buClr>
                <a:schemeClr val="dk1"/>
              </a:buClr>
              <a:buSzPts val="3200"/>
              <a:buNone/>
            </a:pPr>
            <a:r>
              <a:t/>
            </a:r>
            <a:endParaRPr/>
          </a:p>
        </p:txBody>
      </p:sp>
      <p:sp>
        <p:nvSpPr>
          <p:cNvPr id="329" name="Google Shape;329;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Jak hledat substantiva typu </a:t>
            </a:r>
            <a:r>
              <a:rPr i="1" lang="cs-CZ"/>
              <a:t>soudce</a:t>
            </a:r>
            <a:endParaRPr/>
          </a:p>
        </p:txBody>
      </p:sp>
      <p:sp>
        <p:nvSpPr>
          <p:cNvPr id="335" name="Google Shape;335;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u="sng">
                <a:solidFill>
                  <a:schemeClr val="hlink"/>
                </a:solidFill>
                <a:hlinkClick r:id="rId3"/>
              </a:rPr>
              <a:t>http://morfio.korpus.cz/cm0fitxO</a:t>
            </a:r>
            <a:endParaRPr/>
          </a:p>
          <a:p>
            <a:pPr indent="-342900" lvl="0" marL="342900" rtl="0" algn="l">
              <a:spcBef>
                <a:spcPts val="640"/>
              </a:spcBef>
              <a:spcAft>
                <a:spcPts val="0"/>
              </a:spcAft>
              <a:buClr>
                <a:schemeClr val="dk1"/>
              </a:buClr>
              <a:buSzPts val="3200"/>
              <a:buChar char="•"/>
            </a:pPr>
            <a:r>
              <a:rPr lang="cs-CZ" u="sng">
                <a:solidFill>
                  <a:schemeClr val="hlink"/>
                </a:solidFill>
                <a:hlinkClick r:id="rId4"/>
              </a:rPr>
              <a:t>https://www.korpus.cz/kontext/view?viewmode=kwic&amp;pagesize=40&amp;attrs=word&amp;attrs=lemma&amp;attrs=tag&amp;attr_vmode=visible-kwic&amp;base_viewattr=word&amp;structs=p&amp;refs=%3Ddoc.title&amp;q=~kCq8WaqiiiI8&amp;cutoff=0</a:t>
            </a:r>
            <a:endParaRPr/>
          </a:p>
          <a:p>
            <a:pPr indent="0" lvl="0" marL="0" rtl="0" algn="l">
              <a:spcBef>
                <a:spcPts val="640"/>
              </a:spcBef>
              <a:spcAft>
                <a:spcPts val="0"/>
              </a:spcAft>
              <a:buClr>
                <a:schemeClr val="dk1"/>
              </a:buClr>
              <a:buSzPts val="3200"/>
              <a:buNone/>
            </a:pPr>
            <a:r>
              <a:t/>
            </a:r>
            <a:endParaRPr/>
          </a:p>
        </p:txBody>
      </p:sp>
      <p:sp>
        <p:nvSpPr>
          <p:cNvPr id="336" name="Google Shape;33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06c620f11f_0_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Výsledek</a:t>
            </a:r>
            <a:endParaRPr/>
          </a:p>
        </p:txBody>
      </p:sp>
      <p:sp>
        <p:nvSpPr>
          <p:cNvPr id="343" name="Google Shape;343;g306c620f11f_0_0"/>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
        <p:nvSpPr>
          <p:cNvPr id="344" name="Google Shape;344;g306c620f11f_0_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345" name="Google Shape;345;g306c620f11f_0_0"/>
          <p:cNvPicPr preferRelativeResize="0"/>
          <p:nvPr/>
        </p:nvPicPr>
        <p:blipFill>
          <a:blip r:embed="rId3">
            <a:alphaModFix/>
          </a:blip>
          <a:stretch>
            <a:fillRect/>
          </a:stretch>
        </p:blipFill>
        <p:spPr>
          <a:xfrm>
            <a:off x="457188" y="1600200"/>
            <a:ext cx="4905375" cy="4762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06c620f11f_0_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Přegenerování dotazu</a:t>
            </a:r>
            <a:endParaRPr/>
          </a:p>
        </p:txBody>
      </p:sp>
      <p:sp>
        <p:nvSpPr>
          <p:cNvPr id="352" name="Google Shape;352;g306c620f11f_0_8"/>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
        <p:nvSpPr>
          <p:cNvPr id="353" name="Google Shape;353;g306c620f11f_0_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354" name="Google Shape;354;g306c620f11f_0_8"/>
          <p:cNvPicPr preferRelativeResize="0"/>
          <p:nvPr/>
        </p:nvPicPr>
        <p:blipFill>
          <a:blip r:embed="rId3">
            <a:alphaModFix/>
          </a:blip>
          <a:stretch>
            <a:fillRect/>
          </a:stretch>
        </p:blipFill>
        <p:spPr>
          <a:xfrm>
            <a:off x="0" y="1417647"/>
            <a:ext cx="9144000" cy="461625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06c620f11f_0_16"/>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Podgenerování dotazu</a:t>
            </a:r>
            <a:endParaRPr/>
          </a:p>
        </p:txBody>
      </p:sp>
      <p:sp>
        <p:nvSpPr>
          <p:cNvPr id="361" name="Google Shape;361;g306c620f11f_0_16"/>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
        <p:nvSpPr>
          <p:cNvPr id="362" name="Google Shape;362;g306c620f11f_0_1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363" name="Google Shape;363;g306c620f11f_0_16"/>
          <p:cNvPicPr preferRelativeResize="0"/>
          <p:nvPr/>
        </p:nvPicPr>
        <p:blipFill>
          <a:blip r:embed="rId3">
            <a:alphaModFix/>
          </a:blip>
          <a:stretch>
            <a:fillRect/>
          </a:stretch>
        </p:blipFill>
        <p:spPr>
          <a:xfrm>
            <a:off x="542058" y="1066325"/>
            <a:ext cx="5550885" cy="68580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06c620f11f_0_24"/>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Pozorování</a:t>
            </a:r>
            <a:endParaRPr/>
          </a:p>
        </p:txBody>
      </p:sp>
      <p:sp>
        <p:nvSpPr>
          <p:cNvPr id="370" name="Google Shape;370;g306c620f11f_0_24"/>
          <p:cNvSpPr txBox="1"/>
          <p:nvPr>
            <p:ph idx="1" type="body"/>
          </p:nvPr>
        </p:nvSpPr>
        <p:spPr>
          <a:xfrm>
            <a:off x="457200" y="1600200"/>
            <a:ext cx="8229600" cy="4526100"/>
          </a:xfrm>
          <a:prstGeom prst="rect">
            <a:avLst/>
          </a:prstGeom>
        </p:spPr>
        <p:txBody>
          <a:bodyPr anchorCtr="0" anchor="t" bIns="45700" lIns="91425" spcFirstLastPara="1" rIns="91425" wrap="square" tIns="45700">
            <a:normAutofit fontScale="85000" lnSpcReduction="10000"/>
          </a:bodyPr>
          <a:lstStyle/>
          <a:p>
            <a:pPr indent="0" lvl="0" marL="0" rtl="0" algn="l">
              <a:spcBef>
                <a:spcPts val="360"/>
              </a:spcBef>
              <a:spcAft>
                <a:spcPts val="0"/>
              </a:spcAft>
              <a:buNone/>
            </a:pPr>
            <a:r>
              <a:rPr lang="cs-CZ"/>
              <a:t>Dotaz na deverbativa n</a:t>
            </a:r>
            <a:r>
              <a:rPr lang="cs-CZ">
                <a:latin typeface="Arial"/>
                <a:ea typeface="Arial"/>
                <a:cs typeface="Arial"/>
                <a:sym typeface="Arial"/>
              </a:rPr>
              <a:t>a </a:t>
            </a:r>
            <a:r>
              <a:rPr i="1" lang="cs-CZ">
                <a:latin typeface="Arial"/>
                <a:ea typeface="Arial"/>
                <a:cs typeface="Arial"/>
                <a:sym typeface="Arial"/>
              </a:rPr>
              <a:t>ce </a:t>
            </a:r>
            <a:r>
              <a:rPr lang="cs-CZ"/>
              <a:t> (N.M.*, .*ce) dává mnohem více výsledků.</a:t>
            </a:r>
            <a:endParaRPr/>
          </a:p>
          <a:p>
            <a:pPr indent="0" lvl="0" marL="0" rtl="0" algn="l">
              <a:spcBef>
                <a:spcPts val="360"/>
              </a:spcBef>
              <a:spcAft>
                <a:spcPts val="0"/>
              </a:spcAft>
              <a:buNone/>
            </a:pPr>
            <a:r>
              <a:rPr lang="cs-CZ"/>
              <a:t>Při pohledu na ně lze vyvodit, proč je výsledek získaný aplikací </a:t>
            </a:r>
            <a:r>
              <a:rPr i="1" lang="cs-CZ"/>
              <a:t>Morfio </a:t>
            </a:r>
            <a:r>
              <a:rPr lang="cs-CZ"/>
              <a:t>podgenerovaný. </a:t>
            </a:r>
            <a:endParaRPr/>
          </a:p>
          <a:p>
            <a:pPr indent="0" lvl="0" marL="0" rtl="0" algn="l">
              <a:spcBef>
                <a:spcPts val="360"/>
              </a:spcBef>
              <a:spcAft>
                <a:spcPts val="0"/>
              </a:spcAft>
              <a:buNone/>
            </a:pPr>
            <a:r>
              <a:rPr lang="cs-CZ"/>
              <a:t>V české tradici se rozlišují jména činitelská a konatelská. Liší se pouze slovnědruhovou příslušností základového slova. U tzv. root-derivací (do derivace nevstupuje slovesný kořen+kmenotvorná přípona, ale pouhý kořen) je někdy nesnadné odlišit, kdy je základovým slovem sloveso a kdy deverbativum vzniklé konverzí.</a:t>
            </a:r>
            <a:endParaRPr/>
          </a:p>
          <a:p>
            <a:pPr indent="0" lvl="0" marL="0" rtl="0" algn="l">
              <a:spcBef>
                <a:spcPts val="360"/>
              </a:spcBef>
              <a:spcAft>
                <a:spcPts val="0"/>
              </a:spcAft>
              <a:buNone/>
            </a:pPr>
            <a:r>
              <a:t/>
            </a:r>
            <a:endParaRPr/>
          </a:p>
        </p:txBody>
      </p:sp>
      <p:sp>
        <p:nvSpPr>
          <p:cNvPr id="371" name="Google Shape;371;g306c620f11f_0_2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MORFIO</a:t>
            </a:r>
            <a:endParaRPr/>
          </a:p>
        </p:txBody>
      </p:sp>
      <p:sp>
        <p:nvSpPr>
          <p:cNvPr id="110" name="Google Shape;11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u="sng">
                <a:solidFill>
                  <a:schemeClr val="hlink"/>
                </a:solidFill>
                <a:hlinkClick r:id="rId3"/>
              </a:rPr>
              <a:t>http://morfio.korpus.cz/</a:t>
            </a:r>
            <a:endParaRPr/>
          </a:p>
          <a:p>
            <a:pPr indent="-342900" lvl="0" marL="342900" rtl="0" algn="l">
              <a:spcBef>
                <a:spcPts val="640"/>
              </a:spcBef>
              <a:spcAft>
                <a:spcPts val="0"/>
              </a:spcAft>
              <a:buClr>
                <a:srgbClr val="0070C0"/>
              </a:buClr>
              <a:buSzPts val="3200"/>
              <a:buChar char="•"/>
            </a:pPr>
            <a:r>
              <a:rPr lang="cs-CZ" u="sng">
                <a:solidFill>
                  <a:srgbClr val="0070C0"/>
                </a:solidFill>
                <a:hlinkClick r:id="rId4">
                  <a:extLst>
                    <a:ext uri="{A12FA001-AC4F-418D-AE19-62706E023703}">
                      <ahyp:hlinkClr val="tx"/>
                    </a:ext>
                  </a:extLst>
                </a:hlinkClick>
              </a:rPr>
              <a:t>http://ucnk.ff.cuni.cz/bonito/znacky.php</a:t>
            </a:r>
            <a:endParaRPr>
              <a:solidFill>
                <a:srgbClr val="0070C0"/>
              </a:solidFill>
            </a:endParaRPr>
          </a:p>
          <a:p>
            <a:pPr indent="-342900" lvl="0" marL="342900" rtl="0" algn="l">
              <a:spcBef>
                <a:spcPts val="640"/>
              </a:spcBef>
              <a:spcAft>
                <a:spcPts val="0"/>
              </a:spcAft>
              <a:buClr>
                <a:srgbClr val="0070C0"/>
              </a:buClr>
              <a:buSzPts val="3200"/>
              <a:buChar char="•"/>
            </a:pPr>
            <a:r>
              <a:rPr lang="cs-CZ" u="sng">
                <a:solidFill>
                  <a:srgbClr val="0070C0"/>
                </a:solidFill>
                <a:hlinkClick r:id="rId5">
                  <a:extLst>
                    <a:ext uri="{A12FA001-AC4F-418D-AE19-62706E023703}">
                      <ahyp:hlinkClr val="tx"/>
                    </a:ext>
                  </a:extLst>
                </a:hlinkClick>
              </a:rPr>
              <a:t>http://wiki.korpus.cz/doku.php/pojmy:morfologicka_analyza</a:t>
            </a:r>
            <a:endParaRPr>
              <a:solidFill>
                <a:srgbClr val="0070C0"/>
              </a:solidFill>
            </a:endParaRPr>
          </a:p>
          <a:p>
            <a:pPr indent="-342900" lvl="0" marL="342900" rtl="0" algn="l">
              <a:spcBef>
                <a:spcPts val="640"/>
              </a:spcBef>
              <a:spcAft>
                <a:spcPts val="0"/>
              </a:spcAft>
              <a:buClr>
                <a:srgbClr val="0070C0"/>
              </a:buClr>
              <a:buSzPts val="3200"/>
              <a:buChar char="•"/>
            </a:pPr>
            <a:r>
              <a:rPr lang="cs-CZ" u="sng">
                <a:solidFill>
                  <a:srgbClr val="0070C0"/>
                </a:solidFill>
                <a:hlinkClick r:id="rId6">
                  <a:extLst>
                    <a:ext uri="{A12FA001-AC4F-418D-AE19-62706E023703}">
                      <ahyp:hlinkClr val="tx"/>
                    </a:ext>
                  </a:extLst>
                </a:hlinkClick>
              </a:rPr>
              <a:t>http://wiki.korpus.cz/doku.php/pojmy:tag</a:t>
            </a:r>
            <a:endParaRPr>
              <a:solidFill>
                <a:srgbClr val="0070C0"/>
              </a:solidFill>
            </a:endParaRPr>
          </a:p>
          <a:p>
            <a:pPr indent="-139700" lvl="0" marL="342900" rtl="0" algn="l">
              <a:spcBef>
                <a:spcPts val="640"/>
              </a:spcBef>
              <a:spcAft>
                <a:spcPts val="0"/>
              </a:spcAft>
              <a:buClr>
                <a:schemeClr val="dk1"/>
              </a:buClr>
              <a:buSzPts val="3200"/>
              <a:buNone/>
            </a:pPr>
            <a:r>
              <a:t/>
            </a:r>
            <a:endParaRPr>
              <a:solidFill>
                <a:srgbClr val="0070C0"/>
              </a:solidFill>
            </a:endParaRPr>
          </a:p>
        </p:txBody>
      </p:sp>
      <p:sp>
        <p:nvSpPr>
          <p:cNvPr id="111" name="Google Shape;11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06c620f11f_0_3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Pozorujeme</a:t>
            </a:r>
            <a:endParaRPr/>
          </a:p>
        </p:txBody>
      </p:sp>
      <p:sp>
        <p:nvSpPr>
          <p:cNvPr id="378" name="Google Shape;378;g306c620f11f_0_3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fontScale="70000" lnSpcReduction="20000"/>
          </a:bodyPr>
          <a:lstStyle/>
          <a:p>
            <a:pPr indent="0" lvl="0" marL="0" rtl="0" algn="l">
              <a:spcBef>
                <a:spcPts val="360"/>
              </a:spcBef>
              <a:spcAft>
                <a:spcPts val="0"/>
              </a:spcAft>
              <a:buNone/>
            </a:pPr>
            <a:r>
              <a:rPr lang="cs-CZ"/>
              <a:t>zástupce ← z</a:t>
            </a:r>
            <a:r>
              <a:rPr b="1" lang="cs-CZ" u="sng"/>
              <a:t>a</a:t>
            </a:r>
            <a:r>
              <a:rPr lang="cs-CZ"/>
              <a:t>st</a:t>
            </a:r>
            <a:r>
              <a:rPr b="1" lang="cs-CZ" u="sng"/>
              <a:t>ou</a:t>
            </a:r>
            <a:r>
              <a:rPr lang="cs-CZ"/>
              <a:t>pit/z</a:t>
            </a:r>
            <a:r>
              <a:rPr b="1" lang="cs-CZ" u="sng"/>
              <a:t>a</a:t>
            </a:r>
            <a:r>
              <a:rPr lang="cs-CZ"/>
              <a:t>st</a:t>
            </a:r>
            <a:r>
              <a:rPr b="1" lang="cs-CZ" u="sng"/>
              <a:t>u</a:t>
            </a:r>
            <a:r>
              <a:rPr lang="cs-CZ"/>
              <a:t>povat x z</a:t>
            </a:r>
            <a:r>
              <a:rPr b="1" lang="cs-CZ" u="sng"/>
              <a:t>á</a:t>
            </a:r>
            <a:r>
              <a:rPr lang="cs-CZ"/>
              <a:t>st</a:t>
            </a:r>
            <a:r>
              <a:rPr b="1" lang="cs-CZ" u="sng"/>
              <a:t>u</a:t>
            </a:r>
            <a:r>
              <a:rPr lang="cs-CZ"/>
              <a:t>p</a:t>
            </a:r>
            <a:endParaRPr/>
          </a:p>
          <a:p>
            <a:pPr indent="0" lvl="0" marL="0" rtl="0" algn="l">
              <a:spcBef>
                <a:spcPts val="360"/>
              </a:spcBef>
              <a:spcAft>
                <a:spcPts val="0"/>
              </a:spcAft>
              <a:buNone/>
            </a:pPr>
            <a:r>
              <a:rPr lang="cs-CZ"/>
              <a:t>výrobce ← v</a:t>
            </a:r>
            <a:r>
              <a:rPr b="1" lang="cs-CZ" u="sng"/>
              <a:t>y</a:t>
            </a:r>
            <a:r>
              <a:rPr lang="cs-CZ"/>
              <a:t>r</a:t>
            </a:r>
            <a:r>
              <a:rPr b="1" lang="cs-CZ" u="sng"/>
              <a:t>o</a:t>
            </a:r>
            <a:r>
              <a:rPr lang="cs-CZ"/>
              <a:t>bit/v</a:t>
            </a:r>
            <a:r>
              <a:rPr b="1" lang="cs-CZ" u="sng"/>
              <a:t>y</a:t>
            </a:r>
            <a:r>
              <a:rPr lang="cs-CZ"/>
              <a:t>r</a:t>
            </a:r>
            <a:r>
              <a:rPr b="1" lang="cs-CZ" u="sng"/>
              <a:t>á</a:t>
            </a:r>
            <a:r>
              <a:rPr lang="cs-CZ"/>
              <a:t>bět x v</a:t>
            </a:r>
            <a:r>
              <a:rPr b="1" lang="cs-CZ" u="sng"/>
              <a:t>ý</a:t>
            </a:r>
            <a:r>
              <a:rPr lang="cs-CZ"/>
              <a:t>r</a:t>
            </a:r>
            <a:r>
              <a:rPr b="1" lang="cs-CZ" u="sng"/>
              <a:t>o</a:t>
            </a:r>
            <a:r>
              <a:rPr lang="cs-CZ"/>
              <a:t>ba</a:t>
            </a:r>
            <a:endParaRPr/>
          </a:p>
          <a:p>
            <a:pPr indent="0" lvl="0" marL="0" rtl="0" algn="l">
              <a:spcBef>
                <a:spcPts val="360"/>
              </a:spcBef>
              <a:spcAft>
                <a:spcPts val="0"/>
              </a:spcAft>
              <a:buNone/>
            </a:pPr>
            <a:r>
              <a:rPr lang="cs-CZ"/>
              <a:t>zájemce </a:t>
            </a:r>
            <a:r>
              <a:rPr lang="cs-CZ"/>
              <a:t>← z</a:t>
            </a:r>
            <a:r>
              <a:rPr b="1" lang="cs-CZ" u="sng"/>
              <a:t>a</a:t>
            </a:r>
            <a:r>
              <a:rPr lang="cs-CZ"/>
              <a:t>jmout/z</a:t>
            </a:r>
            <a:r>
              <a:rPr b="1" lang="cs-CZ" u="sng"/>
              <a:t>a</a:t>
            </a:r>
            <a:r>
              <a:rPr lang="cs-CZ"/>
              <a:t>j</a:t>
            </a:r>
            <a:r>
              <a:rPr b="1" lang="cs-CZ" u="sng"/>
              <a:t>í</a:t>
            </a:r>
            <a:r>
              <a:rPr lang="cs-CZ"/>
              <a:t>mat x z</a:t>
            </a:r>
            <a:r>
              <a:rPr b="1" lang="cs-CZ" u="sng"/>
              <a:t>á</a:t>
            </a:r>
            <a:r>
              <a:rPr lang="cs-CZ"/>
              <a:t>j</a:t>
            </a:r>
            <a:r>
              <a:rPr b="1" lang="cs-CZ" u="sng"/>
              <a:t>e</a:t>
            </a:r>
            <a:r>
              <a:rPr lang="cs-CZ"/>
              <a:t>m</a:t>
            </a:r>
            <a:endParaRPr/>
          </a:p>
          <a:p>
            <a:pPr indent="0" lvl="0" marL="0" rtl="0" algn="l">
              <a:spcBef>
                <a:spcPts val="360"/>
              </a:spcBef>
              <a:spcAft>
                <a:spcPts val="0"/>
              </a:spcAft>
              <a:buNone/>
            </a:pPr>
            <a:r>
              <a:rPr lang="cs-CZ"/>
              <a:t>vůdce </a:t>
            </a:r>
            <a:r>
              <a:rPr lang="cs-CZ"/>
              <a:t>← v</a:t>
            </a:r>
            <a:r>
              <a:rPr b="1" lang="cs-CZ" u="sng"/>
              <a:t>o</a:t>
            </a:r>
            <a:r>
              <a:rPr lang="cs-CZ"/>
              <a:t>dit/v</a:t>
            </a:r>
            <a:r>
              <a:rPr b="1" lang="cs-CZ" u="sng"/>
              <a:t>é</a:t>
            </a:r>
            <a:r>
              <a:rPr lang="cs-CZ"/>
              <a:t>st x *v</a:t>
            </a:r>
            <a:r>
              <a:rPr b="1" lang="cs-CZ" u="sng"/>
              <a:t>o</a:t>
            </a:r>
            <a:r>
              <a:rPr lang="cs-CZ"/>
              <a:t>d</a:t>
            </a:r>
            <a:endParaRPr/>
          </a:p>
          <a:p>
            <a:pPr indent="0" lvl="0" marL="0" rtl="0" algn="l">
              <a:spcBef>
                <a:spcPts val="360"/>
              </a:spcBef>
              <a:spcAft>
                <a:spcPts val="0"/>
              </a:spcAft>
              <a:buNone/>
            </a:pPr>
            <a:r>
              <a:rPr lang="cs-CZ"/>
              <a:t>tvůrce </a:t>
            </a:r>
            <a:r>
              <a:rPr lang="cs-CZ"/>
              <a:t>← tv</a:t>
            </a:r>
            <a:r>
              <a:rPr b="1" lang="cs-CZ" u="sng"/>
              <a:t>o</a:t>
            </a:r>
            <a:r>
              <a:rPr lang="cs-CZ"/>
              <a:t>řit/tv</a:t>
            </a:r>
            <a:r>
              <a:rPr b="1" lang="cs-CZ" u="sng"/>
              <a:t>á</a:t>
            </a:r>
            <a:r>
              <a:rPr lang="cs-CZ"/>
              <a:t>ř[ie]t x tv</a:t>
            </a:r>
            <a:r>
              <a:rPr b="1" lang="cs-CZ" u="sng"/>
              <a:t>o</a:t>
            </a:r>
            <a:r>
              <a:rPr lang="cs-CZ"/>
              <a:t>r</a:t>
            </a:r>
            <a:endParaRPr/>
          </a:p>
          <a:p>
            <a:pPr indent="0" lvl="0" marL="0" rtl="0" algn="l">
              <a:spcBef>
                <a:spcPts val="360"/>
              </a:spcBef>
              <a:spcAft>
                <a:spcPts val="0"/>
              </a:spcAft>
              <a:buNone/>
            </a:pPr>
            <a:r>
              <a:rPr lang="cs-CZ"/>
              <a:t>správce </a:t>
            </a:r>
            <a:r>
              <a:rPr lang="cs-CZ"/>
              <a:t>← spr</a:t>
            </a:r>
            <a:r>
              <a:rPr b="1" lang="cs-CZ" u="sng"/>
              <a:t>a</a:t>
            </a:r>
            <a:r>
              <a:rPr lang="cs-CZ"/>
              <a:t>vit/spr</a:t>
            </a:r>
            <a:r>
              <a:rPr b="1" lang="cs-CZ" u="sng"/>
              <a:t>a</a:t>
            </a:r>
            <a:r>
              <a:rPr lang="cs-CZ"/>
              <a:t>vovat x spr</a:t>
            </a:r>
            <a:r>
              <a:rPr b="1" lang="cs-CZ" u="sng"/>
              <a:t>á</a:t>
            </a:r>
            <a:r>
              <a:rPr lang="cs-CZ"/>
              <a:t>va</a:t>
            </a:r>
            <a:endParaRPr/>
          </a:p>
          <a:p>
            <a:pPr indent="0" lvl="0" marL="0" rtl="0" algn="l">
              <a:spcBef>
                <a:spcPts val="360"/>
              </a:spcBef>
              <a:spcAft>
                <a:spcPts val="0"/>
              </a:spcAft>
              <a:buNone/>
            </a:pPr>
            <a:r>
              <a:rPr lang="cs-CZ">
                <a:highlight>
                  <a:srgbClr val="FFFF00"/>
                </a:highlight>
              </a:rPr>
              <a:t>obránce </a:t>
            </a:r>
            <a:r>
              <a:rPr lang="cs-CZ">
                <a:highlight>
                  <a:srgbClr val="FFFF00"/>
                </a:highlight>
              </a:rPr>
              <a:t>← obr</a:t>
            </a:r>
            <a:r>
              <a:rPr b="1" lang="cs-CZ" u="sng">
                <a:highlight>
                  <a:srgbClr val="FFFF00"/>
                </a:highlight>
              </a:rPr>
              <a:t>á</a:t>
            </a:r>
            <a:r>
              <a:rPr lang="cs-CZ">
                <a:highlight>
                  <a:srgbClr val="FFFF00"/>
                </a:highlight>
              </a:rPr>
              <a:t>nit x obr</a:t>
            </a:r>
            <a:r>
              <a:rPr b="1" lang="cs-CZ" u="sng">
                <a:highlight>
                  <a:srgbClr val="FFFF00"/>
                </a:highlight>
              </a:rPr>
              <a:t>a</a:t>
            </a:r>
            <a:r>
              <a:rPr lang="cs-CZ">
                <a:highlight>
                  <a:srgbClr val="FFFF00"/>
                </a:highlight>
              </a:rPr>
              <a:t>na</a:t>
            </a:r>
            <a:endParaRPr>
              <a:highlight>
                <a:srgbClr val="FFFF00"/>
              </a:highlight>
            </a:endParaRPr>
          </a:p>
          <a:p>
            <a:pPr indent="0" lvl="0" marL="0" rtl="0" algn="l">
              <a:spcBef>
                <a:spcPts val="360"/>
              </a:spcBef>
              <a:spcAft>
                <a:spcPts val="0"/>
              </a:spcAft>
              <a:buNone/>
            </a:pPr>
            <a:r>
              <a:rPr lang="cs-CZ"/>
              <a:t>prodejce </a:t>
            </a:r>
            <a:r>
              <a:rPr lang="cs-CZ"/>
              <a:t>← prod</a:t>
            </a:r>
            <a:r>
              <a:rPr b="1" lang="cs-CZ" u="sng"/>
              <a:t>a</a:t>
            </a:r>
            <a:r>
              <a:rPr lang="cs-CZ"/>
              <a:t>t/prod</a:t>
            </a:r>
            <a:r>
              <a:rPr b="1" lang="cs-CZ" u="sng"/>
              <a:t>á</a:t>
            </a:r>
            <a:r>
              <a:rPr lang="cs-CZ"/>
              <a:t>vat  x prod</a:t>
            </a:r>
            <a:r>
              <a:rPr b="1" lang="cs-CZ" u="sng"/>
              <a:t>ej</a:t>
            </a:r>
            <a:endParaRPr b="1" u="sng"/>
          </a:p>
          <a:p>
            <a:pPr indent="0" lvl="0" marL="0" rtl="0" algn="l">
              <a:spcBef>
                <a:spcPts val="360"/>
              </a:spcBef>
              <a:spcAft>
                <a:spcPts val="0"/>
              </a:spcAft>
              <a:buNone/>
            </a:pPr>
            <a:r>
              <a:rPr lang="cs-CZ"/>
              <a:t>předchůdce </a:t>
            </a:r>
            <a:r>
              <a:rPr lang="cs-CZ"/>
              <a:t>← přede</a:t>
            </a:r>
            <a:r>
              <a:rPr b="1" lang="cs-CZ" u="sng"/>
              <a:t>jí</a:t>
            </a:r>
            <a:r>
              <a:rPr lang="cs-CZ"/>
              <a:t>t/*před</a:t>
            </a:r>
            <a:r>
              <a:rPr b="1" lang="cs-CZ" u="sng"/>
              <a:t>chod</a:t>
            </a:r>
            <a:r>
              <a:rPr lang="cs-CZ"/>
              <a:t>it x *před</a:t>
            </a:r>
            <a:r>
              <a:rPr b="1" lang="cs-CZ" u="sng"/>
              <a:t>chod</a:t>
            </a:r>
            <a:endParaRPr b="1" u="sng"/>
          </a:p>
          <a:p>
            <a:pPr indent="0" lvl="0" marL="0" rtl="0" algn="l">
              <a:spcBef>
                <a:spcPts val="360"/>
              </a:spcBef>
              <a:spcAft>
                <a:spcPts val="0"/>
              </a:spcAft>
              <a:buNone/>
            </a:pPr>
            <a:r>
              <a:rPr lang="cs-CZ"/>
              <a:t>průvodce ← prov</a:t>
            </a:r>
            <a:r>
              <a:rPr b="1" lang="cs-CZ" u="sng"/>
              <a:t>á</a:t>
            </a:r>
            <a:r>
              <a:rPr lang="cs-CZ"/>
              <a:t>dět/prov</a:t>
            </a:r>
            <a:r>
              <a:rPr b="1" lang="cs-CZ" u="sng"/>
              <a:t>é</a:t>
            </a:r>
            <a:r>
              <a:rPr lang="cs-CZ"/>
              <a:t>st x prův</a:t>
            </a:r>
            <a:r>
              <a:rPr b="1" lang="cs-CZ" u="sng"/>
              <a:t>o</a:t>
            </a:r>
            <a:r>
              <a:rPr lang="cs-CZ"/>
              <a:t>d</a:t>
            </a:r>
            <a:endParaRPr/>
          </a:p>
          <a:p>
            <a:pPr indent="0" lvl="0" marL="0" rtl="0" algn="l">
              <a:spcBef>
                <a:spcPts val="360"/>
              </a:spcBef>
              <a:spcAft>
                <a:spcPts val="0"/>
              </a:spcAft>
              <a:buNone/>
            </a:pPr>
            <a:r>
              <a:rPr lang="cs-CZ">
                <a:highlight>
                  <a:srgbClr val="FFFF00"/>
                </a:highlight>
              </a:rPr>
              <a:t>důchodce ← d</a:t>
            </a:r>
            <a:r>
              <a:rPr b="1" lang="cs-CZ" u="sng">
                <a:highlight>
                  <a:srgbClr val="FFFF00"/>
                </a:highlight>
              </a:rPr>
              <a:t>ocház</a:t>
            </a:r>
            <a:r>
              <a:rPr lang="cs-CZ">
                <a:highlight>
                  <a:srgbClr val="FFFF00"/>
                </a:highlight>
              </a:rPr>
              <a:t>et x d</a:t>
            </a:r>
            <a:r>
              <a:rPr b="1" lang="cs-CZ" u="sng">
                <a:highlight>
                  <a:srgbClr val="FFFF00"/>
                </a:highlight>
              </a:rPr>
              <a:t>ůchod</a:t>
            </a:r>
            <a:endParaRPr>
              <a:highlight>
                <a:srgbClr val="FFFF00"/>
              </a:highlight>
            </a:endParaRPr>
          </a:p>
          <a:p>
            <a:pPr indent="0" lvl="0" marL="0" rtl="0" algn="l">
              <a:spcBef>
                <a:spcPts val="360"/>
              </a:spcBef>
              <a:spcAft>
                <a:spcPts val="0"/>
              </a:spcAft>
              <a:buNone/>
            </a:pPr>
            <a:r>
              <a:rPr lang="cs-CZ"/>
              <a:t>nástupce← n</a:t>
            </a:r>
            <a:r>
              <a:rPr b="1" lang="cs-CZ" u="sng"/>
              <a:t>a</a:t>
            </a:r>
            <a:r>
              <a:rPr lang="cs-CZ"/>
              <a:t>st</a:t>
            </a:r>
            <a:r>
              <a:rPr b="1" lang="cs-CZ" u="sng"/>
              <a:t>ou</a:t>
            </a:r>
            <a:r>
              <a:rPr lang="cs-CZ"/>
              <a:t>pit/n</a:t>
            </a:r>
            <a:r>
              <a:rPr b="1" lang="cs-CZ" u="sng"/>
              <a:t>a</a:t>
            </a:r>
            <a:r>
              <a:rPr lang="cs-CZ"/>
              <a:t>st</a:t>
            </a:r>
            <a:r>
              <a:rPr b="1" lang="cs-CZ" u="sng"/>
              <a:t>u</a:t>
            </a:r>
            <a:r>
              <a:rPr lang="cs-CZ"/>
              <a:t>povat x n</a:t>
            </a:r>
            <a:r>
              <a:rPr b="1" lang="cs-CZ" u="sng"/>
              <a:t>á</a:t>
            </a:r>
            <a:r>
              <a:rPr lang="cs-CZ"/>
              <a:t>st</a:t>
            </a:r>
            <a:r>
              <a:rPr b="1" lang="cs-CZ" u="sng"/>
              <a:t>u</a:t>
            </a:r>
            <a:r>
              <a:rPr lang="cs-CZ"/>
              <a:t>p</a:t>
            </a:r>
            <a:endParaRPr/>
          </a:p>
          <a:p>
            <a:pPr indent="0" lvl="0" marL="0" rtl="0" algn="l">
              <a:spcBef>
                <a:spcPts val="360"/>
              </a:spcBef>
              <a:spcAft>
                <a:spcPts val="0"/>
              </a:spcAft>
              <a:buNone/>
            </a:pPr>
            <a:r>
              <a:rPr lang="cs-CZ" u="sng">
                <a:solidFill>
                  <a:schemeClr val="hlink"/>
                </a:solidFill>
                <a:hlinkClick r:id="rId3"/>
              </a:rPr>
              <a:t>https://linguisticapragensia.ff.cuni.cz/wp-content/uploads/sites/12/2022/11/Magda_Sevcikova_173-197.pdf</a:t>
            </a:r>
            <a:r>
              <a:rPr lang="cs-CZ"/>
              <a:t> </a:t>
            </a:r>
            <a:endParaRPr/>
          </a:p>
        </p:txBody>
      </p:sp>
      <p:sp>
        <p:nvSpPr>
          <p:cNvPr id="379" name="Google Shape;379;g306c620f11f_0_3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06c620f11f_0_4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sz="3200">
                <a:latin typeface="Arial"/>
                <a:ea typeface="Arial"/>
                <a:cs typeface="Arial"/>
                <a:sym typeface="Arial"/>
              </a:rPr>
              <a:t>Vyzkoušejte opakování dotazu s alternacemi</a:t>
            </a:r>
            <a:endParaRPr sz="6500"/>
          </a:p>
        </p:txBody>
      </p:sp>
      <p:sp>
        <p:nvSpPr>
          <p:cNvPr id="386" name="Google Shape;386;g306c620f11f_0_40"/>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cs-CZ" u="sng">
                <a:solidFill>
                  <a:schemeClr val="hlink"/>
                </a:solidFill>
                <a:latin typeface="Arial"/>
                <a:ea typeface="Arial"/>
                <a:cs typeface="Arial"/>
                <a:sym typeface="Arial"/>
                <a:hlinkClick r:id="rId3"/>
              </a:rPr>
              <a:t>http://morfio.korpus.cz/KKs0LTk1</a:t>
            </a:r>
            <a:endParaRPr/>
          </a:p>
          <a:p>
            <a:pPr indent="0" lvl="0" marL="0" rtl="0" algn="l">
              <a:spcBef>
                <a:spcPts val="360"/>
              </a:spcBef>
              <a:spcAft>
                <a:spcPts val="0"/>
              </a:spcAft>
              <a:buNone/>
            </a:pPr>
            <a:r>
              <a:rPr lang="cs-CZ" u="sng">
                <a:solidFill>
                  <a:schemeClr val="hlink"/>
                </a:solidFill>
                <a:latin typeface="Arial"/>
                <a:ea typeface="Arial"/>
                <a:cs typeface="Arial"/>
                <a:sym typeface="Arial"/>
                <a:hlinkClick r:id="rId4"/>
              </a:rPr>
              <a:t>http://morfio.korpus.cz/7fgquwNR</a:t>
            </a:r>
            <a:endParaRPr u="sng">
              <a:solidFill>
                <a:schemeClr val="hlink"/>
              </a:solidFill>
              <a:latin typeface="Arial"/>
              <a:ea typeface="Arial"/>
              <a:cs typeface="Arial"/>
              <a:sym typeface="Arial"/>
            </a:endParaRPr>
          </a:p>
          <a:p>
            <a:pPr indent="0" lvl="0" marL="0" rtl="0" algn="l">
              <a:spcBef>
                <a:spcPts val="360"/>
              </a:spcBef>
              <a:spcAft>
                <a:spcPts val="0"/>
              </a:spcAft>
              <a:buNone/>
            </a:pPr>
            <a:r>
              <a:t/>
            </a:r>
            <a:endParaRPr u="sng">
              <a:solidFill>
                <a:schemeClr val="hlink"/>
              </a:solidFill>
              <a:latin typeface="Arial"/>
              <a:ea typeface="Arial"/>
              <a:cs typeface="Arial"/>
              <a:sym typeface="Arial"/>
            </a:endParaRPr>
          </a:p>
          <a:p>
            <a:pPr indent="0" lvl="0" marL="0" rtl="0" algn="l">
              <a:spcBef>
                <a:spcPts val="360"/>
              </a:spcBef>
              <a:spcAft>
                <a:spcPts val="0"/>
              </a:spcAft>
              <a:buNone/>
            </a:pPr>
            <a:r>
              <a:t/>
            </a:r>
            <a:endParaRPr u="sng">
              <a:solidFill>
                <a:schemeClr val="hlink"/>
              </a:solidFill>
              <a:latin typeface="Arial"/>
              <a:ea typeface="Arial"/>
              <a:cs typeface="Arial"/>
              <a:sym typeface="Arial"/>
            </a:endParaRPr>
          </a:p>
        </p:txBody>
      </p:sp>
      <p:sp>
        <p:nvSpPr>
          <p:cNvPr id="387" name="Google Shape;387;g306c620f11f_0_4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388" name="Google Shape;388;g306c620f11f_0_40"/>
          <p:cNvPicPr preferRelativeResize="0"/>
          <p:nvPr/>
        </p:nvPicPr>
        <p:blipFill>
          <a:blip r:embed="rId5">
            <a:alphaModFix/>
          </a:blip>
          <a:stretch>
            <a:fillRect/>
          </a:stretch>
        </p:blipFill>
        <p:spPr>
          <a:xfrm>
            <a:off x="457188" y="2883638"/>
            <a:ext cx="6467475" cy="4867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06c620f11f_0_51"/>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Alternace</a:t>
            </a:r>
            <a:endParaRPr/>
          </a:p>
        </p:txBody>
      </p:sp>
      <p:sp>
        <p:nvSpPr>
          <p:cNvPr id="395" name="Google Shape;395;g306c620f11f_0_51"/>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cs-CZ"/>
              <a:t>Přegenerování</a:t>
            </a:r>
            <a:endParaRPr/>
          </a:p>
          <a:p>
            <a:pPr indent="0" lvl="0" marL="0" rtl="0" algn="l">
              <a:spcBef>
                <a:spcPts val="360"/>
              </a:spcBef>
              <a:spcAft>
                <a:spcPts val="0"/>
              </a:spcAft>
              <a:buNone/>
            </a:pPr>
            <a:r>
              <a:rPr lang="cs-CZ"/>
              <a:t>Podgenerování</a:t>
            </a:r>
            <a:endParaRPr/>
          </a:p>
          <a:p>
            <a:pPr indent="0" lvl="0" marL="0" rtl="0" algn="l">
              <a:spcBef>
                <a:spcPts val="360"/>
              </a:spcBef>
              <a:spcAft>
                <a:spcPts val="0"/>
              </a:spcAft>
              <a:buNone/>
            </a:pPr>
            <a:r>
              <a:t/>
            </a:r>
            <a:endParaRPr/>
          </a:p>
        </p:txBody>
      </p:sp>
      <p:sp>
        <p:nvSpPr>
          <p:cNvPr id="396" name="Google Shape;396;g306c620f11f_0_5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06c620f11f_0_58"/>
          <p:cNvSpPr txBox="1"/>
          <p:nvPr>
            <p:ph type="title"/>
          </p:nvPr>
        </p:nvSpPr>
        <p:spPr>
          <a:xfrm>
            <a:off x="457200" y="27463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cs-CZ"/>
              <a:t>Zobrazení substantiv bez odpovídajících sloves</a:t>
            </a:r>
            <a:endParaRPr/>
          </a:p>
        </p:txBody>
      </p:sp>
      <p:sp>
        <p:nvSpPr>
          <p:cNvPr id="403" name="Google Shape;403;g306c620f11f_0_58"/>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
        <p:nvSpPr>
          <p:cNvPr id="404" name="Google Shape;404;g306c620f11f_0_5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405" name="Google Shape;405;g306c620f11f_0_58"/>
          <p:cNvPicPr preferRelativeResize="0"/>
          <p:nvPr/>
        </p:nvPicPr>
        <p:blipFill>
          <a:blip r:embed="rId3">
            <a:alphaModFix/>
          </a:blip>
          <a:stretch>
            <a:fillRect/>
          </a:stretch>
        </p:blipFill>
        <p:spPr>
          <a:xfrm>
            <a:off x="457200" y="1417650"/>
            <a:ext cx="3524250" cy="6419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306c620f11f_0_66"/>
          <p:cNvSpPr txBox="1"/>
          <p:nvPr>
            <p:ph type="title"/>
          </p:nvPr>
        </p:nvSpPr>
        <p:spPr>
          <a:xfrm>
            <a:off x="457200" y="27463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cs-CZ"/>
              <a:t>Která slova fundují substantiva na </a:t>
            </a:r>
            <a:r>
              <a:rPr i="1" lang="cs-CZ"/>
              <a:t>ce</a:t>
            </a:r>
            <a:r>
              <a:rPr lang="cs-CZ"/>
              <a:t> ?</a:t>
            </a:r>
            <a:endParaRPr/>
          </a:p>
        </p:txBody>
      </p:sp>
      <p:sp>
        <p:nvSpPr>
          <p:cNvPr id="412" name="Google Shape;412;g306c620f11f_0_66"/>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cs-CZ"/>
              <a:t>Slovesa</a:t>
            </a:r>
            <a:endParaRPr/>
          </a:p>
          <a:p>
            <a:pPr indent="0" lvl="0" marL="0" rtl="0" algn="l">
              <a:spcBef>
                <a:spcPts val="360"/>
              </a:spcBef>
              <a:spcAft>
                <a:spcPts val="0"/>
              </a:spcAft>
              <a:buNone/>
            </a:pPr>
            <a:r>
              <a:rPr lang="cs-CZ"/>
              <a:t>Konvertovaná jména</a:t>
            </a:r>
            <a:endParaRPr/>
          </a:p>
          <a:p>
            <a:pPr indent="0" lvl="0" marL="0" rtl="0" algn="l">
              <a:spcBef>
                <a:spcPts val="360"/>
              </a:spcBef>
              <a:spcAft>
                <a:spcPts val="0"/>
              </a:spcAft>
              <a:buNone/>
            </a:pPr>
            <a:r>
              <a:rPr lang="cs-CZ"/>
              <a:t>? </a:t>
            </a:r>
            <a:r>
              <a:rPr i="1" lang="cs-CZ"/>
              <a:t>zastánce</a:t>
            </a:r>
            <a:endParaRPr i="1"/>
          </a:p>
        </p:txBody>
      </p:sp>
      <p:sp>
        <p:nvSpPr>
          <p:cNvPr id="413" name="Google Shape;413;g306c620f11f_0_6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06c620f11f_0_73"/>
          <p:cNvSpPr txBox="1"/>
          <p:nvPr>
            <p:ph type="title"/>
          </p:nvPr>
        </p:nvSpPr>
        <p:spPr>
          <a:xfrm>
            <a:off x="457200" y="27463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cs-CZ"/>
              <a:t>Jak na substantiva tvořená suxem -</a:t>
            </a:r>
            <a:r>
              <a:rPr i="1" lang="cs-CZ"/>
              <a:t>ec</a:t>
            </a:r>
            <a:endParaRPr i="1"/>
          </a:p>
        </p:txBody>
      </p:sp>
      <p:sp>
        <p:nvSpPr>
          <p:cNvPr id="420" name="Google Shape;420;g306c620f11f_0_73"/>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cs-CZ" u="sng">
                <a:solidFill>
                  <a:schemeClr val="hlink"/>
                </a:solidFill>
                <a:latin typeface="Arial"/>
                <a:ea typeface="Arial"/>
                <a:cs typeface="Arial"/>
                <a:sym typeface="Arial"/>
                <a:hlinkClick r:id="rId3"/>
              </a:rPr>
              <a:t>http://morfio.korpus.cz/2CXjd9wa</a:t>
            </a:r>
            <a:endParaRPr/>
          </a:p>
          <a:p>
            <a:pPr indent="0" lvl="0" marL="0" rtl="0" algn="l">
              <a:spcBef>
                <a:spcPts val="360"/>
              </a:spcBef>
              <a:spcAft>
                <a:spcPts val="0"/>
              </a:spcAft>
              <a:buNone/>
            </a:pPr>
            <a:r>
              <a:t/>
            </a:r>
            <a:endParaRPr/>
          </a:p>
        </p:txBody>
      </p:sp>
      <p:sp>
        <p:nvSpPr>
          <p:cNvPr id="421" name="Google Shape;421;g306c620f11f_0_7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422" name="Google Shape;422;g306c620f11f_0_73"/>
          <p:cNvPicPr preferRelativeResize="0"/>
          <p:nvPr/>
        </p:nvPicPr>
        <p:blipFill>
          <a:blip r:embed="rId4">
            <a:alphaModFix/>
          </a:blip>
          <a:stretch>
            <a:fillRect/>
          </a:stretch>
        </p:blipFill>
        <p:spPr>
          <a:xfrm>
            <a:off x="4571988" y="2128663"/>
            <a:ext cx="4029075" cy="4371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Úkol na příště</a:t>
            </a:r>
            <a:endParaRPr/>
          </a:p>
        </p:txBody>
      </p:sp>
      <p:sp>
        <p:nvSpPr>
          <p:cNvPr id="428" name="Google Shape;428;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cs-CZ" sz="2400"/>
              <a:t>Pomocí aplikace </a:t>
            </a:r>
            <a:r>
              <a:rPr i="1" lang="cs-CZ" sz="2400"/>
              <a:t>MORFIO </a:t>
            </a:r>
            <a:r>
              <a:rPr lang="cs-CZ" sz="2400"/>
              <a:t>vyhledejte v korpusu SYN2020 kandidáty na deriváty </a:t>
            </a:r>
            <a:r>
              <a:rPr lang="cs-CZ" sz="2400">
                <a:solidFill>
                  <a:srgbClr val="FF0000"/>
                </a:solidFill>
              </a:rPr>
              <a:t>substantiv tvořených ze sloves </a:t>
            </a:r>
            <a:r>
              <a:rPr lang="cs-CZ" sz="2400"/>
              <a:t>sufixem  </a:t>
            </a:r>
            <a:r>
              <a:rPr i="1" lang="cs-CZ" sz="2400">
                <a:solidFill>
                  <a:srgbClr val="FF0000"/>
                </a:solidFill>
              </a:rPr>
              <a:t>–č</a:t>
            </a:r>
            <a:r>
              <a:rPr lang="cs-CZ" sz="2400"/>
              <a:t>, přičemž chceme pouze názvy </a:t>
            </a:r>
            <a:r>
              <a:rPr lang="cs-CZ" sz="2400">
                <a:solidFill>
                  <a:srgbClr val="FF0000"/>
                </a:solidFill>
              </a:rPr>
              <a:t>živých bytostí (hrát/hráč)</a:t>
            </a:r>
            <a:r>
              <a:rPr lang="cs-CZ" sz="1400"/>
              <a:t>, takže např. dvojice jako </a:t>
            </a:r>
            <a:r>
              <a:rPr i="1" lang="cs-CZ" sz="1400">
                <a:solidFill>
                  <a:srgbClr val="FF0000"/>
                </a:solidFill>
              </a:rPr>
              <a:t>vařit-vařič</a:t>
            </a:r>
            <a:r>
              <a:rPr i="1" lang="cs-CZ" sz="1400"/>
              <a:t> </a:t>
            </a:r>
            <a:r>
              <a:rPr lang="cs-CZ" sz="1400"/>
              <a:t>nás zajímá pouze v případě, že jde u vzoru dvě o označení člověka vyrábějícího pokoutně drogy a nikoli o neškodnou část běžného kuchyňského vybavení.</a:t>
            </a:r>
            <a:endParaRPr/>
          </a:p>
          <a:p>
            <a:pPr indent="-342900" lvl="0" marL="342900" rtl="0" algn="l">
              <a:spcBef>
                <a:spcPts val="480"/>
              </a:spcBef>
              <a:spcAft>
                <a:spcPts val="0"/>
              </a:spcAft>
              <a:buClr>
                <a:srgbClr val="FF0000"/>
              </a:buClr>
              <a:buSzPts val="2400"/>
              <a:buChar char="•"/>
            </a:pPr>
            <a:r>
              <a:rPr lang="cs-CZ" sz="2400">
                <a:solidFill>
                  <a:srgbClr val="FF0000"/>
                </a:solidFill>
              </a:rPr>
              <a:t>Popište problémy</a:t>
            </a:r>
            <a:r>
              <a:rPr lang="cs-CZ" sz="2400"/>
              <a:t>, na které jste při práci narazili a připravte si </a:t>
            </a:r>
            <a:r>
              <a:rPr lang="cs-CZ" sz="2400">
                <a:solidFill>
                  <a:srgbClr val="FF0000"/>
                </a:solidFill>
              </a:rPr>
              <a:t>dotazy k technickým problémům.</a:t>
            </a:r>
            <a:endParaRPr/>
          </a:p>
          <a:p>
            <a:pPr indent="0" lvl="0" marL="0" rtl="0" algn="l">
              <a:spcBef>
                <a:spcPts val="480"/>
              </a:spcBef>
              <a:spcAft>
                <a:spcPts val="0"/>
              </a:spcAft>
              <a:buClr>
                <a:schemeClr val="dk1"/>
              </a:buClr>
              <a:buSzPts val="2400"/>
              <a:buNone/>
            </a:pPr>
            <a:r>
              <a:t/>
            </a:r>
            <a:endParaRPr i="1" sz="2400"/>
          </a:p>
        </p:txBody>
      </p:sp>
      <p:sp>
        <p:nvSpPr>
          <p:cNvPr id="429" name="Google Shape;42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Jak vypadá přístup</a:t>
            </a:r>
            <a:endParaRPr/>
          </a:p>
        </p:txBody>
      </p:sp>
      <p:pic>
        <p:nvPicPr>
          <p:cNvPr id="117" name="Google Shape;117;p5"/>
          <p:cNvPicPr preferRelativeResize="0"/>
          <p:nvPr>
            <p:ph idx="1" type="body"/>
          </p:nvPr>
        </p:nvPicPr>
        <p:blipFill rotWithShape="1">
          <a:blip r:embed="rId3">
            <a:alphaModFix/>
          </a:blip>
          <a:srcRect b="0" l="0" r="0" t="0"/>
          <a:stretch/>
        </p:blipFill>
        <p:spPr>
          <a:xfrm>
            <a:off x="710543" y="1600200"/>
            <a:ext cx="7722914" cy="4525963"/>
          </a:xfrm>
          <a:prstGeom prst="rect">
            <a:avLst/>
          </a:prstGeom>
          <a:noFill/>
          <a:ln>
            <a:noFill/>
          </a:ln>
        </p:spPr>
      </p:pic>
      <p:sp>
        <p:nvSpPr>
          <p:cNvPr id="118" name="Google Shape;11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Volba korpusu</a:t>
            </a:r>
            <a:endParaRPr/>
          </a:p>
        </p:txBody>
      </p:sp>
      <p:sp>
        <p:nvSpPr>
          <p:cNvPr id="124" name="Google Shape;124;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SYN2010</a:t>
            </a:r>
            <a:endParaRPr/>
          </a:p>
          <a:p>
            <a:pPr indent="-342900" lvl="0" marL="342900" rtl="0" algn="l">
              <a:spcBef>
                <a:spcPts val="640"/>
              </a:spcBef>
              <a:spcAft>
                <a:spcPts val="0"/>
              </a:spcAft>
              <a:buClr>
                <a:schemeClr val="dk1"/>
              </a:buClr>
              <a:buSzPts val="3200"/>
              <a:buChar char="•"/>
            </a:pPr>
            <a:r>
              <a:rPr lang="cs-CZ"/>
              <a:t>SYN2005</a:t>
            </a:r>
            <a:endParaRPr/>
          </a:p>
          <a:p>
            <a:pPr indent="-342900" lvl="0" marL="342900" rtl="0" algn="l">
              <a:spcBef>
                <a:spcPts val="640"/>
              </a:spcBef>
              <a:spcAft>
                <a:spcPts val="0"/>
              </a:spcAft>
              <a:buClr>
                <a:schemeClr val="dk1"/>
              </a:buClr>
              <a:buSzPts val="3200"/>
              <a:buChar char="•"/>
            </a:pPr>
            <a:r>
              <a:rPr lang="cs-CZ"/>
              <a:t>SYN2015</a:t>
            </a:r>
            <a:endParaRPr/>
          </a:p>
          <a:p>
            <a:pPr indent="-342900" lvl="0" marL="342900" rtl="0" algn="l">
              <a:spcBef>
                <a:spcPts val="640"/>
              </a:spcBef>
              <a:spcAft>
                <a:spcPts val="0"/>
              </a:spcAft>
              <a:buClr>
                <a:schemeClr val="dk1"/>
              </a:buClr>
              <a:buSzPts val="3200"/>
              <a:buChar char="•"/>
            </a:pPr>
            <a:r>
              <a:rPr lang="cs-CZ"/>
              <a:t>Araneum CS Minus</a:t>
            </a:r>
            <a:endParaRPr/>
          </a:p>
        </p:txBody>
      </p:sp>
      <p:sp>
        <p:nvSpPr>
          <p:cNvPr id="125" name="Google Shape;125;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Další volby</a:t>
            </a:r>
            <a:endParaRPr/>
          </a:p>
        </p:txBody>
      </p:sp>
      <p:sp>
        <p:nvSpPr>
          <p:cNvPr id="131" name="Google Shape;131;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cs-CZ"/>
              <a:t>Frekvence vyšší než (nastavíme-li 10, pak sice redukujeme přegenerování, můžeme ovšem také podgenerovat, neboť produktivita je schopnost být modelem pro nová tvoření)</a:t>
            </a:r>
            <a:endParaRPr/>
          </a:p>
          <a:p>
            <a:pPr indent="-342900" lvl="0" marL="342900" rtl="0" algn="l">
              <a:spcBef>
                <a:spcPts val="640"/>
              </a:spcBef>
              <a:spcAft>
                <a:spcPts val="0"/>
              </a:spcAft>
              <a:buClr>
                <a:schemeClr val="dk1"/>
              </a:buClr>
              <a:buSzPts val="3200"/>
              <a:buChar char="•"/>
            </a:pPr>
            <a:r>
              <a:rPr lang="cs-CZ"/>
              <a:t>Hledat / Vyhodnotit – záleží na zadání Morfologické specifikace</a:t>
            </a:r>
            <a:endParaRPr/>
          </a:p>
          <a:p>
            <a:pPr indent="-342900" lvl="0" marL="342900" rtl="0" algn="l">
              <a:spcBef>
                <a:spcPts val="640"/>
              </a:spcBef>
              <a:spcAft>
                <a:spcPts val="0"/>
              </a:spcAft>
              <a:buClr>
                <a:schemeClr val="dk1"/>
              </a:buClr>
              <a:buSzPts val="3200"/>
              <a:buChar char="•"/>
            </a:pPr>
            <a:r>
              <a:rPr lang="cs-CZ"/>
              <a:t>Alternace – opět je třeba zohlednit míru pře-/pod-generování a také sladit zadání alternace se zadáním dotazu</a:t>
            </a:r>
            <a:endParaRPr/>
          </a:p>
          <a:p>
            <a:pPr indent="-139700" lvl="0" marL="342900" rtl="0" algn="l">
              <a:spcBef>
                <a:spcPts val="640"/>
              </a:spcBef>
              <a:spcAft>
                <a:spcPts val="0"/>
              </a:spcAft>
              <a:buClr>
                <a:schemeClr val="dk1"/>
              </a:buClr>
              <a:buSzPts val="3200"/>
              <a:buNone/>
            </a:pPr>
            <a:r>
              <a:t/>
            </a:r>
            <a:endParaRPr/>
          </a:p>
        </p:txBody>
      </p:sp>
      <p:sp>
        <p:nvSpPr>
          <p:cNvPr id="132" name="Google Shape;13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cs-CZ"/>
              <a:t>https://wiki.korpus.cz/doku.php/cnk:uvod</a:t>
            </a:r>
            <a:endParaRPr/>
          </a:p>
        </p:txBody>
      </p:sp>
      <p:pic>
        <p:nvPicPr>
          <p:cNvPr id="138" name="Google Shape;138;p8"/>
          <p:cNvPicPr preferRelativeResize="0"/>
          <p:nvPr>
            <p:ph idx="1" type="body"/>
          </p:nvPr>
        </p:nvPicPr>
        <p:blipFill rotWithShape="1">
          <a:blip r:embed="rId3">
            <a:alphaModFix/>
          </a:blip>
          <a:srcRect b="0" l="0" r="0" t="0"/>
          <a:stretch/>
        </p:blipFill>
        <p:spPr>
          <a:xfrm>
            <a:off x="107504" y="1417638"/>
            <a:ext cx="9001000" cy="4603650"/>
          </a:xfrm>
          <a:prstGeom prst="rect">
            <a:avLst/>
          </a:prstGeom>
          <a:noFill/>
          <a:ln>
            <a:noFill/>
          </a:ln>
        </p:spPr>
      </p:pic>
      <p:sp>
        <p:nvSpPr>
          <p:cNvPr id="139" name="Google Shape;13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cs-CZ"/>
              <a:t>Zadání dotazu</a:t>
            </a:r>
            <a:endParaRPr/>
          </a:p>
        </p:txBody>
      </p:sp>
      <p:sp>
        <p:nvSpPr>
          <p:cNvPr id="145" name="Google Shape;145;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cs-CZ"/>
              <a:t>regulární výrazy</a:t>
            </a:r>
            <a:endParaRPr/>
          </a:p>
          <a:p>
            <a:pPr indent="-342900" lvl="0" marL="342900" rtl="0" algn="l">
              <a:spcBef>
                <a:spcPts val="640"/>
              </a:spcBef>
              <a:spcAft>
                <a:spcPts val="0"/>
              </a:spcAft>
              <a:buClr>
                <a:schemeClr val="dk1"/>
              </a:buClr>
              <a:buSzPts val="3200"/>
              <a:buChar char="•"/>
            </a:pPr>
            <a:r>
              <a:rPr lang="cs-CZ"/>
              <a:t>morfologické značky (viz výše)</a:t>
            </a:r>
            <a:endParaRPr/>
          </a:p>
          <a:p>
            <a:pPr indent="-342900" lvl="0" marL="342900" rtl="0" algn="l">
              <a:spcBef>
                <a:spcPts val="640"/>
              </a:spcBef>
              <a:spcAft>
                <a:spcPts val="0"/>
              </a:spcAft>
              <a:buClr>
                <a:schemeClr val="dk1"/>
              </a:buClr>
              <a:buSzPts val="3200"/>
              <a:buChar char="•"/>
            </a:pPr>
            <a:r>
              <a:rPr lang="cs-CZ"/>
              <a:t>další možnosti zobecnění (rozlišení samohlásek, souhlásek, ... Viz </a:t>
            </a:r>
            <a:r>
              <a:rPr lang="cs-CZ">
                <a:solidFill>
                  <a:srgbClr val="FFC000"/>
                </a:solidFill>
              </a:rPr>
              <a:t>Nápověda</a:t>
            </a:r>
            <a:r>
              <a:rPr lang="cs-CZ"/>
              <a:t>)</a:t>
            </a:r>
            <a:endParaRPr/>
          </a:p>
          <a:p>
            <a:pPr indent="-342900" lvl="0" marL="342900" rtl="0" algn="l">
              <a:spcBef>
                <a:spcPts val="640"/>
              </a:spcBef>
              <a:spcAft>
                <a:spcPts val="0"/>
              </a:spcAft>
              <a:buClr>
                <a:schemeClr val="dk1"/>
              </a:buClr>
              <a:buSzPts val="3200"/>
              <a:buChar char="•"/>
            </a:pPr>
            <a:r>
              <a:rPr lang="cs-CZ"/>
              <a:t>volby různých typů alternací</a:t>
            </a:r>
            <a:endParaRPr/>
          </a:p>
        </p:txBody>
      </p:sp>
      <p:sp>
        <p:nvSpPr>
          <p:cNvPr id="146" name="Google Shape;14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2013-09-23T15:03:05Z</dcterms:created>
  <dc:creator>Petr</dc:creator>
</cp:coreProperties>
</file>