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93" r:id="rId18"/>
    <p:sldId id="294" r:id="rId19"/>
    <p:sldId id="295" r:id="rId20"/>
    <p:sldId id="296" r:id="rId21"/>
    <p:sldId id="273" r:id="rId22"/>
    <p:sldId id="297" r:id="rId23"/>
    <p:sldId id="298" r:id="rId24"/>
    <p:sldId id="299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S/4PCWPNZp0ZeXl+PHrfG3eGU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Deriváty od číslovek určitých</a:t>
            </a:r>
            <a:br>
              <a:rPr lang="cs-CZ"/>
            </a:b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PLIN033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Podobně (</a:t>
            </a:r>
            <a:r>
              <a:rPr lang="cs-CZ" b="1"/>
              <a:t>na hnízdo derivátů jména každého čísla od 1 -10 / ?0</a:t>
            </a:r>
            <a:r>
              <a:rPr lang="cs-CZ"/>
              <a:t>)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[lemma="(jed((not)|(nič)|(enáct))k)ový"]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[lemma="(((dvoj)|dva((náct)|(cít)))k)ový"]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[lemma="(dv((oj)|(anáct)|(acít))k)ový"]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[lemma="(((troj)|tři((náct)|(cít)))k)ový"]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[lemma="(t((roj)|(řináct)|(řicít))k)ový"]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[lemma="((([čš]ty[rř])|([čš]trnáct)|([čš]ty[rř][iy]cít))k)ový"]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[lemma="([čš]t((y[rř])|(rnáct)|(y[rř][iy]cít))k)ový"]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[lemma="(((pět)|(patnáct)|(padesát))k)ový"]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[lemma="(p((ět)|(atnáct)|(adesát))k)ový"]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[lemma="(((šest)|(šestnáct)|(šedesát))k)ový"]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[lemma="(še((st)|(stnáct)|(desát))k)ový"]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[lemma="(((sedmič)|(sedmnáct)|(sedmdesát))k)ový"]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[lemma="(((osmič)|(osmnáct)|(osmdesát))k)ový"]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[lemma="(((sedm)|(osm))((ič)|(náct)|(desát))k)ový"]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[lemma="(((devít)|(devatenáct)|(devadesát))k)ový"]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[lemma="(dev((ít)|(atenáct)|(adesát))k)ový"]</a:t>
            </a:r>
            <a:endParaRPr b="1"/>
          </a:p>
          <a:p>
            <a:pPr marL="342900" lvl="0" indent="-342900" algn="l" rtl="0"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/>
              <a:t>[lemma="(((desít)|(stov)|(tisícov))k)|(tisíc)|(nul)|(mili[oó]n)ový"]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Ještě složitější dotaz - lze spojit do jednoho dotazu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[lemma="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ový"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 všechno dohromady </a:t>
            </a:r>
            <a:r>
              <a:rPr lang="cs-CZ" sz="2300"/>
              <a:t>(s 0 a substantivními číslovkami - sto, tisíc, milion, …)</a:t>
            </a:r>
            <a:endParaRPr sz="2300"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))))))))))k)|(tisíc)|(nul)|(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err="1"/>
              <a:t>ový</a:t>
            </a:r>
            <a:r>
              <a:rPr lang="cs-CZ" dirty="0"/>
              <a:t>"]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Seznam lemmat a značek (synv12)</a:t>
            </a: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B7E04-8349-4DD5-87F9-F6354D654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6F7821-E3B5-B1AA-9C70-BE6D8F8EB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8" y="1167061"/>
            <a:ext cx="6198782" cy="50516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rozšíříme </a:t>
            </a:r>
            <a:r>
              <a:rPr lang="cs-CZ" sz="2400"/>
              <a:t>(lemma nerozpoznaného tvaru je tvar sám, takže nahradíme koncovku </a:t>
            </a:r>
            <a:r>
              <a:rPr lang="cs-CZ" sz="2400" i="1"/>
              <a:t>ý </a:t>
            </a:r>
            <a:r>
              <a:rPr lang="cs-CZ" sz="2400"/>
              <a:t>reg. výrazem </a:t>
            </a:r>
            <a:r>
              <a:rPr lang="cs-CZ" sz="2400" i="1"/>
              <a:t>.*</a:t>
            </a:r>
            <a:r>
              <a:rPr lang="cs-CZ" sz="2400"/>
              <a:t>)</a:t>
            </a:r>
            <a:endParaRPr sz="2400"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((((((((jed((not)|(nič)|(enáct))|dv((oj)|(anáct)|(acít))|t((roj)|(řináct)|(řicít))|[čš]t((y[rř])|(rnáct)|(y[rř][iy]cít))|p((ět)|(atnáct)|(adesát))|še((st)|(stnáct)|(desát))|((sedm)|(osm))((ič)|(náct)|(desát))|dev((ít)|(atenáct)|(adesát))|((desít)|(stov)|(tisícov))))))))))k)|(tisíc)|(nul)|(mili[oó]n))ov.*"]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cs-CZ"/>
              <a:t>Zpřesníme </a:t>
            </a:r>
            <a:r>
              <a:rPr lang="cs-CZ" sz="3177"/>
              <a:t>(značka A - adjektiva, značka X - nerozpoznaná slova)</a:t>
            </a:r>
            <a:endParaRPr sz="3177"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))))))))))k)|(tisíc)|(nul)|(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]n))ov.*" &amp; tag="[AX].*"]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Podívejte se na významy nerozpoznaných derivátů</a:t>
            </a: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52904A-4E71-0294-1B1C-87CD22C54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2A998E-FB1A-E93C-4A53-AE969491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78867"/>
            <a:ext cx="5323701" cy="4647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CC8BC-825F-597D-666C-E3A27771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Pod</a:t>
            </a:r>
            <a:r>
              <a:rPr lang="cs-CZ" dirty="0" err="1"/>
              <a:t>ívejte</a:t>
            </a:r>
            <a:r>
              <a:rPr lang="cs-CZ" dirty="0"/>
              <a:t> se na výskyt a významy derivátů na ován.*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6D848A-0ADE-2238-8DCB-B8E370CEF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))))))))))k)|(tisíc)|(nul)|(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err="1"/>
              <a:t>ován</a:t>
            </a:r>
            <a:r>
              <a:rPr lang="cs-CZ" dirty="0"/>
              <a:t>.*" &amp; tag="[NAVX].*"]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56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F08AE-2C5F-929C-C9BB-1035A011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7FFBFF-69E1-99E0-EF47-BF9D5686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5F1835-A9BE-A119-2D08-8CDC2DC2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6925642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553FF-FF52-3F95-A67D-1392D6F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jde?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B518BF-BEB0-7E8E-B484-DE13BC703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Druhá , nazvaná Ostravská věž , pak následující den před ostravskou Novou radnicí . Velký zájem o </a:t>
            </a:r>
            <a:r>
              <a:rPr lang="cs-CZ" u="sng" dirty="0"/>
              <a:t>sprint</a:t>
            </a:r>
            <a:r>
              <a:rPr lang="cs-CZ" dirty="0"/>
              <a:t> Na porubské Hlavní třídě se v sobotu uskutečnil pátý ročník soutěže nazvané </a:t>
            </a:r>
            <a:r>
              <a:rPr lang="cs-CZ" u="sng" dirty="0"/>
              <a:t>Hasičské </a:t>
            </a:r>
            <a:r>
              <a:rPr lang="cs-CZ" u="sng" dirty="0" err="1"/>
              <a:t>stovkování</a:t>
            </a:r>
            <a:r>
              <a:rPr lang="cs-CZ" dirty="0"/>
              <a:t> . Jejím hlavním cílem bylo přiblížit </a:t>
            </a:r>
            <a:r>
              <a:rPr lang="cs-CZ" u="sng" dirty="0"/>
              <a:t>požární sport </a:t>
            </a:r>
            <a:r>
              <a:rPr lang="cs-CZ" dirty="0"/>
              <a:t>běžným lidem . Dopoledne závodili </a:t>
            </a:r>
            <a:r>
              <a:rPr lang="cs-CZ" u="sng" dirty="0"/>
              <a:t>na šedesát metrů </a:t>
            </a:r>
            <a:r>
              <a:rPr lang="cs-CZ" dirty="0"/>
              <a:t>dlouhé překážkové dráze žáci , odpoledne pak na </a:t>
            </a:r>
            <a:r>
              <a:rPr lang="cs-CZ" u="sng" dirty="0"/>
              <a:t>stometrové trati </a:t>
            </a:r>
            <a:r>
              <a:rPr lang="cs-CZ" dirty="0"/>
              <a:t>muži a ženy . " Závodníci po odstartování </a:t>
            </a:r>
            <a:r>
              <a:rPr lang="cs-CZ" u="sng" dirty="0"/>
              <a:t>uchopili požární hadice</a:t>
            </a:r>
            <a:r>
              <a:rPr lang="cs-CZ" dirty="0"/>
              <a:t> , běželi s nimi přes bariéry a po kladině , před koncem trati </a:t>
            </a:r>
          </a:p>
        </p:txBody>
      </p:sp>
    </p:spTree>
    <p:extLst>
      <p:ext uri="{BB962C8B-B14F-4D97-AF65-F5344CB8AC3E}">
        <p14:creationId xmlns:p14="http://schemas.microsoft.com/office/powerpoint/2010/main" val="25705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Slovnědruhová povaha číslovek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Sémantické kritérium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Slovnědruhové přesahy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Adjektivní/substantivní flexe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Adverbiální povaha číslovek násobných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Velmi pravidelná derivace (</a:t>
            </a:r>
            <a:r>
              <a:rPr lang="cs-CZ" b="1">
                <a:solidFill>
                  <a:srgbClr val="FF0000"/>
                </a:solidFill>
              </a:rPr>
              <a:t>potencialita neomezená</a:t>
            </a:r>
            <a:r>
              <a:rPr lang="cs-CZ"/>
              <a:t>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1A241-B25D-8CBC-2386-176C54FE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jde?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02DF72-BCB1-1F2F-D241-ECBB67A9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C02C11-166C-4488-F3E6-3B7B7E15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1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687"/>
              <a:buFont typeface="Calibri"/>
              <a:buNone/>
            </a:pPr>
            <a:r>
              <a:rPr lang="cs-CZ"/>
              <a:t>zpřesníme </a:t>
            </a:r>
            <a:r>
              <a:rPr lang="cs-CZ" sz="2844"/>
              <a:t>(přidáním reg. výr. .* na začátek vyhledáme potenciální kompozita)</a:t>
            </a:r>
            <a:endParaRPr sz="2844"/>
          </a:p>
        </p:txBody>
      </p:sp>
      <p:sp>
        <p:nvSpPr>
          <p:cNvPr id="190" name="Google Shape;19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[lemma="</a:t>
            </a:r>
            <a:r>
              <a:rPr lang="cs-CZ" dirty="0">
                <a:solidFill>
                  <a:srgbClr val="FF0000"/>
                </a:solidFill>
              </a:rPr>
              <a:t>.*</a:t>
            </a:r>
            <a:r>
              <a:rPr lang="cs-CZ" dirty="0"/>
              <a:t>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))))))))))k)|(tisíc)|(nul)|(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]n))ov.*" &amp; tag="[AX].*"]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F48DE-E255-2A53-7865-AF0F6B7A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55AFD7-6030-3198-863B-E9F4CA770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EAB699-6EA3-D270-2A86-A93ED89A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354326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610B7-65A9-BEDC-8AAC-660CD057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jsou značkovány </a:t>
            </a:r>
            <a:r>
              <a:rPr lang="cs-CZ" dirty="0" err="1"/>
              <a:t>deadjektivní</a:t>
            </a:r>
            <a:r>
              <a:rPr lang="cs-CZ" dirty="0"/>
              <a:t> adverbia?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1CEEF9-176D-302E-A4E4-782ADDDBD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[lemma=".*((((((((((jed((not)|(nič)|(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))))))))))k)|(tisíc)|(nul)|(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err="1"/>
              <a:t>ově</a:t>
            </a:r>
            <a:r>
              <a:rPr lang="cs-CZ" dirty="0"/>
              <a:t>" &amp; tag="[DX].*"]</a:t>
            </a:r>
          </a:p>
        </p:txBody>
      </p:sp>
    </p:spTree>
    <p:extLst>
      <p:ext uri="{BB962C8B-B14F-4D97-AF65-F5344CB8AC3E}">
        <p14:creationId xmlns:p14="http://schemas.microsoft.com/office/powerpoint/2010/main" val="272414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9DB08-8867-F1F4-03FE-E4D6B807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D3838D-EF0B-A3F2-72D0-9FC86A9A4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523919-99FD-B711-1772-66A6A83E0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6163609" cy="35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Vyhledávání adjektivních derivátů a kompozit s prvním členem číslovkovým 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[lemma="((jedn)|(jed[ie]n)|(dv[aoě])|(troj)|(tř[íi])|(čtve[rř])|(čty[rř])|(pět)|(šest)|(sedm)|(osm[aáeind])|(de[sv][áíaeě]t)|(čtrnáct)|(patnáct)|(pater)|(((pa)|(še)|(deva))des[áa]t)|(sto)).*" &amp; tag="A.*"]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Calibri"/>
              <a:buNone/>
            </a:pPr>
            <a:r>
              <a:rPr lang="cs-CZ"/>
              <a:t>zjistíme přegenerováváná lemmata </a:t>
            </a:r>
            <a:r>
              <a:rPr lang="cs-CZ" sz="3177"/>
              <a:t>(náhodná shoda řetězce s číslovkovým řetězcem)</a:t>
            </a:r>
            <a:endParaRPr sz="3177"/>
          </a:p>
        </p:txBody>
      </p:sp>
      <p:pic>
        <p:nvPicPr>
          <p:cNvPr id="215" name="Google Shape;215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29175" y="1600200"/>
            <a:ext cx="348564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Lze upravit </a:t>
            </a:r>
            <a:r>
              <a:rPr lang="cs-CZ" sz="3033"/>
              <a:t>(vyloučení náhodných shod)</a:t>
            </a:r>
            <a:endParaRPr sz="3033"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[lemma="((jedn)|(jed[ie]n)|(dv[aoě])|(troj)|(tř[íi])|(čtve[rř])|(čty[rř])|(pět)|(šest)|(sedm)|(osm[aáeind])|(de[sv][áíaeě]t)|(čtrnáct)|(patnáct)|(pater)|(((pa)|(še)|(deva))des[áa]t)|(sto)).*" &amp; lemma!="((tříd[ií]c)|(třídn)|(tříděn)|(třineck)|(tříšt)|(třísk)|(třísel)|(třímaj)|(tříb[iíe][cn])|(třísovsk)|(tro[upbmflc])|(tro[cš]k)|(trojsk)|(tro[is])).*" &amp; lemma!="((sto[lr]n)|(stočen)|(stockh)|(stoup)|(stopý)|(stomato)|(stopnut)|(sto[ph]ov)|(stopk[ao][vt])|(stop[eé]r)|(stopař)|(stožár)|(stolov)|(stoluj)|(stonkov)|(stodol)|(stoli[čc])|(stolař)|(stonav)|(stoj[aiínk])|(stoi)|(stodsk)|(stochovsk)|(stoneovsk)).*" &amp; lemma!="((dvo[rř])|(jedna[cn])|(jednajíc)|(jedený)|(osmán)|(osma[hžn])|(osmirk)|(pater[nů])).*" &amp; tag="A.*"]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/>
              <a:t>Lze použít k detekci jednotek nerozpoznaných automatickou morfologickou analýzou</a:t>
            </a:r>
            <a:endParaRPr sz="3200"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])|(de[sv][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]t)|(sto)).*(([</a:t>
            </a:r>
            <a:r>
              <a:rPr lang="cs-CZ" dirty="0" err="1"/>
              <a:t>íáé</a:t>
            </a:r>
            <a:r>
              <a:rPr lang="cs-CZ" dirty="0"/>
              <a:t>])|([</a:t>
            </a:r>
            <a:r>
              <a:rPr lang="cs-CZ" dirty="0" err="1"/>
              <a:t>éí</a:t>
            </a:r>
            <a:r>
              <a:rPr lang="cs-CZ" dirty="0"/>
              <a:t>]ho)|([</a:t>
            </a:r>
            <a:r>
              <a:rPr lang="cs-CZ" dirty="0" err="1"/>
              <a:t>éí</a:t>
            </a:r>
            <a:r>
              <a:rPr lang="cs-CZ" dirty="0"/>
              <a:t>]mu)|([</a:t>
            </a:r>
            <a:r>
              <a:rPr lang="cs-CZ" dirty="0" err="1"/>
              <a:t>éýí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]ch)|([</a:t>
            </a:r>
            <a:r>
              <a:rPr lang="cs-CZ" dirty="0" err="1"/>
              <a:t>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]mi))"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)|(tříděn)|(třízen)|(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])).*(([</a:t>
            </a:r>
            <a:r>
              <a:rPr lang="cs-CZ" dirty="0" err="1"/>
              <a:t>íáé</a:t>
            </a:r>
            <a:r>
              <a:rPr lang="cs-CZ" dirty="0"/>
              <a:t>])|([</a:t>
            </a:r>
            <a:r>
              <a:rPr lang="cs-CZ" dirty="0" err="1"/>
              <a:t>éí</a:t>
            </a:r>
            <a:r>
              <a:rPr lang="cs-CZ" dirty="0"/>
              <a:t>]ho)|([</a:t>
            </a:r>
            <a:r>
              <a:rPr lang="cs-CZ" dirty="0" err="1"/>
              <a:t>éí</a:t>
            </a:r>
            <a:r>
              <a:rPr lang="cs-CZ" dirty="0"/>
              <a:t>]mu)|([</a:t>
            </a:r>
            <a:r>
              <a:rPr lang="cs-CZ" dirty="0" err="1"/>
              <a:t>éýí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]ch)|([</a:t>
            </a:r>
            <a:r>
              <a:rPr lang="cs-CZ" dirty="0" err="1"/>
              <a:t>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]mi))" &amp; lemma!="((sto[lr]n)|(stočen)|(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stopn</a:t>
            </a:r>
            <a:r>
              <a:rPr lang="cs-CZ" dirty="0"/>
              <a:t>)|(</a:t>
            </a:r>
            <a:r>
              <a:rPr lang="cs-CZ" dirty="0" err="1"/>
              <a:t>stom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)).*(([</a:t>
            </a:r>
            <a:r>
              <a:rPr lang="cs-CZ" dirty="0" err="1"/>
              <a:t>íáé</a:t>
            </a:r>
            <a:r>
              <a:rPr lang="cs-CZ" dirty="0"/>
              <a:t>])|([</a:t>
            </a:r>
            <a:r>
              <a:rPr lang="cs-CZ" dirty="0" err="1"/>
              <a:t>éí</a:t>
            </a:r>
            <a:r>
              <a:rPr lang="cs-CZ" dirty="0"/>
              <a:t>]ho)|([</a:t>
            </a:r>
            <a:r>
              <a:rPr lang="cs-CZ" dirty="0" err="1"/>
              <a:t>éí</a:t>
            </a:r>
            <a:r>
              <a:rPr lang="cs-CZ" dirty="0"/>
              <a:t>]mu)|([</a:t>
            </a:r>
            <a:r>
              <a:rPr lang="cs-CZ" dirty="0" err="1"/>
              <a:t>éýí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]ch)|([</a:t>
            </a:r>
            <a:r>
              <a:rPr lang="cs-CZ" dirty="0" err="1"/>
              <a:t>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]mi))" &amp; lemma!="((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oě</a:t>
            </a:r>
            <a:r>
              <a:rPr lang="cs-CZ" dirty="0"/>
              <a:t>][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])).*(([</a:t>
            </a:r>
            <a:r>
              <a:rPr lang="cs-CZ" dirty="0" err="1"/>
              <a:t>íáé</a:t>
            </a:r>
            <a:r>
              <a:rPr lang="cs-CZ" dirty="0"/>
              <a:t>])|([</a:t>
            </a:r>
            <a:r>
              <a:rPr lang="cs-CZ" dirty="0" err="1"/>
              <a:t>éí</a:t>
            </a:r>
            <a:r>
              <a:rPr lang="cs-CZ" dirty="0"/>
              <a:t>]ho)|([</a:t>
            </a:r>
            <a:r>
              <a:rPr lang="cs-CZ" dirty="0" err="1"/>
              <a:t>éí</a:t>
            </a:r>
            <a:r>
              <a:rPr lang="cs-CZ" dirty="0"/>
              <a:t>]mu)|([</a:t>
            </a:r>
            <a:r>
              <a:rPr lang="cs-CZ" dirty="0" err="1"/>
              <a:t>éýí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]ch)|([</a:t>
            </a:r>
            <a:r>
              <a:rPr lang="cs-CZ" dirty="0" err="1"/>
              <a:t>ýí</a:t>
            </a:r>
            <a:r>
              <a:rPr lang="cs-CZ" dirty="0"/>
              <a:t>]m)|([</a:t>
            </a:r>
            <a:r>
              <a:rPr lang="cs-CZ" dirty="0" err="1"/>
              <a:t>ýí</a:t>
            </a:r>
            <a:r>
              <a:rPr lang="cs-CZ" dirty="0"/>
              <a:t>]mi))" &amp; tag="X.*"]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dirty="0"/>
              <a:t>Opakování kompozit</a:t>
            </a:r>
            <a:endParaRPr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305626-36D5-21D2-8EBB-33879ADC4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2F168-DB0A-BFD8-D04F-50EAD503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0" y="1417638"/>
            <a:ext cx="4563112" cy="5858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číslovkový vzor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+pades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&lt;át,A&gt; 4A,4A1,6KRAT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&lt;át,B&gt; PRT1,PRT2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&lt;ater,C&gt; PRT1,VT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&lt;ateř,C&gt; PRT2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&lt;atero,C&gt; 6NASOB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&lt;átk,K&gt; V7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&lt;átek,K&gt; V78X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&lt;átc,K&gt; V7A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&lt;átin,L&gt; V7,V7B,V78X</a:t>
            </a: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 &lt;átic,N&gt; V8,V8A,V78X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Substantiva z číslovek na -iny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Homonymie názvů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FF0000"/>
                </a:solidFill>
              </a:rPr>
              <a:t>zlomků</a:t>
            </a:r>
            <a:r>
              <a:rPr lang="cs-CZ"/>
              <a:t> </a:t>
            </a:r>
            <a:r>
              <a:rPr lang="cs-CZ" i="1"/>
              <a:t>.*ina </a:t>
            </a:r>
            <a:r>
              <a:rPr lang="cs-CZ"/>
              <a:t>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názvů </a:t>
            </a:r>
            <a:r>
              <a:rPr lang="cs-CZ">
                <a:solidFill>
                  <a:srgbClr val="FF0000"/>
                </a:solidFill>
              </a:rPr>
              <a:t>jubileí</a:t>
            </a:r>
            <a:r>
              <a:rPr lang="cs-CZ"/>
              <a:t> </a:t>
            </a:r>
            <a:r>
              <a:rPr lang="cs-CZ" i="1"/>
              <a:t>.*</a:t>
            </a:r>
            <a:r>
              <a:rPr lang="cs-CZ"/>
              <a:t> </a:t>
            </a:r>
            <a:r>
              <a:rPr lang="cs-CZ" i="1"/>
              <a:t>iny</a:t>
            </a:r>
            <a:endParaRPr i="1"/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124744"/>
            <a:ext cx="5924550" cy="72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.*iny (lemma je nom. pl.)</a:t>
            </a: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[lc="((deset)|(((jeden)|(dva)|(tři)|(čtr)|(pat)|(šest)|(sedm)|(osm)|(devate))(náct))|(((dva)|(tři)|(čtyři))(c[áe]t))|(((pa)|(še)|(sedm)|(osm)|(deva))(desát))|(set))iny" &amp; tag="N.*"]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pouze</a:t>
            </a:r>
            <a:endParaRPr/>
          </a:p>
        </p:txBody>
      </p:sp>
      <p:pic>
        <p:nvPicPr>
          <p:cNvPr id="252" name="Google Shape;25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3150" y="2167731"/>
            <a:ext cx="44577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Bez lemmatizace a tagování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[lc="(((deset)|(((jeden)|(dva)|(tři)|(čtr)|(pat)|(šest)|(sedm)|(osm)|(devate))(náct))|(((dva)|(tři)|(čtyři))(c[áe]t))|(((pa)|(še)|(sedm)|(osm)|(deva))(desát))|(set))in)|(((deset)|(((jeden)|(dva)|(tři)|(čtr)|(pat)|(šest)|(sedm)|(osm)|(devate))(náct))|(((dva)|(tři)|(čtyři))(c[áe]t))|(((pa)|(še)|(sedm)|(osm)|(deva))(desát))|(set))in((y)|(ám)|(ách)|(ami)))"]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cs-CZ"/>
              <a:t>Lemmata a POS </a:t>
            </a:r>
            <a:r>
              <a:rPr lang="cs-CZ" sz="3733"/>
              <a:t>(zlomek - číslovka/</a:t>
            </a:r>
            <a:r>
              <a:rPr lang="cs-CZ" sz="3733">
                <a:solidFill>
                  <a:srgbClr val="FF0000"/>
                </a:solidFill>
              </a:rPr>
              <a:t>C</a:t>
            </a:r>
            <a:r>
              <a:rPr lang="cs-CZ" sz="3733"/>
              <a:t>, jubileum - substantivum/</a:t>
            </a:r>
            <a:r>
              <a:rPr lang="cs-CZ" sz="3733">
                <a:solidFill>
                  <a:srgbClr val="FF0000"/>
                </a:solidFill>
              </a:rPr>
              <a:t>N</a:t>
            </a:r>
            <a:r>
              <a:rPr lang="cs-CZ" sz="3733"/>
              <a:t> </a:t>
            </a:r>
            <a:r>
              <a:rPr lang="cs-CZ" sz="3733">
                <a:solidFill>
                  <a:srgbClr val="FF9900"/>
                </a:solidFill>
              </a:rPr>
              <a:t>DESAMBIGUACE</a:t>
            </a:r>
            <a:r>
              <a:rPr lang="cs-CZ" sz="3733"/>
              <a:t>)</a:t>
            </a:r>
            <a:endParaRPr sz="3733"/>
          </a:p>
        </p:txBody>
      </p:sp>
      <p:pic>
        <p:nvPicPr>
          <p:cNvPr id="264" name="Google Shape;26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3044" y="1600200"/>
            <a:ext cx="295791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šestnáctiny </a:t>
            </a:r>
            <a:r>
              <a:rPr lang="cs-CZ" sz="2400"/>
              <a:t>(patrně je problém ve slovníku nikoli v desambiguaci)</a:t>
            </a:r>
            <a:endParaRPr sz="2400"/>
          </a:p>
        </p:txBody>
      </p:sp>
      <p:pic>
        <p:nvPicPr>
          <p:cNvPr id="270" name="Google Shape;27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45574"/>
            <a:ext cx="8229600" cy="283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Desambiguace (-1,-1:pos=C )</a:t>
            </a:r>
            <a:endParaRPr/>
          </a:p>
        </p:txBody>
      </p:sp>
      <p:pic>
        <p:nvPicPr>
          <p:cNvPr id="276" name="Google Shape;27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16714"/>
            <a:ext cx="8229600" cy="329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Desambiguace (-1,-1:pos!=C )</a:t>
            </a:r>
            <a:endParaRPr/>
          </a:p>
        </p:txBody>
      </p:sp>
      <p:pic>
        <p:nvPicPr>
          <p:cNvPr id="282" name="Google Shape;28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42881"/>
            <a:ext cx="8229600" cy="26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Chyby v desambiguaci [CN]</a:t>
            </a:r>
            <a:endParaRPr/>
          </a:p>
        </p:txBody>
      </p:sp>
      <p:pic>
        <p:nvPicPr>
          <p:cNvPr id="288" name="Google Shape;288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9482"/>
            <a:ext cx="8229600" cy="260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dvanáctiny (</a:t>
            </a:r>
            <a:r>
              <a:rPr lang="cs-CZ">
                <a:solidFill>
                  <a:srgbClr val="FF0000"/>
                </a:solidFill>
              </a:rPr>
              <a:t>která jubilea se slaví a o kterých se píše?</a:t>
            </a:r>
            <a:r>
              <a:rPr lang="cs-CZ"/>
              <a:t>)</a:t>
            </a:r>
            <a:endParaRPr/>
          </a:p>
        </p:txBody>
      </p:sp>
      <p:pic>
        <p:nvPicPr>
          <p:cNvPr id="294" name="Google Shape;294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37082"/>
            <a:ext cx="8229600" cy="245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Značkování SD číslovka</a:t>
            </a:r>
            <a:endParaRPr/>
          </a:p>
        </p:txBody>
      </p:sp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Kolokace (MI-score)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1" name="Google Shape;3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417638"/>
            <a:ext cx="4141266" cy="529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Úkol na příště</a:t>
            </a:r>
            <a:endParaRPr dirty="0"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Kompozita s prvním členem číslovkovým tvoří adjektivní deriváty označující vztah k časovému údaji /roční, měsíční, denní, týdenní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Které číslovkové základy se pojí s více než jedním adjektivem s časovým významem?</a:t>
            </a:r>
            <a:endParaRPr dirty="0"/>
          </a:p>
          <a:p>
            <a:pPr marL="342900">
              <a:spcBef>
                <a:spcPts val="640"/>
              </a:spcBef>
              <a:buSzPts val="3200"/>
            </a:pPr>
            <a:r>
              <a:rPr lang="cs-CZ" dirty="0"/>
              <a:t>(Použijte nástroj </a:t>
            </a:r>
            <a:r>
              <a:rPr lang="cs-CZ" dirty="0" err="1"/>
              <a:t>Morfio</a:t>
            </a:r>
            <a:r>
              <a:rPr lang="cs-CZ" dirty="0"/>
              <a:t>.) 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cs-CZ" dirty="0"/>
              <a:t>Zopakujte pro /minutový, hodinový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cs-CZ" dirty="0"/>
              <a:t>Zopakujte pro /patrový, podlažní</a:t>
            </a:r>
          </a:p>
          <a:p>
            <a:pPr marL="342900">
              <a:spcBef>
                <a:spcPts val="640"/>
              </a:spcBef>
              <a:buSzPts val="3200"/>
            </a:pPr>
            <a:r>
              <a:rPr lang="cs-CZ" dirty="0"/>
              <a:t>Zopakujte pro /</a:t>
            </a:r>
            <a:r>
              <a:rPr lang="cs-CZ" dirty="0" err="1"/>
              <a:t>hranný</a:t>
            </a:r>
            <a:r>
              <a:rPr lang="cs-CZ"/>
              <a:t>, stěnný</a:t>
            </a:r>
            <a:endParaRPr lang="cs-CZ" dirty="0"/>
          </a:p>
          <a:p>
            <a:pPr marL="342900">
              <a:spcBef>
                <a:spcPts val="640"/>
              </a:spcBef>
              <a:buSzPts val="3200"/>
            </a:pPr>
            <a:endParaRPr lang="cs-CZ" dirty="0"/>
          </a:p>
          <a:p>
            <a:pPr marL="342900">
              <a:spcBef>
                <a:spcPts val="640"/>
              </a:spcBef>
              <a:buSzPts val="3200"/>
            </a:pPr>
            <a:endParaRPr lang="cs-CZ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V korpusu sn2020 je nové členění číslovek</a:t>
            </a:r>
            <a:endParaRPr/>
          </a:p>
        </p:txBody>
      </p:sp>
      <p:pic>
        <p:nvPicPr>
          <p:cNvPr id="109" name="Google Shape;10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9341" y="1600200"/>
            <a:ext cx="680531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Slova s možnou číselnou platností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MČ 2 s. 101n. tab. na s. 113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Číslovky velikostní: adjektiva na </a:t>
            </a:r>
            <a:r>
              <a:rPr lang="cs-CZ" i="1">
                <a:solidFill>
                  <a:srgbClr val="00FF00"/>
                </a:solidFill>
              </a:rPr>
              <a:t>–ový</a:t>
            </a:r>
            <a:r>
              <a:rPr lang="cs-CZ" i="1"/>
              <a:t> (</a:t>
            </a:r>
            <a:r>
              <a:rPr lang="cs-CZ" i="1">
                <a:solidFill>
                  <a:srgbClr val="FF0000"/>
                </a:solidFill>
              </a:rPr>
              <a:t>tisícový</a:t>
            </a:r>
            <a:r>
              <a:rPr lang="cs-CZ" i="1"/>
              <a:t>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Číslovky skupinové: substantiva na </a:t>
            </a:r>
            <a:r>
              <a:rPr lang="cs-CZ" i="1">
                <a:solidFill>
                  <a:srgbClr val="00FF00"/>
                </a:solidFill>
              </a:rPr>
              <a:t>–ice, -ka</a:t>
            </a:r>
            <a:r>
              <a:rPr lang="cs-CZ" i="1"/>
              <a:t> (</a:t>
            </a:r>
            <a:r>
              <a:rPr lang="cs-CZ" i="1">
                <a:solidFill>
                  <a:srgbClr val="FF0000"/>
                </a:solidFill>
              </a:rPr>
              <a:t>rojicet, čtyřka</a:t>
            </a:r>
            <a:r>
              <a:rPr lang="cs-CZ" i="1"/>
              <a:t>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Značkování v korpusu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.*ový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Jak vypadají a jak jsou značkována adjektiva s číselným významem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dvojkový, trojkový, …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formulovat složitější dotaz 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/>
              <a:t>[lemma="(jed((not)|(nič)|(enáct))k)ový"]</a:t>
            </a: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2380</Words>
  <Application>Microsoft Office PowerPoint</Application>
  <PresentationFormat>Předvádění na obrazovce (4:3)</PresentationFormat>
  <Paragraphs>104</Paragraphs>
  <Slides>41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systému Office</vt:lpstr>
      <vt:lpstr>Deriváty od číslovek určitých </vt:lpstr>
      <vt:lpstr>Slovnědruhová povaha číslovek</vt:lpstr>
      <vt:lpstr>číslovkový vzor</vt:lpstr>
      <vt:lpstr>Značkování SD číslovka</vt:lpstr>
      <vt:lpstr>V korpusu sn2020 je nové členění číslovek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 (na hnízdo derivátů jména každého čísla od 1 -10 / ?0)</vt:lpstr>
      <vt:lpstr>Ještě složitější dotaz - lze spojit do jednoho dotazu</vt:lpstr>
      <vt:lpstr>A všechno dohromady (s 0 a substantivními číslovkami - sto, tisíc, milion, …)</vt:lpstr>
      <vt:lpstr>Seznam lemmat a značek (synv12)</vt:lpstr>
      <vt:lpstr>rozšíříme (lemma nerozpoznaného tvaru je tvar sám, takže nahradíme koncovku ý reg. výrazem .*)</vt:lpstr>
      <vt:lpstr>Zpřesníme (značka A - adjektiva, značka X - nerozpoznaná slova)</vt:lpstr>
      <vt:lpstr>Podívejte se na významy nerozpoznaných derivátů</vt:lpstr>
      <vt:lpstr>Podívejte se na výskyt a významy derivátů na ován.*</vt:lpstr>
      <vt:lpstr>Výsledky</vt:lpstr>
      <vt:lpstr>O co jde?</vt:lpstr>
      <vt:lpstr>O co jde?</vt:lpstr>
      <vt:lpstr>zpřesníme (přidáním reg. výr. .* na začátek vyhledáme potenciální kompozita)</vt:lpstr>
      <vt:lpstr>výsledky</vt:lpstr>
      <vt:lpstr>Jak jsou značkovány deadjektivní adverbia?</vt:lpstr>
      <vt:lpstr>Výsledky</vt:lpstr>
      <vt:lpstr>Vyhledávání adjektivních derivátů a kompozit s prvním členem číslovkovým </vt:lpstr>
      <vt:lpstr>zjistíme přegenerováváná lemmata (náhodná shoda řetězce s číslovkovým řetězcem)</vt:lpstr>
      <vt:lpstr>Lze upravit (vyloučení náhodných shod)</vt:lpstr>
      <vt:lpstr>Lze použít k detekci jednotek nerozpoznaných automatickou morfologickou analýzou</vt:lpstr>
      <vt:lpstr>Opakování kompozit</vt:lpstr>
      <vt:lpstr>Substantiva z číslovek na -iny</vt:lpstr>
      <vt:lpstr>.*iny (lemma je nom. pl.)</vt:lpstr>
      <vt:lpstr>pouze</vt:lpstr>
      <vt:lpstr>Bez lemmatizace a tagování</vt:lpstr>
      <vt:lpstr>Lemmata a POS (zlomek - číslovka/C, jubileum - substantivum/N DESAMBIGUACE)</vt:lpstr>
      <vt:lpstr>šestnáctiny (patrně je problém ve slovníku nikoli v desambiguaci)</vt:lpstr>
      <vt:lpstr>Desambiguace (-1,-1:pos=C )</vt:lpstr>
      <vt:lpstr>Desambiguace (-1,-1:pos!=C )</vt:lpstr>
      <vt:lpstr>Chyby v desambiguaci [CN]</vt:lpstr>
      <vt:lpstr>dvanáctiny (která jubilea se slaví a o kterých se píše?)</vt:lpstr>
      <vt:lpstr>Kolokace (MI-score)</vt:lpstr>
      <vt:lpstr>Úkol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</dc:title>
  <dc:creator>Klára Osolsobě</dc:creator>
  <cp:lastModifiedBy>Klára Osolsobě</cp:lastModifiedBy>
  <cp:revision>2</cp:revision>
  <dcterms:created xsi:type="dcterms:W3CDTF">2016-11-08T09:35:26Z</dcterms:created>
  <dcterms:modified xsi:type="dcterms:W3CDTF">2024-10-16T13:27:22Z</dcterms:modified>
</cp:coreProperties>
</file>