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notesMasterIdLst>
    <p:notesMasterId r:id="rId8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  <p:sldId id="283" r:id="rId26"/>
    <p:sldId id="281" r:id="rId27"/>
    <p:sldId id="282" r:id="rId28"/>
    <p:sldId id="284" r:id="rId29"/>
    <p:sldId id="294" r:id="rId30"/>
    <p:sldId id="295" r:id="rId31"/>
    <p:sldId id="296" r:id="rId32"/>
    <p:sldId id="293" r:id="rId33"/>
    <p:sldId id="286" r:id="rId34"/>
    <p:sldId id="287" r:id="rId35"/>
    <p:sldId id="285" r:id="rId36"/>
    <p:sldId id="288" r:id="rId37"/>
    <p:sldId id="289" r:id="rId38"/>
    <p:sldId id="290" r:id="rId39"/>
    <p:sldId id="291" r:id="rId40"/>
    <p:sldId id="292" r:id="rId41"/>
    <p:sldId id="297" r:id="rId42"/>
    <p:sldId id="298" r:id="rId43"/>
    <p:sldId id="299" r:id="rId44"/>
    <p:sldId id="300" r:id="rId45"/>
    <p:sldId id="302" r:id="rId46"/>
    <p:sldId id="301" r:id="rId47"/>
    <p:sldId id="303" r:id="rId48"/>
    <p:sldId id="304" r:id="rId49"/>
    <p:sldId id="305" r:id="rId50"/>
    <p:sldId id="307" r:id="rId51"/>
    <p:sldId id="306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6" r:id="rId60"/>
    <p:sldId id="315" r:id="rId61"/>
    <p:sldId id="318" r:id="rId62"/>
    <p:sldId id="317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30" r:id="rId74"/>
    <p:sldId id="329" r:id="rId75"/>
    <p:sldId id="333" r:id="rId76"/>
    <p:sldId id="331" r:id="rId77"/>
    <p:sldId id="332" r:id="rId78"/>
    <p:sldId id="278" r:id="rId7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D1DA87-8DD1-441D-8C63-7649CC3A323A}" v="1" dt="2023-09-19T15:40:51.8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226" autoAdjust="0"/>
  </p:normalViewPr>
  <p:slideViewPr>
    <p:cSldViewPr snapToGrid="0">
      <p:cViewPr varScale="1">
        <p:scale>
          <a:sx n="70" d="100"/>
          <a:sy n="70" d="100"/>
        </p:scale>
        <p:origin x="171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tableStyles" Target="tableStyles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5" Type="http://schemas.openxmlformats.org/officeDocument/2006/relationships/slide" Target="slides/slide3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notesMaster" Target="notesMasters/notesMaster1.xml"/><Relationship Id="rId85" Type="http://schemas.microsoft.com/office/2016/11/relationships/changesInfo" Target="changesInfos/changesInfo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presProps" Target="presProps.xml"/><Relationship Id="rId86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Relationship Id="rId61" Type="http://schemas.openxmlformats.org/officeDocument/2006/relationships/slide" Target="slides/slide59.xml"/><Relationship Id="rId8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kub Machura" userId="9bca8ee9761ac6de" providerId="LiveId" clId="{1AD1DA87-8DD1-441D-8C63-7649CC3A323A}"/>
    <pc:docChg chg="modSld">
      <pc:chgData name="Jakub Machura" userId="9bca8ee9761ac6de" providerId="LiveId" clId="{1AD1DA87-8DD1-441D-8C63-7649CC3A323A}" dt="2023-09-19T15:40:51.841" v="1" actId="20577"/>
      <pc:docMkLst>
        <pc:docMk/>
      </pc:docMkLst>
      <pc:sldChg chg="modSp mod">
        <pc:chgData name="Jakub Machura" userId="9bca8ee9761ac6de" providerId="LiveId" clId="{1AD1DA87-8DD1-441D-8C63-7649CC3A323A}" dt="2023-09-19T15:40:51.841" v="1" actId="20577"/>
        <pc:sldMkLst>
          <pc:docMk/>
          <pc:sldMk cId="0" sldId="257"/>
        </pc:sldMkLst>
        <pc:spChg chg="mod">
          <ac:chgData name="Jakub Machura" userId="9bca8ee9761ac6de" providerId="LiveId" clId="{1AD1DA87-8DD1-441D-8C63-7649CC3A323A}" dt="2023-09-19T15:40:51.841" v="1" actId="20577"/>
          <ac:spMkLst>
            <pc:docMk/>
            <pc:sldMk cId="0" sldId="257"/>
            <ac:spMk id="10" creationId="{C2F0EB44-6918-4BB5-AE26-10C3739D81C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DD4ED-F3B0-4009-A8B2-87EC272A02D9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1AFD3B-E7A5-4295-8E1F-6EE16B8D5A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8241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AFD3B-E7A5-4295-8E1F-6EE16B8D5A5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078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05F26F-69FB-437B-8A38-6A8FEB7000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460E2C0-68FA-4105-84ED-F1BA7835BD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489EB6-51D7-4448-8059-0617AB60A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5A8CFD-98FE-4C17-A9C0-201BDC99A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C7FAE4-97F7-43DB-A4E0-F8C16E4CF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66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C682F0-25CC-400F-B08D-E314B008A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0C85272-E40B-4F0B-AA10-219976E27E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186D8A-11F8-4065-9A4F-6668121A7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ACDE37-DC7D-4AF9-B860-835C7B7E1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826C86-26AE-4153-AEA8-9FC8EBC63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040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CFA150B-DDFC-409D-85FE-32EB0997CE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436F401-5506-4E15-8062-F63DD9AC59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AB001B-B447-4788-9D6C-76649EA67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41BFF5-697F-457A-A84C-590F58892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DDBCE7-163F-4B4D-8641-46A31A6D8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9368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2. 10. 2024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0747A6-7A0B-4B6E-B96F-08D79BF06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9A9D20-4945-4AEB-9AF6-58AF389FD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E14892-2DCD-4DB7-91DC-BD0424BCA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FA09E5-0D8A-4B4D-A1FB-E164156FB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1156D0-A144-4BF2-A947-AAB23938D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600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9099BB-E1C3-4A82-AD5A-054B2247C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71FCF12-580B-4BA2-8218-BB4BF05DF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001A41-5156-486C-9EDC-EF7090C43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650510-FFC5-4D15-9C73-8ACB0780D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F3567F-D912-43B1-BF71-A6F8F50E6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266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BD1D53-CBCB-4825-8B1D-1CE69FC5D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B5B0A6-B414-4589-9B82-5DB972B705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22C5C4C-EB2F-4DCE-8B6C-6FE2401949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3A1FC3C-EA42-4EAF-B081-4A6DB4DE4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AEF2F33-54AE-4D20-B518-42C4C1A3B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341D4BC-4C54-4253-B0C7-A2CA80ABE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9705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3F931A-55C6-4584-88ED-2E91B7F7C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7BE63AD-2343-4264-BB7A-F5360E013D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B4CAC67-9893-45EB-9F35-779DFA07E6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29C40E5-2C30-4E7E-968C-025C49B903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CF98EA2-87FD-42CF-9C0C-0C4803D8B9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0B215E4-0610-4F96-B93F-A433217E4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32E2606-96CB-4238-A916-210AE9785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C2F9BB5-619F-46ED-8106-1F0D5C58F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1660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EF5374-221F-4C63-B547-1825135D9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DC50FE3-BCC2-4077-8986-FE409E721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329FB9F-5D38-4D4D-8170-27A2E7579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0336CB9-43C5-497C-8A7C-C73BCF0A9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7701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0F52451-E35F-4505-BCCE-FA35FCEE2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799A9E7-D116-4D46-B94D-904D1BD5C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3AEDDCB-80E1-4699-BE15-EDB8AC105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770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C9CFE-2069-416D-BA02-7CA811D3D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46BF2D-9DEF-4628-9D18-6CAF335C0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0D171AA-0A7C-43CD-AF24-46BDC7098F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CB58F21-E70D-45D7-AD73-7116CC3D2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24CE33-84AD-466D-A61B-47ECD7D31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795126F-F761-4FC8-AC4B-5F571E8D3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964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B4FFB6-E6B6-419E-83AC-340034176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26ABD0A-A88D-49AD-A0D3-B8F825F82E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F737E75-7B88-4722-B8AF-BEFDE53F27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AE990F5-A6D9-43F5-BEB7-742ADAAE9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9E5ED76-3CB7-4F2C-BAA2-86FEA2E23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37FB772-2C4D-41E3-AD70-39CE853D3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6110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5CF7B8A-D946-484A-8F43-6042AEFFC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D640D62-3C69-48A7-A42D-8F0C98979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CC9F60-C6FC-43A3-A8F6-F990CFA7A1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2AE79-AAC4-43BC-AF0C-99C8AC6E0976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76111A-1AEB-44AD-8674-8F97F78837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19D2E9-CE97-4B2E-BA35-96A005FDD9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9964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2. 10. 2024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ency.org/" TargetMode="Externa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2590800"/>
          </a:xfr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numCol="2">
            <a:noAutofit/>
          </a:bodyPr>
          <a:lstStyle/>
          <a:p>
            <a:pPr marL="176213">
              <a:spcBef>
                <a:spcPts val="0"/>
              </a:spcBef>
            </a:pPr>
            <a:r>
              <a:rPr lang="cs-CZ" sz="11500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Verdana" pitchFamily="34" charset="0"/>
                <a:cs typeface="Verdana" pitchFamily="34" charset="0"/>
              </a:rPr>
              <a:t>1. </a:t>
            </a:r>
            <a:r>
              <a:rPr lang="cs-CZ" sz="11500" spc="-15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Verdana" pitchFamily="34" charset="0"/>
                <a:cs typeface="Verdana" pitchFamily="34" charset="0"/>
              </a:rPr>
              <a:t>NLP</a:t>
            </a:r>
            <a:br>
              <a:rPr lang="cs-CZ" sz="11500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Verdana" pitchFamily="34" charset="0"/>
                <a:cs typeface="Verdana" pitchFamily="34" charset="0"/>
              </a:rPr>
            </a:br>
            <a:r>
              <a:rPr lang="cs-CZ" sz="11500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Verdana" pitchFamily="34" charset="0"/>
                <a:cs typeface="Verdana" pitchFamily="34" charset="0"/>
              </a:rPr>
              <a:t>	</a:t>
            </a:r>
          </a:p>
        </p:txBody>
      </p:sp>
      <p:sp>
        <p:nvSpPr>
          <p:cNvPr id="4" name="Obdĺžnik 3"/>
          <p:cNvSpPr/>
          <p:nvPr/>
        </p:nvSpPr>
        <p:spPr>
          <a:xfrm>
            <a:off x="452284" y="4245858"/>
            <a:ext cx="8229600" cy="2023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endParaRPr lang="cs-CZ" sz="15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algn="r">
              <a:spcAft>
                <a:spcPts val="3000"/>
              </a:spcAft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Jakub Machura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  <a:p>
            <a:pPr algn="r">
              <a:spcBef>
                <a:spcPts val="300"/>
              </a:spcBef>
            </a:pP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Masarykova univerzita</a:t>
            </a:r>
          </a:p>
          <a:p>
            <a:pPr algn="r">
              <a:spcBef>
                <a:spcPts val="300"/>
              </a:spcBef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Filozofická fakulta</a:t>
            </a:r>
          </a:p>
          <a:p>
            <a:pPr algn="r">
              <a:spcBef>
                <a:spcPts val="300"/>
              </a:spcBef>
            </a:pPr>
            <a:r>
              <a:rPr lang="cs-CZ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machura@phil.muni.cz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-9832" y="6477000"/>
            <a:ext cx="9153832" cy="381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600" dirty="0">
                <a:solidFill>
                  <a:schemeClr val="bg1"/>
                </a:solidFill>
                <a:latin typeface="Century Gothic" panose="020B0502020202020204" pitchFamily="34" charset="0"/>
                <a:ea typeface="Batang" pitchFamily="18" charset="-127"/>
                <a:cs typeface="Arial" pitchFamily="34" charset="0"/>
              </a:rPr>
              <a:t>						                       podzim 2024</a:t>
            </a:r>
            <a:endParaRPr kumimoji="0" lang="cs-CZ" sz="16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457200" y="152400"/>
            <a:ext cx="822960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endParaRPr lang="cs-CZ" sz="15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algn="ctr"/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PLIN034  Algoritmický popis syntaxe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F38CDA37-EA7F-46A8-AA56-8834F0D9FF1B}"/>
              </a:ext>
            </a:extLst>
          </p:cNvPr>
          <p:cNvSpPr txBox="1"/>
          <p:nvPr/>
        </p:nvSpPr>
        <p:spPr>
          <a:xfrm>
            <a:off x="4975123" y="1270843"/>
            <a:ext cx="3706761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600"/>
              </a:spcBef>
            </a:pPr>
            <a:r>
              <a:rPr lang="cs-CZ" sz="3600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Počítačové</a:t>
            </a:r>
          </a:p>
          <a:p>
            <a:pPr algn="r">
              <a:spcBef>
                <a:spcPts val="600"/>
              </a:spcBef>
            </a:pPr>
            <a:r>
              <a:rPr lang="cs-CZ" sz="3600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zpracování</a:t>
            </a:r>
          </a:p>
          <a:p>
            <a:pPr algn="r">
              <a:spcBef>
                <a:spcPts val="600"/>
              </a:spcBef>
            </a:pPr>
            <a:r>
              <a:rPr lang="cs-CZ" sz="3600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přirozeného</a:t>
            </a:r>
          </a:p>
          <a:p>
            <a:pPr algn="r">
              <a:spcBef>
                <a:spcPts val="600"/>
              </a:spcBef>
            </a:pPr>
            <a:r>
              <a:rPr lang="cs-CZ" sz="3600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jazyka</a:t>
            </a:r>
          </a:p>
        </p:txBody>
      </p:sp>
    </p:spTree>
    <p:extLst>
      <p:ext uri="{BB962C8B-B14F-4D97-AF65-F5344CB8AC3E}">
        <p14:creationId xmlns:p14="http://schemas.microsoft.com/office/powerpoint/2010/main" val="3728537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Dílčí úkoly analýzy jazyka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856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Tokenizace</a:t>
            </a:r>
            <a:endParaRPr lang="cs-CZ" sz="3600" b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„Chcete-li mi to dát, neváhejte!“</a:t>
            </a:r>
          </a:p>
        </p:txBody>
      </p:sp>
    </p:spTree>
    <p:extLst>
      <p:ext uri="{BB962C8B-B14F-4D97-AF65-F5344CB8AC3E}">
        <p14:creationId xmlns:p14="http://schemas.microsoft.com/office/powerpoint/2010/main" val="2300063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Tokenizace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733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buClr>
                <a:srgbClr val="0070C0"/>
              </a:buClr>
            </a:pPr>
            <a:r>
              <a:rPr lang="cs-CZ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„Chcete-li mi to dát, neváhejte!“</a:t>
            </a: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16D5302A-D812-4F8C-92C1-C521A22A3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427709"/>
              </p:ext>
            </p:extLst>
          </p:nvPr>
        </p:nvGraphicFramePr>
        <p:xfrm>
          <a:off x="457200" y="2230817"/>
          <a:ext cx="8229600" cy="43083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3383241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„</a:t>
                      </a: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012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Chcete</a:t>
                      </a: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914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062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li</a:t>
                      </a: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09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mi</a:t>
                      </a: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677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</a:t>
                      </a: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81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dát</a:t>
                      </a: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180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,</a:t>
                      </a: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7090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neváhejte</a:t>
                      </a: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44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!</a:t>
                      </a: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98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“</a:t>
                      </a: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339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4092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Tokenizace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795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ohlas</a:t>
            </a: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121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16D5302A-D812-4F8C-92C1-C521A22A3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565903"/>
              </p:ext>
            </p:extLst>
          </p:nvPr>
        </p:nvGraphicFramePr>
        <p:xfrm>
          <a:off x="571500" y="2172960"/>
          <a:ext cx="8229600" cy="61661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3383241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lnSpc>
                          <a:spcPct val="200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imperativ slovesa 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ohlásit</a:t>
                      </a:r>
                    </a:p>
                    <a:p>
                      <a:pPr marL="342900" indent="-342900" algn="just">
                        <a:lnSpc>
                          <a:spcPct val="200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akuz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substantiva 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ohlas</a:t>
                      </a:r>
                    </a:p>
                    <a:p>
                      <a:pPr marL="342900" indent="-342900" algn="just">
                        <a:lnSpc>
                          <a:spcPct val="200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os.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minulého času slovesa 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ohnout</a:t>
                      </a: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012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914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062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09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677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81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180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7090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44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98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339928"/>
                  </a:ext>
                </a:extLst>
              </a:tr>
            </a:tbl>
          </a:graphicData>
        </a:graphic>
      </p:graphicFrame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Tokenizace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795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ohlas</a:t>
            </a: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568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Větná segmentace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5200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Větná segmentace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16D5302A-D812-4F8C-92C1-C521A22A3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506292"/>
              </p:ext>
            </p:extLst>
          </p:nvPr>
        </p:nvGraphicFramePr>
        <p:xfrm>
          <a:off x="457200" y="2230817"/>
          <a:ext cx="8229600" cy="39635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3383241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explicitně vyznačený začátek i konec věty</a:t>
                      </a:r>
                    </a:p>
                    <a:p>
                      <a:pPr marL="34290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012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914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062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09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677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81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180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7090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44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98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339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35777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Větná segmentace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16D5302A-D812-4F8C-92C1-C521A22A3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794296"/>
              </p:ext>
            </p:extLst>
          </p:nvPr>
        </p:nvGraphicFramePr>
        <p:xfrm>
          <a:off x="457200" y="2230817"/>
          <a:ext cx="8229600" cy="56380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3383241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457200" indent="-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explicitně vyznačený začátek i konec věty</a:t>
                      </a:r>
                    </a:p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např.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XML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     &lt;s&gt;       &lt;/s&gt;</a:t>
                      </a:r>
                    </a:p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012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914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062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09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677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81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180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7090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44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98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339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95798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16D5302A-D812-4F8C-92C1-C521A22A3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412142"/>
              </p:ext>
            </p:extLst>
          </p:nvPr>
        </p:nvGraphicFramePr>
        <p:xfrm>
          <a:off x="457200" y="2230817"/>
          <a:ext cx="8229600" cy="56380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3383241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457200" indent="-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explicitně vyznačený začátek i konec věty</a:t>
                      </a:r>
                    </a:p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např.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XML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     &lt;s&gt;       &lt;/s&gt;</a:t>
                      </a:r>
                    </a:p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012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914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062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09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677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81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180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7090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44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98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339928"/>
                  </a:ext>
                </a:extLst>
              </a:tr>
            </a:tbl>
          </a:graphicData>
        </a:graphic>
      </p:graphicFrame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Větná segmentace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9931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Větná segmentace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16D5302A-D812-4F8C-92C1-C521A22A3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078820"/>
              </p:ext>
            </p:extLst>
          </p:nvPr>
        </p:nvGraphicFramePr>
        <p:xfrm>
          <a:off x="495300" y="1881531"/>
          <a:ext cx="8229600" cy="44144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3383241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3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Caesar byl zavražděn r. 43 př. Kr. Řím byl tehdy na pokraji převratu.</a:t>
                      </a: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012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914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062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09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677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81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180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7090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44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98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339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23593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Větná segmentace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16D5302A-D812-4F8C-92C1-C521A22A3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890012"/>
              </p:ext>
            </p:extLst>
          </p:nvPr>
        </p:nvGraphicFramePr>
        <p:xfrm>
          <a:off x="495300" y="1881531"/>
          <a:ext cx="8229600" cy="44144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3383241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3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Caesar byl zavražděn r. 43 př. Kr</a:t>
                      </a:r>
                      <a:r>
                        <a:rPr lang="cs-CZ" sz="32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3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32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</a:t>
                      </a:r>
                      <a:r>
                        <a:rPr lang="cs-CZ" sz="3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ím byl tehdy na pokraji převratu.</a:t>
                      </a: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012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914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062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09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677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81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180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7090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44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98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339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7487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Organizace předmětu</a:t>
            </a: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305800" cy="589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400" dirty="0"/>
              <a:t>https://is.muni.cz/auth/predmet/phil/podzim2024/PLIN034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Větná segmentace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16D5302A-D812-4F8C-92C1-C521A22A3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269813"/>
              </p:ext>
            </p:extLst>
          </p:nvPr>
        </p:nvGraphicFramePr>
        <p:xfrm>
          <a:off x="495300" y="1881531"/>
          <a:ext cx="8229600" cy="46235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3383241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3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Caesar byl zavražděn r. 43 př. Kr</a:t>
                      </a:r>
                      <a:r>
                        <a:rPr lang="cs-CZ" sz="32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3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32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</a:t>
                      </a:r>
                      <a:r>
                        <a:rPr lang="cs-CZ" sz="3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ím byl tehdy na pokraji převratu.</a:t>
                      </a: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012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914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06201"/>
                  </a:ext>
                </a:extLst>
              </a:tr>
              <a:tr h="12013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09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3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Jak to vyřešit?</a:t>
                      </a: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677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81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180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7090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44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98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339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91144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16D5302A-D812-4F8C-92C1-C521A22A3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994348"/>
              </p:ext>
            </p:extLst>
          </p:nvPr>
        </p:nvGraphicFramePr>
        <p:xfrm>
          <a:off x="495300" y="1881531"/>
          <a:ext cx="8229600" cy="60406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338324180"/>
                    </a:ext>
                  </a:extLst>
                </a:gridCol>
              </a:tblGrid>
              <a:tr h="104595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cs-CZ" sz="3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Caesar byl zavražděn r. 43 př. Kr</a:t>
                      </a:r>
                      <a:r>
                        <a:rPr lang="cs-CZ" sz="32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3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32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</a:t>
                      </a:r>
                      <a:r>
                        <a:rPr lang="cs-CZ" sz="3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ím byl tehdy na pokraji převratu.</a:t>
                      </a: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012419"/>
                  </a:ext>
                </a:extLst>
              </a:tr>
              <a:tr h="2250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914598"/>
                  </a:ext>
                </a:extLst>
              </a:tr>
              <a:tr h="2250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06201"/>
                  </a:ext>
                </a:extLst>
              </a:tr>
              <a:tr h="2250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09006"/>
                  </a:ext>
                </a:extLst>
              </a:tr>
              <a:tr h="381179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cs-CZ" sz="3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Jak to vyřešit?</a:t>
                      </a:r>
                    </a:p>
                    <a:p>
                      <a:pPr algn="just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cs-CZ" sz="3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Další problémy?</a:t>
                      </a: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677267"/>
                  </a:ext>
                </a:extLst>
              </a:tr>
              <a:tr h="2250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81099"/>
                  </a:ext>
                </a:extLst>
              </a:tr>
              <a:tr h="2250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180069"/>
                  </a:ext>
                </a:extLst>
              </a:tr>
              <a:tr h="2250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709055"/>
                  </a:ext>
                </a:extLst>
              </a:tr>
              <a:tr h="2250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44952"/>
                  </a:ext>
                </a:extLst>
              </a:tr>
              <a:tr h="2250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98419"/>
                  </a:ext>
                </a:extLst>
              </a:tr>
              <a:tr h="2250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339928"/>
                  </a:ext>
                </a:extLst>
              </a:tr>
            </a:tbl>
          </a:graphicData>
        </a:graphic>
      </p:graphicFrame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Větná segmentace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2013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Morfologická analýza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 algn="ctr"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16D5302A-D812-4F8C-92C1-C521A22A3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113324"/>
              </p:ext>
            </p:extLst>
          </p:nvPr>
        </p:nvGraphicFramePr>
        <p:xfrm>
          <a:off x="457200" y="2230817"/>
          <a:ext cx="8229600" cy="38983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3383241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012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914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062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809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677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81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180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7090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44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98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15240" marB="1524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339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71114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Morfologická analýza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lemma, lemmatizace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7172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Morfologická analýza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lemma, lemmatizace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40B9AA1A-584A-46B1-99F3-BCB194C74A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966660"/>
              </p:ext>
            </p:extLst>
          </p:nvPr>
        </p:nvGraphicFramePr>
        <p:xfrm>
          <a:off x="457200" y="2583021"/>
          <a:ext cx="8229600" cy="3474720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651510927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37960654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Na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na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96416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vyzvání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vyzvání (</a:t>
                      </a:r>
                      <a:r>
                        <a:rPr lang="cs-CZ" sz="2800" b="0" strike="sng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vyzvánět</a:t>
                      </a:r>
                      <a:r>
                        <a:rPr lang="cs-CZ" sz="2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73912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svého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svůj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2626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předsedy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předseda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86386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jsme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být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25631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odešli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odejít (</a:t>
                      </a:r>
                      <a:r>
                        <a:rPr lang="cs-CZ" sz="2800" b="0" strike="sng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odeslat</a:t>
                      </a:r>
                      <a:r>
                        <a:rPr lang="cs-CZ" sz="2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75619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ase"/>
                      <a:r>
                        <a:rPr lang="cs-CZ">
                          <a:solidFill>
                            <a:srgbClr val="004D00"/>
                          </a:solidFill>
                          <a:effectLst/>
                        </a:rPr>
                        <a:t>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dirty="0">
                          <a:solidFill>
                            <a:srgbClr val="004D00"/>
                          </a:solidFill>
                          <a:effectLst/>
                        </a:rPr>
                        <a:t>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2343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43132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Morfologická analýza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lemma, lemmatizace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tag, </a:t>
            </a:r>
            <a:r>
              <a:rPr lang="cs-CZ" sz="3600" dirty="0" err="1">
                <a:latin typeface="Century Gothic" pitchFamily="34" charset="0"/>
              </a:rPr>
              <a:t>tagging</a:t>
            </a: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7910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Morfologická analýza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306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lemma, lemmatizace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tag, </a:t>
            </a:r>
            <a:r>
              <a:rPr lang="cs-CZ" sz="3600" dirty="0" err="1">
                <a:latin typeface="Century Gothic" pitchFamily="34" charset="0"/>
              </a:rPr>
              <a:t>tagging</a:t>
            </a:r>
            <a:r>
              <a:rPr lang="cs-CZ" sz="3600" dirty="0">
                <a:latin typeface="Century Gothic" pitchFamily="34" charset="0"/>
              </a:rPr>
              <a:t>, </a:t>
            </a:r>
            <a:r>
              <a:rPr lang="cs-CZ" sz="3600" dirty="0" err="1">
                <a:latin typeface="Century Gothic" pitchFamily="34" charset="0"/>
              </a:rPr>
              <a:t>tagger</a:t>
            </a: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desambiguace</a:t>
            </a:r>
          </a:p>
        </p:txBody>
      </p:sp>
    </p:spTree>
    <p:extLst>
      <p:ext uri="{BB962C8B-B14F-4D97-AF65-F5344CB8AC3E}">
        <p14:creationId xmlns:p14="http://schemas.microsoft.com/office/powerpoint/2010/main" val="17148105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762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Tagging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2913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4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většinou založena na statistických modelech, někdy kombinováno </a:t>
            </a:r>
            <a:br>
              <a:rPr lang="cs-CZ" sz="3200" dirty="0">
                <a:latin typeface="Century Gothic" pitchFamily="34" charset="0"/>
              </a:rPr>
            </a:br>
            <a:r>
              <a:rPr lang="cs-CZ" sz="3200" dirty="0">
                <a:latin typeface="Century Gothic" pitchFamily="34" charset="0"/>
              </a:rPr>
              <a:t>s pravidly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2938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762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Tagging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3703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4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většinou založena na statistických modelech, někdy kombinováno </a:t>
            </a:r>
            <a:br>
              <a:rPr lang="cs-CZ" sz="3200" dirty="0">
                <a:latin typeface="Century Gothic" pitchFamily="34" charset="0"/>
              </a:rPr>
            </a:br>
            <a:r>
              <a:rPr lang="cs-CZ" sz="3200" dirty="0">
                <a:latin typeface="Century Gothic" pitchFamily="34" charset="0"/>
              </a:rPr>
              <a:t>s pravidly</a:t>
            </a:r>
          </a:p>
          <a:p>
            <a:pPr marL="457200" indent="-457200">
              <a:lnSpc>
                <a:spcPct val="150000"/>
              </a:lnSpc>
              <a:spcBef>
                <a:spcPts val="4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ruční anotace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0679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762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Tagging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4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většinou založena na statistických modelech, někdy kombinováno </a:t>
            </a:r>
            <a:br>
              <a:rPr lang="cs-CZ" sz="3200" dirty="0">
                <a:latin typeface="Century Gothic" pitchFamily="34" charset="0"/>
              </a:rPr>
            </a:br>
            <a:r>
              <a:rPr lang="cs-CZ" sz="3200" dirty="0">
                <a:latin typeface="Century Gothic" pitchFamily="34" charset="0"/>
              </a:rPr>
              <a:t>s pravidly</a:t>
            </a:r>
          </a:p>
          <a:p>
            <a:pPr marL="457200" indent="-457200">
              <a:lnSpc>
                <a:spcPct val="150000"/>
              </a:lnSpc>
              <a:spcBef>
                <a:spcPts val="4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ruční anotace</a:t>
            </a:r>
          </a:p>
          <a:p>
            <a:pPr marL="457200" indent="-457200">
              <a:lnSpc>
                <a:spcPct val="150000"/>
              </a:lnSpc>
              <a:spcBef>
                <a:spcPts val="4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statistika četnosti značek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21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NLP</a:t>
            </a: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= Natural </a:t>
            </a: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Language</a:t>
            </a: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</a:t>
            </a: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Processing</a:t>
            </a: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762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Tagging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5283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4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většinou založena na statistických modelech, někdy kombinováno </a:t>
            </a:r>
            <a:br>
              <a:rPr lang="cs-CZ" sz="3200" dirty="0">
                <a:latin typeface="Century Gothic" pitchFamily="34" charset="0"/>
              </a:rPr>
            </a:br>
            <a:r>
              <a:rPr lang="cs-CZ" sz="3200" dirty="0">
                <a:latin typeface="Century Gothic" pitchFamily="34" charset="0"/>
              </a:rPr>
              <a:t>s pravidly</a:t>
            </a:r>
          </a:p>
          <a:p>
            <a:pPr marL="457200" indent="-457200">
              <a:lnSpc>
                <a:spcPct val="150000"/>
              </a:lnSpc>
              <a:spcBef>
                <a:spcPts val="4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ruční anotace</a:t>
            </a:r>
          </a:p>
          <a:p>
            <a:pPr marL="457200" indent="-457200">
              <a:lnSpc>
                <a:spcPct val="150000"/>
              </a:lnSpc>
              <a:spcBef>
                <a:spcPts val="4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statistika četnosti značek</a:t>
            </a:r>
          </a:p>
          <a:p>
            <a:pPr marL="457200" indent="-457200">
              <a:lnSpc>
                <a:spcPct val="150000"/>
              </a:lnSpc>
              <a:spcBef>
                <a:spcPts val="4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„natrénování“ </a:t>
            </a:r>
            <a:r>
              <a:rPr lang="cs-CZ" sz="3200" dirty="0" err="1">
                <a:latin typeface="Century Gothic" pitchFamily="34" charset="0"/>
              </a:rPr>
              <a:t>taggeru</a:t>
            </a:r>
            <a:endParaRPr lang="cs-CZ" sz="32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7574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Desambiguace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stochastická/statistická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3801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Desambiguace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stochastická/statistická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b="1" dirty="0">
                <a:latin typeface="Century Gothic" pitchFamily="34" charset="0"/>
              </a:rPr>
              <a:t>založená na </a:t>
            </a:r>
            <a:r>
              <a:rPr lang="cs-CZ" sz="3600" b="1" dirty="0" err="1">
                <a:latin typeface="Century Gothic" pitchFamily="34" charset="0"/>
              </a:rPr>
              <a:t>ling</a:t>
            </a:r>
            <a:r>
              <a:rPr lang="cs-CZ" sz="3600" b="1" dirty="0">
                <a:latin typeface="Century Gothic" pitchFamily="34" charset="0"/>
              </a:rPr>
              <a:t>. pravidlech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5376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Desambiguace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306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stochastická/statistická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založená na </a:t>
            </a:r>
            <a:r>
              <a:rPr lang="cs-CZ" sz="3600" dirty="0" err="1">
                <a:latin typeface="Century Gothic" pitchFamily="34" charset="0"/>
              </a:rPr>
              <a:t>ling</a:t>
            </a:r>
            <a:r>
              <a:rPr lang="cs-CZ" sz="3600" dirty="0">
                <a:latin typeface="Century Gothic" pitchFamily="34" charset="0"/>
              </a:rPr>
              <a:t>. pravidlech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b="1" dirty="0">
                <a:latin typeface="Century Gothic" pitchFamily="34" charset="0"/>
              </a:rPr>
              <a:t>hybridní</a:t>
            </a:r>
          </a:p>
        </p:txBody>
      </p:sp>
    </p:spTree>
    <p:extLst>
      <p:ext uri="{BB962C8B-B14F-4D97-AF65-F5344CB8AC3E}">
        <p14:creationId xmlns:p14="http://schemas.microsoft.com/office/powerpoint/2010/main" val="21790490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Desambiguace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Syntaktická desambiguace</a:t>
            </a:r>
          </a:p>
        </p:txBody>
      </p:sp>
    </p:spTree>
    <p:extLst>
      <p:ext uri="{BB962C8B-B14F-4D97-AF65-F5344CB8AC3E}">
        <p14:creationId xmlns:p14="http://schemas.microsoft.com/office/powerpoint/2010/main" val="3406634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Desambiguace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Syntaktická desambiguace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i="1" dirty="0">
                <a:latin typeface="Century Gothic" pitchFamily="34" charset="0"/>
              </a:rPr>
              <a:t>František hrál v altánu šachy se svým ruským přítelem.</a:t>
            </a:r>
          </a:p>
        </p:txBody>
      </p:sp>
    </p:spTree>
    <p:extLst>
      <p:ext uri="{BB962C8B-B14F-4D97-AF65-F5344CB8AC3E}">
        <p14:creationId xmlns:p14="http://schemas.microsoft.com/office/powerpoint/2010/main" val="16480575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Desambiguace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Syntaktická desambiguace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i="1" dirty="0">
                <a:latin typeface="Century Gothic" pitchFamily="34" charset="0"/>
              </a:rPr>
              <a:t>František hrál v altánu šachy </a:t>
            </a:r>
            <a:r>
              <a:rPr lang="cs-CZ" sz="3600" i="1" dirty="0">
                <a:solidFill>
                  <a:srgbClr val="FF0000"/>
                </a:solidFill>
                <a:latin typeface="Century Gothic" pitchFamily="34" charset="0"/>
              </a:rPr>
              <a:t>se svým ruským přítelem</a:t>
            </a:r>
            <a:r>
              <a:rPr lang="cs-CZ" sz="3600" i="1" dirty="0">
                <a:latin typeface="Century Gothic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826938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Desambiguace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Sémantická desambiguace</a:t>
            </a:r>
          </a:p>
        </p:txBody>
      </p:sp>
    </p:spTree>
    <p:extLst>
      <p:ext uri="{BB962C8B-B14F-4D97-AF65-F5344CB8AC3E}">
        <p14:creationId xmlns:p14="http://schemas.microsoft.com/office/powerpoint/2010/main" val="33509313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Desambiguace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Sémantická desambiguace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i="1" dirty="0">
                <a:latin typeface="Century Gothic" pitchFamily="34" charset="0"/>
              </a:rPr>
              <a:t>využívat zařízení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51417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48384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Desambiguace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533400" y="1722779"/>
            <a:ext cx="8458200" cy="306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Sémantická desambiguace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i="1" dirty="0">
                <a:solidFill>
                  <a:schemeClr val="bg1">
                    <a:lumMod val="85000"/>
                  </a:schemeClr>
                </a:solidFill>
                <a:latin typeface="Century Gothic" pitchFamily="34" charset="0"/>
              </a:rPr>
              <a:t>využívat zařízení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i="1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i="1" dirty="0">
                <a:latin typeface="Century Gothic" pitchFamily="34" charset="0"/>
              </a:rPr>
              <a:t>dělat chyby ve skloňování</a:t>
            </a:r>
          </a:p>
        </p:txBody>
      </p:sp>
    </p:spTree>
    <p:extLst>
      <p:ext uri="{BB962C8B-B14F-4D97-AF65-F5344CB8AC3E}">
        <p14:creationId xmlns:p14="http://schemas.microsoft.com/office/powerpoint/2010/main" val="2184409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NLP</a:t>
            </a: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= Natural </a:t>
            </a: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Language</a:t>
            </a: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</a:t>
            </a: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Processing</a:t>
            </a: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305800" cy="817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Co je </a:t>
            </a:r>
            <a:r>
              <a:rPr lang="cs-CZ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NLP</a:t>
            </a: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475861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= Syntaktická analýza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54197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3136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Cíle:</a:t>
            </a:r>
          </a:p>
          <a:p>
            <a:pPr marL="571500" indent="-571500"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  <a:buFontTx/>
              <a:buChar char="-"/>
            </a:pPr>
            <a:r>
              <a:rPr lang="cs-CZ" sz="3600" dirty="0">
                <a:latin typeface="Century Gothic" pitchFamily="34" charset="0"/>
              </a:rPr>
              <a:t>„porozumět“ gramatice př. </a:t>
            </a:r>
            <a:r>
              <a:rPr lang="cs-CZ" sz="3600" dirty="0" err="1">
                <a:latin typeface="Century Gothic" pitchFamily="34" charset="0"/>
              </a:rPr>
              <a:t>jaz</a:t>
            </a:r>
            <a:r>
              <a:rPr lang="cs-CZ" sz="3600" dirty="0">
                <a:latin typeface="Century Gothic" pitchFamily="34" charset="0"/>
              </a:rPr>
              <a:t>.</a:t>
            </a:r>
          </a:p>
          <a:p>
            <a:pPr marL="571500" indent="-571500"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  <a:buFontTx/>
              <a:buChar char="-"/>
            </a:pPr>
            <a:r>
              <a:rPr lang="cs-CZ" sz="3600" dirty="0">
                <a:latin typeface="Century Gothic" pitchFamily="34" charset="0"/>
              </a:rPr>
              <a:t>odhalit povrchovou strukturu (větný rozbor)</a:t>
            </a:r>
          </a:p>
        </p:txBody>
      </p:sp>
    </p:spTree>
    <p:extLst>
      <p:ext uri="{BB962C8B-B14F-4D97-AF65-F5344CB8AC3E}">
        <p14:creationId xmlns:p14="http://schemas.microsoft.com/office/powerpoint/2010/main" val="162051660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2305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Výsledky:</a:t>
            </a:r>
          </a:p>
          <a:p>
            <a:pPr marL="571500" indent="-571500"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  <a:buFontTx/>
              <a:buChar char="-"/>
            </a:pPr>
            <a:r>
              <a:rPr lang="cs-CZ" sz="3600" dirty="0">
                <a:latin typeface="Century Gothic" pitchFamily="34" charset="0"/>
              </a:rPr>
              <a:t>orientované grafy (tzv. stromy)</a:t>
            </a:r>
          </a:p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závislostní  </a:t>
            </a: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×  složkový</a:t>
            </a:r>
            <a:r>
              <a:rPr lang="cs-CZ" sz="3600" dirty="0">
                <a:latin typeface="Century Gothic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2783882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Překážky:</a:t>
            </a:r>
          </a:p>
          <a:p>
            <a:pPr marL="571500" indent="-571500">
              <a:spcBef>
                <a:spcPts val="18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pro </a:t>
            </a:r>
            <a:r>
              <a:rPr lang="cs-CZ" sz="3200" dirty="0" err="1">
                <a:latin typeface="Century Gothic" pitchFamily="34" charset="0"/>
              </a:rPr>
              <a:t>čj</a:t>
            </a:r>
            <a:r>
              <a:rPr lang="cs-CZ" sz="3200" dirty="0">
                <a:latin typeface="Century Gothic" pitchFamily="34" charset="0"/>
              </a:rPr>
              <a:t> bohatá morfologie a </a:t>
            </a:r>
            <a:r>
              <a:rPr lang="cs-CZ" sz="3200" dirty="0" err="1">
                <a:latin typeface="Century Gothic" pitchFamily="34" charset="0"/>
              </a:rPr>
              <a:t>rel</a:t>
            </a:r>
            <a:r>
              <a:rPr lang="cs-CZ" sz="3200" dirty="0">
                <a:latin typeface="Century Gothic" pitchFamily="34" charset="0"/>
              </a:rPr>
              <a:t>. volný slovosled</a:t>
            </a:r>
          </a:p>
        </p:txBody>
      </p:sp>
    </p:spTree>
    <p:extLst>
      <p:ext uri="{BB962C8B-B14F-4D97-AF65-F5344CB8AC3E}">
        <p14:creationId xmlns:p14="http://schemas.microsoft.com/office/powerpoint/2010/main" val="350874330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Překážky:</a:t>
            </a:r>
          </a:p>
          <a:p>
            <a:pPr marL="571500" indent="-571500">
              <a:spcBef>
                <a:spcPts val="18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pro </a:t>
            </a:r>
            <a:r>
              <a:rPr lang="cs-CZ" sz="3200" dirty="0" err="1">
                <a:latin typeface="Century Gothic" pitchFamily="34" charset="0"/>
              </a:rPr>
              <a:t>čj</a:t>
            </a:r>
            <a:r>
              <a:rPr lang="cs-CZ" sz="3200" dirty="0">
                <a:latin typeface="Century Gothic" pitchFamily="34" charset="0"/>
              </a:rPr>
              <a:t> bohatá morfologie a </a:t>
            </a:r>
            <a:r>
              <a:rPr lang="cs-CZ" sz="3200" dirty="0" err="1">
                <a:latin typeface="Century Gothic" pitchFamily="34" charset="0"/>
              </a:rPr>
              <a:t>rel</a:t>
            </a:r>
            <a:r>
              <a:rPr lang="cs-CZ" sz="3200" dirty="0">
                <a:latin typeface="Century Gothic" pitchFamily="34" charset="0"/>
              </a:rPr>
              <a:t>. volný slovosled</a:t>
            </a:r>
          </a:p>
          <a:p>
            <a:pPr marL="571500" indent="-571500">
              <a:spcBef>
                <a:spcPts val="1800"/>
              </a:spcBef>
              <a:buFontTx/>
              <a:buChar char="-"/>
            </a:pPr>
            <a:r>
              <a:rPr lang="cs-CZ" sz="3200" b="1" dirty="0">
                <a:latin typeface="Century Gothic" pitchFamily="34" charset="0"/>
              </a:rPr>
              <a:t>velké množství teoretických východisek</a:t>
            </a:r>
          </a:p>
        </p:txBody>
      </p:sp>
    </p:spTree>
    <p:extLst>
      <p:ext uri="{BB962C8B-B14F-4D97-AF65-F5344CB8AC3E}">
        <p14:creationId xmlns:p14="http://schemas.microsoft.com/office/powerpoint/2010/main" val="17778260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3801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Překážky:</a:t>
            </a:r>
          </a:p>
          <a:p>
            <a:pPr marL="571500" indent="-571500">
              <a:spcBef>
                <a:spcPts val="18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pro </a:t>
            </a:r>
            <a:r>
              <a:rPr lang="cs-CZ" sz="3200" dirty="0" err="1">
                <a:latin typeface="Century Gothic" pitchFamily="34" charset="0"/>
              </a:rPr>
              <a:t>čj</a:t>
            </a:r>
            <a:r>
              <a:rPr lang="cs-CZ" sz="3200" dirty="0">
                <a:latin typeface="Century Gothic" pitchFamily="34" charset="0"/>
              </a:rPr>
              <a:t> bohatá morfologie a </a:t>
            </a:r>
            <a:r>
              <a:rPr lang="cs-CZ" sz="3200" dirty="0" err="1">
                <a:latin typeface="Century Gothic" pitchFamily="34" charset="0"/>
              </a:rPr>
              <a:t>rel</a:t>
            </a:r>
            <a:r>
              <a:rPr lang="cs-CZ" sz="3200" dirty="0">
                <a:latin typeface="Century Gothic" pitchFamily="34" charset="0"/>
              </a:rPr>
              <a:t>. volný slovosled</a:t>
            </a:r>
          </a:p>
          <a:p>
            <a:pPr marL="571500" indent="-571500">
              <a:spcBef>
                <a:spcPts val="18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velké množství teoretických východisek</a:t>
            </a:r>
          </a:p>
          <a:p>
            <a:pPr marL="571500" indent="-571500">
              <a:spcBef>
                <a:spcPts val="1800"/>
              </a:spcBef>
              <a:buFontTx/>
              <a:buChar char="-"/>
            </a:pPr>
            <a:r>
              <a:rPr lang="cs-CZ" sz="3200" b="1" dirty="0">
                <a:latin typeface="Century Gothic" pitchFamily="34" charset="0"/>
              </a:rPr>
              <a:t>subjektivita syntaxe</a:t>
            </a:r>
          </a:p>
        </p:txBody>
      </p:sp>
    </p:spTree>
    <p:extLst>
      <p:ext uri="{BB962C8B-B14F-4D97-AF65-F5344CB8AC3E}">
        <p14:creationId xmlns:p14="http://schemas.microsoft.com/office/powerpoint/2010/main" val="27826862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latin typeface="Century Gothic" pitchFamily="34" charset="0"/>
              </a:rPr>
              <a:t>Překážky:</a:t>
            </a:r>
          </a:p>
          <a:p>
            <a:pPr marL="571500" indent="-571500">
              <a:spcBef>
                <a:spcPts val="18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pro </a:t>
            </a:r>
            <a:r>
              <a:rPr lang="cs-CZ" sz="3200" dirty="0" err="1">
                <a:latin typeface="Century Gothic" pitchFamily="34" charset="0"/>
              </a:rPr>
              <a:t>čj</a:t>
            </a:r>
            <a:r>
              <a:rPr lang="cs-CZ" sz="3200" dirty="0">
                <a:latin typeface="Century Gothic" pitchFamily="34" charset="0"/>
              </a:rPr>
              <a:t> bohatá morfologie a </a:t>
            </a:r>
            <a:r>
              <a:rPr lang="cs-CZ" sz="3200" dirty="0" err="1">
                <a:latin typeface="Century Gothic" pitchFamily="34" charset="0"/>
              </a:rPr>
              <a:t>rel</a:t>
            </a:r>
            <a:r>
              <a:rPr lang="cs-CZ" sz="3200" dirty="0">
                <a:latin typeface="Century Gothic" pitchFamily="34" charset="0"/>
              </a:rPr>
              <a:t>. volný slovosled</a:t>
            </a:r>
          </a:p>
          <a:p>
            <a:pPr marL="571500" indent="-571500">
              <a:spcBef>
                <a:spcPts val="1800"/>
              </a:spcBef>
              <a:buFontTx/>
              <a:buChar char="-"/>
            </a:pPr>
            <a:r>
              <a:rPr lang="cs-CZ" sz="3200" dirty="0">
                <a:latin typeface="Century Gothic" pitchFamily="34" charset="0"/>
              </a:rPr>
              <a:t>velké množství teoretických východisek</a:t>
            </a:r>
          </a:p>
          <a:p>
            <a:pPr marL="571500" indent="-571500">
              <a:spcBef>
                <a:spcPts val="1800"/>
              </a:spcBef>
              <a:buFontTx/>
              <a:buChar char="-"/>
            </a:pPr>
            <a:r>
              <a:rPr lang="cs-CZ" sz="3200" b="1" dirty="0">
                <a:latin typeface="Century Gothic" pitchFamily="34" charset="0"/>
              </a:rPr>
              <a:t>subjektivita syntaxe</a:t>
            </a:r>
          </a:p>
          <a:p>
            <a:pPr>
              <a:spcBef>
                <a:spcPts val="2400"/>
              </a:spcBef>
            </a:pPr>
            <a:r>
              <a:rPr lang="cs-CZ" sz="2900" i="1" dirty="0">
                <a:latin typeface="Century Gothic" pitchFamily="34" charset="0"/>
              </a:rPr>
              <a:t>Faxu škodí </a:t>
            </a:r>
            <a:r>
              <a:rPr lang="cs-CZ" sz="2900" i="1" dirty="0">
                <a:solidFill>
                  <a:srgbClr val="FF0000"/>
                </a:solidFill>
                <a:latin typeface="Century Gothic" pitchFamily="34" charset="0"/>
              </a:rPr>
              <a:t>především</a:t>
            </a:r>
            <a:r>
              <a:rPr lang="cs-CZ" sz="2900" i="1" dirty="0">
                <a:latin typeface="Century Gothic" pitchFamily="34" charset="0"/>
              </a:rPr>
              <a:t> přetížené telefonní linky.</a:t>
            </a:r>
          </a:p>
        </p:txBody>
      </p:sp>
    </p:spTree>
    <p:extLst>
      <p:ext uri="{BB962C8B-B14F-4D97-AF65-F5344CB8AC3E}">
        <p14:creationId xmlns:p14="http://schemas.microsoft.com/office/powerpoint/2010/main" val="58461394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200" dirty="0">
                <a:latin typeface="Century Gothic" pitchFamily="34" charset="0"/>
              </a:rPr>
              <a:t>Víceznačnost:</a:t>
            </a:r>
          </a:p>
          <a:p>
            <a:pPr>
              <a:spcBef>
                <a:spcPts val="1800"/>
              </a:spcBef>
            </a:pPr>
            <a:endParaRPr lang="cs-CZ" sz="2900" i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51413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2349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200" dirty="0">
                <a:latin typeface="Century Gothic" pitchFamily="34" charset="0"/>
              </a:rPr>
              <a:t>Víceznačnost: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2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200" dirty="0">
                <a:latin typeface="Century Gothic" pitchFamily="34" charset="0"/>
              </a:rPr>
              <a:t>1. Předložkové fráze (PP)</a:t>
            </a:r>
          </a:p>
          <a:p>
            <a:pPr>
              <a:spcBef>
                <a:spcPts val="1800"/>
              </a:spcBef>
            </a:pPr>
            <a:endParaRPr lang="cs-CZ" sz="2900" i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41123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39292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200" dirty="0">
                <a:latin typeface="Century Gothic" pitchFamily="34" charset="0"/>
              </a:rPr>
              <a:t>Víceznačnost: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200" dirty="0">
              <a:latin typeface="Century Gothic" pitchFamily="34" charset="0"/>
            </a:endParaRPr>
          </a:p>
          <a:p>
            <a:pPr marL="514350" indent="-514350">
              <a:spcBef>
                <a:spcPts val="400"/>
              </a:spcBef>
              <a:buAutoNum type="arabicPeriod"/>
            </a:pPr>
            <a:r>
              <a:rPr lang="cs-CZ" sz="3200" dirty="0">
                <a:latin typeface="Century Gothic" pitchFamily="34" charset="0"/>
              </a:rPr>
              <a:t>Předložkové fráze (PP)</a:t>
            </a: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200" dirty="0"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en-US" sz="3200" i="1" dirty="0">
                <a:latin typeface="Century Gothic" pitchFamily="34" charset="0"/>
              </a:rPr>
              <a:t>Charles talked about cooking with Britney Spears</a:t>
            </a:r>
            <a:r>
              <a:rPr lang="cs-CZ" sz="3200" i="1" dirty="0">
                <a:latin typeface="Century Gothic" pitchFamily="34" charset="0"/>
              </a:rPr>
              <a:t>.</a:t>
            </a:r>
            <a:endParaRPr lang="en-US" sz="3200" i="1" dirty="0">
              <a:latin typeface="Century Gothic" pitchFamily="34" charset="0"/>
            </a:endParaRPr>
          </a:p>
          <a:p>
            <a:pPr>
              <a:spcBef>
                <a:spcPts val="1800"/>
              </a:spcBef>
            </a:pPr>
            <a:endParaRPr lang="cs-CZ" sz="2900" i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72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NLP</a:t>
            </a: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= Natural </a:t>
            </a: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Language</a:t>
            </a: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</a:t>
            </a: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Processing</a:t>
            </a: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2185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Co je </a:t>
            </a:r>
            <a:r>
              <a:rPr lang="cs-CZ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NLP</a:t>
            </a: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?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mluvené slovo  ×  strojově čitelný text</a:t>
            </a:r>
          </a:p>
        </p:txBody>
      </p:sp>
    </p:spTree>
    <p:extLst>
      <p:ext uri="{BB962C8B-B14F-4D97-AF65-F5344CB8AC3E}">
        <p14:creationId xmlns:p14="http://schemas.microsoft.com/office/powerpoint/2010/main" val="283900016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Bef>
                <a:spcPts val="400"/>
              </a:spcBef>
              <a:buAutoNum type="arabicPeriod"/>
            </a:pPr>
            <a:r>
              <a:rPr lang="cs-CZ" sz="3600" dirty="0">
                <a:latin typeface="Century Gothic" pitchFamily="34" charset="0"/>
              </a:rPr>
              <a:t>Předložkové fráze (PP)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900" i="1" dirty="0">
                <a:latin typeface="Century Gothic" pitchFamily="34" charset="0"/>
              </a:rPr>
              <a:t>I saw the man on the hill with the telescope.</a:t>
            </a: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E94D566A-D2A4-46A7-B8FC-71CE8829C304}"/>
              </a:ext>
            </a:extLst>
          </p:cNvPr>
          <p:cNvGrpSpPr/>
          <p:nvPr/>
        </p:nvGrpSpPr>
        <p:grpSpPr>
          <a:xfrm>
            <a:off x="-94488" y="2239677"/>
            <a:ext cx="9467088" cy="1069035"/>
            <a:chOff x="-94488" y="2239677"/>
            <a:chExt cx="9467088" cy="1069035"/>
          </a:xfrm>
        </p:grpSpPr>
        <p:pic>
          <p:nvPicPr>
            <p:cNvPr id="11" name="Obrázek 10" descr="Different interpretations of the structure of text. Source: Gatius 2019, slide 5.">
              <a:extLst>
                <a:ext uri="{FF2B5EF4-FFF2-40B4-BE49-F238E27FC236}">
                  <a16:creationId xmlns:a16="http://schemas.microsoft.com/office/drawing/2014/main" id="{67197DFD-B71A-4F2A-A927-78039A517E13}"/>
                </a:ext>
              </a:extLst>
            </p:cNvPr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98" t="86742"/>
            <a:stretch/>
          </p:blipFill>
          <p:spPr bwMode="auto">
            <a:xfrm>
              <a:off x="-94488" y="2416745"/>
              <a:ext cx="9467088" cy="89196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" name="TextovéPole 1">
              <a:extLst>
                <a:ext uri="{FF2B5EF4-FFF2-40B4-BE49-F238E27FC236}">
                  <a16:creationId xmlns:a16="http://schemas.microsoft.com/office/drawing/2014/main" id="{0431CB90-76C7-404E-8E27-8349DAB8499A}"/>
                </a:ext>
              </a:extLst>
            </p:cNvPr>
            <p:cNvSpPr txBox="1"/>
            <p:nvPr/>
          </p:nvSpPr>
          <p:spPr>
            <a:xfrm>
              <a:off x="6888480" y="2239677"/>
              <a:ext cx="40233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cs-CZ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0787117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Bef>
                <a:spcPts val="400"/>
              </a:spcBef>
              <a:buAutoNum type="arabicPeriod"/>
            </a:pPr>
            <a:r>
              <a:rPr lang="cs-CZ" sz="3600" dirty="0">
                <a:latin typeface="Century Gothic" pitchFamily="34" charset="0"/>
              </a:rPr>
              <a:t>Předložkové fráze (PP)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900" i="1" dirty="0">
                <a:latin typeface="Century Gothic" pitchFamily="34" charset="0"/>
              </a:rPr>
              <a:t>I saw the man on the hill with the telescope.</a:t>
            </a: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E94D566A-D2A4-46A7-B8FC-71CE8829C304}"/>
              </a:ext>
            </a:extLst>
          </p:cNvPr>
          <p:cNvGrpSpPr/>
          <p:nvPr/>
        </p:nvGrpSpPr>
        <p:grpSpPr>
          <a:xfrm>
            <a:off x="-94488" y="2239677"/>
            <a:ext cx="9467088" cy="1069035"/>
            <a:chOff x="-94488" y="2239677"/>
            <a:chExt cx="9467088" cy="1069035"/>
          </a:xfrm>
        </p:grpSpPr>
        <p:pic>
          <p:nvPicPr>
            <p:cNvPr id="11" name="Obrázek 10" descr="Different interpretations of the structure of text. Source: Gatius 2019, slide 5.">
              <a:extLst>
                <a:ext uri="{FF2B5EF4-FFF2-40B4-BE49-F238E27FC236}">
                  <a16:creationId xmlns:a16="http://schemas.microsoft.com/office/drawing/2014/main" id="{67197DFD-B71A-4F2A-A927-78039A517E13}"/>
                </a:ext>
              </a:extLst>
            </p:cNvPr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98" t="86742"/>
            <a:stretch/>
          </p:blipFill>
          <p:spPr bwMode="auto">
            <a:xfrm>
              <a:off x="-94488" y="2416745"/>
              <a:ext cx="9467088" cy="89196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" name="TextovéPole 1">
              <a:extLst>
                <a:ext uri="{FF2B5EF4-FFF2-40B4-BE49-F238E27FC236}">
                  <a16:creationId xmlns:a16="http://schemas.microsoft.com/office/drawing/2014/main" id="{0431CB90-76C7-404E-8E27-8349DAB8499A}"/>
                </a:ext>
              </a:extLst>
            </p:cNvPr>
            <p:cNvSpPr txBox="1"/>
            <p:nvPr/>
          </p:nvSpPr>
          <p:spPr>
            <a:xfrm>
              <a:off x="6888480" y="2239677"/>
              <a:ext cx="40233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cs-CZ" dirty="0">
                <a:solidFill>
                  <a:schemeClr val="bg1"/>
                </a:solidFill>
              </a:endParaRPr>
            </a:p>
          </p:txBody>
        </p:sp>
      </p:grpSp>
      <p:pic>
        <p:nvPicPr>
          <p:cNvPr id="12" name="Obrázek 11" descr="Different interpretations of the structure of text. Source: Gatius 2019, slide 5.">
            <a:extLst>
              <a:ext uri="{FF2B5EF4-FFF2-40B4-BE49-F238E27FC236}">
                <a16:creationId xmlns:a16="http://schemas.microsoft.com/office/drawing/2014/main" id="{1BFF566C-2933-4F4C-AF41-4F61D61B5A7F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540" b="73254"/>
          <a:stretch/>
        </p:blipFill>
        <p:spPr bwMode="auto">
          <a:xfrm>
            <a:off x="1057656" y="3598277"/>
            <a:ext cx="6769608" cy="2642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473765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Bef>
                <a:spcPts val="400"/>
              </a:spcBef>
              <a:buAutoNum type="arabicPeriod"/>
            </a:pPr>
            <a:r>
              <a:rPr lang="cs-CZ" sz="3600" dirty="0">
                <a:latin typeface="Century Gothic" pitchFamily="34" charset="0"/>
              </a:rPr>
              <a:t>Předložkové fráze (PP)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900" i="1" dirty="0">
                <a:latin typeface="Century Gothic" pitchFamily="34" charset="0"/>
              </a:rPr>
              <a:t>I saw the man on the hill with the telescope.</a:t>
            </a: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E94D566A-D2A4-46A7-B8FC-71CE8829C304}"/>
              </a:ext>
            </a:extLst>
          </p:cNvPr>
          <p:cNvGrpSpPr/>
          <p:nvPr/>
        </p:nvGrpSpPr>
        <p:grpSpPr>
          <a:xfrm>
            <a:off x="-94488" y="2239677"/>
            <a:ext cx="9467088" cy="1069035"/>
            <a:chOff x="-94488" y="2239677"/>
            <a:chExt cx="9467088" cy="1069035"/>
          </a:xfrm>
        </p:grpSpPr>
        <p:pic>
          <p:nvPicPr>
            <p:cNvPr id="11" name="Obrázek 10" descr="Different interpretations of the structure of text. Source: Gatius 2019, slide 5.">
              <a:extLst>
                <a:ext uri="{FF2B5EF4-FFF2-40B4-BE49-F238E27FC236}">
                  <a16:creationId xmlns:a16="http://schemas.microsoft.com/office/drawing/2014/main" id="{67197DFD-B71A-4F2A-A927-78039A517E13}"/>
                </a:ext>
              </a:extLst>
            </p:cNvPr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98" t="86742"/>
            <a:stretch/>
          </p:blipFill>
          <p:spPr bwMode="auto">
            <a:xfrm>
              <a:off x="-94488" y="2416745"/>
              <a:ext cx="9467088" cy="89196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" name="TextovéPole 1">
              <a:extLst>
                <a:ext uri="{FF2B5EF4-FFF2-40B4-BE49-F238E27FC236}">
                  <a16:creationId xmlns:a16="http://schemas.microsoft.com/office/drawing/2014/main" id="{0431CB90-76C7-404E-8E27-8349DAB8499A}"/>
                </a:ext>
              </a:extLst>
            </p:cNvPr>
            <p:cNvSpPr txBox="1"/>
            <p:nvPr/>
          </p:nvSpPr>
          <p:spPr>
            <a:xfrm>
              <a:off x="6888480" y="2239677"/>
              <a:ext cx="40233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cs-CZ" dirty="0">
                <a:solidFill>
                  <a:schemeClr val="bg1"/>
                </a:solidFill>
              </a:endParaRPr>
            </a:p>
          </p:txBody>
        </p:sp>
      </p:grpSp>
      <p:pic>
        <p:nvPicPr>
          <p:cNvPr id="13" name="Obrázek 12" descr="Different interpretations of the structure of text. Source: Gatius 2019, slide 5.">
            <a:extLst>
              <a:ext uri="{FF2B5EF4-FFF2-40B4-BE49-F238E27FC236}">
                <a16:creationId xmlns:a16="http://schemas.microsoft.com/office/drawing/2014/main" id="{0C6184F5-D6A8-4A57-B348-19C411F9C1A3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46" r="54444" b="45199"/>
          <a:stretch/>
        </p:blipFill>
        <p:spPr bwMode="auto">
          <a:xfrm>
            <a:off x="1155192" y="3750686"/>
            <a:ext cx="6833616" cy="24206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859506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Bef>
                <a:spcPts val="400"/>
              </a:spcBef>
              <a:buAutoNum type="arabicPeriod"/>
            </a:pPr>
            <a:r>
              <a:rPr lang="cs-CZ" sz="3600" dirty="0">
                <a:latin typeface="Century Gothic" pitchFamily="34" charset="0"/>
              </a:rPr>
              <a:t>Předložkové fráze (PP)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900" i="1" dirty="0">
                <a:latin typeface="Century Gothic" pitchFamily="34" charset="0"/>
              </a:rPr>
              <a:t>I saw the man on the hill with the telescope.</a:t>
            </a: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E94D566A-D2A4-46A7-B8FC-71CE8829C304}"/>
              </a:ext>
            </a:extLst>
          </p:cNvPr>
          <p:cNvGrpSpPr/>
          <p:nvPr/>
        </p:nvGrpSpPr>
        <p:grpSpPr>
          <a:xfrm>
            <a:off x="-94488" y="2239677"/>
            <a:ext cx="9467088" cy="1069035"/>
            <a:chOff x="-94488" y="2239677"/>
            <a:chExt cx="9467088" cy="1069035"/>
          </a:xfrm>
        </p:grpSpPr>
        <p:pic>
          <p:nvPicPr>
            <p:cNvPr id="11" name="Obrázek 10" descr="Different interpretations of the structure of text. Source: Gatius 2019, slide 5.">
              <a:extLst>
                <a:ext uri="{FF2B5EF4-FFF2-40B4-BE49-F238E27FC236}">
                  <a16:creationId xmlns:a16="http://schemas.microsoft.com/office/drawing/2014/main" id="{67197DFD-B71A-4F2A-A927-78039A517E13}"/>
                </a:ext>
              </a:extLst>
            </p:cNvPr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98" t="86742"/>
            <a:stretch/>
          </p:blipFill>
          <p:spPr bwMode="auto">
            <a:xfrm>
              <a:off x="-94488" y="2416745"/>
              <a:ext cx="9467088" cy="89196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" name="TextovéPole 1">
              <a:extLst>
                <a:ext uri="{FF2B5EF4-FFF2-40B4-BE49-F238E27FC236}">
                  <a16:creationId xmlns:a16="http://schemas.microsoft.com/office/drawing/2014/main" id="{0431CB90-76C7-404E-8E27-8349DAB8499A}"/>
                </a:ext>
              </a:extLst>
            </p:cNvPr>
            <p:cNvSpPr txBox="1"/>
            <p:nvPr/>
          </p:nvSpPr>
          <p:spPr>
            <a:xfrm>
              <a:off x="6888480" y="2239677"/>
              <a:ext cx="40233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cs-CZ" dirty="0">
                <a:solidFill>
                  <a:schemeClr val="bg1"/>
                </a:solidFill>
              </a:endParaRPr>
            </a:p>
          </p:txBody>
        </p:sp>
      </p:grpSp>
      <p:pic>
        <p:nvPicPr>
          <p:cNvPr id="15" name="Obrázek 14" descr="Different interpretations of the structure of text. Source: Gatius 2019, slide 5.">
            <a:extLst>
              <a:ext uri="{FF2B5EF4-FFF2-40B4-BE49-F238E27FC236}">
                <a16:creationId xmlns:a16="http://schemas.microsoft.com/office/drawing/2014/main" id="{1EAEF5F3-6052-4AF9-8346-851E40DFE423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801" r="50000" b="20224"/>
          <a:stretch/>
        </p:blipFill>
        <p:spPr bwMode="auto">
          <a:xfrm>
            <a:off x="809244" y="3645234"/>
            <a:ext cx="7754112" cy="26440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2543939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Bef>
                <a:spcPts val="400"/>
              </a:spcBef>
              <a:buAutoNum type="arabicPeriod"/>
            </a:pPr>
            <a:r>
              <a:rPr lang="cs-CZ" sz="3600" dirty="0">
                <a:latin typeface="Century Gothic" pitchFamily="34" charset="0"/>
              </a:rPr>
              <a:t>Předložkové fráze (PP)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900" i="1" dirty="0">
                <a:latin typeface="Century Gothic" pitchFamily="34" charset="0"/>
              </a:rPr>
              <a:t>I saw the man on the hill with the telescope.</a:t>
            </a: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E94D566A-D2A4-46A7-B8FC-71CE8829C304}"/>
              </a:ext>
            </a:extLst>
          </p:cNvPr>
          <p:cNvGrpSpPr/>
          <p:nvPr/>
        </p:nvGrpSpPr>
        <p:grpSpPr>
          <a:xfrm>
            <a:off x="-94488" y="2239677"/>
            <a:ext cx="9467088" cy="1069035"/>
            <a:chOff x="-94488" y="2239677"/>
            <a:chExt cx="9467088" cy="1069035"/>
          </a:xfrm>
        </p:grpSpPr>
        <p:pic>
          <p:nvPicPr>
            <p:cNvPr id="11" name="Obrázek 10" descr="Different interpretations of the structure of text. Source: Gatius 2019, slide 5.">
              <a:extLst>
                <a:ext uri="{FF2B5EF4-FFF2-40B4-BE49-F238E27FC236}">
                  <a16:creationId xmlns:a16="http://schemas.microsoft.com/office/drawing/2014/main" id="{67197DFD-B71A-4F2A-A927-78039A517E13}"/>
                </a:ext>
              </a:extLst>
            </p:cNvPr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98" t="86742"/>
            <a:stretch/>
          </p:blipFill>
          <p:spPr bwMode="auto">
            <a:xfrm>
              <a:off x="-94488" y="2416745"/>
              <a:ext cx="9467088" cy="89196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" name="TextovéPole 1">
              <a:extLst>
                <a:ext uri="{FF2B5EF4-FFF2-40B4-BE49-F238E27FC236}">
                  <a16:creationId xmlns:a16="http://schemas.microsoft.com/office/drawing/2014/main" id="{0431CB90-76C7-404E-8E27-8349DAB8499A}"/>
                </a:ext>
              </a:extLst>
            </p:cNvPr>
            <p:cNvSpPr txBox="1"/>
            <p:nvPr/>
          </p:nvSpPr>
          <p:spPr>
            <a:xfrm>
              <a:off x="6888480" y="2239677"/>
              <a:ext cx="40233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cs-CZ" dirty="0">
                <a:solidFill>
                  <a:schemeClr val="bg1"/>
                </a:solidFill>
              </a:endParaRPr>
            </a:p>
          </p:txBody>
        </p:sp>
      </p:grpSp>
      <p:pic>
        <p:nvPicPr>
          <p:cNvPr id="12" name="Obrázek 11" descr="Different interpretations of the structure of text. Source: Gatius 2019, slide 5.">
            <a:extLst>
              <a:ext uri="{FF2B5EF4-FFF2-40B4-BE49-F238E27FC236}">
                <a16:creationId xmlns:a16="http://schemas.microsoft.com/office/drawing/2014/main" id="{7164C3F7-320F-4BDB-A3CA-D6364D4AB9AC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b="71384"/>
          <a:stretch/>
        </p:blipFill>
        <p:spPr bwMode="auto">
          <a:xfrm>
            <a:off x="1005840" y="3821780"/>
            <a:ext cx="7132320" cy="25442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728038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Bef>
                <a:spcPts val="400"/>
              </a:spcBef>
              <a:buAutoNum type="arabicPeriod"/>
            </a:pPr>
            <a:r>
              <a:rPr lang="cs-CZ" sz="3600" dirty="0">
                <a:latin typeface="Century Gothic" pitchFamily="34" charset="0"/>
              </a:rPr>
              <a:t>Předložkové fráze (PP)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900" i="1" dirty="0">
                <a:latin typeface="Century Gothic" pitchFamily="34" charset="0"/>
              </a:rPr>
              <a:t>I saw the man on the hill with the telescope.</a:t>
            </a: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E94D566A-D2A4-46A7-B8FC-71CE8829C304}"/>
              </a:ext>
            </a:extLst>
          </p:cNvPr>
          <p:cNvGrpSpPr/>
          <p:nvPr/>
        </p:nvGrpSpPr>
        <p:grpSpPr>
          <a:xfrm>
            <a:off x="-94488" y="2239677"/>
            <a:ext cx="9467088" cy="1069035"/>
            <a:chOff x="-94488" y="2239677"/>
            <a:chExt cx="9467088" cy="1069035"/>
          </a:xfrm>
        </p:grpSpPr>
        <p:pic>
          <p:nvPicPr>
            <p:cNvPr id="11" name="Obrázek 10" descr="Different interpretations of the structure of text. Source: Gatius 2019, slide 5.">
              <a:extLst>
                <a:ext uri="{FF2B5EF4-FFF2-40B4-BE49-F238E27FC236}">
                  <a16:creationId xmlns:a16="http://schemas.microsoft.com/office/drawing/2014/main" id="{67197DFD-B71A-4F2A-A927-78039A517E13}"/>
                </a:ext>
              </a:extLst>
            </p:cNvPr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98" t="86742"/>
            <a:stretch/>
          </p:blipFill>
          <p:spPr bwMode="auto">
            <a:xfrm>
              <a:off x="-94488" y="2416745"/>
              <a:ext cx="9467088" cy="89196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" name="TextovéPole 1">
              <a:extLst>
                <a:ext uri="{FF2B5EF4-FFF2-40B4-BE49-F238E27FC236}">
                  <a16:creationId xmlns:a16="http://schemas.microsoft.com/office/drawing/2014/main" id="{0431CB90-76C7-404E-8E27-8349DAB8499A}"/>
                </a:ext>
              </a:extLst>
            </p:cNvPr>
            <p:cNvSpPr txBox="1"/>
            <p:nvPr/>
          </p:nvSpPr>
          <p:spPr>
            <a:xfrm>
              <a:off x="6888480" y="2239677"/>
              <a:ext cx="40233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cs-CZ" dirty="0">
                <a:solidFill>
                  <a:schemeClr val="bg1"/>
                </a:solidFill>
              </a:endParaRPr>
            </a:p>
          </p:txBody>
        </p:sp>
      </p:grpSp>
      <p:pic>
        <p:nvPicPr>
          <p:cNvPr id="13" name="Obrázek 12" descr="Different interpretations of the structure of text. Source: Gatius 2019, slide 5.">
            <a:extLst>
              <a:ext uri="{FF2B5EF4-FFF2-40B4-BE49-F238E27FC236}">
                <a16:creationId xmlns:a16="http://schemas.microsoft.com/office/drawing/2014/main" id="{807344EE-4204-4D0E-B299-426202E1D382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24704" r="476" b="41766"/>
          <a:stretch/>
        </p:blipFill>
        <p:spPr bwMode="auto">
          <a:xfrm>
            <a:off x="1213104" y="3609356"/>
            <a:ext cx="6851904" cy="26445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321586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cs-CZ" sz="3600" dirty="0">
                <a:latin typeface="Century Gothic" pitchFamily="34" charset="0"/>
              </a:rPr>
              <a:t>2. Elipsa (gap)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cs-CZ" sz="2900" i="1" dirty="0">
                <a:latin typeface="Century Gothic" pitchFamily="34" charset="0"/>
              </a:rPr>
              <a:t>Marie má ráda fyziku, ale nesnáší chemii.</a:t>
            </a:r>
          </a:p>
          <a:p>
            <a:pPr>
              <a:spcBef>
                <a:spcPts val="1800"/>
              </a:spcBef>
            </a:pPr>
            <a:endParaRPr lang="cs-CZ" sz="2900" i="1" dirty="0">
              <a:latin typeface="Century Gothic" pitchFamily="34" charset="0"/>
            </a:endParaRPr>
          </a:p>
          <a:p>
            <a:pPr>
              <a:spcBef>
                <a:spcPts val="1800"/>
              </a:spcBef>
            </a:pPr>
            <a:r>
              <a:rPr lang="cs-CZ" sz="2900" i="1" dirty="0">
                <a:latin typeface="Century Gothic" pitchFamily="34" charset="0"/>
              </a:rPr>
              <a:t>[</a:t>
            </a:r>
            <a:r>
              <a:rPr lang="en-US" sz="2900" i="1" dirty="0">
                <a:latin typeface="Century Gothic" pitchFamily="34" charset="0"/>
              </a:rPr>
              <a:t>Mary likes Physics but hates Chemistry.</a:t>
            </a:r>
            <a:r>
              <a:rPr lang="cs-CZ" sz="2900" i="1" dirty="0">
                <a:latin typeface="Century Gothic" pitchFamily="34" charset="0"/>
              </a:rPr>
              <a:t>]</a:t>
            </a:r>
            <a:endParaRPr lang="en-US" sz="2900" i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84448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cs-CZ" sz="3600" dirty="0">
                <a:latin typeface="Century Gothic" pitchFamily="34" charset="0"/>
              </a:rPr>
              <a:t>2. Elipsa (gap)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cs-CZ" sz="2900" i="1" dirty="0">
                <a:latin typeface="Century Gothic" pitchFamily="34" charset="0"/>
              </a:rPr>
              <a:t>Marie má ráda fyziku, ale nesnáší chemii.</a:t>
            </a:r>
          </a:p>
          <a:p>
            <a:pPr>
              <a:spcBef>
                <a:spcPts val="1800"/>
              </a:spcBef>
            </a:pPr>
            <a:endParaRPr lang="cs-CZ" sz="2900" i="1" dirty="0">
              <a:latin typeface="Century Gothic" pitchFamily="34" charset="0"/>
            </a:endParaRPr>
          </a:p>
          <a:p>
            <a:pPr>
              <a:spcBef>
                <a:spcPts val="1800"/>
              </a:spcBef>
            </a:pPr>
            <a:r>
              <a:rPr lang="cs-CZ" sz="2900" i="1" dirty="0">
                <a:latin typeface="Century Gothic" pitchFamily="34" charset="0"/>
              </a:rPr>
              <a:t>[</a:t>
            </a:r>
            <a:r>
              <a:rPr lang="en-US" sz="2900" i="1" dirty="0">
                <a:latin typeface="Century Gothic" pitchFamily="34" charset="0"/>
              </a:rPr>
              <a:t>Mary likes Physics</a:t>
            </a:r>
            <a:r>
              <a:rPr lang="cs-CZ" sz="2900" i="1" dirty="0">
                <a:latin typeface="Century Gothic" pitchFamily="34" charset="0"/>
              </a:rPr>
              <a:t> </a:t>
            </a:r>
            <a:r>
              <a:rPr lang="en-US" sz="2900" i="1" dirty="0">
                <a:latin typeface="Century Gothic" pitchFamily="34" charset="0"/>
              </a:rPr>
              <a:t>but hates Chemistry.</a:t>
            </a:r>
            <a:r>
              <a:rPr lang="cs-CZ" sz="2900" i="1" dirty="0">
                <a:latin typeface="Century Gothic" pitchFamily="34" charset="0"/>
              </a:rPr>
              <a:t>]</a:t>
            </a:r>
            <a:endParaRPr lang="en-US" sz="2900" i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57509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cs-CZ" sz="3600" dirty="0">
                <a:latin typeface="Century Gothic" pitchFamily="34" charset="0"/>
              </a:rPr>
              <a:t>3. Koordinační konstrukce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900" i="1" dirty="0">
                <a:latin typeface="Century Gothic" pitchFamily="34" charset="0"/>
              </a:rPr>
              <a:t>Small boys and girls are playing</a:t>
            </a:r>
            <a:r>
              <a:rPr lang="cs-CZ" sz="2900" i="1" dirty="0">
                <a:latin typeface="Century Gothic" pitchFamily="34" charset="0"/>
              </a:rPr>
              <a:t>.</a:t>
            </a:r>
          </a:p>
          <a:p>
            <a:pPr>
              <a:spcBef>
                <a:spcPts val="1800"/>
              </a:spcBef>
            </a:pPr>
            <a:endParaRPr lang="cs-CZ" sz="2900" i="1" dirty="0">
              <a:latin typeface="Century Gothic" pitchFamily="34" charset="0"/>
            </a:endParaRPr>
          </a:p>
          <a:p>
            <a:pPr>
              <a:spcBef>
                <a:spcPts val="1800"/>
              </a:spcBef>
            </a:pPr>
            <a:r>
              <a:rPr lang="cs-CZ" sz="2900" i="1" dirty="0">
                <a:latin typeface="Century Gothic" pitchFamily="34" charset="0"/>
              </a:rPr>
              <a:t>Dřevěná vrata a okna natřel nabílo.</a:t>
            </a:r>
            <a:endParaRPr lang="en-US" sz="2900" i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92285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cs-CZ" sz="3600" dirty="0">
                <a:latin typeface="Century Gothic" pitchFamily="34" charset="0"/>
              </a:rPr>
              <a:t>4. Slovnědruhová homonymie 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3100" i="1" dirty="0">
                <a:latin typeface="Century Gothic" pitchFamily="34" charset="0"/>
              </a:rPr>
              <a:t>She ran up a large bill.</a:t>
            </a:r>
            <a:r>
              <a:rPr lang="cs-CZ" sz="3100" i="1" dirty="0">
                <a:latin typeface="Century Gothic" pitchFamily="34" charset="0"/>
              </a:rPr>
              <a:t> </a:t>
            </a:r>
            <a:endParaRPr lang="en-US" sz="3100" dirty="0">
              <a:latin typeface="Century Gothic" pitchFamily="34" charset="0"/>
            </a:endParaRPr>
          </a:p>
          <a:p>
            <a:pPr>
              <a:spcBef>
                <a:spcPts val="1800"/>
              </a:spcBef>
            </a:pPr>
            <a:r>
              <a:rPr lang="en-US" sz="3100" i="1" dirty="0">
                <a:latin typeface="Century Gothic" pitchFamily="34" charset="0"/>
              </a:rPr>
              <a:t>She ran up a large hill.  </a:t>
            </a:r>
            <a:r>
              <a:rPr lang="cs-CZ" sz="3100" i="1" dirty="0">
                <a:latin typeface="Century Gothic" pitchFamily="34" charset="0"/>
              </a:rPr>
              <a:t>	</a:t>
            </a:r>
            <a:endParaRPr lang="cs-CZ" sz="31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049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NLP</a:t>
            </a: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= Natural </a:t>
            </a: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Language</a:t>
            </a: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</a:t>
            </a: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Processing</a:t>
            </a: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3344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Co je </a:t>
            </a:r>
            <a:r>
              <a:rPr lang="cs-CZ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NLP</a:t>
            </a: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?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mluvené slovo  ×  strojově čitelný text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analýza  ×  syntéza   jazyka</a:t>
            </a:r>
          </a:p>
        </p:txBody>
      </p:sp>
    </p:spTree>
    <p:extLst>
      <p:ext uri="{BB962C8B-B14F-4D97-AF65-F5344CB8AC3E}">
        <p14:creationId xmlns:p14="http://schemas.microsoft.com/office/powerpoint/2010/main" val="204295208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cs-CZ" sz="3600" dirty="0">
                <a:latin typeface="Century Gothic" pitchFamily="34" charset="0"/>
              </a:rPr>
              <a:t>4. Slovnědruhová homonymie 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3100" i="1" dirty="0">
                <a:latin typeface="Century Gothic" pitchFamily="34" charset="0"/>
              </a:rPr>
              <a:t>She ran up a large bill.</a:t>
            </a:r>
            <a:r>
              <a:rPr lang="cs-CZ" sz="3100" i="1" dirty="0">
                <a:latin typeface="Century Gothic" pitchFamily="34" charset="0"/>
              </a:rPr>
              <a:t> 	</a:t>
            </a:r>
            <a:r>
              <a:rPr lang="cs-CZ" sz="3100" dirty="0">
                <a:latin typeface="Century Gothic" pitchFamily="34" charset="0"/>
              </a:rPr>
              <a:t>[částici]</a:t>
            </a:r>
            <a:endParaRPr lang="en-US" sz="3100" dirty="0">
              <a:latin typeface="Century Gothic" pitchFamily="34" charset="0"/>
            </a:endParaRPr>
          </a:p>
          <a:p>
            <a:pPr>
              <a:spcBef>
                <a:spcPts val="1800"/>
              </a:spcBef>
            </a:pPr>
            <a:r>
              <a:rPr lang="en-US" sz="3100" i="1" dirty="0">
                <a:latin typeface="Century Gothic" pitchFamily="34" charset="0"/>
              </a:rPr>
              <a:t>She ran up a large hill.  </a:t>
            </a:r>
            <a:r>
              <a:rPr lang="cs-CZ" sz="3100" i="1" dirty="0">
                <a:latin typeface="Century Gothic" pitchFamily="34" charset="0"/>
              </a:rPr>
              <a:t>	</a:t>
            </a:r>
            <a:r>
              <a:rPr lang="cs-CZ" sz="3100" dirty="0">
                <a:latin typeface="Century Gothic" pitchFamily="34" charset="0"/>
              </a:rPr>
              <a:t>[předložka]</a:t>
            </a:r>
          </a:p>
          <a:p>
            <a:pPr>
              <a:spcBef>
                <a:spcPts val="1800"/>
              </a:spcBef>
            </a:pPr>
            <a:endParaRPr lang="cs-CZ" sz="31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25951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cs-CZ" sz="3600" dirty="0">
                <a:latin typeface="Century Gothic" pitchFamily="34" charset="0"/>
              </a:rPr>
              <a:t>4. Slovnědruhová homonymie 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340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3100" i="1" dirty="0">
                <a:latin typeface="Century Gothic" pitchFamily="34" charset="0"/>
              </a:rPr>
              <a:t>She ran up a large bill.</a:t>
            </a:r>
            <a:r>
              <a:rPr lang="cs-CZ" sz="3100" i="1" dirty="0">
                <a:latin typeface="Century Gothic" pitchFamily="34" charset="0"/>
              </a:rPr>
              <a:t> 	</a:t>
            </a:r>
            <a:r>
              <a:rPr lang="cs-CZ" sz="3100" dirty="0">
                <a:latin typeface="Century Gothic" pitchFamily="34" charset="0"/>
              </a:rPr>
              <a:t>[částici]</a:t>
            </a:r>
            <a:endParaRPr lang="en-US" sz="3100" dirty="0">
              <a:latin typeface="Century Gothic" pitchFamily="34" charset="0"/>
            </a:endParaRPr>
          </a:p>
          <a:p>
            <a:pPr>
              <a:spcBef>
                <a:spcPts val="1800"/>
              </a:spcBef>
            </a:pPr>
            <a:r>
              <a:rPr lang="en-US" sz="3100" i="1" dirty="0">
                <a:latin typeface="Century Gothic" pitchFamily="34" charset="0"/>
              </a:rPr>
              <a:t>She ran up a large hill.  </a:t>
            </a:r>
            <a:r>
              <a:rPr lang="cs-CZ" sz="3100" i="1" dirty="0">
                <a:latin typeface="Century Gothic" pitchFamily="34" charset="0"/>
              </a:rPr>
              <a:t>	</a:t>
            </a:r>
            <a:r>
              <a:rPr lang="cs-CZ" sz="3100" dirty="0">
                <a:latin typeface="Century Gothic" pitchFamily="34" charset="0"/>
              </a:rPr>
              <a:t>[předložka]</a:t>
            </a:r>
          </a:p>
          <a:p>
            <a:pPr>
              <a:spcBef>
                <a:spcPts val="1800"/>
              </a:spcBef>
            </a:pPr>
            <a:endParaRPr lang="cs-CZ" sz="3100" dirty="0">
              <a:latin typeface="Century Gothic" pitchFamily="34" charset="0"/>
            </a:endParaRPr>
          </a:p>
          <a:p>
            <a:pPr>
              <a:spcBef>
                <a:spcPts val="1800"/>
              </a:spcBef>
            </a:pPr>
            <a:r>
              <a:rPr lang="cs-CZ" sz="3100" i="1" dirty="0">
                <a:latin typeface="Century Gothic" pitchFamily="34" charset="0"/>
              </a:rPr>
              <a:t>Umyl se úplně celý.</a:t>
            </a:r>
            <a:r>
              <a:rPr lang="cs-CZ" sz="3100" dirty="0">
                <a:latin typeface="Century Gothic" pitchFamily="34" charset="0"/>
              </a:rPr>
              <a:t>		</a:t>
            </a:r>
          </a:p>
          <a:p>
            <a:pPr>
              <a:spcBef>
                <a:spcPts val="1800"/>
              </a:spcBef>
            </a:pPr>
            <a:r>
              <a:rPr lang="cs-CZ" sz="3100" i="1" dirty="0">
                <a:latin typeface="Century Gothic" pitchFamily="34" charset="0"/>
              </a:rPr>
              <a:t>Umyl se žínkou nádobí.</a:t>
            </a:r>
            <a:r>
              <a:rPr lang="cs-CZ" sz="3100" dirty="0">
                <a:latin typeface="Century Gothic" pitchFamily="34" charset="0"/>
              </a:rPr>
              <a:t>	</a:t>
            </a:r>
            <a:endParaRPr lang="en-US" sz="31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7259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cs-CZ" sz="3600" dirty="0">
                <a:latin typeface="Century Gothic" pitchFamily="34" charset="0"/>
              </a:rPr>
              <a:t>4. Slovnědruhová homonymie 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340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3100" i="1" dirty="0">
                <a:latin typeface="Century Gothic" pitchFamily="34" charset="0"/>
              </a:rPr>
              <a:t>She ran up a large bill.</a:t>
            </a:r>
            <a:r>
              <a:rPr lang="cs-CZ" sz="3100" i="1" dirty="0">
                <a:latin typeface="Century Gothic" pitchFamily="34" charset="0"/>
              </a:rPr>
              <a:t> 	</a:t>
            </a:r>
            <a:r>
              <a:rPr lang="cs-CZ" sz="3100" dirty="0">
                <a:latin typeface="Century Gothic" pitchFamily="34" charset="0"/>
              </a:rPr>
              <a:t>[částici]</a:t>
            </a:r>
            <a:endParaRPr lang="en-US" sz="3100" dirty="0">
              <a:latin typeface="Century Gothic" pitchFamily="34" charset="0"/>
            </a:endParaRPr>
          </a:p>
          <a:p>
            <a:pPr>
              <a:spcBef>
                <a:spcPts val="1800"/>
              </a:spcBef>
            </a:pPr>
            <a:r>
              <a:rPr lang="en-US" sz="3100" i="1" dirty="0">
                <a:latin typeface="Century Gothic" pitchFamily="34" charset="0"/>
              </a:rPr>
              <a:t>She ran up a large hill.  </a:t>
            </a:r>
            <a:r>
              <a:rPr lang="cs-CZ" sz="3100" i="1" dirty="0">
                <a:latin typeface="Century Gothic" pitchFamily="34" charset="0"/>
              </a:rPr>
              <a:t>	</a:t>
            </a:r>
            <a:r>
              <a:rPr lang="cs-CZ" sz="3100" dirty="0">
                <a:latin typeface="Century Gothic" pitchFamily="34" charset="0"/>
              </a:rPr>
              <a:t>[předložka]</a:t>
            </a:r>
          </a:p>
          <a:p>
            <a:pPr>
              <a:spcBef>
                <a:spcPts val="1800"/>
              </a:spcBef>
            </a:pPr>
            <a:endParaRPr lang="cs-CZ" sz="3100" dirty="0">
              <a:latin typeface="Century Gothic" pitchFamily="34" charset="0"/>
            </a:endParaRPr>
          </a:p>
          <a:p>
            <a:pPr>
              <a:spcBef>
                <a:spcPts val="1800"/>
              </a:spcBef>
            </a:pPr>
            <a:r>
              <a:rPr lang="cs-CZ" sz="3100" i="1" dirty="0">
                <a:latin typeface="Century Gothic" pitchFamily="34" charset="0"/>
              </a:rPr>
              <a:t>Umyl se úplně celý.</a:t>
            </a:r>
            <a:r>
              <a:rPr lang="cs-CZ" sz="3100" dirty="0">
                <a:latin typeface="Century Gothic" pitchFamily="34" charset="0"/>
              </a:rPr>
              <a:t>		[zvratné zájmeno]</a:t>
            </a:r>
          </a:p>
          <a:p>
            <a:pPr>
              <a:spcBef>
                <a:spcPts val="1800"/>
              </a:spcBef>
            </a:pPr>
            <a:r>
              <a:rPr lang="cs-CZ" sz="3100" i="1" dirty="0">
                <a:latin typeface="Century Gothic" pitchFamily="34" charset="0"/>
              </a:rPr>
              <a:t>Umyl se žínkou nádobí.</a:t>
            </a:r>
            <a:r>
              <a:rPr lang="cs-CZ" sz="3100" dirty="0">
                <a:latin typeface="Century Gothic" pitchFamily="34" charset="0"/>
              </a:rPr>
              <a:t>	[předložka]</a:t>
            </a:r>
            <a:endParaRPr lang="en-US" sz="31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71567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cs-CZ" sz="3600" dirty="0">
                <a:latin typeface="Century Gothic" pitchFamily="34" charset="0"/>
              </a:rPr>
              <a:t>4. Slovnědruhová homonymie 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3100" i="1" dirty="0">
                <a:latin typeface="Century Gothic" pitchFamily="34" charset="0"/>
              </a:rPr>
              <a:t>Frightening kids can cause troubles.</a:t>
            </a:r>
            <a:endParaRPr lang="cs-CZ" sz="3100" i="1" dirty="0">
              <a:latin typeface="Century Gothic" pitchFamily="34" charset="0"/>
            </a:endParaRPr>
          </a:p>
          <a:p>
            <a:pPr algn="r">
              <a:spcBef>
                <a:spcPts val="1800"/>
              </a:spcBef>
            </a:pPr>
            <a:r>
              <a:rPr lang="cs-CZ" sz="3100" dirty="0">
                <a:latin typeface="Century Gothic" pitchFamily="34" charset="0"/>
              </a:rPr>
              <a:t>[gerundium vs. adjektivum]</a:t>
            </a:r>
          </a:p>
          <a:p>
            <a:pPr algn="r">
              <a:spcBef>
                <a:spcPts val="1800"/>
              </a:spcBef>
            </a:pPr>
            <a:endParaRPr lang="cs-CZ" sz="31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07885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cs-CZ" sz="3600" dirty="0">
                <a:latin typeface="Century Gothic" pitchFamily="34" charset="0"/>
              </a:rPr>
              <a:t>4. Slovnědruhová homonymie </a:t>
            </a: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3100" i="1" dirty="0">
                <a:latin typeface="Century Gothic" pitchFamily="34" charset="0"/>
              </a:rPr>
              <a:t>Frightening kids can cause troubles.</a:t>
            </a:r>
            <a:endParaRPr lang="cs-CZ" sz="3100" i="1" dirty="0">
              <a:latin typeface="Century Gothic" pitchFamily="34" charset="0"/>
            </a:endParaRPr>
          </a:p>
          <a:p>
            <a:pPr algn="r">
              <a:spcBef>
                <a:spcPts val="1800"/>
              </a:spcBef>
            </a:pPr>
            <a:r>
              <a:rPr lang="cs-CZ" sz="3100" dirty="0">
                <a:latin typeface="Century Gothic" pitchFamily="34" charset="0"/>
              </a:rPr>
              <a:t>[gerundium vs. adjektivum]</a:t>
            </a:r>
          </a:p>
          <a:p>
            <a:pPr algn="r">
              <a:spcBef>
                <a:spcPts val="1800"/>
              </a:spcBef>
            </a:pPr>
            <a:endParaRPr lang="cs-CZ" sz="3100" dirty="0">
              <a:latin typeface="Century Gothic" pitchFamily="34" charset="0"/>
            </a:endParaRPr>
          </a:p>
          <a:p>
            <a:pPr>
              <a:spcBef>
                <a:spcPts val="1800"/>
              </a:spcBef>
            </a:pPr>
            <a:r>
              <a:rPr lang="cs-CZ" sz="3100" dirty="0">
                <a:latin typeface="Century Gothic" pitchFamily="34" charset="0"/>
              </a:rPr>
              <a:t>Zdraví nemocnému nevěří.</a:t>
            </a:r>
          </a:p>
          <a:p>
            <a:pPr>
              <a:spcBef>
                <a:spcPts val="1800"/>
              </a:spcBef>
            </a:pPr>
            <a:r>
              <a:rPr lang="cs-CZ" sz="3100" dirty="0">
                <a:latin typeface="Century Gothic" pitchFamily="34" charset="0"/>
              </a:rPr>
              <a:t>Zdraví si musíme chránit.</a:t>
            </a:r>
          </a:p>
          <a:p>
            <a:pPr>
              <a:spcBef>
                <a:spcPts val="1800"/>
              </a:spcBef>
            </a:pPr>
            <a:r>
              <a:rPr lang="cs-CZ" sz="3100" dirty="0">
                <a:latin typeface="Century Gothic" pitchFamily="34" charset="0"/>
              </a:rPr>
              <a:t>Zdraví vás z Krušných hor. </a:t>
            </a:r>
            <a:endParaRPr lang="en-US" sz="31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12029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Základní termíny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737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200" b="1" dirty="0">
                <a:latin typeface="Century Gothic" pitchFamily="34" charset="0"/>
              </a:rPr>
              <a:t>slovo</a:t>
            </a:r>
          </a:p>
        </p:txBody>
      </p:sp>
    </p:spTree>
    <p:extLst>
      <p:ext uri="{BB962C8B-B14F-4D97-AF65-F5344CB8AC3E}">
        <p14:creationId xmlns:p14="http://schemas.microsoft.com/office/powerpoint/2010/main" val="309636266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Základní termíny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5272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200" dirty="0">
                <a:latin typeface="Century Gothic" pitchFamily="34" charset="0"/>
              </a:rPr>
              <a:t>slovo</a:t>
            </a:r>
          </a:p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200" b="1" dirty="0">
                <a:latin typeface="Century Gothic" pitchFamily="34" charset="0"/>
              </a:rPr>
              <a:t>autosémantika, synsémantika</a:t>
            </a:r>
          </a:p>
        </p:txBody>
      </p:sp>
    </p:spTree>
    <p:extLst>
      <p:ext uri="{BB962C8B-B14F-4D97-AF65-F5344CB8AC3E}">
        <p14:creationId xmlns:p14="http://schemas.microsoft.com/office/powerpoint/2010/main" val="156031020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Základní termíny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2344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200" dirty="0">
                <a:latin typeface="Century Gothic" pitchFamily="34" charset="0"/>
              </a:rPr>
              <a:t>slovo</a:t>
            </a:r>
          </a:p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200" dirty="0">
                <a:latin typeface="Century Gothic" pitchFamily="34" charset="0"/>
              </a:rPr>
              <a:t>autosémantika, synsémantika</a:t>
            </a:r>
          </a:p>
          <a:p>
            <a:pPr>
              <a:spcBef>
                <a:spcPts val="1800"/>
              </a:spcBef>
            </a:pPr>
            <a:r>
              <a:rPr lang="cs-CZ" sz="3200" b="1" dirty="0">
                <a:latin typeface="Century Gothic" pitchFamily="34" charset="0"/>
              </a:rPr>
              <a:t>fráze, idiomy</a:t>
            </a:r>
          </a:p>
        </p:txBody>
      </p:sp>
    </p:spTree>
    <p:extLst>
      <p:ext uri="{BB962C8B-B14F-4D97-AF65-F5344CB8AC3E}">
        <p14:creationId xmlns:p14="http://schemas.microsoft.com/office/powerpoint/2010/main" val="286716926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Základní termíny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655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70C0"/>
              </a:buClr>
              <a:buSzTx/>
              <a:buFontTx/>
              <a:buNone/>
              <a:tabLst/>
              <a:defRPr/>
            </a:pPr>
            <a:r>
              <a:rPr lang="cs-CZ" sz="2800" b="1" dirty="0">
                <a:latin typeface="Century Gothic" pitchFamily="34" charset="0"/>
              </a:rPr>
              <a:t>lexikální symbol, lexikální kategorie 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(</a:t>
            </a:r>
            <a:r>
              <a:rPr kumimoji="0" lang="cs-CZ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lexical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 </a:t>
            </a:r>
            <a:r>
              <a:rPr kumimoji="0" lang="cs-CZ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category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2339157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Základní termíny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2381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70C0"/>
              </a:buClr>
              <a:buSzTx/>
              <a:buFontTx/>
              <a:buNone/>
              <a:tabLst/>
              <a:defRPr/>
            </a:pPr>
            <a:r>
              <a:rPr lang="cs-CZ" sz="2800" b="1" dirty="0">
                <a:latin typeface="Century Gothic" pitchFamily="34" charset="0"/>
              </a:rPr>
              <a:t>lexikální symbol, lexikální kategorie 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(</a:t>
            </a:r>
            <a:r>
              <a:rPr kumimoji="0" lang="cs-CZ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lexical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 </a:t>
            </a:r>
            <a:r>
              <a:rPr kumimoji="0" lang="cs-CZ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category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)</a:t>
            </a:r>
          </a:p>
          <a:p>
            <a:pPr marL="342900" indent="-342900"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  <a:buFontTx/>
              <a:buChar char="-"/>
            </a:pPr>
            <a:r>
              <a:rPr lang="cs-CZ" sz="2400" dirty="0">
                <a:latin typeface="Century Gothic" pitchFamily="34" charset="0"/>
              </a:rPr>
              <a:t>tzv. </a:t>
            </a:r>
            <a:r>
              <a:rPr lang="cs-CZ" sz="2400" dirty="0" err="1">
                <a:latin typeface="Century Gothic" pitchFamily="34" charset="0"/>
              </a:rPr>
              <a:t>preterminál</a:t>
            </a:r>
            <a:r>
              <a:rPr lang="cs-CZ" sz="2400" dirty="0">
                <a:latin typeface="Century Gothic" pitchFamily="34" charset="0"/>
              </a:rPr>
              <a:t>, speciální </a:t>
            </a:r>
            <a:r>
              <a:rPr lang="cs-CZ" sz="2400" dirty="0" err="1">
                <a:latin typeface="Century Gothic" pitchFamily="34" charset="0"/>
              </a:rPr>
              <a:t>neterminál</a:t>
            </a:r>
            <a:r>
              <a:rPr lang="cs-CZ" sz="2400" dirty="0">
                <a:latin typeface="Century Gothic" pitchFamily="34" charset="0"/>
              </a:rPr>
              <a:t> gramatiky, který se přímo přepisuje na terminálový řetězec znaků, </a:t>
            </a:r>
            <a:br>
              <a:rPr lang="cs-CZ" sz="2400" dirty="0">
                <a:latin typeface="Century Gothic" pitchFamily="34" charset="0"/>
              </a:rPr>
            </a:br>
            <a:r>
              <a:rPr lang="cs-CZ" sz="2400" dirty="0">
                <a:latin typeface="Century Gothic" pitchFamily="34" charset="0"/>
              </a:rPr>
              <a:t>tj. pravidla tvaru  X  → w</a:t>
            </a:r>
          </a:p>
        </p:txBody>
      </p:sp>
    </p:spTree>
    <p:extLst>
      <p:ext uri="{BB962C8B-B14F-4D97-AF65-F5344CB8AC3E}">
        <p14:creationId xmlns:p14="http://schemas.microsoft.com/office/powerpoint/2010/main" val="2293742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NLP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Kam zapadá syntax a syntaktická analýza?</a:t>
            </a:r>
          </a:p>
        </p:txBody>
      </p:sp>
    </p:spTree>
    <p:extLst>
      <p:ext uri="{BB962C8B-B14F-4D97-AF65-F5344CB8AC3E}">
        <p14:creationId xmlns:p14="http://schemas.microsoft.com/office/powerpoint/2010/main" val="156059640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Základní termíny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04800" y="1701068"/>
            <a:ext cx="8610600" cy="2381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70C0"/>
              </a:buClr>
              <a:buSzTx/>
              <a:buFontTx/>
              <a:buNone/>
              <a:tabLst/>
              <a:defRPr/>
            </a:pPr>
            <a:r>
              <a:rPr lang="cs-CZ" sz="2800" b="1" dirty="0">
                <a:latin typeface="Century Gothic" pitchFamily="34" charset="0"/>
              </a:rPr>
              <a:t>lexikální symbol, lexikální kategorie 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(</a:t>
            </a:r>
            <a:r>
              <a:rPr kumimoji="0" lang="cs-CZ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lexical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 </a:t>
            </a:r>
            <a:r>
              <a:rPr kumimoji="0" lang="cs-CZ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category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)</a:t>
            </a:r>
          </a:p>
          <a:p>
            <a:pPr marL="342900" indent="-342900"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  <a:buFontTx/>
              <a:buChar char="-"/>
            </a:pPr>
            <a:r>
              <a:rPr lang="cs-CZ" sz="2400" dirty="0">
                <a:latin typeface="Century Gothic" pitchFamily="34" charset="0"/>
              </a:rPr>
              <a:t>tzv. </a:t>
            </a:r>
            <a:r>
              <a:rPr lang="cs-CZ" sz="2400" dirty="0" err="1">
                <a:latin typeface="Century Gothic" pitchFamily="34" charset="0"/>
              </a:rPr>
              <a:t>preterminál</a:t>
            </a:r>
            <a:r>
              <a:rPr lang="cs-CZ" sz="2400" dirty="0">
                <a:latin typeface="Century Gothic" pitchFamily="34" charset="0"/>
              </a:rPr>
              <a:t>, speciální </a:t>
            </a:r>
            <a:r>
              <a:rPr lang="cs-CZ" sz="2400" dirty="0" err="1">
                <a:latin typeface="Century Gothic" pitchFamily="34" charset="0"/>
              </a:rPr>
              <a:t>neterminál</a:t>
            </a:r>
            <a:r>
              <a:rPr lang="cs-CZ" sz="2400" dirty="0">
                <a:latin typeface="Century Gothic" pitchFamily="34" charset="0"/>
              </a:rPr>
              <a:t> gramatiky, který se přímo přepisuje na terminálový řetězec znaků, </a:t>
            </a:r>
            <a:br>
              <a:rPr lang="cs-CZ" sz="2400" dirty="0">
                <a:latin typeface="Century Gothic" pitchFamily="34" charset="0"/>
              </a:rPr>
            </a:br>
            <a:r>
              <a:rPr lang="cs-CZ" sz="2400" dirty="0">
                <a:latin typeface="Century Gothic" pitchFamily="34" charset="0"/>
              </a:rPr>
              <a:t>tj. pravidla tvaru  X  → w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4DA560-8793-4002-B6AC-0F6B55B6DDE9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9" t="25882" r="3270" b="21684"/>
          <a:stretch/>
        </p:blipFill>
        <p:spPr bwMode="auto">
          <a:xfrm>
            <a:off x="304800" y="4259878"/>
            <a:ext cx="8458200" cy="21793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8275424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Základní termíny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827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b="1" dirty="0">
                <a:latin typeface="Century Gothic" pitchFamily="34" charset="0"/>
              </a:rPr>
              <a:t>frázová kategorie </a:t>
            </a:r>
            <a:r>
              <a:rPr lang="cs-CZ" b="1" dirty="0">
                <a:latin typeface="Century Gothic" pitchFamily="34" charset="0"/>
              </a:rPr>
              <a:t>(</a:t>
            </a:r>
            <a:r>
              <a:rPr lang="cs-CZ" b="1" dirty="0" err="1">
                <a:latin typeface="Century Gothic" pitchFamily="34" charset="0"/>
              </a:rPr>
              <a:t>phrasal</a:t>
            </a:r>
            <a:r>
              <a:rPr lang="cs-CZ" b="1" dirty="0">
                <a:latin typeface="Century Gothic" pitchFamily="34" charset="0"/>
              </a:rPr>
              <a:t> </a:t>
            </a:r>
            <a:r>
              <a:rPr lang="cs-CZ" b="1" dirty="0" err="1">
                <a:latin typeface="Century Gothic" pitchFamily="34" charset="0"/>
              </a:rPr>
              <a:t>category</a:t>
            </a:r>
            <a:r>
              <a:rPr lang="cs-CZ" b="1" dirty="0">
                <a:latin typeface="Century Gothic" pitchFamily="34" charset="0"/>
              </a:rPr>
              <a:t>)</a:t>
            </a:r>
          </a:p>
          <a:p>
            <a:pPr marL="342900" indent="-342900"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  <a:buFontTx/>
              <a:buChar char="-"/>
            </a:pPr>
            <a:r>
              <a:rPr lang="cs-CZ" sz="2400" dirty="0">
                <a:latin typeface="Century Gothic" pitchFamily="34" charset="0"/>
              </a:rPr>
              <a:t>neterminální symbol gramatiky, který nevyjadřuje lexikální kategorii</a:t>
            </a:r>
          </a:p>
        </p:txBody>
      </p:sp>
    </p:spTree>
    <p:extLst>
      <p:ext uri="{BB962C8B-B14F-4D97-AF65-F5344CB8AC3E}">
        <p14:creationId xmlns:p14="http://schemas.microsoft.com/office/powerpoint/2010/main" val="375394843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Základní termíny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827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b="1" dirty="0">
                <a:latin typeface="Century Gothic" pitchFamily="34" charset="0"/>
              </a:rPr>
              <a:t>frázová kategorie </a:t>
            </a:r>
            <a:r>
              <a:rPr lang="cs-CZ" b="1" dirty="0">
                <a:latin typeface="Century Gothic" pitchFamily="34" charset="0"/>
              </a:rPr>
              <a:t>(</a:t>
            </a:r>
            <a:r>
              <a:rPr lang="cs-CZ" b="1" dirty="0" err="1">
                <a:latin typeface="Century Gothic" pitchFamily="34" charset="0"/>
              </a:rPr>
              <a:t>phrasal</a:t>
            </a:r>
            <a:r>
              <a:rPr lang="cs-CZ" b="1" dirty="0">
                <a:latin typeface="Century Gothic" pitchFamily="34" charset="0"/>
              </a:rPr>
              <a:t> </a:t>
            </a:r>
            <a:r>
              <a:rPr lang="cs-CZ" b="1" dirty="0" err="1">
                <a:latin typeface="Century Gothic" pitchFamily="34" charset="0"/>
              </a:rPr>
              <a:t>category</a:t>
            </a:r>
            <a:r>
              <a:rPr lang="cs-CZ" b="1" dirty="0">
                <a:latin typeface="Century Gothic" pitchFamily="34" charset="0"/>
              </a:rPr>
              <a:t>)</a:t>
            </a:r>
          </a:p>
          <a:p>
            <a:pPr marL="342900" indent="-342900"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  <a:buFontTx/>
              <a:buChar char="-"/>
            </a:pPr>
            <a:r>
              <a:rPr lang="cs-CZ" sz="2400" dirty="0">
                <a:latin typeface="Century Gothic" pitchFamily="34" charset="0"/>
              </a:rPr>
              <a:t>neterminální symbol gramatiky, který nevyjadřuje lexikální kategorii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5FC793CB-E737-421F-9B08-31EA46D7A4E3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858" r="1724" b="24054"/>
          <a:stretch/>
        </p:blipFill>
        <p:spPr bwMode="auto">
          <a:xfrm>
            <a:off x="228600" y="3705880"/>
            <a:ext cx="7708392" cy="14304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49803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Základní termíny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73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b="1" dirty="0">
                <a:latin typeface="Century Gothic" pitchFamily="34" charset="0"/>
              </a:rPr>
              <a:t>složka (konstituent, fráze)</a:t>
            </a:r>
            <a:endParaRPr lang="cs-CZ" b="1" dirty="0">
              <a:latin typeface="Century Gothic" pitchFamily="34" charset="0"/>
            </a:endParaRPr>
          </a:p>
          <a:p>
            <a:pPr marL="342900" indent="-342900"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  <a:buFontTx/>
              <a:buChar char="-"/>
            </a:pPr>
            <a:r>
              <a:rPr lang="cs-CZ" sz="2400" dirty="0">
                <a:latin typeface="Century Gothic" pitchFamily="34" charset="0"/>
              </a:rPr>
              <a:t>lexikální nebo frázová kategorie</a:t>
            </a:r>
          </a:p>
        </p:txBody>
      </p:sp>
    </p:spTree>
    <p:extLst>
      <p:ext uri="{BB962C8B-B14F-4D97-AF65-F5344CB8AC3E}">
        <p14:creationId xmlns:p14="http://schemas.microsoft.com/office/powerpoint/2010/main" val="179779638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228600" y="464403"/>
            <a:ext cx="8458200" cy="13027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b="0" i="1" dirty="0">
                <a:effectLst/>
                <a:latin typeface="Century Gothic" panose="020B0502020202020204" pitchFamily="34" charset="0"/>
              </a:rPr>
              <a:t>Osvobození hrdinnou Sovětskou armádou jsme oslavili v letošním roce obzvláště důstojně.</a:t>
            </a:r>
            <a:endParaRPr lang="cs-CZ" sz="2800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285D4A0B-447F-4C78-97F8-B1A1ACACAB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603266"/>
              </p:ext>
            </p:extLst>
          </p:nvPr>
        </p:nvGraphicFramePr>
        <p:xfrm>
          <a:off x="171450" y="1953504"/>
          <a:ext cx="8572500" cy="4599696"/>
        </p:xfrm>
        <a:graphic>
          <a:graphicData uri="http://schemas.openxmlformats.org/drawingml/2006/table">
            <a:tbl>
              <a:tblPr/>
              <a:tblGrid>
                <a:gridCol w="1758950">
                  <a:extLst>
                    <a:ext uri="{9D8B030D-6E8A-4147-A177-3AD203B41FA5}">
                      <a16:colId xmlns:a16="http://schemas.microsoft.com/office/drawing/2014/main" val="1802246182"/>
                    </a:ext>
                  </a:extLst>
                </a:gridCol>
                <a:gridCol w="6813550">
                  <a:extLst>
                    <a:ext uri="{9D8B030D-6E8A-4147-A177-3AD203B41FA5}">
                      <a16:colId xmlns:a16="http://schemas.microsoft.com/office/drawing/2014/main" val="691025807"/>
                    </a:ext>
                  </a:extLst>
                </a:gridCol>
              </a:tblGrid>
              <a:tr h="538016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dirty="0" err="1">
                          <a:solidFill>
                            <a:srgbClr val="004D00"/>
                          </a:solidFill>
                          <a:effectLst/>
                        </a:rPr>
                        <a:t>NP</a:t>
                      </a:r>
                      <a:r>
                        <a:rPr lang="cs-CZ" sz="2800" dirty="0">
                          <a:solidFill>
                            <a:srgbClr val="004D00"/>
                          </a:solidFill>
                          <a:effectLst/>
                        </a:rPr>
                        <a:t>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dirty="0">
                          <a:solidFill>
                            <a:srgbClr val="004D00"/>
                          </a:solidFill>
                          <a:effectLst/>
                        </a:rPr>
                        <a:t>Sovětskou armádou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6676821"/>
                  </a:ext>
                </a:extLst>
              </a:tr>
              <a:tr h="538016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>
                          <a:solidFill>
                            <a:srgbClr val="004D00"/>
                          </a:solidFill>
                          <a:effectLst/>
                        </a:rPr>
                        <a:t>NP: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>
                          <a:solidFill>
                            <a:srgbClr val="004D00"/>
                          </a:solidFill>
                          <a:effectLst/>
                        </a:rPr>
                        <a:t>hrdinnou Sovětskou armádou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7219773"/>
                  </a:ext>
                </a:extLst>
              </a:tr>
              <a:tr h="538016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>
                          <a:solidFill>
                            <a:srgbClr val="004D00"/>
                          </a:solidFill>
                          <a:effectLst/>
                        </a:rPr>
                        <a:t>NP: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>
                          <a:solidFill>
                            <a:srgbClr val="004D00"/>
                          </a:solidFill>
                          <a:effectLst/>
                        </a:rPr>
                        <a:t>Osvobození hrdinnou Sovětskou armádou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654499"/>
                  </a:ext>
                </a:extLst>
              </a:tr>
              <a:tr h="538016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>
                          <a:solidFill>
                            <a:srgbClr val="004D00"/>
                          </a:solidFill>
                          <a:effectLst/>
                        </a:rPr>
                        <a:t>VP: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>
                          <a:solidFill>
                            <a:srgbClr val="004D00"/>
                          </a:solidFill>
                          <a:effectLst/>
                        </a:rPr>
                        <a:t>jsme oslavili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1296646"/>
                  </a:ext>
                </a:extLst>
              </a:tr>
              <a:tr h="538016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>
                          <a:solidFill>
                            <a:srgbClr val="004D00"/>
                          </a:solidFill>
                          <a:effectLst/>
                        </a:rPr>
                        <a:t>PP: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>
                          <a:solidFill>
                            <a:srgbClr val="004D00"/>
                          </a:solidFill>
                          <a:effectLst/>
                        </a:rPr>
                        <a:t>v letošním roce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7595998"/>
                  </a:ext>
                </a:extLst>
              </a:tr>
              <a:tr h="538016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>
                          <a:solidFill>
                            <a:srgbClr val="004D00"/>
                          </a:solidFill>
                          <a:effectLst/>
                        </a:rPr>
                        <a:t>AdvP: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>
                          <a:solidFill>
                            <a:srgbClr val="004D00"/>
                          </a:solidFill>
                          <a:effectLst/>
                        </a:rPr>
                        <a:t>obzvláště důstojně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9768617"/>
                  </a:ext>
                </a:extLst>
              </a:tr>
              <a:tr h="941529"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>
                          <a:solidFill>
                            <a:srgbClr val="004D00"/>
                          </a:solidFill>
                          <a:effectLst/>
                        </a:rPr>
                        <a:t>S: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cs-CZ" sz="2800" dirty="0">
                          <a:solidFill>
                            <a:srgbClr val="004D00"/>
                          </a:solidFill>
                          <a:effectLst/>
                        </a:rPr>
                        <a:t>Osvobození hrdinnou Sovětskou armádou jsme oslavili v letošním roce obzvláště důstojně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0535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561011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Základní termíny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655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b="1" dirty="0">
                <a:latin typeface="Century Gothic" pitchFamily="34" charset="0"/>
              </a:rPr>
              <a:t>větná struktura</a:t>
            </a:r>
            <a:endParaRPr lang="cs-CZ" b="1" dirty="0">
              <a:latin typeface="Century Gothic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A44DA964-2170-4B32-861C-DC03F10683D9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81"/>
          <a:stretch/>
        </p:blipFill>
        <p:spPr bwMode="auto">
          <a:xfrm>
            <a:off x="228600" y="2471986"/>
            <a:ext cx="8382000" cy="40592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733492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Základní termíny</a:t>
            </a: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655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b="1" dirty="0">
                <a:latin typeface="Century Gothic" pitchFamily="34" charset="0"/>
              </a:rPr>
              <a:t>klauze (</a:t>
            </a:r>
            <a:r>
              <a:rPr lang="cs-CZ" sz="2800" b="1" dirty="0" err="1">
                <a:latin typeface="Century Gothic" pitchFamily="34" charset="0"/>
              </a:rPr>
              <a:t>clause</a:t>
            </a:r>
            <a:r>
              <a:rPr lang="cs-CZ" sz="2800" b="1" dirty="0">
                <a:latin typeface="Century Gothic" pitchFamily="34" charset="0"/>
              </a:rPr>
              <a:t>)</a:t>
            </a:r>
            <a:endParaRPr lang="cs-CZ" b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37391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Literatura</a:t>
            </a: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19100" y="1727428"/>
            <a:ext cx="8305800" cy="4637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dirty="0">
                <a:latin typeface="Century Gothic" panose="020B0502020202020204" pitchFamily="34" charset="0"/>
              </a:rPr>
              <a:t>Nový encyklopedický slovník češtiny online:</a:t>
            </a:r>
          </a:p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dirty="0">
                <a:latin typeface="Century Gothic" panose="020B0502020202020204" pitchFamily="34" charset="0"/>
                <a:hlinkClick r:id="rId2"/>
              </a:rPr>
              <a:t>https://www.czechency.org/</a:t>
            </a:r>
            <a:endParaRPr lang="cs-CZ" sz="2800" dirty="0">
              <a:latin typeface="Century Gothic" panose="020B0502020202020204" pitchFamily="34" charset="0"/>
            </a:endParaRPr>
          </a:p>
          <a:p>
            <a:pPr marL="1073150" indent="-1073150"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dirty="0">
                <a:latin typeface="Century Gothic" panose="020B0502020202020204" pitchFamily="34" charset="0"/>
              </a:rPr>
              <a:t>hesla: Počítačové zpracování přirozeného jazyka, </a:t>
            </a:r>
            <a:r>
              <a:rPr lang="cs-CZ" sz="2800" dirty="0" err="1">
                <a:latin typeface="Century Gothic" panose="020B0502020202020204" pitchFamily="34" charset="0"/>
              </a:rPr>
              <a:t>Tokenizace</a:t>
            </a:r>
            <a:r>
              <a:rPr lang="cs-CZ" sz="2800" dirty="0">
                <a:latin typeface="Century Gothic" panose="020B0502020202020204" pitchFamily="34" charset="0"/>
              </a:rPr>
              <a:t>, Větná segmentace, Morfologická analýza, Lemmatizace, Desambiguace, </a:t>
            </a:r>
            <a:r>
              <a:rPr lang="cs-CZ" sz="2800" dirty="0" err="1">
                <a:latin typeface="Century Gothic" panose="020B0502020202020204" pitchFamily="34" charset="0"/>
              </a:rPr>
              <a:t>Tagger</a:t>
            </a:r>
            <a:r>
              <a:rPr lang="cs-CZ" sz="2800" dirty="0">
                <a:latin typeface="Century Gothic" panose="020B0502020202020204" pitchFamily="34" charset="0"/>
              </a:rPr>
              <a:t>, </a:t>
            </a:r>
            <a:r>
              <a:rPr lang="cs-CZ" sz="2800" dirty="0" err="1">
                <a:latin typeface="Century Gothic" panose="020B0502020202020204" pitchFamily="34" charset="0"/>
              </a:rPr>
              <a:t>Parsing</a:t>
            </a:r>
            <a:r>
              <a:rPr lang="cs-CZ" sz="2800" dirty="0">
                <a:latin typeface="Century Gothic" panose="020B0502020202020204" pitchFamily="34" charset="0"/>
              </a:rPr>
              <a:t>, Složka, Klauze</a:t>
            </a:r>
          </a:p>
        </p:txBody>
      </p:sp>
    </p:spTree>
    <p:extLst>
      <p:ext uri="{BB962C8B-B14F-4D97-AF65-F5344CB8AC3E}">
        <p14:creationId xmlns:p14="http://schemas.microsoft.com/office/powerpoint/2010/main" val="3143475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Dílčí úkoly analýzy jazyka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793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52400" y="464403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Dílčí úkoly analýzy jazyka</a:t>
            </a:r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45820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  <a:buClr>
                <a:srgbClr val="0070C0"/>
              </a:buClr>
            </a:pPr>
            <a:r>
              <a:rPr lang="cs-CZ" sz="3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Tokenizace</a:t>
            </a:r>
            <a:endParaRPr lang="cs-CZ" sz="3600" b="1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  <a:p>
            <a:pPr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19020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</TotalTime>
  <Words>1371</Words>
  <Application>Microsoft Office PowerPoint</Application>
  <PresentationFormat>Předvádění na obrazovce (4:3)</PresentationFormat>
  <Paragraphs>449</Paragraphs>
  <Slides>77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77</vt:i4>
      </vt:variant>
    </vt:vector>
  </HeadingPairs>
  <TitlesOfParts>
    <vt:vector size="83" baseType="lpstr">
      <vt:lpstr>Arial</vt:lpstr>
      <vt:lpstr>Calibri</vt:lpstr>
      <vt:lpstr>Calibri Light</vt:lpstr>
      <vt:lpstr>Century Gothic</vt:lpstr>
      <vt:lpstr>Motiv Office</vt:lpstr>
      <vt:lpstr>Motív Office</vt:lpstr>
      <vt:lpstr>1. NLP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Jakub Machura</dc:creator>
  <cp:lastModifiedBy>Author</cp:lastModifiedBy>
  <cp:revision>39</cp:revision>
  <dcterms:created xsi:type="dcterms:W3CDTF">2020-10-06T08:02:48Z</dcterms:created>
  <dcterms:modified xsi:type="dcterms:W3CDTF">2024-10-02T17:27:34Z</dcterms:modified>
</cp:coreProperties>
</file>