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6" r:id="rId9"/>
    <p:sldId id="267" r:id="rId10"/>
    <p:sldId id="268" r:id="rId11"/>
    <p:sldId id="260" r:id="rId12"/>
    <p:sldId id="261" r:id="rId13"/>
    <p:sldId id="263" r:id="rId14"/>
    <p:sldId id="264" r:id="rId15"/>
    <p:sldId id="265" r:id="rId16"/>
    <p:sldId id="26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C93B5-733E-4E41-8CB1-9EA77B3C1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AA3436-09D9-4A32-9B5B-04814F1CA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45CF3E-A022-4AA4-9DA9-1AAFF9C5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05F1C-373F-4358-A5F3-EF1DBECD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4CD6DF-91AB-4532-AB62-7893F185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82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D6B6D-F2D1-43D0-8622-BCB5A546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A11705-0EA4-4A2E-88DB-37993C354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C49EB8-F0FE-4B68-92B1-330E141C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20AC39-440B-4493-BFA0-A1F3C1B4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0C1811-75EB-471B-91A5-1C52B4DB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331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2DCAC1-81FE-4E3D-8DEB-2A86E4DD4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E7C2C5-EB6F-49AA-940B-A37A897A3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E24270-3C82-4BAA-B12F-7C1CA45D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9CF9A1-D7F8-4B31-A9B4-BB338022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EB03FF-ED39-4015-8936-22E00652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1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7095D-1627-4E93-A8C1-CED949DE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5787B-C871-4AFD-ACCE-1A3096387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ED2A5A-6A95-4CFF-9B70-3879ACE4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958611-CF86-4203-8B55-B8D46CEB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B7B4C0-47CD-4504-9E06-7E18FE90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38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468FB-21BB-48D2-BC98-694FD489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B334CF-AEF7-4444-904D-E4189A660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DACCF9-FD73-4823-B0E0-E16AABC0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D40CF8-CDBF-400E-83C1-6E99DF8E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6C219E-5277-4E50-A5BA-47219780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814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B7BD2-B021-4FAC-847C-3EEBF9D0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B33E32-F285-483F-AE74-57005C8BE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BB0BF8-A713-4965-B633-715967841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2522A5-9865-4BC2-9B76-EA510292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034BD0-42DF-4458-ADEB-17B1B337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EB0B8D-6763-4840-8524-1938F92A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429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0FA35-AA2D-488A-AC85-1033DD75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536E34-A589-44CF-BC26-052DE0B2A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BE4D13-D512-4B2B-80B4-A7D0C9533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F7BEF7-5DC2-40D7-9065-EC6E0A1BE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7BFBD2-CE10-4B29-868D-05935963D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3BC7A60-4956-4BCE-893C-3E677E39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E853219-349A-4268-9B55-06E435E5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ED8808-B025-4398-BE9F-1D67E3AC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029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257AC-7172-445C-8B08-2EA4C857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6572CA-858C-4CA9-B7BF-1194A060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B9D7F7-9135-430A-BC78-C9DF6DE8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D6D200-208C-4230-9584-23D8BD6B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16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9A8CF9-6AB4-4030-804A-D5C91796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231456-0AD1-4961-B3CD-531E389E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3C23A7-9102-4A17-83B4-BCE5CF9E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04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3B0D1-8300-436D-8303-6508F479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B6382-3CC2-49F5-B6BF-E4526D7A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694C1E-AA33-45F9-A804-E2485D3F1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AF4DFF-65AA-4B10-8D38-EF455AEE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896C8D-1B5E-4D58-94D1-8D631D5A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1832F-1580-4B2D-AC0F-9ADEC9D0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697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0D354-4F0A-43D9-A332-C2ABDBE49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FD4E8A-9A23-41DD-8A69-D08E3C725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35CA9F-7BD8-4688-87E2-5223BF1B0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CB1D05-0D29-45D9-A700-F18B2C92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611B97-85BC-4BF6-814C-7FFE3582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5EA34B-D0CE-4E8A-8A2B-D410E59F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55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813E87-439E-4A7B-9679-BB37DF6B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5BC69-34BA-4E54-BD20-DD3BFB292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E654A3-A146-4462-8412-4AD0AADF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BF2C-66D1-48C1-8CD7-7B35AAC03D04}" type="datetimeFigureOut">
              <a:rPr lang="pt-PT" smtClean="0"/>
              <a:t>01/12/2021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8FF9A8-2D5D-40C5-8CA5-0710CD8C6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B375BD-FC07-49E9-951C-3C05A458C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C020D-DFC7-4D33-BC45-27E831098D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651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Dkheer3u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8Dkheer3uU?feature=oembed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iJvlgNW0KI&amp;t=15s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iJvlgNW0KI?start=15&amp;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1EA9A7-62CB-4535-80D2-038D467FB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cs-CZ" sz="4000"/>
              <a:t>Ana Luisa Amaral </a:t>
            </a:r>
            <a:endParaRPr lang="pt-PT" sz="400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Tête-à-tête Literário, com Ana Luísa Amaral – Eu Leio em Casa">
            <a:extLst>
              <a:ext uri="{FF2B5EF4-FFF2-40B4-BE49-F238E27FC236}">
                <a16:creationId xmlns:a16="http://schemas.microsoft.com/office/drawing/2014/main" id="{EE9B2B67-C4B4-44D3-BAA0-B89EE305B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" r="1" b="389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4564C-B380-4281-9BB9-0A0D31F4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/>
              <a:t>Imagens</a:t>
            </a:r>
            <a:endParaRPr lang="pt-PT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44B8B-9A5C-4040-965B-755CE59DE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81" y="1828800"/>
            <a:ext cx="2978871" cy="40629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Interromper</a:t>
            </a:r>
            <a:r>
              <a:rPr lang="cs-CZ" sz="1600" b="1" dirty="0"/>
              <a:t> </a:t>
            </a:r>
            <a:r>
              <a:rPr lang="cs-CZ" sz="1600" dirty="0"/>
              <a:t>- přerušit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Laranjas</a:t>
            </a:r>
            <a:r>
              <a:rPr lang="cs-CZ" sz="1600" b="1" dirty="0"/>
              <a:t> </a:t>
            </a:r>
            <a:r>
              <a:rPr lang="cs-CZ" sz="1600" dirty="0"/>
              <a:t>- pomeranče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Voltar</a:t>
            </a:r>
            <a:r>
              <a:rPr lang="cs-CZ" sz="1600" dirty="0"/>
              <a:t> –vrátit se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Mesmo</a:t>
            </a:r>
            <a:r>
              <a:rPr lang="cs-CZ" sz="1600" b="1" dirty="0"/>
              <a:t> </a:t>
            </a:r>
            <a:r>
              <a:rPr lang="cs-CZ" sz="1600" b="1" dirty="0" err="1"/>
              <a:t>que</a:t>
            </a:r>
            <a:r>
              <a:rPr lang="cs-CZ" sz="1600" dirty="0"/>
              <a:t> – přestože, i když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Estranho</a:t>
            </a:r>
            <a:r>
              <a:rPr lang="cs-CZ" sz="1600" dirty="0"/>
              <a:t> - zvláštní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Pacífico</a:t>
            </a:r>
            <a:r>
              <a:rPr lang="cs-CZ" sz="1600" dirty="0"/>
              <a:t> - klidný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Conseguir</a:t>
            </a:r>
            <a:r>
              <a:rPr lang="cs-CZ" sz="1600" dirty="0"/>
              <a:t> - dokázat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Afastar</a:t>
            </a:r>
            <a:r>
              <a:rPr lang="cs-CZ" sz="1600" b="1" dirty="0"/>
              <a:t> de </a:t>
            </a:r>
            <a:r>
              <a:rPr lang="cs-CZ" sz="1600" dirty="0"/>
              <a:t>– vzdálit od</a:t>
            </a:r>
            <a:endParaRPr lang="pt-PT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9F0744-6776-490E-BCEB-DE5E0AE07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9" t="18480" r="33451" b="20401"/>
          <a:stretch/>
        </p:blipFill>
        <p:spPr>
          <a:xfrm>
            <a:off x="328368" y="1690688"/>
            <a:ext cx="7406365" cy="431134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ACF6BC-50D1-405F-9E4F-7426C4BF4686}"/>
              </a:ext>
            </a:extLst>
          </p:cNvPr>
          <p:cNvSpPr txBox="1"/>
          <p:nvPr/>
        </p:nvSpPr>
        <p:spPr>
          <a:xfrm>
            <a:off x="4713402" y="3938048"/>
            <a:ext cx="2677900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Mezi své verše jsem dala  pomeranče</a:t>
            </a:r>
          </a:p>
          <a:p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A vracím se k Tobě – i když vlastně  ne, </a:t>
            </a:r>
          </a:p>
          <a:p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Je zvláštní, že ani ty tiché pomeranče</a:t>
            </a:r>
          </a:p>
          <a:p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od Tebe odloučit mě nedokážou. </a:t>
            </a:r>
            <a:endParaRPr lang="pt-PT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8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E98F3E8-EF18-4940-B327-08A61F95C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48" y="1690688"/>
            <a:ext cx="7213600" cy="40576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24564C-B380-4281-9BB9-0A0D31F4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/>
              <a:t>Imagens</a:t>
            </a:r>
            <a:endParaRPr lang="pt-PT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44B8B-9A5C-4040-965B-755CE59DE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919" y="1834103"/>
            <a:ext cx="3704734" cy="40576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Senil</a:t>
            </a:r>
            <a:r>
              <a:rPr lang="cs-CZ" sz="1600" b="1" dirty="0"/>
              <a:t> </a:t>
            </a:r>
            <a:r>
              <a:rPr lang="cs-CZ" sz="1600" dirty="0"/>
              <a:t>– starý, senilní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Pendurar</a:t>
            </a:r>
            <a:r>
              <a:rPr lang="cs-CZ" sz="1600" dirty="0"/>
              <a:t>-pověsit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Outra</a:t>
            </a:r>
            <a:r>
              <a:rPr lang="cs-CZ" sz="1600" b="1" dirty="0"/>
              <a:t> vez </a:t>
            </a:r>
            <a:r>
              <a:rPr lang="cs-CZ" sz="1600" dirty="0"/>
              <a:t>- jindy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Mesma</a:t>
            </a:r>
            <a:r>
              <a:rPr lang="cs-CZ" sz="1600" b="1" dirty="0"/>
              <a:t> corda</a:t>
            </a:r>
            <a:r>
              <a:rPr lang="cs-CZ" sz="1600" dirty="0"/>
              <a:t>- stejný provaz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/>
              <a:t>A mola</a:t>
            </a:r>
            <a:r>
              <a:rPr lang="cs-CZ" sz="1600" dirty="0"/>
              <a:t>- - kolík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Igual</a:t>
            </a:r>
            <a:r>
              <a:rPr lang="cs-CZ" sz="1600" dirty="0"/>
              <a:t>- stejný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Chover</a:t>
            </a:r>
            <a:r>
              <a:rPr lang="cs-CZ" sz="1600" dirty="0"/>
              <a:t>- pršet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Correr</a:t>
            </a:r>
            <a:r>
              <a:rPr lang="cs-CZ" sz="1600" dirty="0"/>
              <a:t>- běžet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Apanhar</a:t>
            </a:r>
            <a:r>
              <a:rPr lang="cs-CZ" sz="1600" dirty="0"/>
              <a:t>- chytit, posbírat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Desbotar</a:t>
            </a:r>
            <a:r>
              <a:rPr lang="cs-CZ" sz="1600" dirty="0"/>
              <a:t>- rozdrolit se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Romper</a:t>
            </a:r>
            <a:r>
              <a:rPr lang="cs-CZ" sz="1600" dirty="0"/>
              <a:t>- prasknout, 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Húmido</a:t>
            </a:r>
            <a:r>
              <a:rPr lang="cs-CZ" sz="1600" dirty="0"/>
              <a:t>- vlhký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Bolorento</a:t>
            </a:r>
            <a:r>
              <a:rPr lang="cs-CZ" sz="1600" dirty="0"/>
              <a:t>- zatuchlý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/>
              <a:t>Imagem </a:t>
            </a:r>
            <a:r>
              <a:rPr lang="cs-CZ" sz="1600" dirty="0"/>
              <a:t>- obraz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Cordel</a:t>
            </a:r>
            <a:r>
              <a:rPr lang="cs-CZ" sz="1600" b="1" dirty="0"/>
              <a:t> </a:t>
            </a:r>
            <a:r>
              <a:rPr lang="cs-CZ" sz="1600" dirty="0"/>
              <a:t>- provaz</a:t>
            </a:r>
            <a:endParaRPr lang="cs-CZ" sz="16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CF6BC-50D1-405F-9E4F-7426C4BF4686}"/>
              </a:ext>
            </a:extLst>
          </p:cNvPr>
          <p:cNvSpPr txBox="1"/>
          <p:nvPr/>
        </p:nvSpPr>
        <p:spPr>
          <a:xfrm>
            <a:off x="4696904" y="4128941"/>
            <a:ext cx="2798191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2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Ať tě staroba pověsí na stejnou prádelní šňůru a připne stejnými kolíčky. A až bude pršet,  ať tě rychle sundá. Nesmíš se ale  hned roztrhat nebo rozdrolit či tak něco, jen díky té mokré metafoře a zatuchlému provazu.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3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1EFAD7B-C564-4617-AF6A-BC865C9A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7" y="2183484"/>
            <a:ext cx="7456601" cy="4194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24564C-B380-4281-9BB9-0A0D31F4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/>
              <a:t>Imagens</a:t>
            </a:r>
            <a:endParaRPr lang="pt-PT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44B8B-9A5C-4040-965B-755CE59DE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919" y="1834103"/>
            <a:ext cx="3704734" cy="40576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/>
              <a:t>A </a:t>
            </a:r>
            <a:r>
              <a:rPr lang="cs-CZ" sz="1600" b="1" dirty="0" err="1"/>
              <a:t>sorte</a:t>
            </a:r>
            <a:r>
              <a:rPr lang="cs-CZ" sz="1600" b="1" dirty="0"/>
              <a:t> – štěstí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Falar</a:t>
            </a:r>
            <a:r>
              <a:rPr lang="cs-CZ" sz="1600" b="1" dirty="0"/>
              <a:t> – mluvit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Falava</a:t>
            </a:r>
            <a:r>
              <a:rPr lang="cs-CZ" sz="1600" b="1" dirty="0"/>
              <a:t> – mluvila jsem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Página</a:t>
            </a:r>
            <a:r>
              <a:rPr lang="cs-CZ" sz="1600" b="1" dirty="0"/>
              <a:t> </a:t>
            </a:r>
            <a:r>
              <a:rPr lang="cs-CZ" sz="1600" b="1" dirty="0" err="1"/>
              <a:t>anterior</a:t>
            </a:r>
            <a:r>
              <a:rPr lang="cs-CZ" sz="1600" b="1" dirty="0"/>
              <a:t> – předchozí strana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CF6BC-50D1-405F-9E4F-7426C4BF4686}"/>
              </a:ext>
            </a:extLst>
          </p:cNvPr>
          <p:cNvSpPr txBox="1"/>
          <p:nvPr/>
        </p:nvSpPr>
        <p:spPr>
          <a:xfrm>
            <a:off x="5167457" y="4487160"/>
            <a:ext cx="2798191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2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To ne 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To já jsem stále zkažená.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Tu samotu - tu nepotřebuji,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2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Můj klid, ubohý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Měl </a:t>
            </a:r>
            <a:r>
              <a:rPr lang="cs-CZ" altLang="cs-CZ" sz="12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také to štěstí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Co měly ty chvíle duše bez tebe, o kterých jsem mluvila ve třetím verši na předchozí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straněš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2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Nadpis 8">
            <a:extLst>
              <a:ext uri="{FF2B5EF4-FFF2-40B4-BE49-F238E27FC236}">
                <a16:creationId xmlns:a16="http://schemas.microsoft.com/office/drawing/2014/main" id="{55114451-D620-4111-8788-5DFEEEB9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93" y="4614902"/>
            <a:ext cx="8081960" cy="9439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https://www.youtube.com/watch?v=e8Dkheer3uU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E3D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E3D84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édium 7" title="Imagens | Poema de Ana Luísa Amaral com narração de Mundo Dos Poemas">
            <a:hlinkClick r:id="" action="ppaction://media"/>
            <a:extLst>
              <a:ext uri="{FF2B5EF4-FFF2-40B4-BE49-F238E27FC236}">
                <a16:creationId xmlns:a16="http://schemas.microsoft.com/office/drawing/2014/main" id="{879F5918-4939-47A8-860E-AD3760E257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2800" y="1120792"/>
            <a:ext cx="5486400" cy="309981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8055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8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592FBE-434A-4BC4-880A-49CE1D6A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cs-CZ" b="1"/>
              <a:t>Sobre a vida </a:t>
            </a:r>
            <a:endParaRPr lang="pt-PT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86C75-CB2E-41BD-A4CC-53DB73A28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 fontScale="92500"/>
          </a:bodyPr>
          <a:lstStyle/>
          <a:p>
            <a:r>
              <a:rPr lang="pt-BR" sz="2000" b="1" dirty="0"/>
              <a:t>poetisa portuguesa</a:t>
            </a:r>
            <a:endParaRPr lang="cs-CZ" sz="2000" b="1" dirty="0"/>
          </a:p>
          <a:p>
            <a:r>
              <a:rPr lang="cs-CZ" sz="2000" dirty="0" err="1"/>
              <a:t>Nasceu</a:t>
            </a:r>
            <a:r>
              <a:rPr lang="cs-CZ" sz="2000" dirty="0"/>
              <a:t> </a:t>
            </a:r>
            <a:r>
              <a:rPr lang="cs-CZ" sz="2000" b="1" dirty="0" err="1"/>
              <a:t>em</a:t>
            </a:r>
            <a:r>
              <a:rPr lang="cs-CZ" sz="2000" b="1" dirty="0"/>
              <a:t> </a:t>
            </a:r>
            <a:r>
              <a:rPr lang="pt-BR" sz="2000" b="1" dirty="0"/>
              <a:t>Lisboa</a:t>
            </a:r>
            <a:r>
              <a:rPr lang="pt-BR" sz="2000" dirty="0"/>
              <a:t>, em 5 de abril de </a:t>
            </a:r>
            <a:r>
              <a:rPr lang="pt-BR" sz="2000" b="1" dirty="0"/>
              <a:t>1956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Vive</a:t>
            </a:r>
            <a:r>
              <a:rPr lang="cs-CZ" sz="2000" dirty="0"/>
              <a:t> </a:t>
            </a:r>
            <a:r>
              <a:rPr lang="cs-CZ" sz="2000" dirty="0" err="1"/>
              <a:t>em</a:t>
            </a:r>
            <a:r>
              <a:rPr lang="cs-CZ" sz="2000" dirty="0"/>
              <a:t> </a:t>
            </a:r>
            <a:r>
              <a:rPr lang="cs-CZ" sz="2000" b="1" dirty="0" err="1"/>
              <a:t>Le</a:t>
            </a:r>
            <a:r>
              <a:rPr lang="pt-PT" sz="2000" b="1" dirty="0" err="1"/>
              <a:t>ça</a:t>
            </a:r>
            <a:r>
              <a:rPr lang="pt-PT" sz="2000" b="1" dirty="0"/>
              <a:t> da Palmeira  </a:t>
            </a:r>
            <a:r>
              <a:rPr lang="pt-PT" sz="2000" dirty="0"/>
              <a:t>(Porto)</a:t>
            </a:r>
            <a:endParaRPr lang="cs-CZ" sz="2000" dirty="0"/>
          </a:p>
          <a:p>
            <a:r>
              <a:rPr lang="pt-BR" sz="2000" b="1" dirty="0"/>
              <a:t>tradutora</a:t>
            </a:r>
            <a:r>
              <a:rPr lang="pt-BR" sz="2000" dirty="0"/>
              <a:t> da literatura inglesa e americana (Emly Dickinson, Wililian Shakespeeare,etc.).</a:t>
            </a:r>
            <a:endParaRPr lang="cs-CZ" sz="2000" dirty="0"/>
          </a:p>
          <a:p>
            <a:r>
              <a:rPr lang="pt-BR" sz="2000" b="1" dirty="0"/>
              <a:t>professora</a:t>
            </a:r>
            <a:r>
              <a:rPr lang="pt-BR" sz="2000" dirty="0"/>
              <a:t> de Literatura e Cultura Inglesa e Americana na Faculdade de Letras da Universidade do Porto</a:t>
            </a:r>
          </a:p>
          <a:p>
            <a:r>
              <a:rPr lang="pt-BR" sz="2000" dirty="0"/>
              <a:t>Conhecida no estrangeiro: as suas obras são traduzidas </a:t>
            </a:r>
            <a:r>
              <a:rPr lang="pt-BR" sz="2000" b="1" dirty="0"/>
              <a:t>nos países como Alemanha, o Brasil,  a Colombia, a Eslovénia, Espanha, França, a Holanda, Itália, o México, o Reino Unido, a Suécia, a Venezuela, Hong Kong</a:t>
            </a:r>
          </a:p>
          <a:p>
            <a:endParaRPr lang="pt-PT" sz="20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0AD67FB-43C7-4DA8-BC7B-AE30EB37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r="22582" b="-3"/>
          <a:stretch/>
        </p:blipFill>
        <p:spPr bwMode="auto">
          <a:xfrm>
            <a:off x="6965018" y="3085628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Arc 14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Vista da freguesia">
            <a:extLst>
              <a:ext uri="{FF2B5EF4-FFF2-40B4-BE49-F238E27FC236}">
                <a16:creationId xmlns:a16="http://schemas.microsoft.com/office/drawing/2014/main" id="{50C1123A-E9AA-4B6F-8B74-CF7AAC353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3" r="15892" b="-1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ça da Palmeira está localizado em: Portugal Continental">
            <a:extLst>
              <a:ext uri="{FF2B5EF4-FFF2-40B4-BE49-F238E27FC236}">
                <a16:creationId xmlns:a16="http://schemas.microsoft.com/office/drawing/2014/main" id="{C1565F3F-9F82-433A-B0B0-D6CB4FAAB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" r="-4" b="12410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76DCA3EE-6614-4F00-B7B8-587781492436}"/>
              </a:ext>
            </a:extLst>
          </p:cNvPr>
          <p:cNvSpPr/>
          <p:nvPr/>
        </p:nvSpPr>
        <p:spPr>
          <a:xfrm>
            <a:off x="10463130" y="1287262"/>
            <a:ext cx="173511" cy="124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9CB75B2-DED6-420B-8028-C0603DAAAFBD}"/>
              </a:ext>
            </a:extLst>
          </p:cNvPr>
          <p:cNvCxnSpPr>
            <a:cxnSpLocks/>
          </p:cNvCxnSpPr>
          <p:nvPr/>
        </p:nvCxnSpPr>
        <p:spPr>
          <a:xfrm>
            <a:off x="9740990" y="613110"/>
            <a:ext cx="719091" cy="6995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4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08828D-8D0E-4960-A3D6-361F57B6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>
            <a:normAutofit/>
          </a:bodyPr>
          <a:lstStyle/>
          <a:p>
            <a:r>
              <a:rPr lang="cs-CZ" b="1" dirty="0" err="1"/>
              <a:t>Sobre</a:t>
            </a:r>
            <a:r>
              <a:rPr lang="cs-CZ" b="1" dirty="0"/>
              <a:t> a obra </a:t>
            </a:r>
            <a:endParaRPr lang="pt-PT" b="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0" y="5800298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D4088-9B2A-4469-851A-1C3769B7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7" y="2549718"/>
            <a:ext cx="5747857" cy="3552969"/>
          </a:xfrm>
        </p:spPr>
        <p:txBody>
          <a:bodyPr numCol="2">
            <a:normAutofit/>
          </a:bodyPr>
          <a:lstStyle/>
          <a:p>
            <a:r>
              <a:rPr lang="pt-BR" sz="1300" b="1"/>
              <a:t>Minha senhora de quê</a:t>
            </a:r>
            <a:r>
              <a:rPr lang="pt-BR" sz="1300"/>
              <a:t>, Fora do Texto, 1990; reed., Quetzal, 1999</a:t>
            </a:r>
          </a:p>
          <a:p>
            <a:r>
              <a:rPr lang="pt-BR" sz="1300" b="1"/>
              <a:t>Coisas de partir, </a:t>
            </a:r>
            <a:r>
              <a:rPr lang="pt-BR" sz="1300"/>
              <a:t>Fora do Texto, 1993; reed., Gótica, 2001</a:t>
            </a:r>
          </a:p>
          <a:p>
            <a:r>
              <a:rPr lang="pt-BR" sz="1300" b="1"/>
              <a:t>Epopeias</a:t>
            </a:r>
            <a:r>
              <a:rPr lang="pt-BR" sz="1300"/>
              <a:t>, Fora do Texto, 1994</a:t>
            </a:r>
          </a:p>
          <a:p>
            <a:r>
              <a:rPr lang="pt-BR" sz="1300" b="1"/>
              <a:t>E muitos os caminhos</a:t>
            </a:r>
            <a:r>
              <a:rPr lang="pt-BR" sz="1300"/>
              <a:t>, Poetas de Letras, 1995</a:t>
            </a:r>
          </a:p>
          <a:p>
            <a:r>
              <a:rPr lang="pt-BR" sz="1300" b="1"/>
              <a:t>Às vezes o paraíso</a:t>
            </a:r>
            <a:r>
              <a:rPr lang="pt-BR" sz="1300"/>
              <a:t>, Quetzal, 1998; reed. 2000.</a:t>
            </a:r>
          </a:p>
          <a:p>
            <a:r>
              <a:rPr lang="pt-BR" sz="1300" b="1"/>
              <a:t>Imagens</a:t>
            </a:r>
            <a:r>
              <a:rPr lang="pt-BR" sz="1300"/>
              <a:t>, Campo das Letras, 2000</a:t>
            </a:r>
          </a:p>
          <a:p>
            <a:r>
              <a:rPr lang="pt-BR" sz="1300" b="1"/>
              <a:t>Imagias</a:t>
            </a:r>
            <a:r>
              <a:rPr lang="pt-BR" sz="1300"/>
              <a:t>, Gótica, 2002</a:t>
            </a:r>
          </a:p>
          <a:p>
            <a:r>
              <a:rPr lang="pt-BR" sz="1300" b="1"/>
              <a:t>A arte de ser tigre</a:t>
            </a:r>
            <a:r>
              <a:rPr lang="pt-BR" sz="1300"/>
              <a:t>, Gótica, 2003</a:t>
            </a:r>
          </a:p>
          <a:p>
            <a:r>
              <a:rPr lang="pt-BR" sz="1300" b="1"/>
              <a:t>Poesia Reunida </a:t>
            </a:r>
            <a:r>
              <a:rPr lang="pt-BR" sz="1300"/>
              <a:t>1990-2005, Quasi, 2005</a:t>
            </a:r>
          </a:p>
          <a:p>
            <a:r>
              <a:rPr lang="pt-BR" sz="1300"/>
              <a:t>A génese do amor, Campo das Letras, 2005; 2ª edição, 2006</a:t>
            </a:r>
          </a:p>
          <a:p>
            <a:r>
              <a:rPr lang="pt-BR" sz="1300" b="1"/>
              <a:t>Entre dois rios e outras noites</a:t>
            </a:r>
            <a:r>
              <a:rPr lang="pt-BR" sz="1300"/>
              <a:t>, Campo das Letras, 2008</a:t>
            </a:r>
          </a:p>
          <a:p>
            <a:r>
              <a:rPr lang="pt-BR" sz="1300" b="1"/>
              <a:t>Inversos</a:t>
            </a:r>
            <a:r>
              <a:rPr lang="pt-BR" sz="1300"/>
              <a:t>, Poesia 1990-2010, Dom Quixote, 2010</a:t>
            </a:r>
          </a:p>
          <a:p>
            <a:r>
              <a:rPr lang="pt-BR" sz="1300" b="1"/>
              <a:t>Vozes</a:t>
            </a:r>
            <a:r>
              <a:rPr lang="pt-BR" sz="1300"/>
              <a:t>, Dom Quixote, 2011; 2ª edição, 2012; 3ª edição, 2015</a:t>
            </a:r>
          </a:p>
          <a:p>
            <a:r>
              <a:rPr lang="pt-BR" sz="1300" b="1"/>
              <a:t>Escuro</a:t>
            </a:r>
            <a:r>
              <a:rPr lang="pt-BR" sz="1300"/>
              <a:t>, Assírio &amp; Alvim, 2014</a:t>
            </a:r>
          </a:p>
          <a:p>
            <a:r>
              <a:rPr lang="pt-BR" sz="1300" b="1"/>
              <a:t>E Todavia</a:t>
            </a:r>
            <a:r>
              <a:rPr lang="pt-BR" sz="1300"/>
              <a:t>, Assírio &amp; Alvim, 2015</a:t>
            </a:r>
          </a:p>
          <a:p>
            <a:r>
              <a:rPr lang="pt-BR" sz="1300" b="1"/>
              <a:t>Mundo</a:t>
            </a:r>
            <a:r>
              <a:rPr lang="pt-BR" sz="1300"/>
              <a:t>, Assírio &amp; Alvim, 2021 (no prelo)</a:t>
            </a:r>
            <a:endParaRPr lang="pt-PT" sz="130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The Art of Being a Tiger by Ana Luísa Amaral">
            <a:extLst>
              <a:ext uri="{FF2B5EF4-FFF2-40B4-BE49-F238E27FC236}">
                <a16:creationId xmlns:a16="http://schemas.microsoft.com/office/drawing/2014/main" id="{BD187A32-3FA7-4FA1-B0EB-11480EFA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3548" y="771383"/>
            <a:ext cx="3599654" cy="53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1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78">
            <a:extLst>
              <a:ext uri="{FF2B5EF4-FFF2-40B4-BE49-F238E27FC236}">
                <a16:creationId xmlns:a16="http://schemas.microsoft.com/office/drawing/2014/main" id="{8C4161AE-11A2-4436-A7FB-44334586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8229D1-C16F-4EBF-AA2C-B7ECDCC85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73EE8C-1B45-4840-A457-C0C321AE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6650303" cy="1330518"/>
          </a:xfrm>
        </p:spPr>
        <p:txBody>
          <a:bodyPr>
            <a:normAutofit/>
          </a:bodyPr>
          <a:lstStyle/>
          <a:p>
            <a:r>
              <a:rPr lang="pt-PT" b="1"/>
              <a:t>Literatura infantil</a:t>
            </a:r>
            <a:endParaRPr lang="pt-PT" b="1" dirty="0"/>
          </a:p>
        </p:txBody>
      </p:sp>
      <p:pic>
        <p:nvPicPr>
          <p:cNvPr id="4104" name="Picture 8" descr="Lengalenga da Lena, a hiena&amp;quot; | Zig Zag | RTP">
            <a:extLst>
              <a:ext uri="{FF2B5EF4-FFF2-40B4-BE49-F238E27FC236}">
                <a16:creationId xmlns:a16="http://schemas.microsoft.com/office/drawing/2014/main" id="{E9011E7E-9245-4A23-870B-F5D7DA4B9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 r="6" b="20564"/>
          <a:stretch/>
        </p:blipFill>
        <p:spPr bwMode="auto">
          <a:xfrm>
            <a:off x="8610600" y="10"/>
            <a:ext cx="3581400" cy="1677587"/>
          </a:xfrm>
          <a:custGeom>
            <a:avLst/>
            <a:gdLst/>
            <a:ahLst/>
            <a:cxnLst/>
            <a:rect l="l" t="t" r="r" b="b"/>
            <a:pathLst>
              <a:path w="3581400" h="1677597">
                <a:moveTo>
                  <a:pt x="161395" y="0"/>
                </a:moveTo>
                <a:lnTo>
                  <a:pt x="3581400" y="0"/>
                </a:lnTo>
                <a:lnTo>
                  <a:pt x="3581400" y="1677597"/>
                </a:lnTo>
                <a:lnTo>
                  <a:pt x="16028" y="1677597"/>
                </a:lnTo>
                <a:lnTo>
                  <a:pt x="14520" y="1674742"/>
                </a:lnTo>
                <a:cubicBezTo>
                  <a:pt x="19077" y="1661158"/>
                  <a:pt x="13236" y="1655969"/>
                  <a:pt x="11870" y="1634532"/>
                </a:cubicBezTo>
                <a:cubicBezTo>
                  <a:pt x="15960" y="1627315"/>
                  <a:pt x="14857" y="1619871"/>
                  <a:pt x="12123" y="1611974"/>
                </a:cubicBezTo>
                <a:cubicBezTo>
                  <a:pt x="14601" y="1592532"/>
                  <a:pt x="11088" y="1572641"/>
                  <a:pt x="10881" y="1549670"/>
                </a:cubicBezTo>
                <a:lnTo>
                  <a:pt x="1421" y="1487568"/>
                </a:lnTo>
                <a:lnTo>
                  <a:pt x="2231" y="1428268"/>
                </a:lnTo>
                <a:cubicBezTo>
                  <a:pt x="3846" y="1420887"/>
                  <a:pt x="5650" y="1413843"/>
                  <a:pt x="7559" y="1407245"/>
                </a:cubicBezTo>
                <a:cubicBezTo>
                  <a:pt x="2335" y="1397680"/>
                  <a:pt x="12971" y="1375400"/>
                  <a:pt x="1223" y="1371658"/>
                </a:cubicBezTo>
                <a:cubicBezTo>
                  <a:pt x="3461" y="1362565"/>
                  <a:pt x="8956" y="1359484"/>
                  <a:pt x="1070" y="1358381"/>
                </a:cubicBezTo>
                <a:cubicBezTo>
                  <a:pt x="1593" y="1355266"/>
                  <a:pt x="1218" y="1352935"/>
                  <a:pt x="412" y="1350955"/>
                </a:cubicBezTo>
                <a:lnTo>
                  <a:pt x="0" y="1350276"/>
                </a:lnTo>
                <a:lnTo>
                  <a:pt x="5162" y="1330155"/>
                </a:lnTo>
                <a:lnTo>
                  <a:pt x="4981" y="1326976"/>
                </a:lnTo>
                <a:lnTo>
                  <a:pt x="9454" y="1314508"/>
                </a:lnTo>
                <a:lnTo>
                  <a:pt x="17855" y="1287115"/>
                </a:lnTo>
                <a:cubicBezTo>
                  <a:pt x="19212" y="1284856"/>
                  <a:pt x="26250" y="1256761"/>
                  <a:pt x="28140" y="1255674"/>
                </a:cubicBezTo>
                <a:cubicBezTo>
                  <a:pt x="23472" y="1220662"/>
                  <a:pt x="37878" y="1249642"/>
                  <a:pt x="40706" y="1216246"/>
                </a:cubicBezTo>
                <a:cubicBezTo>
                  <a:pt x="29115" y="1194325"/>
                  <a:pt x="44888" y="1197089"/>
                  <a:pt x="48102" y="1147300"/>
                </a:cubicBezTo>
                <a:cubicBezTo>
                  <a:pt x="54707" y="1121708"/>
                  <a:pt x="50727" y="1107942"/>
                  <a:pt x="63890" y="1070753"/>
                </a:cubicBezTo>
                <a:cubicBezTo>
                  <a:pt x="68816" y="1034410"/>
                  <a:pt x="75171" y="958324"/>
                  <a:pt x="77661" y="929239"/>
                </a:cubicBezTo>
                <a:cubicBezTo>
                  <a:pt x="69046" y="901681"/>
                  <a:pt x="78084" y="919168"/>
                  <a:pt x="78834" y="896242"/>
                </a:cubicBezTo>
                <a:cubicBezTo>
                  <a:pt x="88537" y="908295"/>
                  <a:pt x="76451" y="866480"/>
                  <a:pt x="88448" y="872205"/>
                </a:cubicBezTo>
                <a:cubicBezTo>
                  <a:pt x="88206" y="867852"/>
                  <a:pt x="87591" y="863453"/>
                  <a:pt x="86885" y="858997"/>
                </a:cubicBezTo>
                <a:cubicBezTo>
                  <a:pt x="86765" y="858219"/>
                  <a:pt x="86642" y="857442"/>
                  <a:pt x="86522" y="856664"/>
                </a:cubicBezTo>
                <a:lnTo>
                  <a:pt x="87113" y="848522"/>
                </a:lnTo>
                <a:lnTo>
                  <a:pt x="84722" y="844735"/>
                </a:lnTo>
                <a:lnTo>
                  <a:pt x="83780" y="831413"/>
                </a:lnTo>
                <a:cubicBezTo>
                  <a:pt x="83822" y="826652"/>
                  <a:pt x="84330" y="821802"/>
                  <a:pt x="85585" y="816845"/>
                </a:cubicBezTo>
                <a:cubicBezTo>
                  <a:pt x="94144" y="803184"/>
                  <a:pt x="85848" y="765821"/>
                  <a:pt x="97019" y="749378"/>
                </a:cubicBezTo>
                <a:cubicBezTo>
                  <a:pt x="100233" y="742498"/>
                  <a:pt x="104715" y="716106"/>
                  <a:pt x="102234" y="708014"/>
                </a:cubicBezTo>
                <a:cubicBezTo>
                  <a:pt x="102481" y="701872"/>
                  <a:pt x="104818" y="696611"/>
                  <a:pt x="101661" y="690731"/>
                </a:cubicBezTo>
                <a:cubicBezTo>
                  <a:pt x="98063" y="682521"/>
                  <a:pt x="108190" y="669704"/>
                  <a:pt x="102578" y="667652"/>
                </a:cubicBezTo>
                <a:cubicBezTo>
                  <a:pt x="105340" y="642306"/>
                  <a:pt x="115874" y="560911"/>
                  <a:pt x="118234" y="538657"/>
                </a:cubicBezTo>
                <a:cubicBezTo>
                  <a:pt x="117638" y="537302"/>
                  <a:pt x="117131" y="535775"/>
                  <a:pt x="116730" y="534128"/>
                </a:cubicBezTo>
                <a:cubicBezTo>
                  <a:pt x="114402" y="524544"/>
                  <a:pt x="116056" y="512942"/>
                  <a:pt x="120423" y="508217"/>
                </a:cubicBezTo>
                <a:cubicBezTo>
                  <a:pt x="135842" y="482476"/>
                  <a:pt x="140032" y="452305"/>
                  <a:pt x="146490" y="425691"/>
                </a:cubicBezTo>
                <a:cubicBezTo>
                  <a:pt x="152632" y="394798"/>
                  <a:pt x="137378" y="407838"/>
                  <a:pt x="153347" y="374828"/>
                </a:cubicBezTo>
                <a:cubicBezTo>
                  <a:pt x="149818" y="367784"/>
                  <a:pt x="150382" y="362614"/>
                  <a:pt x="153662" y="355448"/>
                </a:cubicBezTo>
                <a:cubicBezTo>
                  <a:pt x="156334" y="340231"/>
                  <a:pt x="145653" y="334489"/>
                  <a:pt x="154323" y="323061"/>
                </a:cubicBezTo>
                <a:cubicBezTo>
                  <a:pt x="148259" y="322134"/>
                  <a:pt x="156546" y="292315"/>
                  <a:pt x="149604" y="295584"/>
                </a:cubicBezTo>
                <a:cubicBezTo>
                  <a:pt x="145978" y="282129"/>
                  <a:pt x="155190" y="282737"/>
                  <a:pt x="152223" y="269800"/>
                </a:cubicBezTo>
                <a:cubicBezTo>
                  <a:pt x="152875" y="257840"/>
                  <a:pt x="157283" y="280242"/>
                  <a:pt x="159574" y="268040"/>
                </a:cubicBezTo>
                <a:cubicBezTo>
                  <a:pt x="161332" y="252572"/>
                  <a:pt x="171677" y="259420"/>
                  <a:pt x="160187" y="239084"/>
                </a:cubicBezTo>
                <a:cubicBezTo>
                  <a:pt x="165715" y="225322"/>
                  <a:pt x="160228" y="218349"/>
                  <a:pt x="160377" y="194696"/>
                </a:cubicBezTo>
                <a:lnTo>
                  <a:pt x="162286" y="188429"/>
                </a:lnTo>
                <a:lnTo>
                  <a:pt x="156932" y="180431"/>
                </a:lnTo>
                <a:cubicBezTo>
                  <a:pt x="154788" y="175986"/>
                  <a:pt x="153490" y="170658"/>
                  <a:pt x="154246" y="163556"/>
                </a:cubicBezTo>
                <a:cubicBezTo>
                  <a:pt x="168756" y="121106"/>
                  <a:pt x="144558" y="160910"/>
                  <a:pt x="153818" y="90171"/>
                </a:cubicBezTo>
                <a:cubicBezTo>
                  <a:pt x="155960" y="86805"/>
                  <a:pt x="154719" y="77320"/>
                  <a:pt x="152128" y="77275"/>
                </a:cubicBezTo>
                <a:cubicBezTo>
                  <a:pt x="153243" y="72994"/>
                  <a:pt x="158878" y="63894"/>
                  <a:pt x="154912" y="61293"/>
                </a:cubicBezTo>
                <a:cubicBezTo>
                  <a:pt x="155507" y="49699"/>
                  <a:pt x="156808" y="38400"/>
                  <a:pt x="158770" y="27665"/>
                </a:cubicBezTo>
                <a:lnTo>
                  <a:pt x="164401" y="5871"/>
                </a:lnTo>
                <a:lnTo>
                  <a:pt x="161421" y="241"/>
                </a:lnTo>
                <a:cubicBezTo>
                  <a:pt x="161412" y="161"/>
                  <a:pt x="161403" y="80"/>
                  <a:pt x="16139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50D95-B2B1-4B98-A7A5-FEE4DFA4A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2193779"/>
            <a:ext cx="6650302" cy="3908909"/>
          </a:xfrm>
        </p:spPr>
        <p:txBody>
          <a:bodyPr>
            <a:normAutofit/>
          </a:bodyPr>
          <a:lstStyle/>
          <a:p>
            <a:r>
              <a:rPr lang="pt-BR" sz="2000" b="1"/>
              <a:t>Gaspar, o Dedo Diferente e Outras Histórias</a:t>
            </a:r>
            <a:r>
              <a:rPr lang="pt-BR" sz="2000"/>
              <a:t>, (ilust. Elsa Navarro), Campo das Letras, 1999</a:t>
            </a:r>
          </a:p>
          <a:p>
            <a:r>
              <a:rPr lang="pt-BR" sz="2000" b="1"/>
              <a:t>A História da Aranha Leopoldina</a:t>
            </a:r>
            <a:r>
              <a:rPr lang="pt-BR" sz="2000"/>
              <a:t>, (ilust. Elsa Navarro), Campo das Letras, 2000</a:t>
            </a:r>
          </a:p>
          <a:p>
            <a:r>
              <a:rPr lang="pt-BR" sz="2000" b="1"/>
              <a:t>A Tempestade</a:t>
            </a:r>
            <a:r>
              <a:rPr lang="pt-BR" sz="2000"/>
              <a:t>, (ilust. Marta Madureira), Quidnovi 2011 - Plano Nacional de Leitura</a:t>
            </a:r>
          </a:p>
          <a:p>
            <a:r>
              <a:rPr lang="pt-BR" sz="2000" b="1"/>
              <a:t>Como Tu</a:t>
            </a:r>
            <a:r>
              <a:rPr lang="pt-BR" sz="2000"/>
              <a:t>, (ilust. Elsa Navarro), Quidnovi, 2012 (música de António Pinho Vargas, piano por Álvaro Teixeira Lopes, vozes de Pedro Lamares, Rute Pimenta e Ana Luísa Amaral - Plano Nacional de Leitura</a:t>
            </a:r>
          </a:p>
          <a:p>
            <a:r>
              <a:rPr lang="pt-BR" sz="2000" b="1"/>
              <a:t>Lengalenga de Lena, a Hiena</a:t>
            </a:r>
            <a:r>
              <a:rPr lang="pt-BR" sz="2000"/>
              <a:t>, (ilust. Jaime Ferraz), Zero a Oito, 2019</a:t>
            </a:r>
          </a:p>
          <a:p>
            <a:pPr marL="0" indent="0">
              <a:buNone/>
            </a:pPr>
            <a:endParaRPr lang="pt-PT" sz="2000"/>
          </a:p>
        </p:txBody>
      </p:sp>
      <p:pic>
        <p:nvPicPr>
          <p:cNvPr id="4102" name="Picture 6" descr="A Tempestade - Livro - WOOK">
            <a:extLst>
              <a:ext uri="{FF2B5EF4-FFF2-40B4-BE49-F238E27FC236}">
                <a16:creationId xmlns:a16="http://schemas.microsoft.com/office/drawing/2014/main" id="{983A2460-D472-4B12-BA73-F3094A470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3" r="2" b="11992"/>
          <a:stretch/>
        </p:blipFill>
        <p:spPr bwMode="auto">
          <a:xfrm>
            <a:off x="8617346" y="1657844"/>
            <a:ext cx="3574654" cy="1752443"/>
          </a:xfrm>
          <a:custGeom>
            <a:avLst/>
            <a:gdLst/>
            <a:ahLst/>
            <a:cxnLst/>
            <a:rect l="l" t="t" r="r" b="b"/>
            <a:pathLst>
              <a:path w="3574654" h="1752443">
                <a:moveTo>
                  <a:pt x="8656" y="0"/>
                </a:moveTo>
                <a:lnTo>
                  <a:pt x="3574654" y="0"/>
                </a:lnTo>
                <a:lnTo>
                  <a:pt x="3574654" y="1752443"/>
                </a:lnTo>
                <a:lnTo>
                  <a:pt x="174206" y="1752443"/>
                </a:lnTo>
                <a:lnTo>
                  <a:pt x="173520" y="1742722"/>
                </a:lnTo>
                <a:cubicBezTo>
                  <a:pt x="166693" y="1740806"/>
                  <a:pt x="168850" y="1709464"/>
                  <a:pt x="158494" y="1720158"/>
                </a:cubicBezTo>
                <a:cubicBezTo>
                  <a:pt x="157707" y="1709842"/>
                  <a:pt x="161192" y="1700765"/>
                  <a:pt x="154638" y="1709133"/>
                </a:cubicBezTo>
                <a:cubicBezTo>
                  <a:pt x="154175" y="1705884"/>
                  <a:pt x="153224" y="1704360"/>
                  <a:pt x="152028" y="1703639"/>
                </a:cubicBezTo>
                <a:lnTo>
                  <a:pt x="151510" y="1703552"/>
                </a:lnTo>
                <a:lnTo>
                  <a:pt x="149939" y="1680484"/>
                </a:lnTo>
                <a:lnTo>
                  <a:pt x="148900" y="1678015"/>
                </a:lnTo>
                <a:cubicBezTo>
                  <a:pt x="148913" y="1672749"/>
                  <a:pt x="148924" y="1667484"/>
                  <a:pt x="148936" y="1662218"/>
                </a:cubicBezTo>
                <a:lnTo>
                  <a:pt x="148390" y="1654463"/>
                </a:lnTo>
                <a:lnTo>
                  <a:pt x="149402" y="1651435"/>
                </a:lnTo>
                <a:cubicBezTo>
                  <a:pt x="149846" y="1648628"/>
                  <a:pt x="149650" y="1645207"/>
                  <a:pt x="148002" y="1640413"/>
                </a:cubicBezTo>
                <a:lnTo>
                  <a:pt x="147401" y="1639463"/>
                </a:lnTo>
                <a:lnTo>
                  <a:pt x="147883" y="1629196"/>
                </a:lnTo>
                <a:cubicBezTo>
                  <a:pt x="148324" y="1625687"/>
                  <a:pt x="149076" y="1622319"/>
                  <a:pt x="150267" y="1619175"/>
                </a:cubicBezTo>
                <a:cubicBezTo>
                  <a:pt x="136723" y="1595128"/>
                  <a:pt x="139317" y="1561402"/>
                  <a:pt x="132165" y="1529881"/>
                </a:cubicBezTo>
                <a:cubicBezTo>
                  <a:pt x="133186" y="1488865"/>
                  <a:pt x="141785" y="1480519"/>
                  <a:pt x="131022" y="1453616"/>
                </a:cubicBezTo>
                <a:cubicBezTo>
                  <a:pt x="127310" y="1440813"/>
                  <a:pt x="129541" y="1421555"/>
                  <a:pt x="120754" y="1389024"/>
                </a:cubicBezTo>
                <a:cubicBezTo>
                  <a:pt x="114227" y="1358388"/>
                  <a:pt x="111705" y="1330175"/>
                  <a:pt x="105496" y="1302691"/>
                </a:cubicBezTo>
                <a:cubicBezTo>
                  <a:pt x="99430" y="1269937"/>
                  <a:pt x="99163" y="1277652"/>
                  <a:pt x="95268" y="1258284"/>
                </a:cubicBezTo>
                <a:cubicBezTo>
                  <a:pt x="93851" y="1254897"/>
                  <a:pt x="86672" y="1222305"/>
                  <a:pt x="84858" y="1219376"/>
                </a:cubicBezTo>
                <a:cubicBezTo>
                  <a:pt x="80520" y="1201736"/>
                  <a:pt x="73502" y="1179721"/>
                  <a:pt x="69245" y="1152443"/>
                </a:cubicBezTo>
                <a:cubicBezTo>
                  <a:pt x="72181" y="1130820"/>
                  <a:pt x="55102" y="1109065"/>
                  <a:pt x="59323" y="1082021"/>
                </a:cubicBezTo>
                <a:cubicBezTo>
                  <a:pt x="59933" y="1072426"/>
                  <a:pt x="56059" y="1044866"/>
                  <a:pt x="51817" y="1040962"/>
                </a:cubicBezTo>
                <a:cubicBezTo>
                  <a:pt x="50286" y="1035485"/>
                  <a:pt x="50657" y="1028293"/>
                  <a:pt x="46503" y="1027051"/>
                </a:cubicBezTo>
                <a:cubicBezTo>
                  <a:pt x="41346" y="1024363"/>
                  <a:pt x="45759" y="1001606"/>
                  <a:pt x="40736" y="1006491"/>
                </a:cubicBezTo>
                <a:cubicBezTo>
                  <a:pt x="43694" y="990397"/>
                  <a:pt x="32609" y="982630"/>
                  <a:pt x="28654" y="971512"/>
                </a:cubicBezTo>
                <a:cubicBezTo>
                  <a:pt x="30316" y="964989"/>
                  <a:pt x="28253" y="959112"/>
                  <a:pt x="25191" y="951644"/>
                </a:cubicBezTo>
                <a:lnTo>
                  <a:pt x="21142" y="941381"/>
                </a:lnTo>
                <a:cubicBezTo>
                  <a:pt x="21020" y="939810"/>
                  <a:pt x="20896" y="938238"/>
                  <a:pt x="20773" y="936667"/>
                </a:cubicBezTo>
                <a:cubicBezTo>
                  <a:pt x="19874" y="928278"/>
                  <a:pt x="16398" y="900629"/>
                  <a:pt x="15745" y="891045"/>
                </a:cubicBezTo>
                <a:lnTo>
                  <a:pt x="16852" y="879166"/>
                </a:lnTo>
                <a:cubicBezTo>
                  <a:pt x="16064" y="875445"/>
                  <a:pt x="11752" y="871879"/>
                  <a:pt x="11024" y="868721"/>
                </a:cubicBezTo>
                <a:lnTo>
                  <a:pt x="12485" y="860219"/>
                </a:lnTo>
                <a:cubicBezTo>
                  <a:pt x="8271" y="861111"/>
                  <a:pt x="11740" y="851094"/>
                  <a:pt x="11850" y="843525"/>
                </a:cubicBezTo>
                <a:cubicBezTo>
                  <a:pt x="11730" y="828022"/>
                  <a:pt x="11612" y="812518"/>
                  <a:pt x="11493" y="797015"/>
                </a:cubicBezTo>
                <a:lnTo>
                  <a:pt x="9000" y="768303"/>
                </a:lnTo>
                <a:lnTo>
                  <a:pt x="10494" y="759507"/>
                </a:lnTo>
                <a:cubicBezTo>
                  <a:pt x="10852" y="740351"/>
                  <a:pt x="4936" y="719172"/>
                  <a:pt x="9764" y="705570"/>
                </a:cubicBezTo>
                <a:cubicBezTo>
                  <a:pt x="10332" y="700041"/>
                  <a:pt x="10202" y="695038"/>
                  <a:pt x="9638" y="690388"/>
                </a:cubicBezTo>
                <a:lnTo>
                  <a:pt x="7047" y="677974"/>
                </a:lnTo>
                <a:lnTo>
                  <a:pt x="0" y="653388"/>
                </a:lnTo>
                <a:cubicBezTo>
                  <a:pt x="12182" y="652146"/>
                  <a:pt x="-4668" y="595337"/>
                  <a:pt x="6127" y="601549"/>
                </a:cubicBezTo>
                <a:cubicBezTo>
                  <a:pt x="3933" y="578838"/>
                  <a:pt x="25694" y="557816"/>
                  <a:pt x="13968" y="535919"/>
                </a:cubicBezTo>
                <a:cubicBezTo>
                  <a:pt x="14926" y="501851"/>
                  <a:pt x="11016" y="453329"/>
                  <a:pt x="11875" y="420166"/>
                </a:cubicBezTo>
                <a:cubicBezTo>
                  <a:pt x="6938" y="426282"/>
                  <a:pt x="8070" y="396529"/>
                  <a:pt x="8209" y="392858"/>
                </a:cubicBezTo>
                <a:cubicBezTo>
                  <a:pt x="10678" y="370586"/>
                  <a:pt x="9897" y="351343"/>
                  <a:pt x="13049" y="312846"/>
                </a:cubicBezTo>
                <a:cubicBezTo>
                  <a:pt x="11510" y="278783"/>
                  <a:pt x="19654" y="249172"/>
                  <a:pt x="10752" y="217790"/>
                </a:cubicBezTo>
                <a:cubicBezTo>
                  <a:pt x="12418" y="215662"/>
                  <a:pt x="13704" y="213034"/>
                  <a:pt x="14712" y="210066"/>
                </a:cubicBezTo>
                <a:lnTo>
                  <a:pt x="16900" y="200849"/>
                </a:lnTo>
                <a:lnTo>
                  <a:pt x="16484" y="199564"/>
                </a:lnTo>
                <a:cubicBezTo>
                  <a:pt x="15715" y="194009"/>
                  <a:pt x="16101" y="190699"/>
                  <a:pt x="16998" y="188389"/>
                </a:cubicBezTo>
                <a:lnTo>
                  <a:pt x="18474" y="186250"/>
                </a:lnTo>
                <a:lnTo>
                  <a:pt x="19253" y="178676"/>
                </a:lnTo>
                <a:lnTo>
                  <a:pt x="23738" y="138548"/>
                </a:lnTo>
                <a:lnTo>
                  <a:pt x="23258" y="138123"/>
                </a:lnTo>
                <a:cubicBezTo>
                  <a:pt x="22237" y="136655"/>
                  <a:pt x="21585" y="134605"/>
                  <a:pt x="21688" y="131277"/>
                </a:cubicBezTo>
                <a:cubicBezTo>
                  <a:pt x="14019" y="134681"/>
                  <a:pt x="18874" y="128568"/>
                  <a:pt x="19855" y="118460"/>
                </a:cubicBezTo>
                <a:cubicBezTo>
                  <a:pt x="8164" y="121490"/>
                  <a:pt x="15490" y="93803"/>
                  <a:pt x="9287" y="87467"/>
                </a:cubicBezTo>
                <a:cubicBezTo>
                  <a:pt x="10272" y="79974"/>
                  <a:pt x="11100" y="72101"/>
                  <a:pt x="11706" y="64012"/>
                </a:cubicBezTo>
                <a:cubicBezTo>
                  <a:pt x="11774" y="62414"/>
                  <a:pt x="11844" y="60817"/>
                  <a:pt x="11913" y="59219"/>
                </a:cubicBezTo>
                <a:lnTo>
                  <a:pt x="11800" y="59091"/>
                </a:lnTo>
                <a:cubicBezTo>
                  <a:pt x="11601" y="57983"/>
                  <a:pt x="11577" y="56382"/>
                  <a:pt x="11792" y="53973"/>
                </a:cubicBezTo>
                <a:lnTo>
                  <a:pt x="12291" y="50475"/>
                </a:lnTo>
                <a:lnTo>
                  <a:pt x="12694" y="41175"/>
                </a:lnTo>
                <a:lnTo>
                  <a:pt x="12068" y="37768"/>
                </a:lnTo>
                <a:lnTo>
                  <a:pt x="10718" y="36122"/>
                </a:lnTo>
                <a:cubicBezTo>
                  <a:pt x="10782" y="35853"/>
                  <a:pt x="10846" y="35583"/>
                  <a:pt x="10911" y="35314"/>
                </a:cubicBezTo>
                <a:cubicBezTo>
                  <a:pt x="13618" y="29654"/>
                  <a:pt x="17224" y="28942"/>
                  <a:pt x="7774" y="168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inar e Pasmar - Gaspar, O Dedo Diferente e A Aranha Leopoldina">
            <a:extLst>
              <a:ext uri="{FF2B5EF4-FFF2-40B4-BE49-F238E27FC236}">
                <a16:creationId xmlns:a16="http://schemas.microsoft.com/office/drawing/2014/main" id="{4C975EB4-2B82-400B-9935-A452EA120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r="6" b="21445"/>
          <a:stretch/>
        </p:blipFill>
        <p:spPr bwMode="auto">
          <a:xfrm>
            <a:off x="8786988" y="3390534"/>
            <a:ext cx="3405012" cy="1752443"/>
          </a:xfrm>
          <a:custGeom>
            <a:avLst/>
            <a:gdLst/>
            <a:ahLst/>
            <a:cxnLst/>
            <a:rect l="l" t="t" r="r" b="b"/>
            <a:pathLst>
              <a:path w="3405012" h="1752443">
                <a:moveTo>
                  <a:pt x="0" y="0"/>
                </a:moveTo>
                <a:lnTo>
                  <a:pt x="3405012" y="0"/>
                </a:lnTo>
                <a:lnTo>
                  <a:pt x="3405012" y="1752443"/>
                </a:lnTo>
                <a:lnTo>
                  <a:pt x="150701" y="1752443"/>
                </a:lnTo>
                <a:lnTo>
                  <a:pt x="151133" y="1747002"/>
                </a:lnTo>
                <a:cubicBezTo>
                  <a:pt x="148082" y="1720397"/>
                  <a:pt x="138162" y="1706976"/>
                  <a:pt x="141124" y="1679782"/>
                </a:cubicBezTo>
                <a:cubicBezTo>
                  <a:pt x="138233" y="1654888"/>
                  <a:pt x="132497" y="1634841"/>
                  <a:pt x="132620" y="1612573"/>
                </a:cubicBezTo>
                <a:cubicBezTo>
                  <a:pt x="129044" y="1605219"/>
                  <a:pt x="127104" y="1597620"/>
                  <a:pt x="130223" y="1587920"/>
                </a:cubicBezTo>
                <a:lnTo>
                  <a:pt x="118649" y="1517306"/>
                </a:lnTo>
                <a:cubicBezTo>
                  <a:pt x="118727" y="1504116"/>
                  <a:pt x="126587" y="1522582"/>
                  <a:pt x="125184" y="1510721"/>
                </a:cubicBezTo>
                <a:cubicBezTo>
                  <a:pt x="120254" y="1500337"/>
                  <a:pt x="128918" y="1494774"/>
                  <a:pt x="123286" y="1484337"/>
                </a:cubicBezTo>
                <a:cubicBezTo>
                  <a:pt x="117384" y="1492089"/>
                  <a:pt x="120076" y="1448204"/>
                  <a:pt x="114286" y="1451361"/>
                </a:cubicBezTo>
                <a:cubicBezTo>
                  <a:pt x="120422" y="1434659"/>
                  <a:pt x="109532" y="1426428"/>
                  <a:pt x="109458" y="1410107"/>
                </a:cubicBezTo>
                <a:cubicBezTo>
                  <a:pt x="111304" y="1401070"/>
                  <a:pt x="116414" y="1379312"/>
                  <a:pt x="111952" y="1374933"/>
                </a:cubicBezTo>
                <a:cubicBezTo>
                  <a:pt x="121247" y="1332742"/>
                  <a:pt x="111990" y="1355376"/>
                  <a:pt x="112507" y="1321763"/>
                </a:cubicBezTo>
                <a:cubicBezTo>
                  <a:pt x="114038" y="1292024"/>
                  <a:pt x="104680" y="1296583"/>
                  <a:pt x="114684" y="1261703"/>
                </a:cubicBezTo>
                <a:cubicBezTo>
                  <a:pt x="117951" y="1254272"/>
                  <a:pt x="117538" y="1242085"/>
                  <a:pt x="113764" y="1234482"/>
                </a:cubicBezTo>
                <a:cubicBezTo>
                  <a:pt x="113115" y="1233173"/>
                  <a:pt x="112388" y="1232054"/>
                  <a:pt x="111607" y="1231156"/>
                </a:cubicBezTo>
                <a:cubicBezTo>
                  <a:pt x="119170" y="1209268"/>
                  <a:pt x="112520" y="1202536"/>
                  <a:pt x="118230" y="1191103"/>
                </a:cubicBezTo>
                <a:cubicBezTo>
                  <a:pt x="116952" y="1164152"/>
                  <a:pt x="106928" y="1147748"/>
                  <a:pt x="111866" y="1137301"/>
                </a:cubicBezTo>
                <a:cubicBezTo>
                  <a:pt x="109070" y="1117917"/>
                  <a:pt x="103766" y="1087902"/>
                  <a:pt x="101461" y="1074796"/>
                </a:cubicBezTo>
                <a:cubicBezTo>
                  <a:pt x="97539" y="1071283"/>
                  <a:pt x="98827" y="1064698"/>
                  <a:pt x="98024" y="1058665"/>
                </a:cubicBezTo>
                <a:cubicBezTo>
                  <a:pt x="94360" y="1052587"/>
                  <a:pt x="94092" y="1024379"/>
                  <a:pt x="95922" y="1015662"/>
                </a:cubicBezTo>
                <a:lnTo>
                  <a:pt x="91333" y="988711"/>
                </a:lnTo>
                <a:cubicBezTo>
                  <a:pt x="98562" y="941987"/>
                  <a:pt x="70330" y="921576"/>
                  <a:pt x="96654" y="884719"/>
                </a:cubicBezTo>
                <a:cubicBezTo>
                  <a:pt x="96548" y="867680"/>
                  <a:pt x="88256" y="880245"/>
                  <a:pt x="88150" y="863206"/>
                </a:cubicBezTo>
                <a:cubicBezTo>
                  <a:pt x="84996" y="840798"/>
                  <a:pt x="96332" y="851480"/>
                  <a:pt x="83698" y="830894"/>
                </a:cubicBezTo>
                <a:cubicBezTo>
                  <a:pt x="86835" y="790339"/>
                  <a:pt x="74016" y="769075"/>
                  <a:pt x="83164" y="732509"/>
                </a:cubicBezTo>
                <a:cubicBezTo>
                  <a:pt x="78466" y="739607"/>
                  <a:pt x="78936" y="653434"/>
                  <a:pt x="79811" y="641624"/>
                </a:cubicBezTo>
                <a:cubicBezTo>
                  <a:pt x="79592" y="616474"/>
                  <a:pt x="81385" y="589914"/>
                  <a:pt x="81852" y="551694"/>
                </a:cubicBezTo>
                <a:cubicBezTo>
                  <a:pt x="78871" y="517898"/>
                  <a:pt x="88476" y="533562"/>
                  <a:pt x="78257" y="503221"/>
                </a:cubicBezTo>
                <a:cubicBezTo>
                  <a:pt x="78107" y="484544"/>
                  <a:pt x="80125" y="442761"/>
                  <a:pt x="80950" y="439631"/>
                </a:cubicBezTo>
                <a:lnTo>
                  <a:pt x="80482" y="438394"/>
                </a:lnTo>
                <a:cubicBezTo>
                  <a:pt x="79478" y="432938"/>
                  <a:pt x="79723" y="429594"/>
                  <a:pt x="80521" y="427195"/>
                </a:cubicBezTo>
                <a:lnTo>
                  <a:pt x="81904" y="424907"/>
                </a:lnTo>
                <a:cubicBezTo>
                  <a:pt x="82057" y="422363"/>
                  <a:pt x="82210" y="419819"/>
                  <a:pt x="82363" y="417275"/>
                </a:cubicBezTo>
                <a:lnTo>
                  <a:pt x="84426" y="402379"/>
                </a:lnTo>
                <a:lnTo>
                  <a:pt x="83723" y="399462"/>
                </a:lnTo>
                <a:lnTo>
                  <a:pt x="85140" y="376794"/>
                </a:lnTo>
                <a:lnTo>
                  <a:pt x="84643" y="376419"/>
                </a:lnTo>
                <a:cubicBezTo>
                  <a:pt x="83560" y="375065"/>
                  <a:pt x="82822" y="373090"/>
                  <a:pt x="82783" y="369762"/>
                </a:cubicBezTo>
                <a:cubicBezTo>
                  <a:pt x="75270" y="373969"/>
                  <a:pt x="79859" y="367360"/>
                  <a:pt x="80411" y="357178"/>
                </a:cubicBezTo>
                <a:cubicBezTo>
                  <a:pt x="68864" y="361439"/>
                  <a:pt x="75006" y="333058"/>
                  <a:pt x="68544" y="327402"/>
                </a:cubicBezTo>
                <a:cubicBezTo>
                  <a:pt x="69211" y="319824"/>
                  <a:pt x="69703" y="311889"/>
                  <a:pt x="69965" y="303760"/>
                </a:cubicBezTo>
                <a:cubicBezTo>
                  <a:pt x="69966" y="302159"/>
                  <a:pt x="69968" y="300559"/>
                  <a:pt x="69969" y="298958"/>
                </a:cubicBezTo>
                <a:lnTo>
                  <a:pt x="69852" y="298844"/>
                </a:lnTo>
                <a:cubicBezTo>
                  <a:pt x="69606" y="297762"/>
                  <a:pt x="69513" y="296167"/>
                  <a:pt x="69626" y="293743"/>
                </a:cubicBezTo>
                <a:lnTo>
                  <a:pt x="69977" y="290202"/>
                </a:lnTo>
                <a:lnTo>
                  <a:pt x="69984" y="280887"/>
                </a:lnTo>
                <a:lnTo>
                  <a:pt x="69214" y="277557"/>
                </a:lnTo>
                <a:cubicBezTo>
                  <a:pt x="64253" y="266466"/>
                  <a:pt x="49047" y="274944"/>
                  <a:pt x="54630" y="251845"/>
                </a:cubicBezTo>
                <a:cubicBezTo>
                  <a:pt x="50339" y="228523"/>
                  <a:pt x="39950" y="218978"/>
                  <a:pt x="41532" y="193531"/>
                </a:cubicBezTo>
                <a:cubicBezTo>
                  <a:pt x="37482" y="171719"/>
                  <a:pt x="30875" y="155057"/>
                  <a:pt x="29911" y="134827"/>
                </a:cubicBezTo>
                <a:cubicBezTo>
                  <a:pt x="26044" y="129106"/>
                  <a:pt x="23769" y="122729"/>
                  <a:pt x="26358" y="113105"/>
                </a:cubicBezTo>
                <a:cubicBezTo>
                  <a:pt x="21488" y="93532"/>
                  <a:pt x="15187" y="92470"/>
                  <a:pt x="17140" y="76451"/>
                </a:cubicBezTo>
                <a:cubicBezTo>
                  <a:pt x="6336" y="71246"/>
                  <a:pt x="9567" y="68160"/>
                  <a:pt x="11130" y="60946"/>
                </a:cubicBezTo>
                <a:cubicBezTo>
                  <a:pt x="11146" y="60646"/>
                  <a:pt x="11160" y="60347"/>
                  <a:pt x="11175" y="60047"/>
                </a:cubicBezTo>
                <a:lnTo>
                  <a:pt x="9643" y="59374"/>
                </a:lnTo>
                <a:lnTo>
                  <a:pt x="8490" y="56536"/>
                </a:lnTo>
                <a:lnTo>
                  <a:pt x="7301" y="47381"/>
                </a:lnTo>
                <a:cubicBezTo>
                  <a:pt x="7260" y="46156"/>
                  <a:pt x="7219" y="44931"/>
                  <a:pt x="7178" y="43706"/>
                </a:cubicBezTo>
                <a:cubicBezTo>
                  <a:pt x="6973" y="41260"/>
                  <a:pt x="6682" y="39746"/>
                  <a:pt x="6309" y="38823"/>
                </a:cubicBezTo>
                <a:cubicBezTo>
                  <a:pt x="6268" y="38807"/>
                  <a:pt x="6228" y="38790"/>
                  <a:pt x="6186" y="38775"/>
                </a:cubicBezTo>
                <a:lnTo>
                  <a:pt x="5573" y="34055"/>
                </a:lnTo>
                <a:cubicBezTo>
                  <a:pt x="4775" y="25924"/>
                  <a:pt x="4222" y="17849"/>
                  <a:pt x="3878" y="1003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o Tu (Portuguese Edition): Ana Luísa Amaral: 9789897765452: Amazon.com:  Books">
            <a:extLst>
              <a:ext uri="{FF2B5EF4-FFF2-40B4-BE49-F238E27FC236}">
                <a16:creationId xmlns:a16="http://schemas.microsoft.com/office/drawing/2014/main" id="{3A89775B-5C17-4733-A45F-0845EEEE3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3" r="2" b="13378"/>
          <a:stretch/>
        </p:blipFill>
        <p:spPr bwMode="auto">
          <a:xfrm>
            <a:off x="8936986" y="5142978"/>
            <a:ext cx="3255014" cy="1715021"/>
          </a:xfrm>
          <a:custGeom>
            <a:avLst/>
            <a:gdLst/>
            <a:ahLst/>
            <a:cxnLst/>
            <a:rect l="l" t="t" r="r" b="b"/>
            <a:pathLst>
              <a:path w="3255014" h="1715021">
                <a:moveTo>
                  <a:pt x="703" y="0"/>
                </a:moveTo>
                <a:lnTo>
                  <a:pt x="3255014" y="0"/>
                </a:lnTo>
                <a:lnTo>
                  <a:pt x="3255014" y="1715021"/>
                </a:lnTo>
                <a:lnTo>
                  <a:pt x="20680" y="1715021"/>
                </a:lnTo>
                <a:lnTo>
                  <a:pt x="27488" y="1676166"/>
                </a:lnTo>
                <a:cubicBezTo>
                  <a:pt x="30060" y="1660248"/>
                  <a:pt x="32104" y="1646802"/>
                  <a:pt x="33656" y="1637755"/>
                </a:cubicBezTo>
                <a:cubicBezTo>
                  <a:pt x="39029" y="1635240"/>
                  <a:pt x="39060" y="1630227"/>
                  <a:pt x="36785" y="1620849"/>
                </a:cubicBezTo>
                <a:cubicBezTo>
                  <a:pt x="38105" y="1551256"/>
                  <a:pt x="100227" y="1472104"/>
                  <a:pt x="76656" y="1455842"/>
                </a:cubicBezTo>
                <a:cubicBezTo>
                  <a:pt x="77016" y="1439452"/>
                  <a:pt x="56490" y="1383714"/>
                  <a:pt x="62616" y="1345149"/>
                </a:cubicBezTo>
                <a:cubicBezTo>
                  <a:pt x="75519" y="1331119"/>
                  <a:pt x="65286" y="1248289"/>
                  <a:pt x="66967" y="1229214"/>
                </a:cubicBezTo>
                <a:cubicBezTo>
                  <a:pt x="75027" y="1226771"/>
                  <a:pt x="69197" y="1193906"/>
                  <a:pt x="80884" y="1198474"/>
                </a:cubicBezTo>
                <a:cubicBezTo>
                  <a:pt x="85953" y="1195255"/>
                  <a:pt x="86179" y="1185792"/>
                  <a:pt x="81857" y="1180728"/>
                </a:cubicBezTo>
                <a:cubicBezTo>
                  <a:pt x="83204" y="1169547"/>
                  <a:pt x="89262" y="1163440"/>
                  <a:pt x="82257" y="1151133"/>
                </a:cubicBezTo>
                <a:cubicBezTo>
                  <a:pt x="83837" y="1135715"/>
                  <a:pt x="101636" y="1122513"/>
                  <a:pt x="90618" y="1108407"/>
                </a:cubicBezTo>
                <a:cubicBezTo>
                  <a:pt x="108621" y="1097725"/>
                  <a:pt x="92049" y="1049300"/>
                  <a:pt x="95940" y="1018477"/>
                </a:cubicBezTo>
                <a:cubicBezTo>
                  <a:pt x="114997" y="965378"/>
                  <a:pt x="94883" y="900337"/>
                  <a:pt x="128252" y="875323"/>
                </a:cubicBezTo>
                <a:cubicBezTo>
                  <a:pt x="120042" y="819830"/>
                  <a:pt x="132154" y="777393"/>
                  <a:pt x="134499" y="734639"/>
                </a:cubicBezTo>
                <a:cubicBezTo>
                  <a:pt x="138830" y="715422"/>
                  <a:pt x="127012" y="702516"/>
                  <a:pt x="137671" y="686595"/>
                </a:cubicBezTo>
                <a:cubicBezTo>
                  <a:pt x="135031" y="648181"/>
                  <a:pt x="154500" y="566929"/>
                  <a:pt x="118662" y="504151"/>
                </a:cubicBezTo>
                <a:lnTo>
                  <a:pt x="70076" y="334867"/>
                </a:lnTo>
                <a:cubicBezTo>
                  <a:pt x="53138" y="284991"/>
                  <a:pt x="46242" y="268345"/>
                  <a:pt x="38295" y="239789"/>
                </a:cubicBezTo>
                <a:cubicBezTo>
                  <a:pt x="35440" y="214890"/>
                  <a:pt x="43757" y="197719"/>
                  <a:pt x="36565" y="163529"/>
                </a:cubicBezTo>
                <a:cubicBezTo>
                  <a:pt x="37934" y="145766"/>
                  <a:pt x="25190" y="110716"/>
                  <a:pt x="25258" y="98318"/>
                </a:cubicBezTo>
                <a:cubicBezTo>
                  <a:pt x="23374" y="99154"/>
                  <a:pt x="21566" y="92403"/>
                  <a:pt x="22800" y="89141"/>
                </a:cubicBezTo>
                <a:cubicBezTo>
                  <a:pt x="22768" y="32571"/>
                  <a:pt x="9002" y="70779"/>
                  <a:pt x="15482" y="33826"/>
                </a:cubicBezTo>
                <a:cubicBezTo>
                  <a:pt x="15094" y="16959"/>
                  <a:pt x="2812" y="18391"/>
                  <a:pt x="0" y="88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2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B7F45-1876-4274-9334-CC1CD503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Testamento</a:t>
            </a:r>
            <a:r>
              <a:rPr lang="cs-CZ" dirty="0"/>
              <a:t> „Minha </a:t>
            </a:r>
            <a:r>
              <a:rPr lang="cs-CZ" dirty="0" err="1"/>
              <a:t>senhora</a:t>
            </a:r>
            <a:r>
              <a:rPr lang="cs-CZ" dirty="0"/>
              <a:t> da </a:t>
            </a:r>
            <a:r>
              <a:rPr lang="cs-CZ" dirty="0" err="1"/>
              <a:t>que</a:t>
            </a:r>
            <a:r>
              <a:rPr lang="cs-CZ" dirty="0"/>
              <a:t>“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78500-DA60-4F90-963C-B7C537BB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5" y="1366886"/>
            <a:ext cx="11349871" cy="5363851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pt-BR" dirty="0"/>
              <a:t>ou partir de avião</a:t>
            </a:r>
          </a:p>
          <a:p>
            <a:pPr marL="0" indent="0">
              <a:buNone/>
            </a:pPr>
            <a:r>
              <a:rPr lang="pt-BR" dirty="0"/>
              <a:t>E </a:t>
            </a:r>
            <a:r>
              <a:rPr lang="pt-BR" b="1" dirty="0"/>
              <a:t>o medo das alturas </a:t>
            </a:r>
            <a:r>
              <a:rPr lang="pt-BR" dirty="0"/>
              <a:t>misturado comigo</a:t>
            </a:r>
          </a:p>
          <a:p>
            <a:pPr marL="0" indent="0">
              <a:buNone/>
            </a:pPr>
            <a:r>
              <a:rPr lang="pt-BR" dirty="0"/>
              <a:t>Faz-me tomar </a:t>
            </a:r>
            <a:r>
              <a:rPr lang="pt-BR" b="1" dirty="0"/>
              <a:t>calmantes</a:t>
            </a:r>
          </a:p>
          <a:p>
            <a:pPr marL="0" indent="0">
              <a:buNone/>
            </a:pPr>
            <a:r>
              <a:rPr lang="pt-BR" dirty="0"/>
              <a:t>E ter </a:t>
            </a:r>
            <a:r>
              <a:rPr lang="pt-BR" b="1" dirty="0"/>
              <a:t>sonhos confusos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Se eu </a:t>
            </a:r>
            <a:r>
              <a:rPr lang="pt-BR" b="1" dirty="0"/>
              <a:t>morrer</a:t>
            </a:r>
          </a:p>
          <a:p>
            <a:pPr marL="0" indent="0">
              <a:buNone/>
            </a:pPr>
            <a:r>
              <a:rPr lang="pt-BR" b="1" dirty="0"/>
              <a:t>Quero</a:t>
            </a:r>
            <a:r>
              <a:rPr lang="pt-BR" dirty="0"/>
              <a:t> que </a:t>
            </a:r>
            <a:r>
              <a:rPr lang="pt-BR" b="1" dirty="0"/>
              <a:t>a minha filha</a:t>
            </a:r>
            <a:r>
              <a:rPr lang="pt-BR" dirty="0"/>
              <a:t> não se esqueça de mim</a:t>
            </a:r>
          </a:p>
          <a:p>
            <a:pPr marL="0" indent="0">
              <a:buNone/>
            </a:pPr>
            <a:r>
              <a:rPr lang="pt-BR" dirty="0"/>
              <a:t>Que alguém lhe cante mesmo </a:t>
            </a:r>
            <a:r>
              <a:rPr lang="pt-BR" b="1" dirty="0"/>
              <a:t>com voz desafinada</a:t>
            </a:r>
          </a:p>
          <a:p>
            <a:pPr marL="0" indent="0">
              <a:buNone/>
            </a:pPr>
            <a:r>
              <a:rPr lang="pt-BR" dirty="0"/>
              <a:t>E que lhe ofereçam </a:t>
            </a:r>
            <a:r>
              <a:rPr lang="pt-BR" b="1" dirty="0"/>
              <a:t>fantasia</a:t>
            </a:r>
          </a:p>
          <a:p>
            <a:pPr marL="0" indent="0">
              <a:buNone/>
            </a:pPr>
            <a:r>
              <a:rPr lang="pt-BR" b="1" dirty="0"/>
              <a:t>Mais que um horário certo</a:t>
            </a:r>
          </a:p>
          <a:p>
            <a:pPr marL="0" indent="0">
              <a:buNone/>
            </a:pPr>
            <a:r>
              <a:rPr lang="pt-BR" b="1" dirty="0"/>
              <a:t>Ou uma cama bem feita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/>
              <a:t>Dêem-lhe amor e </a:t>
            </a:r>
            <a:r>
              <a:rPr lang="pt-BR" b="1" dirty="0"/>
              <a:t>ver</a:t>
            </a:r>
          </a:p>
          <a:p>
            <a:pPr marL="0" indent="0">
              <a:buNone/>
            </a:pPr>
            <a:r>
              <a:rPr lang="pt-BR" b="1" dirty="0"/>
              <a:t>Dentro das coisas</a:t>
            </a:r>
          </a:p>
          <a:p>
            <a:pPr marL="0" indent="0">
              <a:buNone/>
            </a:pPr>
            <a:r>
              <a:rPr lang="pt-BR" b="1" dirty="0"/>
              <a:t>Sonhar com sóis azuis e céus brilhantes</a:t>
            </a:r>
          </a:p>
          <a:p>
            <a:pPr marL="0" indent="0">
              <a:buNone/>
            </a:pPr>
            <a:r>
              <a:rPr lang="pt-BR" dirty="0"/>
              <a:t>Em vez de lhe ensinarem </a:t>
            </a:r>
            <a:r>
              <a:rPr lang="pt-BR" b="1" dirty="0"/>
              <a:t>contas de somar</a:t>
            </a:r>
          </a:p>
          <a:p>
            <a:pPr marL="0" indent="0">
              <a:buNone/>
            </a:pPr>
            <a:r>
              <a:rPr lang="pt-BR" dirty="0"/>
              <a:t>E a </a:t>
            </a:r>
            <a:r>
              <a:rPr lang="pt-BR" b="1" dirty="0"/>
              <a:t>descascar batatas</a:t>
            </a:r>
            <a:endParaRPr lang="cs-CZ" b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cs-CZ" dirty="0"/>
              <a:t>Poletím </a:t>
            </a:r>
            <a:r>
              <a:rPr lang="cs-CZ" b="1" dirty="0"/>
              <a:t>letadlem</a:t>
            </a:r>
          </a:p>
          <a:p>
            <a:pPr marL="0" indent="0">
              <a:buNone/>
            </a:pPr>
            <a:r>
              <a:rPr lang="cs-CZ" dirty="0"/>
              <a:t>A </a:t>
            </a:r>
            <a:r>
              <a:rPr lang="cs-CZ" b="1" dirty="0"/>
              <a:t>strach z výšek </a:t>
            </a:r>
            <a:r>
              <a:rPr lang="cs-CZ" dirty="0"/>
              <a:t>i ze sebe samé</a:t>
            </a:r>
          </a:p>
          <a:p>
            <a:pPr marL="0" indent="0">
              <a:buNone/>
            </a:pPr>
            <a:r>
              <a:rPr lang="cs-CZ" dirty="0"/>
              <a:t>Musím si vzít </a:t>
            </a:r>
            <a:r>
              <a:rPr lang="cs-CZ" b="1" dirty="0"/>
              <a:t>prášky na uklidnění</a:t>
            </a:r>
          </a:p>
          <a:p>
            <a:pPr marL="0" indent="0">
              <a:buNone/>
            </a:pPr>
            <a:r>
              <a:rPr lang="cs-CZ" dirty="0"/>
              <a:t>A budu mít </a:t>
            </a:r>
            <a:r>
              <a:rPr lang="cs-CZ" b="1" dirty="0"/>
              <a:t>zmatené sny.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Až </a:t>
            </a:r>
            <a:r>
              <a:rPr lang="cs-CZ" b="1" dirty="0"/>
              <a:t>umřu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tak </a:t>
            </a:r>
            <a:r>
              <a:rPr lang="cs-CZ" b="1" dirty="0"/>
              <a:t>chci, aby má dcera</a:t>
            </a:r>
            <a:r>
              <a:rPr lang="cs-CZ" dirty="0"/>
              <a:t>, na mě nezapomněla. </a:t>
            </a:r>
          </a:p>
          <a:p>
            <a:pPr marL="0" indent="0">
              <a:buNone/>
            </a:pPr>
            <a:r>
              <a:rPr lang="cs-CZ" dirty="0"/>
              <a:t>Ať jí někdo zpívá </a:t>
            </a:r>
            <a:r>
              <a:rPr lang="cs-CZ" b="1" dirty="0"/>
              <a:t>stejným rozladěným hlasem</a:t>
            </a:r>
          </a:p>
          <a:p>
            <a:pPr marL="0" indent="0">
              <a:buNone/>
            </a:pPr>
            <a:r>
              <a:rPr lang="cs-CZ" dirty="0"/>
              <a:t>AŤ jí někdo dá </a:t>
            </a:r>
            <a:r>
              <a:rPr lang="cs-CZ" b="1" dirty="0"/>
              <a:t>fantazii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To je </a:t>
            </a:r>
            <a:r>
              <a:rPr lang="cs-CZ" b="1" dirty="0"/>
              <a:t>více než pevná pracovní doba</a:t>
            </a:r>
          </a:p>
          <a:p>
            <a:pPr marL="0" indent="0">
              <a:buNone/>
            </a:pPr>
            <a:r>
              <a:rPr lang="cs-CZ" b="1" dirty="0"/>
              <a:t>Nebo vzorně ustlaná postel</a:t>
            </a:r>
            <a:r>
              <a:rPr lang="cs-CZ" dirty="0"/>
              <a:t>. 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Dějte ji lásku a naučte ji  </a:t>
            </a:r>
            <a:r>
              <a:rPr lang="cs-CZ" b="1" dirty="0"/>
              <a:t>vidět do jádra věci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Snít o modrých sluncích a blyštivém nebi. </a:t>
            </a:r>
          </a:p>
          <a:p>
            <a:pPr marL="0" indent="0">
              <a:buNone/>
            </a:pPr>
            <a:r>
              <a:rPr lang="cs-CZ" dirty="0"/>
              <a:t>Místo </a:t>
            </a:r>
            <a:r>
              <a:rPr lang="cs-CZ" b="1" dirty="0"/>
              <a:t>správných součtů</a:t>
            </a:r>
          </a:p>
          <a:p>
            <a:pPr marL="0" indent="0">
              <a:buNone/>
            </a:pPr>
            <a:r>
              <a:rPr lang="cs-CZ" dirty="0"/>
              <a:t>Či   </a:t>
            </a:r>
            <a:r>
              <a:rPr lang="cs-CZ" b="1" dirty="0"/>
              <a:t>loupání brambor</a:t>
            </a:r>
            <a:r>
              <a:rPr lang="cs-CZ" dirty="0"/>
              <a:t>. </a:t>
            </a:r>
            <a:endParaRPr lang="pt-BR" dirty="0"/>
          </a:p>
          <a:p>
            <a:pPr marL="0" indent="0">
              <a:buNone/>
            </a:pPr>
            <a:r>
              <a:rPr lang="cs-CZ" dirty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718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B7F45-1876-4274-9334-CC1CD503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Testamento</a:t>
            </a:r>
            <a:r>
              <a:rPr lang="cs-CZ" dirty="0"/>
              <a:t> „Minha </a:t>
            </a:r>
            <a:r>
              <a:rPr lang="cs-CZ" dirty="0" err="1"/>
              <a:t>senhora</a:t>
            </a:r>
            <a:r>
              <a:rPr lang="cs-CZ" dirty="0"/>
              <a:t> da </a:t>
            </a:r>
            <a:r>
              <a:rPr lang="cs-CZ" dirty="0" err="1"/>
              <a:t>que</a:t>
            </a:r>
            <a:r>
              <a:rPr lang="cs-CZ" dirty="0"/>
              <a:t>“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78500-DA60-4F90-963C-B7C537BB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5" y="1366887"/>
            <a:ext cx="11528980" cy="5125988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Preparem minha filha </a:t>
            </a:r>
            <a:r>
              <a:rPr lang="pt-BR" b="1" dirty="0"/>
              <a:t>para a vida</a:t>
            </a:r>
          </a:p>
          <a:p>
            <a:pPr marL="0" indent="0">
              <a:buNone/>
            </a:pPr>
            <a:r>
              <a:rPr lang="pt-BR" dirty="0"/>
              <a:t>Se eu morrer de avião</a:t>
            </a:r>
          </a:p>
          <a:p>
            <a:pPr marL="0" indent="0">
              <a:buNone/>
            </a:pPr>
            <a:r>
              <a:rPr lang="pt-BR" dirty="0"/>
              <a:t>E ficar despegada do </a:t>
            </a:r>
            <a:r>
              <a:rPr lang="pt-BR" b="1" dirty="0"/>
              <a:t>meu corpo</a:t>
            </a:r>
          </a:p>
          <a:p>
            <a:pPr marL="0" indent="0">
              <a:buNone/>
            </a:pPr>
            <a:r>
              <a:rPr lang="pt-BR" dirty="0"/>
              <a:t>E for </a:t>
            </a:r>
            <a:r>
              <a:rPr lang="pt-BR" b="1" dirty="0"/>
              <a:t>átomo livre lá no céu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Que se lembre de mim</a:t>
            </a:r>
          </a:p>
          <a:p>
            <a:pPr marL="0" indent="0">
              <a:buNone/>
            </a:pPr>
            <a:r>
              <a:rPr lang="pt-BR" dirty="0"/>
              <a:t>A minha filha</a:t>
            </a:r>
          </a:p>
          <a:p>
            <a:pPr marL="0" indent="0">
              <a:buNone/>
            </a:pPr>
            <a:r>
              <a:rPr lang="pt-BR" dirty="0"/>
              <a:t>E </a:t>
            </a:r>
            <a:r>
              <a:rPr lang="pt-BR" b="1" dirty="0"/>
              <a:t>mais tarde </a:t>
            </a:r>
            <a:r>
              <a:rPr lang="pt-BR" dirty="0"/>
              <a:t>que diga à sua filha</a:t>
            </a:r>
          </a:p>
          <a:p>
            <a:pPr marL="0" indent="0">
              <a:buNone/>
            </a:pPr>
            <a:r>
              <a:rPr lang="pt-BR" dirty="0"/>
              <a:t>Que eu voei </a:t>
            </a:r>
            <a:r>
              <a:rPr lang="pt-BR" b="1" dirty="0"/>
              <a:t>lá no céu</a:t>
            </a:r>
          </a:p>
          <a:p>
            <a:pPr marL="0" indent="0">
              <a:buNone/>
            </a:pPr>
            <a:r>
              <a:rPr lang="pt-BR" dirty="0"/>
              <a:t>E fui </a:t>
            </a:r>
            <a:r>
              <a:rPr lang="pt-BR" b="1" dirty="0"/>
              <a:t>contentamento deslumbrado</a:t>
            </a:r>
          </a:p>
          <a:p>
            <a:pPr marL="0" indent="0">
              <a:buNone/>
            </a:pPr>
            <a:r>
              <a:rPr lang="pt-BR" dirty="0"/>
              <a:t>Ao ver na sua casa as contas de somar erradas</a:t>
            </a:r>
          </a:p>
          <a:p>
            <a:pPr marL="0" indent="0">
              <a:buNone/>
            </a:pPr>
            <a:r>
              <a:rPr lang="pt-BR" b="1" dirty="0"/>
              <a:t>E as batatas no saco esquecidas</a:t>
            </a:r>
          </a:p>
          <a:p>
            <a:pPr marL="0" indent="0">
              <a:buNone/>
            </a:pPr>
            <a:r>
              <a:rPr lang="pt-BR" dirty="0"/>
              <a:t>E íntegras.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Připravte mou dceru </a:t>
            </a:r>
            <a:r>
              <a:rPr lang="cs-CZ" b="1" dirty="0"/>
              <a:t>na život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Až zahynu v letu</a:t>
            </a:r>
          </a:p>
          <a:p>
            <a:pPr marL="0" indent="0">
              <a:buNone/>
            </a:pPr>
            <a:r>
              <a:rPr lang="cs-CZ" dirty="0"/>
              <a:t>A odpojím se od </a:t>
            </a:r>
            <a:r>
              <a:rPr lang="cs-CZ" b="1" dirty="0"/>
              <a:t>svého těla</a:t>
            </a:r>
          </a:p>
          <a:p>
            <a:pPr marL="0" indent="0">
              <a:buNone/>
            </a:pPr>
            <a:r>
              <a:rPr lang="cs-CZ" dirty="0"/>
              <a:t>A budu </a:t>
            </a:r>
            <a:r>
              <a:rPr lang="cs-CZ" b="1" dirty="0"/>
              <a:t>volným atomem tam v nebi.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Ať si na mě vzpomene</a:t>
            </a:r>
          </a:p>
          <a:p>
            <a:pPr marL="0" indent="0">
              <a:buNone/>
            </a:pPr>
            <a:r>
              <a:rPr lang="cs-CZ" dirty="0"/>
              <a:t>Má dcera</a:t>
            </a:r>
          </a:p>
          <a:p>
            <a:pPr marL="0" indent="0">
              <a:buNone/>
            </a:pPr>
            <a:r>
              <a:rPr lang="cs-CZ" dirty="0"/>
              <a:t>A později, ať  poví své dceři, </a:t>
            </a:r>
          </a:p>
          <a:p>
            <a:pPr marL="0" indent="0">
              <a:buNone/>
            </a:pPr>
            <a:r>
              <a:rPr lang="cs-CZ" dirty="0"/>
              <a:t>Že jsem byla </a:t>
            </a:r>
            <a:r>
              <a:rPr lang="cs-CZ" b="1" dirty="0"/>
              <a:t>tam v nebi </a:t>
            </a:r>
            <a:r>
              <a:rPr lang="cs-CZ" dirty="0"/>
              <a:t>a</a:t>
            </a:r>
          </a:p>
          <a:p>
            <a:pPr marL="0" indent="0">
              <a:buNone/>
            </a:pPr>
            <a:r>
              <a:rPr lang="cs-CZ" dirty="0"/>
              <a:t>Odtamtud sledovala</a:t>
            </a:r>
          </a:p>
          <a:p>
            <a:pPr marL="0" indent="0">
              <a:buNone/>
            </a:pPr>
            <a:r>
              <a:rPr lang="cs-CZ" b="1" dirty="0"/>
              <a:t>Oslněná a  spokojená</a:t>
            </a:r>
          </a:p>
          <a:p>
            <a:pPr marL="0" indent="0">
              <a:buNone/>
            </a:pPr>
            <a:r>
              <a:rPr lang="cs-CZ" dirty="0"/>
              <a:t>že  jsou příklady špatně spočítané a</a:t>
            </a:r>
          </a:p>
          <a:p>
            <a:pPr marL="0" indent="0">
              <a:buNone/>
            </a:pPr>
            <a:r>
              <a:rPr lang="cs-CZ" b="1" dirty="0"/>
              <a:t>Brambory, že jsou zapomenuté v  igelitce</a:t>
            </a:r>
            <a:r>
              <a:rPr lang="cs-CZ" dirty="0"/>
              <a:t> a</a:t>
            </a:r>
          </a:p>
          <a:p>
            <a:pPr marL="0" indent="0">
              <a:buNone/>
            </a:pPr>
            <a:r>
              <a:rPr lang="cs-CZ" b="1" dirty="0"/>
              <a:t>neoloupané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57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486E338-238D-42C5-AD16-DF6BA5BB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93" y="4614902"/>
            <a:ext cx="8081960" cy="9439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https://www.youtube.com/watch?v=7iJvlgNW0KI&amp;t=15s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FFF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FFF48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édium 2" title="Testamento | Poema de Ana Luísa Amaral  com narração de Mundo Dos Poemas">
            <a:hlinkClick r:id="" action="ppaction://media"/>
            <a:extLst>
              <a:ext uri="{FF2B5EF4-FFF2-40B4-BE49-F238E27FC236}">
                <a16:creationId xmlns:a16="http://schemas.microsoft.com/office/drawing/2014/main" id="{408F2687-B81B-42FC-9A2D-3E8BBCF0C7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2800" y="1120792"/>
            <a:ext cx="5486400" cy="309981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9593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5211A73-77F1-4138-AADB-83A59E4AF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0" t="614" r="2304"/>
          <a:stretch/>
        </p:blipFill>
        <p:spPr>
          <a:xfrm>
            <a:off x="552682" y="1582018"/>
            <a:ext cx="7381876" cy="4622005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4718FC12-F304-44C9-BC3F-7D69D249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131243" cy="841506"/>
          </a:xfrm>
        </p:spPr>
        <p:txBody>
          <a:bodyPr/>
          <a:lstStyle/>
          <a:p>
            <a:r>
              <a:rPr lang="cs-CZ" b="1" i="1" dirty="0" err="1"/>
              <a:t>Imagens</a:t>
            </a:r>
            <a:r>
              <a:rPr lang="cs-CZ" b="1" i="1" dirty="0"/>
              <a:t> </a:t>
            </a:r>
            <a:endParaRPr lang="pt-PT" b="1" i="1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34D59839-56BC-444A-B517-0698DDE00D5D}"/>
              </a:ext>
            </a:extLst>
          </p:cNvPr>
          <p:cNvSpPr txBox="1">
            <a:spLocks/>
          </p:cNvSpPr>
          <p:nvPr/>
        </p:nvSpPr>
        <p:spPr>
          <a:xfrm>
            <a:off x="8163613" y="1582018"/>
            <a:ext cx="3346516" cy="453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e</a:t>
            </a:r>
            <a:r>
              <a:rPr lang="pt-PT" b="1" dirty="0" err="1"/>
              <a:t>stragar</a:t>
            </a:r>
            <a:r>
              <a:rPr lang="pt-PT" dirty="0"/>
              <a:t> - </a:t>
            </a:r>
            <a:r>
              <a:rPr lang="cs-CZ" dirty="0"/>
              <a:t>zničit</a:t>
            </a:r>
            <a:endParaRPr lang="pt-PT" dirty="0"/>
          </a:p>
          <a:p>
            <a:r>
              <a:rPr lang="cs-CZ" b="1" dirty="0"/>
              <a:t>a</a:t>
            </a:r>
            <a:r>
              <a:rPr lang="pt-PT" b="1" dirty="0"/>
              <a:t> paz</a:t>
            </a:r>
            <a:r>
              <a:rPr lang="cs-CZ" b="1" dirty="0"/>
              <a:t> </a:t>
            </a:r>
            <a:r>
              <a:rPr lang="cs-CZ" dirty="0"/>
              <a:t>– klid, mír</a:t>
            </a:r>
            <a:endParaRPr lang="pt-PT" dirty="0"/>
          </a:p>
          <a:p>
            <a:r>
              <a:rPr lang="cs-CZ" b="1" dirty="0"/>
              <a:t>p</a:t>
            </a:r>
            <a:r>
              <a:rPr lang="pt-PT" b="1" dirty="0" err="1"/>
              <a:t>recisar</a:t>
            </a:r>
            <a:r>
              <a:rPr lang="cs-CZ" b="1" dirty="0"/>
              <a:t> de</a:t>
            </a:r>
            <a:r>
              <a:rPr lang="cs-CZ" dirty="0"/>
              <a:t> - potřebovat</a:t>
            </a:r>
            <a:endParaRPr lang="pt-PT" dirty="0"/>
          </a:p>
          <a:p>
            <a:r>
              <a:rPr lang="cs-CZ" b="1" dirty="0"/>
              <a:t>a</a:t>
            </a:r>
            <a:r>
              <a:rPr lang="pt-PT" b="1" dirty="0"/>
              <a:t> solidão</a:t>
            </a:r>
            <a:r>
              <a:rPr lang="cs-CZ" b="1" dirty="0"/>
              <a:t> </a:t>
            </a:r>
            <a:r>
              <a:rPr lang="cs-CZ" dirty="0"/>
              <a:t>- samota</a:t>
            </a:r>
            <a:endParaRPr lang="pt-PT" dirty="0"/>
          </a:p>
          <a:p>
            <a:r>
              <a:rPr lang="cs-CZ" b="1" dirty="0"/>
              <a:t>(um) b</a:t>
            </a:r>
            <a:r>
              <a:rPr lang="pt-PT" b="1" dirty="0"/>
              <a:t>ocado</a:t>
            </a:r>
            <a:r>
              <a:rPr lang="cs-CZ" dirty="0"/>
              <a:t> - kousek</a:t>
            </a:r>
            <a:endParaRPr lang="pt-PT" dirty="0"/>
          </a:p>
          <a:p>
            <a:r>
              <a:rPr lang="cs-CZ" b="1" dirty="0"/>
              <a:t>m</a:t>
            </a:r>
            <a:r>
              <a:rPr lang="pt-PT" b="1" dirty="0" err="1"/>
              <a:t>ental</a:t>
            </a:r>
            <a:r>
              <a:rPr lang="pt-PT" dirty="0"/>
              <a:t> </a:t>
            </a:r>
            <a:r>
              <a:rPr lang="cs-CZ" dirty="0"/>
              <a:t>- duševní</a:t>
            </a:r>
            <a:endParaRPr lang="pt-PT" dirty="0"/>
          </a:p>
          <a:p>
            <a:r>
              <a:rPr lang="cs-CZ" b="1" dirty="0"/>
              <a:t>s</a:t>
            </a:r>
            <a:r>
              <a:rPr lang="pt-PT" b="1" dirty="0"/>
              <a:t>em</a:t>
            </a:r>
            <a:r>
              <a:rPr lang="cs-CZ" dirty="0"/>
              <a:t> – bez tebe </a:t>
            </a:r>
            <a:endParaRPr lang="pt-PT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8F1726C-51DB-4D69-B545-9E877AF4D6BF}"/>
              </a:ext>
            </a:extLst>
          </p:cNvPr>
          <p:cNvSpPr txBox="1"/>
          <p:nvPr/>
        </p:nvSpPr>
        <p:spPr>
          <a:xfrm>
            <a:off x="1074654" y="4798243"/>
            <a:ext cx="357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/>
              <a:t> </a:t>
            </a:r>
            <a:endParaRPr lang="pt-PT" sz="18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5E4EC42-76AF-4A87-B2AD-4A1903B0ECCF}"/>
              </a:ext>
            </a:extLst>
          </p:cNvPr>
          <p:cNvSpPr txBox="1"/>
          <p:nvPr/>
        </p:nvSpPr>
        <p:spPr>
          <a:xfrm>
            <a:off x="1201033" y="4659743"/>
            <a:ext cx="279033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Rušíš můj klid</a:t>
            </a:r>
            <a:endParaRPr lang="pt-PT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Potřebuji </a:t>
            </a:r>
            <a:r>
              <a:rPr lang="pt-PT" sz="1600" dirty="0" err="1">
                <a:solidFill>
                  <a:schemeClr val="accent6">
                    <a:lumMod val="75000"/>
                  </a:schemeClr>
                </a:solidFill>
              </a:rPr>
              <a:t>samotu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pt-PT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a chvíli být i bez tebe.</a:t>
            </a:r>
            <a:endParaRPr lang="pt-P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2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4564C-B380-4281-9BB9-0A0D31F4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/>
              <a:t>Imagens</a:t>
            </a:r>
            <a:endParaRPr lang="pt-PT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44B8B-9A5C-4040-965B-755CE59DE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0499" y="1593130"/>
            <a:ext cx="2234153" cy="42986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err="1"/>
              <a:t>Come</a:t>
            </a:r>
            <a:r>
              <a:rPr lang="pt-PT" sz="1600" b="1" dirty="0" err="1"/>
              <a:t>çar</a:t>
            </a:r>
            <a:r>
              <a:rPr lang="pt-PT" sz="1600" b="1" dirty="0"/>
              <a:t> a </a:t>
            </a:r>
            <a:r>
              <a:rPr lang="pt-PT" sz="1600" dirty="0"/>
              <a:t>(+ </a:t>
            </a:r>
            <a:r>
              <a:rPr lang="pt-PT" sz="1600" dirty="0" err="1"/>
              <a:t>inf</a:t>
            </a:r>
            <a:r>
              <a:rPr lang="pt-PT" sz="1600" dirty="0"/>
              <a:t>.) </a:t>
            </a:r>
            <a:r>
              <a:rPr lang="cs-CZ" sz="1600" dirty="0"/>
              <a:t>začít 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Doença obsessiva </a:t>
            </a:r>
            <a:r>
              <a:rPr lang="cs-CZ" sz="1600" dirty="0"/>
              <a:t>-  obsedantní nemoc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Repetir</a:t>
            </a:r>
            <a:r>
              <a:rPr lang="cs-CZ" sz="1600" dirty="0"/>
              <a:t> - opakovat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Poema</a:t>
            </a:r>
            <a:r>
              <a:rPr lang="cs-CZ" sz="1600" b="1" dirty="0"/>
              <a:t> </a:t>
            </a:r>
            <a:r>
              <a:rPr lang="cs-CZ" sz="1600" dirty="0"/>
              <a:t>- báseň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Invasão</a:t>
            </a:r>
            <a:r>
              <a:rPr lang="cs-CZ" sz="1600" dirty="0"/>
              <a:t> - invaze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Podia</a:t>
            </a:r>
            <a:r>
              <a:rPr lang="pt-PT" sz="1600" dirty="0"/>
              <a:t> (poder)</a:t>
            </a:r>
            <a:r>
              <a:rPr lang="cs-CZ" sz="1600" dirty="0"/>
              <a:t> – mohla bych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Jeito original</a:t>
            </a:r>
            <a:r>
              <a:rPr lang="cs-CZ" sz="1600" b="1" dirty="0"/>
              <a:t> </a:t>
            </a:r>
            <a:r>
              <a:rPr lang="cs-CZ" sz="1600" dirty="0"/>
              <a:t>– originální způsob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Pôr notas </a:t>
            </a:r>
            <a:r>
              <a:rPr lang="cs-CZ" sz="1600" dirty="0"/>
              <a:t>– udělat pár poznámek 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Sobre t</a:t>
            </a:r>
            <a:r>
              <a:rPr lang="pt-PT" sz="1600" dirty="0"/>
              <a:t>i</a:t>
            </a:r>
            <a:r>
              <a:rPr lang="cs-CZ" sz="1600" dirty="0"/>
              <a:t> – o tobě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Ficar estragado</a:t>
            </a:r>
            <a:r>
              <a:rPr lang="cs-CZ" sz="1600" b="1" dirty="0"/>
              <a:t> </a:t>
            </a:r>
            <a:r>
              <a:rPr lang="cs-CZ" sz="1600" dirty="0"/>
              <a:t>– být zkažený</a:t>
            </a:r>
            <a:endParaRPr lang="pt-P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600" b="1" dirty="0"/>
              <a:t>Pensar</a:t>
            </a:r>
            <a:r>
              <a:rPr lang="cs-CZ" sz="1600" dirty="0"/>
              <a:t> - myslet</a:t>
            </a:r>
            <a:endParaRPr lang="pt-PT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4F070D-71C6-418C-B148-5D70A21C4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3" t="19532" r="34317" b="20584"/>
          <a:stretch/>
        </p:blipFill>
        <p:spPr>
          <a:xfrm>
            <a:off x="115342" y="1436803"/>
            <a:ext cx="9210154" cy="51525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ACF6BC-50D1-405F-9E4F-7426C4BF4686}"/>
              </a:ext>
            </a:extLst>
          </p:cNvPr>
          <p:cNvSpPr txBox="1"/>
          <p:nvPr/>
        </p:nvSpPr>
        <p:spPr>
          <a:xfrm>
            <a:off x="6535162" y="3266778"/>
            <a:ext cx="2790334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Začínám být  posedlá, </a:t>
            </a:r>
          </a:p>
          <a:p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když v básních opakuji stále to stejné, </a:t>
            </a:r>
          </a:p>
          <a:p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že vkrádáš se to mého ticha tu a tam v mých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básncích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(a mohla bych na tebe říct i jiné věci). </a:t>
            </a:r>
          </a:p>
          <a:p>
            <a:r>
              <a:rPr lang="cs-CZ" altLang="cs-CZ" sz="1600" dirty="0">
                <a:solidFill>
                  <a:schemeClr val="accent6">
                    <a:lumMod val="75000"/>
                  </a:schemeClr>
                </a:solidFill>
                <a:latin typeface="inherit"/>
              </a:rPr>
              <a:t>Ale když můj klid je opravdu přerušen jen myšlenkou na tebe, lásko. </a:t>
            </a:r>
            <a:endParaRPr lang="pt-PT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419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61458D7E5A5C489863D92A828F0820" ma:contentTypeVersion="10" ma:contentTypeDescription="Vytvoří nový dokument" ma:contentTypeScope="" ma:versionID="07e7f45ad26cb06bf1ecf888fa02b5ff">
  <xsd:schema xmlns:xsd="http://www.w3.org/2001/XMLSchema" xmlns:xs="http://www.w3.org/2001/XMLSchema" xmlns:p="http://schemas.microsoft.com/office/2006/metadata/properties" xmlns:ns3="cb43609f-24fa-4e02-aa12-a1c56e62d6a5" xmlns:ns4="76777451-71f9-4d0f-af55-66a90a576059" targetNamespace="http://schemas.microsoft.com/office/2006/metadata/properties" ma:root="true" ma:fieldsID="24094eb2b36c435f217e2ebcd8bc416e" ns3:_="" ns4:_="">
    <xsd:import namespace="cb43609f-24fa-4e02-aa12-a1c56e62d6a5"/>
    <xsd:import namespace="76777451-71f9-4d0f-af55-66a90a5760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3609f-24fa-4e02-aa12-a1c56e62d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77451-71f9-4d0f-af55-66a90a5760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CFE04D-D0EE-43C5-ADF0-C868C5BEA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43609f-24fa-4e02-aa12-a1c56e62d6a5"/>
    <ds:schemaRef ds:uri="76777451-71f9-4d0f-af55-66a90a5760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E29C6-F97C-483F-A854-915AB15ACA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CABC3-7301-4FAC-B107-500D97C8F112}">
  <ds:schemaRefs>
    <ds:schemaRef ds:uri="http://purl.org/dc/terms/"/>
    <ds:schemaRef ds:uri="http://purl.org/dc/elements/1.1/"/>
    <ds:schemaRef ds:uri="76777451-71f9-4d0f-af55-66a90a576059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b43609f-24fa-4e02-aa12-a1c56e62d6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1103</Words>
  <Application>Microsoft Office PowerPoint</Application>
  <PresentationFormat>Širokoúhlá obrazovka</PresentationFormat>
  <Paragraphs>167</Paragraphs>
  <Slides>13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Rockwell</vt:lpstr>
      <vt:lpstr>Motiv Office</vt:lpstr>
      <vt:lpstr>Ana Luisa Amaral </vt:lpstr>
      <vt:lpstr>Sobre a vida </vt:lpstr>
      <vt:lpstr>Sobre a obra </vt:lpstr>
      <vt:lpstr>Literatura infantil</vt:lpstr>
      <vt:lpstr>Testamento „Minha senhora da que“</vt:lpstr>
      <vt:lpstr>Testamento „Minha senhora da que“</vt:lpstr>
      <vt:lpstr>https://www.youtube.com/watch?v=7iJvlgNW0KI&amp;t=15s </vt:lpstr>
      <vt:lpstr>Imagens </vt:lpstr>
      <vt:lpstr>Imagens</vt:lpstr>
      <vt:lpstr>Imagens</vt:lpstr>
      <vt:lpstr>Imagens</vt:lpstr>
      <vt:lpstr>Imagens</vt:lpstr>
      <vt:lpstr>https://www.youtube.com/watch?v=e8Dkheer3uU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Luisa Amaral</dc:title>
  <dc:creator>Iva Svobodová</dc:creator>
  <cp:lastModifiedBy>Iva Svobodová</cp:lastModifiedBy>
  <cp:revision>6</cp:revision>
  <dcterms:created xsi:type="dcterms:W3CDTF">2021-12-01T09:35:32Z</dcterms:created>
  <dcterms:modified xsi:type="dcterms:W3CDTF">2021-12-01T12:28:35Z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0x0101009761458D7E5A5C489863D92A828F0820</vt:lpwstr>
  </property>
</Properties>
</file>