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6" autoAdjust="0"/>
    <p:restoredTop sz="94660"/>
  </p:normalViewPr>
  <p:slideViewPr>
    <p:cSldViewPr snapToGrid="0">
      <p:cViewPr varScale="1">
        <p:scale>
          <a:sx n="101" d="100"/>
          <a:sy n="101" d="100"/>
        </p:scale>
        <p:origin x="126"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cs-CZ"/>
              <a:t>Kliknutím lze upravit styl.</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cs-CZ"/>
              <a:t>Kliknutím lze upravit styl.</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cs-CZ"/>
              <a:t>Kliknutím lze upravit styl.</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cs-CZ"/>
              <a:t>Kliknutím lze upravit styl.</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cs-CZ"/>
              <a:t>Kliknutím lze upravit styl.</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48A87A34-81AB-432B-8DAE-1953F412C126}" type="datetimeFigureOut">
              <a:rPr lang="en-US" dirty="0"/>
              <a:t>10/11/2024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cs-CZ"/>
              <a:t>Kliknutím lze upravit styl.</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48A87A34-81AB-432B-8DAE-1953F412C126}" type="datetimeFigureOut">
              <a:rPr lang="en-US" dirty="0"/>
              <a:t>10/11/2024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cs-CZ"/>
              <a:t>Kliknutím lze upravit styl.</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cs-CZ"/>
              <a:t>Kliknutím lze upravit styl.</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cs-CZ"/>
              <a:t>Kliknutím lze upravit styl.</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cs-CZ"/>
              <a:t>Kliknutím lze upravit styl.</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8A87A34-81AB-432B-8DAE-1953F412C126}" type="datetimeFigureOut">
              <a:rPr lang="en-US" dirty="0"/>
              <a:t>10/11/2024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cs-CZ"/>
              <a:t>Kliknutím lze upravit styl.</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cs-CZ"/>
              <a:t>Kliknutím lze upravit styl.</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2" name="Content Placeholder 3"/>
          <p:cNvSpPr>
            <a:spLocks noGrp="1"/>
          </p:cNvSpPr>
          <p:nvPr>
            <p:ph sz="quarter" idx="13"/>
          </p:nvPr>
        </p:nvSpPr>
        <p:spPr>
          <a:xfrm>
            <a:off x="913774" y="3051012"/>
            <a:ext cx="5106027" cy="2740187"/>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3" name="Content Placeholder 5"/>
          <p:cNvSpPr>
            <a:spLocks noGrp="1"/>
          </p:cNvSpPr>
          <p:nvPr>
            <p:ph sz="quarter" idx="14"/>
          </p:nvPr>
        </p:nvSpPr>
        <p:spPr>
          <a:xfrm>
            <a:off x="6172200" y="3051012"/>
            <a:ext cx="5105401" cy="2740187"/>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10/11/2024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cs-CZ"/>
              <a:t>Kliknutím lze upravit styl.</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10/11/2024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55735A-07CC-1F42-0D58-08D808F740C8}"/>
              </a:ext>
            </a:extLst>
          </p:cNvPr>
          <p:cNvSpPr>
            <a:spLocks noGrp="1"/>
          </p:cNvSpPr>
          <p:nvPr>
            <p:ph type="ctrTitle"/>
          </p:nvPr>
        </p:nvSpPr>
        <p:spPr/>
        <p:txBody>
          <a:bodyPr/>
          <a:lstStyle/>
          <a:p>
            <a:r>
              <a:rPr lang="de-DE" b="1" dirty="0"/>
              <a:t>K</a:t>
            </a:r>
            <a:r>
              <a:rPr lang="cs-CZ" b="1" dirty="0" err="1"/>
              <a:t>ontrastive</a:t>
            </a:r>
            <a:r>
              <a:rPr lang="cs-CZ" b="1" dirty="0"/>
              <a:t> </a:t>
            </a:r>
            <a:r>
              <a:rPr lang="cs-CZ" b="1" dirty="0" err="1"/>
              <a:t>Stilanalyse</a:t>
            </a:r>
            <a:r>
              <a:rPr lang="cs-CZ" b="1" dirty="0"/>
              <a:t> </a:t>
            </a:r>
            <a:r>
              <a:rPr lang="cs-CZ" b="1" dirty="0" err="1"/>
              <a:t>literarischer</a:t>
            </a:r>
            <a:r>
              <a:rPr lang="cs-CZ" b="1" dirty="0"/>
              <a:t> </a:t>
            </a:r>
            <a:r>
              <a:rPr lang="de-DE" b="1" dirty="0"/>
              <a:t>Übersetzungen (</a:t>
            </a:r>
            <a:r>
              <a:rPr lang="de-DE" b="1" dirty="0" err="1"/>
              <a:t>Dt-Tsch</a:t>
            </a:r>
            <a:r>
              <a:rPr lang="de-DE" b="1" dirty="0"/>
              <a:t>)</a:t>
            </a:r>
            <a:endParaRPr lang="cs-CZ" dirty="0"/>
          </a:p>
        </p:txBody>
      </p:sp>
      <p:sp>
        <p:nvSpPr>
          <p:cNvPr id="3" name="Podnadpis 2">
            <a:extLst>
              <a:ext uri="{FF2B5EF4-FFF2-40B4-BE49-F238E27FC236}">
                <a16:creationId xmlns:a16="http://schemas.microsoft.com/office/drawing/2014/main" id="{6431DB96-CB11-087E-4318-3A7356D84054}"/>
              </a:ext>
            </a:extLst>
          </p:cNvPr>
          <p:cNvSpPr>
            <a:spLocks noGrp="1"/>
          </p:cNvSpPr>
          <p:nvPr>
            <p:ph type="subTitle" idx="1"/>
          </p:nvPr>
        </p:nvSpPr>
        <p:spPr/>
        <p:txBody>
          <a:bodyPr/>
          <a:lstStyle/>
          <a:p>
            <a:r>
              <a:rPr lang="de-DE" dirty="0" err="1"/>
              <a:t>Wahlveranstatung</a:t>
            </a:r>
            <a:endParaRPr lang="cs-CZ" dirty="0"/>
          </a:p>
        </p:txBody>
      </p:sp>
    </p:spTree>
    <p:extLst>
      <p:ext uri="{BB962C8B-B14F-4D97-AF65-F5344CB8AC3E}">
        <p14:creationId xmlns:p14="http://schemas.microsoft.com/office/powerpoint/2010/main" val="2631306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9C837F-7DC8-3F9A-0B9F-A23291109DD8}"/>
              </a:ext>
            </a:extLst>
          </p:cNvPr>
          <p:cNvSpPr>
            <a:spLocks noGrp="1"/>
          </p:cNvSpPr>
          <p:nvPr>
            <p:ph type="title"/>
          </p:nvPr>
        </p:nvSpPr>
        <p:spPr/>
        <p:txBody>
          <a:bodyPr/>
          <a:lstStyle/>
          <a:p>
            <a:r>
              <a:rPr lang="de-DE" b="1" dirty="0">
                <a:solidFill>
                  <a:srgbClr val="FF0000"/>
                </a:solidFill>
              </a:rPr>
              <a:t>Beispiel 1:</a:t>
            </a:r>
            <a:r>
              <a:rPr lang="cs-CZ" b="1" dirty="0">
                <a:solidFill>
                  <a:srgbClr val="FF0000"/>
                </a:solidFill>
              </a:rPr>
              <a:t> Herta </a:t>
            </a:r>
            <a:r>
              <a:rPr lang="de-DE" b="1" dirty="0">
                <a:solidFill>
                  <a:srgbClr val="FF0000"/>
                </a:solidFill>
              </a:rPr>
              <a:t>Müller</a:t>
            </a:r>
            <a:endParaRPr lang="cs-CZ" dirty="0"/>
          </a:p>
        </p:txBody>
      </p:sp>
      <p:sp>
        <p:nvSpPr>
          <p:cNvPr id="3" name="Zástupný obsah 2">
            <a:extLst>
              <a:ext uri="{FF2B5EF4-FFF2-40B4-BE49-F238E27FC236}">
                <a16:creationId xmlns:a16="http://schemas.microsoft.com/office/drawing/2014/main" id="{7DEF525D-1E47-5457-D470-768D6A8ED438}"/>
              </a:ext>
            </a:extLst>
          </p:cNvPr>
          <p:cNvSpPr>
            <a:spLocks noGrp="1"/>
          </p:cNvSpPr>
          <p:nvPr>
            <p:ph sz="quarter" idx="13"/>
          </p:nvPr>
        </p:nvSpPr>
        <p:spPr/>
        <p:txBody>
          <a:bodyPr/>
          <a:lstStyle/>
          <a:p>
            <a:r>
              <a:rPr lang="de-DE" b="1" dirty="0">
                <a:solidFill>
                  <a:srgbClr val="FF0000"/>
                </a:solidFill>
              </a:rPr>
              <a:t>Herta Müller: </a:t>
            </a:r>
            <a:r>
              <a:rPr lang="de-DE" b="1" dirty="0" err="1">
                <a:solidFill>
                  <a:srgbClr val="FF0000"/>
                </a:solidFill>
              </a:rPr>
              <a:t>Herztier</a:t>
            </a:r>
            <a:r>
              <a:rPr lang="de-DE" b="1" dirty="0">
                <a:solidFill>
                  <a:srgbClr val="FF0000"/>
                </a:solidFill>
              </a:rPr>
              <a:t> </a:t>
            </a:r>
            <a:r>
              <a:rPr lang="de-DE" dirty="0"/>
              <a:t>(Roman), 5. Auflage 2009</a:t>
            </a:r>
          </a:p>
          <a:p>
            <a:r>
              <a:rPr lang="de-DE" b="1" dirty="0">
                <a:solidFill>
                  <a:srgbClr val="FF0000"/>
                </a:solidFill>
              </a:rPr>
              <a:t>Herta Müller: </a:t>
            </a:r>
            <a:r>
              <a:rPr lang="cs-CZ" b="1" dirty="0">
                <a:solidFill>
                  <a:srgbClr val="FF0000"/>
                </a:solidFill>
              </a:rPr>
              <a:t>Srdce bestie</a:t>
            </a:r>
            <a:r>
              <a:rPr lang="cs-CZ" dirty="0"/>
              <a:t>, přeložila Radka </a:t>
            </a:r>
            <a:r>
              <a:rPr lang="cs-CZ" dirty="0" err="1"/>
              <a:t>Denemarková</a:t>
            </a:r>
            <a:r>
              <a:rPr lang="cs-CZ" dirty="0"/>
              <a:t>, Praha 2011</a:t>
            </a:r>
          </a:p>
          <a:p>
            <a:r>
              <a:rPr lang="cs-CZ" b="1" dirty="0" err="1">
                <a:solidFill>
                  <a:srgbClr val="0070C0"/>
                </a:solidFill>
              </a:rPr>
              <a:t>Individualstil</a:t>
            </a:r>
            <a:r>
              <a:rPr lang="cs-CZ" b="1" dirty="0">
                <a:solidFill>
                  <a:srgbClr val="0070C0"/>
                </a:solidFill>
              </a:rPr>
              <a:t> von Herta M</a:t>
            </a:r>
            <a:r>
              <a:rPr lang="de-DE" b="1" dirty="0" err="1">
                <a:solidFill>
                  <a:srgbClr val="0070C0"/>
                </a:solidFill>
              </a:rPr>
              <a:t>üller</a:t>
            </a:r>
            <a:r>
              <a:rPr lang="de-DE" b="1" dirty="0">
                <a:solidFill>
                  <a:srgbClr val="0070C0"/>
                </a:solidFill>
              </a:rPr>
              <a:t>:</a:t>
            </a:r>
          </a:p>
          <a:p>
            <a:r>
              <a:rPr lang="de-DE" b="1" dirty="0"/>
              <a:t>originell, kreativ</a:t>
            </a:r>
          </a:p>
          <a:p>
            <a:r>
              <a:rPr lang="de-DE" b="1" dirty="0"/>
              <a:t>metaphorisch, „magisch“</a:t>
            </a:r>
          </a:p>
          <a:p>
            <a:r>
              <a:rPr lang="de-DE" b="1" dirty="0"/>
              <a:t>Stilmittel: originelle </a:t>
            </a:r>
            <a:r>
              <a:rPr lang="cs-CZ" b="1" dirty="0" err="1"/>
              <a:t>komplizierte</a:t>
            </a:r>
            <a:r>
              <a:rPr lang="cs-CZ" b="1" dirty="0"/>
              <a:t> </a:t>
            </a:r>
            <a:r>
              <a:rPr lang="de-DE" b="1" dirty="0"/>
              <a:t>Metaphern</a:t>
            </a:r>
            <a:r>
              <a:rPr lang="cs-CZ" b="1" dirty="0"/>
              <a:t> und Symbole</a:t>
            </a:r>
          </a:p>
          <a:p>
            <a:r>
              <a:rPr lang="de-DE" b="1" dirty="0"/>
              <a:t>Wortverbindungen und Wortbildungskonstruktionen</a:t>
            </a:r>
          </a:p>
          <a:p>
            <a:endParaRPr lang="cs-CZ" dirty="0"/>
          </a:p>
        </p:txBody>
      </p:sp>
    </p:spTree>
    <p:extLst>
      <p:ext uri="{BB962C8B-B14F-4D97-AF65-F5344CB8AC3E}">
        <p14:creationId xmlns:p14="http://schemas.microsoft.com/office/powerpoint/2010/main" val="805885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ADF39B-C04B-F8DB-D052-1FB53B2D3946}"/>
              </a:ext>
            </a:extLst>
          </p:cNvPr>
          <p:cNvSpPr>
            <a:spLocks noGrp="1"/>
          </p:cNvSpPr>
          <p:nvPr>
            <p:ph type="title"/>
          </p:nvPr>
        </p:nvSpPr>
        <p:spPr/>
        <p:txBody>
          <a:bodyPr/>
          <a:lstStyle/>
          <a:p>
            <a:r>
              <a:rPr lang="de-DE" b="1" dirty="0">
                <a:solidFill>
                  <a:srgbClr val="FF0000"/>
                </a:solidFill>
              </a:rPr>
              <a:t>Beispiel 1:</a:t>
            </a:r>
            <a:r>
              <a:rPr lang="cs-CZ" b="1" dirty="0">
                <a:solidFill>
                  <a:srgbClr val="FF0000"/>
                </a:solidFill>
              </a:rPr>
              <a:t> Herta </a:t>
            </a:r>
            <a:r>
              <a:rPr lang="de-DE" b="1" dirty="0">
                <a:solidFill>
                  <a:srgbClr val="FF0000"/>
                </a:solidFill>
              </a:rPr>
              <a:t>Müller</a:t>
            </a:r>
            <a:endParaRPr lang="cs-CZ" dirty="0"/>
          </a:p>
        </p:txBody>
      </p:sp>
      <p:sp>
        <p:nvSpPr>
          <p:cNvPr id="3" name="Zástupný obsah 2">
            <a:extLst>
              <a:ext uri="{FF2B5EF4-FFF2-40B4-BE49-F238E27FC236}">
                <a16:creationId xmlns:a16="http://schemas.microsoft.com/office/drawing/2014/main" id="{5BE13886-6B37-2A07-CFAD-B7DC3D69A91F}"/>
              </a:ext>
            </a:extLst>
          </p:cNvPr>
          <p:cNvSpPr>
            <a:spLocks noGrp="1"/>
          </p:cNvSpPr>
          <p:nvPr>
            <p:ph sz="quarter" idx="13"/>
          </p:nvPr>
        </p:nvSpPr>
        <p:spPr/>
        <p:txBody>
          <a:bodyPr/>
          <a:lstStyle/>
          <a:p>
            <a:r>
              <a:rPr lang="de-DE" b="1" dirty="0" err="1">
                <a:solidFill>
                  <a:srgbClr val="FF0000"/>
                </a:solidFill>
              </a:rPr>
              <a:t>Herzttier</a:t>
            </a:r>
            <a:endParaRPr lang="de-DE" b="1" dirty="0">
              <a:solidFill>
                <a:srgbClr val="FF0000"/>
              </a:solidFill>
            </a:endParaRPr>
          </a:p>
          <a:p>
            <a:r>
              <a:rPr lang="de-DE" b="1" dirty="0"/>
              <a:t>Kompositum</a:t>
            </a:r>
          </a:p>
          <a:p>
            <a:r>
              <a:rPr lang="de-DE" b="1" dirty="0"/>
              <a:t>Determinativ- oder Kopulativkompositum?</a:t>
            </a:r>
          </a:p>
          <a:p>
            <a:r>
              <a:rPr lang="de-DE" b="1" dirty="0"/>
              <a:t>Kopulativ: Herz-Tier (Hemdbluse, schwarz-weiß…)</a:t>
            </a:r>
          </a:p>
          <a:p>
            <a:r>
              <a:rPr lang="de-DE" b="1" dirty="0"/>
              <a:t>Übersetzung: </a:t>
            </a:r>
            <a:r>
              <a:rPr lang="de-DE" b="1" dirty="0" err="1"/>
              <a:t>Srdce</a:t>
            </a:r>
            <a:r>
              <a:rPr lang="de-DE" b="1" dirty="0"/>
              <a:t> – </a:t>
            </a:r>
            <a:r>
              <a:rPr lang="de-DE" b="1" dirty="0" err="1"/>
              <a:t>bestie</a:t>
            </a:r>
            <a:r>
              <a:rPr lang="de-DE" b="1" dirty="0"/>
              <a:t> (Bestie </a:t>
            </a:r>
            <a:r>
              <a:rPr lang="de-DE" b="1" dirty="0" err="1"/>
              <a:t>srdce</a:t>
            </a:r>
            <a:r>
              <a:rPr lang="de-DE" b="1" dirty="0"/>
              <a:t>)</a:t>
            </a:r>
          </a:p>
          <a:p>
            <a:r>
              <a:rPr lang="de-DE" b="1" dirty="0"/>
              <a:t>„Herta Müller </a:t>
            </a:r>
            <a:r>
              <a:rPr lang="de-DE" b="1" dirty="0" err="1"/>
              <a:t>ve</a:t>
            </a:r>
            <a:r>
              <a:rPr lang="de-DE" b="1" dirty="0"/>
              <a:t> </a:t>
            </a:r>
            <a:r>
              <a:rPr lang="de-DE" b="1" dirty="0" err="1"/>
              <a:t>sv</a:t>
            </a:r>
            <a:r>
              <a:rPr lang="cs-CZ" b="1" dirty="0" err="1"/>
              <a:t>ém</a:t>
            </a:r>
            <a:r>
              <a:rPr lang="cs-CZ" b="1" dirty="0"/>
              <a:t> Srdci bestii…“</a:t>
            </a:r>
            <a:endParaRPr lang="de-DE" b="1" dirty="0"/>
          </a:p>
          <a:p>
            <a:endParaRPr lang="cs-CZ" dirty="0"/>
          </a:p>
        </p:txBody>
      </p:sp>
    </p:spTree>
    <p:extLst>
      <p:ext uri="{BB962C8B-B14F-4D97-AF65-F5344CB8AC3E}">
        <p14:creationId xmlns:p14="http://schemas.microsoft.com/office/powerpoint/2010/main" val="1906941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8951B4-82A3-7FE2-A9F1-FECD6D5A9D0A}"/>
              </a:ext>
            </a:extLst>
          </p:cNvPr>
          <p:cNvSpPr>
            <a:spLocks noGrp="1"/>
          </p:cNvSpPr>
          <p:nvPr>
            <p:ph type="title"/>
          </p:nvPr>
        </p:nvSpPr>
        <p:spPr/>
        <p:txBody>
          <a:bodyPr/>
          <a:lstStyle/>
          <a:p>
            <a:r>
              <a:rPr lang="de-DE" b="1" dirty="0">
                <a:solidFill>
                  <a:srgbClr val="FF0000"/>
                </a:solidFill>
              </a:rPr>
              <a:t>Herta Müller: Atemschaukel</a:t>
            </a:r>
            <a:br>
              <a:rPr lang="de-DE" b="1" dirty="0">
                <a:solidFill>
                  <a:srgbClr val="FF0000"/>
                </a:solidFill>
              </a:rPr>
            </a:br>
            <a:r>
              <a:rPr lang="de-DE" b="1" dirty="0" err="1">
                <a:solidFill>
                  <a:srgbClr val="FF0000"/>
                </a:solidFill>
              </a:rPr>
              <a:t>Rozhoupaný</a:t>
            </a:r>
            <a:r>
              <a:rPr lang="de-DE" b="1" dirty="0">
                <a:solidFill>
                  <a:srgbClr val="FF0000"/>
                </a:solidFill>
              </a:rPr>
              <a:t> </a:t>
            </a:r>
            <a:r>
              <a:rPr lang="de-DE" b="1" dirty="0" err="1">
                <a:solidFill>
                  <a:srgbClr val="FF0000"/>
                </a:solidFill>
              </a:rPr>
              <a:t>dech</a:t>
            </a:r>
            <a:endParaRPr lang="cs-CZ" b="1" dirty="0">
              <a:solidFill>
                <a:srgbClr val="FF0000"/>
              </a:solidFill>
            </a:endParaRPr>
          </a:p>
        </p:txBody>
      </p:sp>
      <p:sp>
        <p:nvSpPr>
          <p:cNvPr id="3" name="Zástupný obsah 2">
            <a:extLst>
              <a:ext uri="{FF2B5EF4-FFF2-40B4-BE49-F238E27FC236}">
                <a16:creationId xmlns:a16="http://schemas.microsoft.com/office/drawing/2014/main" id="{D8020BEC-6669-A4AE-6DA1-35EB16EA1B22}"/>
              </a:ext>
            </a:extLst>
          </p:cNvPr>
          <p:cNvSpPr>
            <a:spLocks noGrp="1"/>
          </p:cNvSpPr>
          <p:nvPr>
            <p:ph sz="quarter" idx="13"/>
          </p:nvPr>
        </p:nvSpPr>
        <p:spPr/>
        <p:txBody>
          <a:bodyPr>
            <a:normAutofit fontScale="85000" lnSpcReduction="10000"/>
          </a:bodyPr>
          <a:lstStyle/>
          <a:p>
            <a:r>
              <a:rPr lang="de-DE" b="1" dirty="0"/>
              <a:t>„Es gibt Wörter, die machen mit mir, was sie wollen.“ Die Schriftstellerin Herta Müller.</a:t>
            </a:r>
            <a:endParaRPr lang="cs-CZ" b="1" dirty="0"/>
          </a:p>
          <a:p>
            <a:r>
              <a:rPr lang="de-DE" b="1" dirty="0"/>
              <a:t>Tief atmet man durch, wenn man dieses Buch ausgelesen hat, und man hat schon zuvor etliche Male tief Luft holen müssen. "Atemschaukel" ist Herta Müllers großer, berührender Roman über ein sowjetisches Arbeitslager. </a:t>
            </a:r>
            <a:endParaRPr lang="cs-CZ" b="1" dirty="0"/>
          </a:p>
          <a:p>
            <a:r>
              <a:rPr lang="de-DE" b="1" dirty="0"/>
              <a:t>„Atemschaukel“ ist ein Lager-Buch. Rumänien, dessen König unter dem Druck der Sowjets im August 1944 den faschistischen Diktator Jon Antonescu abgesetzt und dem bis dahin mit Rumänien verbündeten Deutschland den Krieg erklärt hatte, wurde Anfang 1945 von den Russen gezwungen, sämtliche rumänischen Deutschen zwischen 17 und 45 Jahren, Männer wie Frauen, zur Zwangsarbeit in ukrainischen Lagern auszuliefern.</a:t>
            </a:r>
            <a:endParaRPr lang="cs-CZ" b="1" dirty="0"/>
          </a:p>
          <a:p>
            <a:endParaRPr lang="cs-CZ" dirty="0"/>
          </a:p>
        </p:txBody>
      </p:sp>
    </p:spTree>
    <p:extLst>
      <p:ext uri="{BB962C8B-B14F-4D97-AF65-F5344CB8AC3E}">
        <p14:creationId xmlns:p14="http://schemas.microsoft.com/office/powerpoint/2010/main" val="1589568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5DEB42-04D4-87E4-11FB-0B3D84D5F806}"/>
              </a:ext>
            </a:extLst>
          </p:cNvPr>
          <p:cNvSpPr>
            <a:spLocks noGrp="1"/>
          </p:cNvSpPr>
          <p:nvPr>
            <p:ph type="title"/>
          </p:nvPr>
        </p:nvSpPr>
        <p:spPr/>
        <p:txBody>
          <a:bodyPr/>
          <a:lstStyle/>
          <a:p>
            <a:r>
              <a:rPr lang="de-DE" b="1" dirty="0">
                <a:solidFill>
                  <a:srgbClr val="FF0000"/>
                </a:solidFill>
              </a:rPr>
              <a:t>Herta Müller: Atemschaukel</a:t>
            </a:r>
            <a:br>
              <a:rPr lang="de-DE" b="1" dirty="0">
                <a:solidFill>
                  <a:srgbClr val="FF0000"/>
                </a:solidFill>
              </a:rPr>
            </a:br>
            <a:r>
              <a:rPr lang="de-DE" b="1" dirty="0" err="1">
                <a:solidFill>
                  <a:srgbClr val="FF0000"/>
                </a:solidFill>
              </a:rPr>
              <a:t>Rozhoupaný</a:t>
            </a:r>
            <a:r>
              <a:rPr lang="de-DE" b="1" dirty="0">
                <a:solidFill>
                  <a:srgbClr val="FF0000"/>
                </a:solidFill>
              </a:rPr>
              <a:t> </a:t>
            </a:r>
            <a:r>
              <a:rPr lang="de-DE" b="1" dirty="0" err="1">
                <a:solidFill>
                  <a:srgbClr val="FF0000"/>
                </a:solidFill>
              </a:rPr>
              <a:t>dech</a:t>
            </a:r>
            <a:endParaRPr lang="cs-CZ" dirty="0"/>
          </a:p>
        </p:txBody>
      </p:sp>
      <p:sp>
        <p:nvSpPr>
          <p:cNvPr id="3" name="Zástupný obsah 2">
            <a:extLst>
              <a:ext uri="{FF2B5EF4-FFF2-40B4-BE49-F238E27FC236}">
                <a16:creationId xmlns:a16="http://schemas.microsoft.com/office/drawing/2014/main" id="{722D74F7-DB76-2118-6407-E28145B70A26}"/>
              </a:ext>
            </a:extLst>
          </p:cNvPr>
          <p:cNvSpPr>
            <a:spLocks noGrp="1"/>
          </p:cNvSpPr>
          <p:nvPr>
            <p:ph sz="quarter" idx="13"/>
          </p:nvPr>
        </p:nvSpPr>
        <p:spPr/>
        <p:txBody>
          <a:bodyPr/>
          <a:lstStyle/>
          <a:p>
            <a:r>
              <a:rPr lang="de-DE" sz="2000" b="1" dirty="0"/>
              <a:t>Es waren brutale Reparationsleistungen in Menschenform zum Wiederaufbau in der kriegszerstörten Ukraine. Diese politischen Hintergründe spielen in diesem Buch jedoch kaum eine Rolle, es gibt die Herren des Lagers, die Russen, und es gibt die Arbeitssklaven, zu denen der Erzähler dieses Buches gehört. Leo </a:t>
            </a:r>
            <a:r>
              <a:rPr lang="de-DE" sz="2000" b="1" dirty="0" err="1"/>
              <a:t>Auberg</a:t>
            </a:r>
            <a:r>
              <a:rPr lang="de-DE" sz="2000" b="1" dirty="0"/>
              <a:t> wird er genannt, ein Siebzehnjähriger, der schon seit einer Weile davon träumt, seiner Lebensenge zu entkommen und Neues, Fremdes, Anderes zu erfahren, was ihm dann ja auch auf grässliche Weise ermöglicht wird.</a:t>
            </a:r>
          </a:p>
          <a:p>
            <a:endParaRPr lang="cs-CZ" dirty="0"/>
          </a:p>
        </p:txBody>
      </p:sp>
    </p:spTree>
    <p:extLst>
      <p:ext uri="{BB962C8B-B14F-4D97-AF65-F5344CB8AC3E}">
        <p14:creationId xmlns:p14="http://schemas.microsoft.com/office/powerpoint/2010/main" val="31965710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21F6A3-3BE9-D7AF-F421-26AD5C6E5437}"/>
              </a:ext>
            </a:extLst>
          </p:cNvPr>
          <p:cNvSpPr>
            <a:spLocks noGrp="1"/>
          </p:cNvSpPr>
          <p:nvPr>
            <p:ph type="title"/>
          </p:nvPr>
        </p:nvSpPr>
        <p:spPr/>
        <p:txBody>
          <a:bodyPr/>
          <a:lstStyle/>
          <a:p>
            <a:r>
              <a:rPr lang="de-DE" b="1" dirty="0">
                <a:solidFill>
                  <a:srgbClr val="FF0000"/>
                </a:solidFill>
              </a:rPr>
              <a:t>Herta Müller: Atemschaukel</a:t>
            </a:r>
            <a:br>
              <a:rPr lang="de-DE" b="1" dirty="0">
                <a:solidFill>
                  <a:srgbClr val="FF0000"/>
                </a:solidFill>
              </a:rPr>
            </a:br>
            <a:r>
              <a:rPr lang="de-DE" b="1" dirty="0" err="1">
                <a:solidFill>
                  <a:srgbClr val="FF0000"/>
                </a:solidFill>
              </a:rPr>
              <a:t>Rozhoupaný</a:t>
            </a:r>
            <a:r>
              <a:rPr lang="de-DE" b="1" dirty="0">
                <a:solidFill>
                  <a:srgbClr val="FF0000"/>
                </a:solidFill>
              </a:rPr>
              <a:t> </a:t>
            </a:r>
            <a:r>
              <a:rPr lang="de-DE" b="1" dirty="0" err="1">
                <a:solidFill>
                  <a:srgbClr val="FF0000"/>
                </a:solidFill>
              </a:rPr>
              <a:t>dech</a:t>
            </a:r>
            <a:endParaRPr lang="cs-CZ" dirty="0"/>
          </a:p>
        </p:txBody>
      </p:sp>
      <p:sp>
        <p:nvSpPr>
          <p:cNvPr id="3" name="Zástupný obsah 2">
            <a:extLst>
              <a:ext uri="{FF2B5EF4-FFF2-40B4-BE49-F238E27FC236}">
                <a16:creationId xmlns:a16="http://schemas.microsoft.com/office/drawing/2014/main" id="{5713D043-3D02-C288-DBEE-3B082377B02E}"/>
              </a:ext>
            </a:extLst>
          </p:cNvPr>
          <p:cNvSpPr>
            <a:spLocks noGrp="1"/>
          </p:cNvSpPr>
          <p:nvPr>
            <p:ph sz="quarter" idx="13"/>
          </p:nvPr>
        </p:nvSpPr>
        <p:spPr/>
        <p:txBody>
          <a:bodyPr>
            <a:normAutofit fontScale="70000" lnSpcReduction="20000"/>
          </a:bodyPr>
          <a:lstStyle/>
          <a:p>
            <a:r>
              <a:rPr lang="de-DE" sz="2000" b="1" dirty="0"/>
              <a:t>Freundlicherweise wissen auch wir das von Anfang an, denn es ist</a:t>
            </a:r>
            <a:r>
              <a:rPr lang="de-DE" sz="2000" b="1" dirty="0">
                <a:solidFill>
                  <a:srgbClr val="0070C0"/>
                </a:solidFill>
              </a:rPr>
              <a:t> Leo selbst, der die Geschichte erzählt. </a:t>
            </a:r>
            <a:r>
              <a:rPr lang="de-DE" sz="2000" b="1" dirty="0"/>
              <a:t>Es ist seine Geschichte, aber es ist auch die Geschichte all derer, die mit ihm dort waren und die nicht alle zurückkehren, ja es ist auch die Geschichte aller, die in vergleichbaren Höllen waren. Dort wird gegen jedes Individuelle das immer gleiche Schicksal verhängt, und das macht fast vergessen, dass das Elend, das Leiden selbst immer den Einzelnen trifft, diese Gewissheit bleibt. (Es gibt in diesem Buch keine Fragezeichen.) Und so hat Herta Müller dieses Buch auch geschrieben: als die Geschichte eines Einzelnen und die aller Geschundenen zugleich. </a:t>
            </a:r>
            <a:r>
              <a:rPr lang="de-DE" sz="2000" b="1" dirty="0">
                <a:solidFill>
                  <a:srgbClr val="0070C0"/>
                </a:solidFill>
              </a:rPr>
              <a:t>Dafür steht ihr eine Sprache zur Verfügung, die außerordentlich ist, ein Ton von großer erzwungener Nüchternheit, als müsse immer wieder zwischen zwei Sätzen ein Schreien unterdrückt werden. Zugleich verfügt sie über eine poetische Erfindungskraft, die den Schrecken und das Schreckliche in Bilder fassen kann, die selbst dem Elend seine Würde lassen.</a:t>
            </a:r>
          </a:p>
          <a:p>
            <a:r>
              <a:rPr lang="de-DE" sz="2000" b="1" dirty="0"/>
              <a:t>Denn furchtbarerweise ist es ja auch banal, wenn einer Hunger hat. Oder Angst. Oder friert. Oder sich anscheißt. Von der „</a:t>
            </a:r>
            <a:r>
              <a:rPr lang="de-DE" sz="2000" b="1" dirty="0" err="1">
                <a:solidFill>
                  <a:srgbClr val="0070C0"/>
                </a:solidFill>
              </a:rPr>
              <a:t>Hautundknochenzeit</a:t>
            </a:r>
            <a:r>
              <a:rPr lang="de-DE" sz="2000" b="1" dirty="0"/>
              <a:t>“ ist da die Rede, vom „</a:t>
            </a:r>
            <a:r>
              <a:rPr lang="de-DE" sz="2000" b="1" dirty="0">
                <a:solidFill>
                  <a:srgbClr val="0070C0"/>
                </a:solidFill>
              </a:rPr>
              <a:t>Hungerengel“, </a:t>
            </a:r>
            <a:r>
              <a:rPr lang="de-DE" sz="2000" b="1" dirty="0"/>
              <a:t>von der „</a:t>
            </a:r>
            <a:r>
              <a:rPr lang="de-DE" sz="2000" b="1" dirty="0">
                <a:solidFill>
                  <a:srgbClr val="0070C0"/>
                </a:solidFill>
              </a:rPr>
              <a:t>Atemschaukel</a:t>
            </a:r>
            <a:r>
              <a:rPr lang="de-DE" sz="2000" b="1" dirty="0"/>
              <a:t>“, das sagt alles. „</a:t>
            </a:r>
            <a:r>
              <a:rPr lang="de-DE" sz="2000" b="1" dirty="0">
                <a:solidFill>
                  <a:srgbClr val="0070C0"/>
                </a:solidFill>
              </a:rPr>
              <a:t>Der Unterleib war ausgefroren, die Beine schoben sich </a:t>
            </a:r>
            <a:r>
              <a:rPr lang="de-DE" sz="2000" b="1" dirty="0" err="1">
                <a:solidFill>
                  <a:srgbClr val="0070C0"/>
                </a:solidFill>
              </a:rPr>
              <a:t>totkalt</a:t>
            </a:r>
            <a:r>
              <a:rPr lang="de-DE" sz="2000" b="1" dirty="0">
                <a:solidFill>
                  <a:srgbClr val="0070C0"/>
                </a:solidFill>
              </a:rPr>
              <a:t> in die Därme.“ </a:t>
            </a:r>
            <a:r>
              <a:rPr lang="de-DE" sz="2000" b="1" dirty="0"/>
              <a:t>Oder: </a:t>
            </a:r>
            <a:r>
              <a:rPr lang="de-DE" sz="2000" b="1" dirty="0">
                <a:solidFill>
                  <a:srgbClr val="0070C0"/>
                </a:solidFill>
              </a:rPr>
              <a:t>„Ich wollte langsam essen, weil ich länger was von der Suppe haben wollte. Aber mein Hunger saß wie ein Hund vor dem Teller und fraß.“</a:t>
            </a:r>
          </a:p>
          <a:p>
            <a:endParaRPr lang="cs-CZ" dirty="0"/>
          </a:p>
        </p:txBody>
      </p:sp>
    </p:spTree>
    <p:extLst>
      <p:ext uri="{BB962C8B-B14F-4D97-AF65-F5344CB8AC3E}">
        <p14:creationId xmlns:p14="http://schemas.microsoft.com/office/powerpoint/2010/main" val="398609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8A14AE-B119-3C0B-8ED8-1C8B4A370AE2}"/>
              </a:ext>
            </a:extLst>
          </p:cNvPr>
          <p:cNvSpPr>
            <a:spLocks noGrp="1"/>
          </p:cNvSpPr>
          <p:nvPr>
            <p:ph type="title"/>
          </p:nvPr>
        </p:nvSpPr>
        <p:spPr/>
        <p:txBody>
          <a:bodyPr/>
          <a:lstStyle/>
          <a:p>
            <a:r>
              <a:rPr lang="de-DE" b="1" dirty="0">
                <a:solidFill>
                  <a:srgbClr val="FF0000"/>
                </a:solidFill>
              </a:rPr>
              <a:t>Herta Müller: Atemschaukel</a:t>
            </a:r>
            <a:br>
              <a:rPr lang="de-DE" b="1" dirty="0">
                <a:solidFill>
                  <a:srgbClr val="FF0000"/>
                </a:solidFill>
              </a:rPr>
            </a:br>
            <a:r>
              <a:rPr lang="de-DE" b="1" dirty="0" err="1">
                <a:solidFill>
                  <a:srgbClr val="FF0000"/>
                </a:solidFill>
              </a:rPr>
              <a:t>Rozhoupaný</a:t>
            </a:r>
            <a:r>
              <a:rPr lang="de-DE" b="1" dirty="0">
                <a:solidFill>
                  <a:srgbClr val="FF0000"/>
                </a:solidFill>
              </a:rPr>
              <a:t> </a:t>
            </a:r>
            <a:r>
              <a:rPr lang="de-DE" b="1" dirty="0" err="1">
                <a:solidFill>
                  <a:srgbClr val="FF0000"/>
                </a:solidFill>
              </a:rPr>
              <a:t>dech</a:t>
            </a:r>
            <a:endParaRPr lang="cs-CZ" dirty="0"/>
          </a:p>
        </p:txBody>
      </p:sp>
      <p:sp>
        <p:nvSpPr>
          <p:cNvPr id="3" name="Zástupný obsah 2">
            <a:extLst>
              <a:ext uri="{FF2B5EF4-FFF2-40B4-BE49-F238E27FC236}">
                <a16:creationId xmlns:a16="http://schemas.microsoft.com/office/drawing/2014/main" id="{F335493C-115B-29F7-528B-623A00D275D3}"/>
              </a:ext>
            </a:extLst>
          </p:cNvPr>
          <p:cNvSpPr>
            <a:spLocks noGrp="1"/>
          </p:cNvSpPr>
          <p:nvPr>
            <p:ph sz="quarter" idx="13"/>
          </p:nvPr>
        </p:nvSpPr>
        <p:spPr/>
        <p:txBody>
          <a:bodyPr>
            <a:normAutofit fontScale="92500" lnSpcReduction="10000"/>
          </a:bodyPr>
          <a:lstStyle/>
          <a:p>
            <a:r>
              <a:rPr lang="cs-CZ" b="1" dirty="0" err="1"/>
              <a:t>Komposition</a:t>
            </a:r>
            <a:r>
              <a:rPr lang="cs-CZ" b="1" dirty="0"/>
              <a:t> </a:t>
            </a:r>
            <a:r>
              <a:rPr lang="cs-CZ" b="1" dirty="0" err="1"/>
              <a:t>im</a:t>
            </a:r>
            <a:r>
              <a:rPr lang="cs-CZ" b="1" dirty="0"/>
              <a:t> </a:t>
            </a:r>
            <a:r>
              <a:rPr lang="cs-CZ" b="1" dirty="0" err="1"/>
              <a:t>Dt</a:t>
            </a:r>
            <a:r>
              <a:rPr lang="cs-CZ" b="1" dirty="0"/>
              <a:t>. – </a:t>
            </a:r>
            <a:r>
              <a:rPr lang="cs-CZ" b="1" dirty="0" err="1"/>
              <a:t>Wortgruppe</a:t>
            </a:r>
            <a:r>
              <a:rPr lang="cs-CZ" b="1" dirty="0"/>
              <a:t> </a:t>
            </a:r>
            <a:r>
              <a:rPr lang="cs-CZ" b="1" dirty="0" err="1"/>
              <a:t>im</a:t>
            </a:r>
            <a:r>
              <a:rPr lang="cs-CZ" b="1" dirty="0"/>
              <a:t> </a:t>
            </a:r>
            <a:r>
              <a:rPr lang="cs-CZ" b="1" dirty="0" err="1"/>
              <a:t>Tsch</a:t>
            </a:r>
            <a:r>
              <a:rPr lang="cs-CZ" b="1" dirty="0"/>
              <a:t>. (</a:t>
            </a:r>
            <a:r>
              <a:rPr lang="cs-CZ" b="1" dirty="0" err="1"/>
              <a:t>Adj</a:t>
            </a:r>
            <a:r>
              <a:rPr lang="cs-CZ" b="1" dirty="0"/>
              <a:t>.+</a:t>
            </a:r>
            <a:r>
              <a:rPr lang="cs-CZ" b="1" dirty="0" err="1"/>
              <a:t>Subst</a:t>
            </a:r>
            <a:r>
              <a:rPr lang="cs-CZ" b="1" dirty="0"/>
              <a:t>., </a:t>
            </a:r>
            <a:r>
              <a:rPr lang="cs-CZ" b="1" dirty="0" err="1"/>
              <a:t>nachgestelltes</a:t>
            </a:r>
            <a:r>
              <a:rPr lang="cs-CZ" b="1" dirty="0"/>
              <a:t> </a:t>
            </a:r>
            <a:r>
              <a:rPr lang="cs-CZ" b="1" dirty="0" err="1"/>
              <a:t>subst</a:t>
            </a:r>
            <a:r>
              <a:rPr lang="cs-CZ" b="1" dirty="0"/>
              <a:t>. </a:t>
            </a:r>
            <a:r>
              <a:rPr lang="cs-CZ" b="1" dirty="0" err="1"/>
              <a:t>Atributt</a:t>
            </a:r>
            <a:r>
              <a:rPr lang="cs-CZ" b="1" dirty="0"/>
              <a:t>):</a:t>
            </a:r>
          </a:p>
          <a:p>
            <a:r>
              <a:rPr lang="cs-CZ" i="1" dirty="0" err="1"/>
              <a:t>Kapitel</a:t>
            </a:r>
            <a:r>
              <a:rPr lang="cs-CZ" i="1" dirty="0"/>
              <a:t> 1: </a:t>
            </a:r>
            <a:r>
              <a:rPr lang="cs-CZ" i="1" dirty="0" err="1"/>
              <a:t>Vom</a:t>
            </a:r>
            <a:r>
              <a:rPr lang="cs-CZ" i="1" dirty="0"/>
              <a:t> </a:t>
            </a:r>
            <a:r>
              <a:rPr lang="cs-CZ" i="1" dirty="0" err="1"/>
              <a:t>Kofferpacken</a:t>
            </a:r>
            <a:endParaRPr lang="cs-CZ" i="1" dirty="0"/>
          </a:p>
          <a:p>
            <a:r>
              <a:rPr lang="cs-CZ" i="1" dirty="0"/>
              <a:t>Kapitola 1: O balení kufru</a:t>
            </a:r>
          </a:p>
          <a:p>
            <a:r>
              <a:rPr lang="cs-CZ" b="1" dirty="0" err="1"/>
              <a:t>Metaphorik</a:t>
            </a:r>
            <a:r>
              <a:rPr lang="cs-CZ" b="1" dirty="0"/>
              <a:t>:</a:t>
            </a:r>
          </a:p>
          <a:p>
            <a:r>
              <a:rPr lang="de-DE" dirty="0"/>
              <a:t>„</a:t>
            </a:r>
            <a:r>
              <a:rPr lang="de-DE" b="1" i="1" dirty="0"/>
              <a:t>Ich habe mich so tief und so lang ins Schweigen gepackt, ich kann</a:t>
            </a:r>
            <a:r>
              <a:rPr lang="cs-CZ" b="1" i="1" dirty="0"/>
              <a:t> </a:t>
            </a:r>
            <a:r>
              <a:rPr lang="de-DE" b="1" i="1" dirty="0"/>
              <a:t>mich in Worten nie auspacken</a:t>
            </a:r>
            <a:r>
              <a:rPr lang="de-DE" i="1" dirty="0"/>
              <a:t>.“ </a:t>
            </a:r>
            <a:r>
              <a:rPr lang="de-DE" dirty="0"/>
              <a:t>(S. 9)</a:t>
            </a:r>
          </a:p>
          <a:p>
            <a:r>
              <a:rPr lang="cs-CZ" dirty="0"/>
              <a:t>„</a:t>
            </a:r>
            <a:r>
              <a:rPr lang="cs-CZ" b="1" i="1" dirty="0"/>
              <a:t>Zabalil jsem sám sebe do hlubokého, táhlého ml</a:t>
            </a:r>
            <a:r>
              <a:rPr lang="cs-CZ" i="1" dirty="0"/>
              <a:t>č</a:t>
            </a:r>
            <a:r>
              <a:rPr lang="cs-CZ" b="1" i="1" dirty="0"/>
              <a:t>ení, slovy se nikdy nevybalím</a:t>
            </a:r>
            <a:r>
              <a:rPr lang="cs-CZ" i="1" dirty="0"/>
              <a:t>.“ </a:t>
            </a:r>
            <a:r>
              <a:rPr lang="cs-CZ" dirty="0"/>
              <a:t>(S. 9)</a:t>
            </a:r>
            <a:endParaRPr lang="cs-CZ" b="1" dirty="0"/>
          </a:p>
          <a:p>
            <a:endParaRPr lang="cs-CZ" dirty="0"/>
          </a:p>
        </p:txBody>
      </p:sp>
    </p:spTree>
    <p:extLst>
      <p:ext uri="{BB962C8B-B14F-4D97-AF65-F5344CB8AC3E}">
        <p14:creationId xmlns:p14="http://schemas.microsoft.com/office/powerpoint/2010/main" val="3029151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8EF112-61D0-717A-A560-59698FBBAD03}"/>
              </a:ext>
            </a:extLst>
          </p:cNvPr>
          <p:cNvSpPr>
            <a:spLocks noGrp="1"/>
          </p:cNvSpPr>
          <p:nvPr>
            <p:ph type="title"/>
          </p:nvPr>
        </p:nvSpPr>
        <p:spPr/>
        <p:txBody>
          <a:bodyPr/>
          <a:lstStyle/>
          <a:p>
            <a:r>
              <a:rPr lang="de-DE" b="1" dirty="0">
                <a:solidFill>
                  <a:srgbClr val="FF0000"/>
                </a:solidFill>
              </a:rPr>
              <a:t>Herta Müller: Atemschaukel</a:t>
            </a:r>
            <a:br>
              <a:rPr lang="de-DE" b="1" dirty="0">
                <a:solidFill>
                  <a:srgbClr val="FF0000"/>
                </a:solidFill>
              </a:rPr>
            </a:br>
            <a:r>
              <a:rPr lang="de-DE" b="1" dirty="0" err="1">
                <a:solidFill>
                  <a:srgbClr val="FF0000"/>
                </a:solidFill>
              </a:rPr>
              <a:t>Rozhoupaný</a:t>
            </a:r>
            <a:r>
              <a:rPr lang="de-DE" b="1" dirty="0">
                <a:solidFill>
                  <a:srgbClr val="FF0000"/>
                </a:solidFill>
              </a:rPr>
              <a:t> </a:t>
            </a:r>
            <a:r>
              <a:rPr lang="de-DE" b="1" dirty="0" err="1">
                <a:solidFill>
                  <a:srgbClr val="FF0000"/>
                </a:solidFill>
              </a:rPr>
              <a:t>dech</a:t>
            </a:r>
            <a:endParaRPr lang="cs-CZ" dirty="0"/>
          </a:p>
        </p:txBody>
      </p:sp>
      <p:sp>
        <p:nvSpPr>
          <p:cNvPr id="3" name="Zástupný obsah 2">
            <a:extLst>
              <a:ext uri="{FF2B5EF4-FFF2-40B4-BE49-F238E27FC236}">
                <a16:creationId xmlns:a16="http://schemas.microsoft.com/office/drawing/2014/main" id="{7324B908-F823-3BCE-19D0-57256FEC844E}"/>
              </a:ext>
            </a:extLst>
          </p:cNvPr>
          <p:cNvSpPr>
            <a:spLocks noGrp="1"/>
          </p:cNvSpPr>
          <p:nvPr>
            <p:ph sz="quarter" idx="13"/>
          </p:nvPr>
        </p:nvSpPr>
        <p:spPr/>
        <p:txBody>
          <a:bodyPr>
            <a:normAutofit fontScale="32500" lnSpcReduction="20000"/>
          </a:bodyPr>
          <a:lstStyle/>
          <a:p>
            <a:r>
              <a:rPr lang="de-DE" sz="2500" i="1" dirty="0"/>
              <a:t>„</a:t>
            </a:r>
            <a:r>
              <a:rPr lang="de-DE" sz="2500" b="1" i="1" dirty="0"/>
              <a:t>Dieser Schrecken, der Himmel fiel ins Gras</a:t>
            </a:r>
            <a:r>
              <a:rPr lang="de-DE" sz="2500" i="1" dirty="0"/>
              <a:t>.“ </a:t>
            </a:r>
            <a:r>
              <a:rPr lang="de-DE" sz="2500" dirty="0"/>
              <a:t>(S. 14)</a:t>
            </a:r>
          </a:p>
          <a:p>
            <a:r>
              <a:rPr lang="cs-CZ" sz="2500" i="1" dirty="0"/>
              <a:t>„</a:t>
            </a:r>
            <a:r>
              <a:rPr lang="cs-CZ" sz="2500" b="1" i="1" dirty="0"/>
              <a:t>To </a:t>
            </a:r>
            <a:r>
              <a:rPr lang="cs-CZ" sz="2500" b="1" i="1" u="sng" dirty="0"/>
              <a:t>strašlivé </a:t>
            </a:r>
            <a:r>
              <a:rPr lang="cs-CZ" sz="2500" b="1" i="1" dirty="0"/>
              <a:t>zd</a:t>
            </a:r>
            <a:r>
              <a:rPr lang="cs-CZ" sz="2500" i="1" dirty="0"/>
              <a:t>ě</a:t>
            </a:r>
            <a:r>
              <a:rPr lang="cs-CZ" sz="2500" b="1" i="1" dirty="0"/>
              <a:t>šení, nebe padlo do trávy</a:t>
            </a:r>
            <a:r>
              <a:rPr lang="cs-CZ" sz="2500" i="1" dirty="0"/>
              <a:t>.“ </a:t>
            </a:r>
            <a:r>
              <a:rPr lang="cs-CZ" sz="2500" dirty="0"/>
              <a:t>(S. 13) – </a:t>
            </a:r>
            <a:r>
              <a:rPr lang="cs-CZ" sz="2500" dirty="0" err="1"/>
              <a:t>expressiv</a:t>
            </a:r>
            <a:r>
              <a:rPr lang="cs-CZ" sz="2500" dirty="0"/>
              <a:t>, </a:t>
            </a:r>
            <a:r>
              <a:rPr lang="cs-CZ" sz="2500" dirty="0" err="1"/>
              <a:t>Metaphorik</a:t>
            </a:r>
            <a:r>
              <a:rPr lang="cs-CZ" sz="2500" dirty="0"/>
              <a:t>: „</a:t>
            </a:r>
            <a:r>
              <a:rPr lang="cs-CZ" sz="2500" dirty="0" err="1"/>
              <a:t>unten</a:t>
            </a:r>
            <a:r>
              <a:rPr lang="cs-CZ" sz="2500" dirty="0"/>
              <a:t>“</a:t>
            </a:r>
          </a:p>
          <a:p>
            <a:r>
              <a:rPr lang="de-DE" sz="2500" b="1" i="1" dirty="0"/>
              <a:t>ICH WEISS DU KOMMST WIEDER wurde zum Komplizen der</a:t>
            </a:r>
            <a:r>
              <a:rPr lang="cs-CZ" sz="2500" b="1" i="1" dirty="0"/>
              <a:t> </a:t>
            </a:r>
            <a:r>
              <a:rPr lang="de-DE" sz="2500" b="1" i="1" dirty="0"/>
              <a:t>Herzschaufel und zum Kontrahenten des Hungerengels</a:t>
            </a:r>
            <a:r>
              <a:rPr lang="de-DE" sz="2500" i="1" dirty="0"/>
              <a:t>.“ </a:t>
            </a:r>
            <a:r>
              <a:rPr lang="de-DE" sz="2500" dirty="0"/>
              <a:t>(S. 14)</a:t>
            </a:r>
            <a:endParaRPr lang="cs-CZ" sz="2500" dirty="0"/>
          </a:p>
          <a:p>
            <a:r>
              <a:rPr lang="cs-CZ" sz="2500" i="1" dirty="0"/>
              <a:t>„</a:t>
            </a:r>
            <a:r>
              <a:rPr lang="cs-CZ" sz="2500" b="1" i="1" dirty="0"/>
              <a:t>V</a:t>
            </a:r>
            <a:r>
              <a:rPr lang="cs-CZ" sz="2500" i="1" dirty="0"/>
              <a:t>ě</a:t>
            </a:r>
            <a:r>
              <a:rPr lang="cs-CZ" sz="2500" b="1" i="1" dirty="0"/>
              <a:t>ta VÍM ŽE SE VRÁTÍŠ byla komplicem lopaty srdcovky a protivníkem and</a:t>
            </a:r>
            <a:r>
              <a:rPr lang="cs-CZ" sz="2500" i="1" dirty="0"/>
              <a:t>ě</a:t>
            </a:r>
            <a:r>
              <a:rPr lang="cs-CZ" sz="2500" b="1" i="1" dirty="0"/>
              <a:t>la hladu.</a:t>
            </a:r>
            <a:r>
              <a:rPr lang="cs-CZ" sz="2500" i="1" dirty="0"/>
              <a:t>“ </a:t>
            </a:r>
            <a:r>
              <a:rPr lang="cs-CZ" sz="2500" dirty="0"/>
              <a:t>(S. 13 – 14) – </a:t>
            </a:r>
            <a:r>
              <a:rPr lang="cs-CZ" sz="2500" dirty="0" err="1"/>
              <a:t>Kopmosita</a:t>
            </a:r>
            <a:r>
              <a:rPr lang="cs-CZ" sz="2500" dirty="0"/>
              <a:t> – </a:t>
            </a:r>
            <a:r>
              <a:rPr lang="cs-CZ" sz="2500" dirty="0" err="1"/>
              <a:t>Wortgruppen</a:t>
            </a:r>
            <a:endParaRPr lang="de-DE" sz="2500" dirty="0"/>
          </a:p>
          <a:p>
            <a:r>
              <a:rPr lang="cs-CZ" sz="2500" b="1" dirty="0" err="1">
                <a:solidFill>
                  <a:srgbClr val="7030A0"/>
                </a:solidFill>
              </a:rPr>
              <a:t>Expressive</a:t>
            </a:r>
            <a:r>
              <a:rPr lang="cs-CZ" sz="2500" b="1" dirty="0">
                <a:solidFill>
                  <a:srgbClr val="7030A0"/>
                </a:solidFill>
              </a:rPr>
              <a:t> </a:t>
            </a:r>
            <a:r>
              <a:rPr lang="cs-CZ" sz="2500" b="1" dirty="0" err="1">
                <a:solidFill>
                  <a:srgbClr val="7030A0"/>
                </a:solidFill>
              </a:rPr>
              <a:t>Ausdrücke</a:t>
            </a:r>
            <a:r>
              <a:rPr lang="cs-CZ" sz="2500" b="1" dirty="0">
                <a:solidFill>
                  <a:srgbClr val="7030A0"/>
                </a:solidFill>
              </a:rPr>
              <a:t>:</a:t>
            </a:r>
          </a:p>
          <a:p>
            <a:r>
              <a:rPr lang="de-DE" sz="2500" dirty="0"/>
              <a:t>„</a:t>
            </a:r>
            <a:r>
              <a:rPr lang="de-DE" sz="2500" i="1" dirty="0"/>
              <a:t>Wie hinter mir der Advokat Paul Gast beim Drücken stöhnte, wie</a:t>
            </a:r>
            <a:r>
              <a:rPr lang="cs-CZ" sz="2500" i="1" dirty="0"/>
              <a:t> </a:t>
            </a:r>
            <a:r>
              <a:rPr lang="de-DE" sz="2500" i="1" dirty="0"/>
              <a:t>seiner Frau Heidrun Gast </a:t>
            </a:r>
            <a:r>
              <a:rPr lang="de-DE" sz="2500" b="1" i="1" dirty="0"/>
              <a:t>das Gedärm vom Durchfall quakte</a:t>
            </a:r>
            <a:r>
              <a:rPr lang="de-DE" sz="2500" i="1" dirty="0"/>
              <a:t>.“ </a:t>
            </a:r>
            <a:r>
              <a:rPr lang="de-DE" sz="2500" dirty="0"/>
              <a:t>(S. 21)</a:t>
            </a:r>
          </a:p>
          <a:p>
            <a:r>
              <a:rPr lang="cs-CZ" sz="2500" dirty="0"/>
              <a:t>„</a:t>
            </a:r>
            <a:r>
              <a:rPr lang="cs-CZ" sz="2500" i="1" dirty="0"/>
              <a:t>Jak za mnou sténal advokát Paul </a:t>
            </a:r>
            <a:r>
              <a:rPr lang="cs-CZ" sz="2500" i="1" dirty="0" err="1"/>
              <a:t>Gast</a:t>
            </a:r>
            <a:r>
              <a:rPr lang="cs-CZ" sz="2500" i="1" dirty="0"/>
              <a:t>, sténal a tlačil, jak jeho ženě Heidrun </a:t>
            </a:r>
            <a:r>
              <a:rPr lang="cs-CZ" sz="2500" i="1" dirty="0" err="1"/>
              <a:t>Gastové</a:t>
            </a:r>
            <a:r>
              <a:rPr lang="cs-CZ" sz="2500" i="1" dirty="0"/>
              <a:t> </a:t>
            </a:r>
            <a:r>
              <a:rPr lang="cs-CZ" sz="2500" b="1" i="1" dirty="0"/>
              <a:t>zask</a:t>
            </a:r>
            <a:r>
              <a:rPr lang="cs-CZ" sz="2500" i="1" dirty="0"/>
              <a:t>ř</a:t>
            </a:r>
            <a:r>
              <a:rPr lang="cs-CZ" sz="2500" b="1" i="1" dirty="0"/>
              <a:t>ehotala st</a:t>
            </a:r>
            <a:r>
              <a:rPr lang="cs-CZ" sz="2500" i="1" dirty="0"/>
              <a:t>ř</a:t>
            </a:r>
            <a:r>
              <a:rPr lang="cs-CZ" sz="2500" b="1" i="1" dirty="0"/>
              <a:t>eva pr</a:t>
            </a:r>
            <a:r>
              <a:rPr lang="cs-CZ" sz="2500" i="1" dirty="0"/>
              <a:t>ů</a:t>
            </a:r>
            <a:r>
              <a:rPr lang="cs-CZ" sz="2500" b="1" i="1" dirty="0"/>
              <a:t>jmem</a:t>
            </a:r>
            <a:r>
              <a:rPr lang="cs-CZ" sz="2500" i="1" dirty="0"/>
              <a:t>.“(</a:t>
            </a:r>
            <a:r>
              <a:rPr lang="cs-CZ" sz="2500" dirty="0"/>
              <a:t>S. 19)</a:t>
            </a:r>
          </a:p>
          <a:p>
            <a:r>
              <a:rPr lang="cs-CZ" sz="2500" b="1" dirty="0" err="1">
                <a:solidFill>
                  <a:srgbClr val="00B050"/>
                </a:solidFill>
              </a:rPr>
              <a:t>Kommentar</a:t>
            </a:r>
            <a:r>
              <a:rPr lang="cs-CZ" sz="2500" b="1" dirty="0">
                <a:solidFill>
                  <a:srgbClr val="00B050"/>
                </a:solidFill>
              </a:rPr>
              <a:t>:</a:t>
            </a:r>
          </a:p>
          <a:p>
            <a:r>
              <a:rPr lang="de-DE" sz="2500" dirty="0"/>
              <a:t>Der Ausdruck „quaken“ kennen wir in der Verbindung, dass ein Frosch quakt. Die</a:t>
            </a:r>
            <a:r>
              <a:rPr lang="cs-CZ" sz="2500" dirty="0"/>
              <a:t> </a:t>
            </a:r>
            <a:r>
              <a:rPr lang="de-DE" sz="2500" dirty="0"/>
              <a:t>Übersetzerin wählte ein interessantes Äquivalent dazu, aber die Bedeutung des Verbs</a:t>
            </a:r>
            <a:r>
              <a:rPr lang="cs-CZ" sz="2500" dirty="0"/>
              <a:t> </a:t>
            </a:r>
            <a:r>
              <a:rPr lang="de-DE" sz="2500" dirty="0"/>
              <a:t>„</a:t>
            </a:r>
            <a:r>
              <a:rPr lang="de-DE" sz="2500" dirty="0" err="1"/>
              <a:t>zaskřehotala</a:t>
            </a:r>
            <a:r>
              <a:rPr lang="de-DE" sz="2500" dirty="0"/>
              <a:t>“ ist ein bisschen anders. Der bessere Ausdruck wäre z. B. „</a:t>
            </a:r>
            <a:r>
              <a:rPr lang="de-DE" sz="2500" dirty="0" err="1"/>
              <a:t>zakručela</a:t>
            </a:r>
            <a:r>
              <a:rPr lang="de-DE" sz="2500" dirty="0"/>
              <a:t>“.</a:t>
            </a:r>
            <a:endParaRPr lang="cs-CZ" sz="2500" dirty="0"/>
          </a:p>
          <a:p>
            <a:r>
              <a:rPr lang="de-DE" sz="2500" dirty="0"/>
              <a:t>„</a:t>
            </a:r>
            <a:r>
              <a:rPr lang="de-DE" sz="2500" i="1" dirty="0"/>
              <a:t>Als das Fahren schon Gewohnheit war, fingen </a:t>
            </a:r>
            <a:r>
              <a:rPr lang="de-DE" sz="2500" b="1" i="1" dirty="0"/>
              <a:t>da und dort</a:t>
            </a:r>
          </a:p>
          <a:p>
            <a:pPr marL="0" indent="0">
              <a:buNone/>
            </a:pPr>
            <a:r>
              <a:rPr lang="cs-CZ" sz="2500" b="1" i="1" dirty="0"/>
              <a:t>      </a:t>
            </a:r>
            <a:r>
              <a:rPr lang="cs-CZ" sz="2500" b="1" i="1" dirty="0" err="1"/>
              <a:t>Schmuseversuche</a:t>
            </a:r>
            <a:r>
              <a:rPr lang="cs-CZ" sz="2500" b="1" i="1" dirty="0"/>
              <a:t> </a:t>
            </a:r>
            <a:r>
              <a:rPr lang="cs-CZ" sz="2500" i="1" dirty="0" err="1"/>
              <a:t>an</a:t>
            </a:r>
            <a:r>
              <a:rPr lang="cs-CZ" sz="2500" dirty="0"/>
              <a:t>.“ (S. 17)</a:t>
            </a:r>
          </a:p>
          <a:p>
            <a:r>
              <a:rPr lang="cs-CZ" sz="2500" dirty="0"/>
              <a:t>„</a:t>
            </a:r>
            <a:r>
              <a:rPr lang="cs-CZ" sz="2500" i="1" dirty="0"/>
              <a:t>Když jsme jízdě uvykli, objevily se </a:t>
            </a:r>
            <a:r>
              <a:rPr lang="cs-CZ" sz="2500" b="1" i="1" dirty="0"/>
              <a:t>tu a tam pokusy o </a:t>
            </a:r>
            <a:r>
              <a:rPr lang="cs-CZ" sz="2500" b="1" i="1" u="sng" dirty="0" err="1"/>
              <a:t>cicmání</a:t>
            </a:r>
            <a:r>
              <a:rPr lang="cs-CZ" sz="2500" i="1" dirty="0"/>
              <a:t>.“ </a:t>
            </a:r>
            <a:r>
              <a:rPr lang="cs-CZ" sz="2500" dirty="0"/>
              <a:t>(S. 16)</a:t>
            </a:r>
          </a:p>
          <a:p>
            <a:endParaRPr lang="cs-CZ" dirty="0"/>
          </a:p>
          <a:p>
            <a:endParaRPr lang="cs-CZ" dirty="0"/>
          </a:p>
        </p:txBody>
      </p:sp>
    </p:spTree>
    <p:extLst>
      <p:ext uri="{BB962C8B-B14F-4D97-AF65-F5344CB8AC3E}">
        <p14:creationId xmlns:p14="http://schemas.microsoft.com/office/powerpoint/2010/main" val="522504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603687-7DF6-3B95-7D0F-0D1E1A52EED8}"/>
              </a:ext>
            </a:extLst>
          </p:cNvPr>
          <p:cNvSpPr>
            <a:spLocks noGrp="1"/>
          </p:cNvSpPr>
          <p:nvPr>
            <p:ph type="title"/>
          </p:nvPr>
        </p:nvSpPr>
        <p:spPr/>
        <p:txBody>
          <a:bodyPr/>
          <a:lstStyle/>
          <a:p>
            <a:r>
              <a:rPr lang="de-DE" b="1" dirty="0">
                <a:solidFill>
                  <a:srgbClr val="FF0000"/>
                </a:solidFill>
              </a:rPr>
              <a:t>Herta Müller: Atemschaukel</a:t>
            </a:r>
            <a:br>
              <a:rPr lang="de-DE" b="1" dirty="0">
                <a:solidFill>
                  <a:srgbClr val="FF0000"/>
                </a:solidFill>
              </a:rPr>
            </a:br>
            <a:r>
              <a:rPr lang="de-DE" b="1" dirty="0" err="1">
                <a:solidFill>
                  <a:srgbClr val="FF0000"/>
                </a:solidFill>
              </a:rPr>
              <a:t>Rozhoupaný</a:t>
            </a:r>
            <a:r>
              <a:rPr lang="de-DE" b="1" dirty="0">
                <a:solidFill>
                  <a:srgbClr val="FF0000"/>
                </a:solidFill>
              </a:rPr>
              <a:t> </a:t>
            </a:r>
            <a:r>
              <a:rPr lang="de-DE" b="1" dirty="0" err="1">
                <a:solidFill>
                  <a:srgbClr val="FF0000"/>
                </a:solidFill>
              </a:rPr>
              <a:t>dech</a:t>
            </a:r>
            <a:endParaRPr lang="cs-CZ" dirty="0"/>
          </a:p>
        </p:txBody>
      </p:sp>
      <p:sp>
        <p:nvSpPr>
          <p:cNvPr id="3" name="Zástupný obsah 2">
            <a:extLst>
              <a:ext uri="{FF2B5EF4-FFF2-40B4-BE49-F238E27FC236}">
                <a16:creationId xmlns:a16="http://schemas.microsoft.com/office/drawing/2014/main" id="{7AE512C8-B093-0AC5-5202-3600F84AE854}"/>
              </a:ext>
            </a:extLst>
          </p:cNvPr>
          <p:cNvSpPr>
            <a:spLocks noGrp="1"/>
          </p:cNvSpPr>
          <p:nvPr>
            <p:ph sz="quarter" idx="13"/>
          </p:nvPr>
        </p:nvSpPr>
        <p:spPr/>
        <p:txBody>
          <a:bodyPr>
            <a:normAutofit fontScale="92500"/>
          </a:bodyPr>
          <a:lstStyle/>
          <a:p>
            <a:r>
              <a:rPr lang="cs-CZ" sz="2000" b="1" dirty="0" err="1"/>
              <a:t>Schwierigkeiten</a:t>
            </a:r>
            <a:r>
              <a:rPr lang="cs-CZ" sz="2000" b="1" dirty="0"/>
              <a:t>: „</a:t>
            </a:r>
            <a:r>
              <a:rPr lang="cs-CZ" sz="2000" b="1" dirty="0" err="1"/>
              <a:t>eine</a:t>
            </a:r>
            <a:r>
              <a:rPr lang="cs-CZ" sz="2000" b="1" dirty="0"/>
              <a:t> </a:t>
            </a:r>
            <a:r>
              <a:rPr lang="cs-CZ" sz="2000" b="1" dirty="0" err="1"/>
              <a:t>harte</a:t>
            </a:r>
            <a:r>
              <a:rPr lang="cs-CZ" sz="2000" b="1" dirty="0"/>
              <a:t> </a:t>
            </a:r>
            <a:r>
              <a:rPr lang="cs-CZ" sz="2000" b="1" dirty="0" err="1"/>
              <a:t>Nuss</a:t>
            </a:r>
            <a:r>
              <a:rPr lang="cs-CZ" sz="2000" b="1" dirty="0"/>
              <a:t>“</a:t>
            </a:r>
            <a:r>
              <a:rPr lang="de-DE" sz="2000" b="1" dirty="0"/>
              <a:t> für übersetzer-innen</a:t>
            </a:r>
            <a:endParaRPr lang="cs-CZ" sz="2000" b="1" dirty="0"/>
          </a:p>
          <a:p>
            <a:r>
              <a:rPr lang="de-DE" sz="2000" i="1" dirty="0"/>
              <a:t>„Schreiben wir doch </a:t>
            </a:r>
            <a:r>
              <a:rPr lang="de-DE" sz="2000" b="1" i="1" dirty="0"/>
              <a:t>RUTH</a:t>
            </a:r>
            <a:r>
              <a:rPr lang="de-DE" sz="2000" i="1" dirty="0"/>
              <a:t>, so heißt niemand, den wir kennen. Ich</a:t>
            </a:r>
            <a:r>
              <a:rPr lang="cs-CZ" sz="2000" i="1" dirty="0"/>
              <a:t> </a:t>
            </a:r>
            <a:r>
              <a:rPr lang="cs-CZ" sz="2000" i="1" dirty="0" err="1"/>
              <a:t>schreibe</a:t>
            </a:r>
            <a:r>
              <a:rPr lang="cs-CZ" sz="2000" i="1" dirty="0"/>
              <a:t> </a:t>
            </a:r>
            <a:r>
              <a:rPr lang="cs-CZ" sz="2000" b="1" i="1" dirty="0"/>
              <a:t>RUHT</a:t>
            </a:r>
            <a:r>
              <a:rPr lang="cs-CZ" sz="2000" i="1" dirty="0"/>
              <a:t>.“ </a:t>
            </a:r>
            <a:r>
              <a:rPr lang="cs-CZ" sz="2000" dirty="0"/>
              <a:t>(S. 16)</a:t>
            </a:r>
          </a:p>
          <a:p>
            <a:r>
              <a:rPr lang="cs-CZ" sz="2000" i="1" dirty="0"/>
              <a:t>„Napíšeme třeba </a:t>
            </a:r>
            <a:r>
              <a:rPr lang="cs-CZ" sz="2000" b="1" i="1" dirty="0"/>
              <a:t>KLAUDIE</a:t>
            </a:r>
            <a:r>
              <a:rPr lang="cs-CZ" sz="2000" i="1" dirty="0"/>
              <a:t>, tak se nejmenuje nikdo, koho známe. Já napíšu </a:t>
            </a:r>
            <a:r>
              <a:rPr lang="cs-CZ" sz="2000" b="1" i="1" dirty="0"/>
              <a:t>KLID</a:t>
            </a:r>
            <a:r>
              <a:rPr lang="cs-CZ" sz="2000" i="1" dirty="0"/>
              <a:t>.“ </a:t>
            </a:r>
            <a:r>
              <a:rPr lang="cs-CZ" sz="2000" dirty="0"/>
              <a:t>(S. 15)</a:t>
            </a:r>
          </a:p>
          <a:p>
            <a:r>
              <a:rPr lang="cs-CZ" sz="2000" b="1" dirty="0" err="1"/>
              <a:t>Alliteration</a:t>
            </a:r>
            <a:endParaRPr lang="cs-CZ" sz="2000" b="1" dirty="0"/>
          </a:p>
          <a:p>
            <a:r>
              <a:rPr lang="cs-CZ" sz="2000" i="1" dirty="0"/>
              <a:t>„</a:t>
            </a:r>
            <a:r>
              <a:rPr lang="cs-CZ" sz="2000" b="1" i="1" dirty="0" err="1"/>
              <a:t>Meldekraut</a:t>
            </a:r>
            <a:r>
              <a:rPr lang="cs-CZ" sz="2000" i="1" dirty="0"/>
              <a:t>“ </a:t>
            </a:r>
            <a:r>
              <a:rPr lang="cs-CZ" sz="2000" dirty="0"/>
              <a:t>(S. 23)</a:t>
            </a:r>
          </a:p>
          <a:p>
            <a:r>
              <a:rPr lang="cs-CZ" sz="2000" i="1" dirty="0"/>
              <a:t>„</a:t>
            </a:r>
            <a:r>
              <a:rPr lang="cs-CZ" sz="2000" b="1" i="1" dirty="0"/>
              <a:t>Lebeda lesklá </a:t>
            </a:r>
            <a:r>
              <a:rPr lang="cs-CZ" sz="2000" b="1" i="1" dirty="0" err="1"/>
              <a:t>bonzatá</a:t>
            </a:r>
            <a:r>
              <a:rPr lang="cs-CZ" sz="2000" i="1" dirty="0"/>
              <a:t>“ </a:t>
            </a:r>
            <a:r>
              <a:rPr lang="cs-CZ" sz="2000" dirty="0"/>
              <a:t>(S. 21)</a:t>
            </a:r>
          </a:p>
          <a:p>
            <a:r>
              <a:rPr lang="cs-CZ" sz="2000" b="1" dirty="0"/>
              <a:t>Neologismus</a:t>
            </a:r>
          </a:p>
          <a:p>
            <a:endParaRPr lang="cs-CZ" dirty="0"/>
          </a:p>
        </p:txBody>
      </p:sp>
    </p:spTree>
    <p:extLst>
      <p:ext uri="{BB962C8B-B14F-4D97-AF65-F5344CB8AC3E}">
        <p14:creationId xmlns:p14="http://schemas.microsoft.com/office/powerpoint/2010/main" val="3699925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0475FE-9981-47EE-9A0A-FA3F75733159}"/>
              </a:ext>
            </a:extLst>
          </p:cNvPr>
          <p:cNvSpPr>
            <a:spLocks noGrp="1"/>
          </p:cNvSpPr>
          <p:nvPr>
            <p:ph type="title"/>
          </p:nvPr>
        </p:nvSpPr>
        <p:spPr/>
        <p:txBody>
          <a:bodyPr/>
          <a:lstStyle/>
          <a:p>
            <a:r>
              <a:rPr lang="cs-CZ" altLang="cs-CZ" b="1" dirty="0"/>
              <a:t>2. </a:t>
            </a:r>
            <a:r>
              <a:rPr lang="de-DE" altLang="cs-CZ" b="1" dirty="0"/>
              <a:t>Stilschichten (-ebenen)</a:t>
            </a:r>
            <a:endParaRPr lang="cs-CZ" dirty="0"/>
          </a:p>
        </p:txBody>
      </p:sp>
      <p:sp>
        <p:nvSpPr>
          <p:cNvPr id="3" name="Zástupný obsah 2">
            <a:extLst>
              <a:ext uri="{FF2B5EF4-FFF2-40B4-BE49-F238E27FC236}">
                <a16:creationId xmlns:a16="http://schemas.microsoft.com/office/drawing/2014/main" id="{BE9F8C7A-6805-8E81-4EE1-A39205CFEE8E}"/>
              </a:ext>
            </a:extLst>
          </p:cNvPr>
          <p:cNvSpPr>
            <a:spLocks noGrp="1"/>
          </p:cNvSpPr>
          <p:nvPr>
            <p:ph sz="quarter" idx="13"/>
          </p:nvPr>
        </p:nvSpPr>
        <p:spPr/>
        <p:txBody>
          <a:bodyPr>
            <a:normAutofit fontScale="70000" lnSpcReduction="20000"/>
          </a:bodyPr>
          <a:lstStyle/>
          <a:p>
            <a:r>
              <a:rPr lang="de-DE" altLang="cs-CZ" b="1" dirty="0"/>
              <a:t>neutral/normalsprachlich: </a:t>
            </a:r>
            <a:r>
              <a:rPr lang="de-DE" altLang="cs-CZ" b="1" i="1" dirty="0">
                <a:solidFill>
                  <a:srgbClr val="0070C0"/>
                </a:solidFill>
              </a:rPr>
              <a:t>Haus, arm, sprechen…</a:t>
            </a:r>
          </a:p>
          <a:p>
            <a:pPr>
              <a:buFontTx/>
              <a:buNone/>
            </a:pPr>
            <a:endParaRPr lang="de-DE" altLang="cs-CZ" b="1" dirty="0"/>
          </a:p>
          <a:p>
            <a:r>
              <a:rPr lang="de-DE" altLang="cs-CZ" b="1" dirty="0"/>
              <a:t>oberhalb der neutralen Stilschicht:</a:t>
            </a:r>
          </a:p>
          <a:p>
            <a:pPr>
              <a:buFontTx/>
              <a:buChar char="-"/>
            </a:pPr>
            <a:r>
              <a:rPr lang="de-DE" altLang="cs-CZ" b="1" dirty="0"/>
              <a:t>bildungssprachlich/exklusiv: </a:t>
            </a:r>
            <a:r>
              <a:rPr lang="de-DE" altLang="cs-CZ" b="1" i="1" dirty="0">
                <a:solidFill>
                  <a:srgbClr val="0070C0"/>
                </a:solidFill>
              </a:rPr>
              <a:t>Hybris</a:t>
            </a:r>
          </a:p>
          <a:p>
            <a:pPr>
              <a:buFontTx/>
              <a:buChar char="-"/>
            </a:pPr>
            <a:r>
              <a:rPr lang="de-DE" altLang="cs-CZ" b="1" dirty="0"/>
              <a:t>dichterisch, gehoben, offiziell: </a:t>
            </a:r>
            <a:r>
              <a:rPr lang="de-DE" altLang="cs-CZ" b="1" i="1" dirty="0">
                <a:solidFill>
                  <a:srgbClr val="0070C0"/>
                </a:solidFill>
              </a:rPr>
              <a:t>Fittiche, Postwertzeichen</a:t>
            </a:r>
          </a:p>
          <a:p>
            <a:pPr>
              <a:buFontTx/>
              <a:buNone/>
            </a:pPr>
            <a:endParaRPr lang="de-DE" altLang="cs-CZ" b="1" dirty="0"/>
          </a:p>
          <a:p>
            <a:r>
              <a:rPr lang="de-DE" altLang="cs-CZ" b="1" dirty="0"/>
              <a:t>unterhalb der neutralen Stilschicht:</a:t>
            </a:r>
          </a:p>
          <a:p>
            <a:pPr>
              <a:buFontTx/>
              <a:buChar char="-"/>
            </a:pPr>
            <a:r>
              <a:rPr lang="de-DE" altLang="cs-CZ" b="1" dirty="0"/>
              <a:t>umgangssprachlich: </a:t>
            </a:r>
            <a:r>
              <a:rPr lang="de-DE" altLang="cs-CZ" b="1" i="1" dirty="0">
                <a:solidFill>
                  <a:srgbClr val="0070C0"/>
                </a:solidFill>
              </a:rPr>
              <a:t>gucken, kriegen, Kerl</a:t>
            </a:r>
          </a:p>
          <a:p>
            <a:pPr>
              <a:buFontTx/>
              <a:buChar char="-"/>
            </a:pPr>
            <a:r>
              <a:rPr lang="de-DE" altLang="cs-CZ" b="1" dirty="0"/>
              <a:t>salopp:  </a:t>
            </a:r>
            <a:r>
              <a:rPr lang="de-DE" altLang="cs-CZ" b="1" i="1" dirty="0">
                <a:solidFill>
                  <a:srgbClr val="0070C0"/>
                </a:solidFill>
              </a:rPr>
              <a:t>bekloppt, Schnauze, ein ungewaschenes Maul haben</a:t>
            </a:r>
          </a:p>
          <a:p>
            <a:pPr>
              <a:buFontTx/>
              <a:buChar char="-"/>
            </a:pPr>
            <a:r>
              <a:rPr lang="de-DE" altLang="cs-CZ" b="1" dirty="0"/>
              <a:t>derb, grob, vulgär, obszön: </a:t>
            </a:r>
            <a:r>
              <a:rPr lang="de-DE" altLang="cs-CZ" b="1" i="1" dirty="0">
                <a:solidFill>
                  <a:srgbClr val="0070C0"/>
                </a:solidFill>
              </a:rPr>
              <a:t>Fresse, Arsch, ins Gras beißen…</a:t>
            </a:r>
          </a:p>
          <a:p>
            <a:endParaRPr lang="cs-CZ" dirty="0"/>
          </a:p>
        </p:txBody>
      </p:sp>
    </p:spTree>
    <p:extLst>
      <p:ext uri="{BB962C8B-B14F-4D97-AF65-F5344CB8AC3E}">
        <p14:creationId xmlns:p14="http://schemas.microsoft.com/office/powerpoint/2010/main" val="538423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592341-D5F3-565B-8941-07603D61BD5F}"/>
              </a:ext>
            </a:extLst>
          </p:cNvPr>
          <p:cNvSpPr>
            <a:spLocks noGrp="1"/>
          </p:cNvSpPr>
          <p:nvPr>
            <p:ph type="title"/>
          </p:nvPr>
        </p:nvSpPr>
        <p:spPr/>
        <p:txBody>
          <a:bodyPr/>
          <a:lstStyle/>
          <a:p>
            <a:r>
              <a:rPr lang="de-DE" b="1" dirty="0"/>
              <a:t>Stilfärbungen</a:t>
            </a:r>
            <a:r>
              <a:rPr lang="de-DE" altLang="cs-CZ" b="1" dirty="0"/>
              <a:t> z</a:t>
            </a:r>
            <a:r>
              <a:rPr lang="cs-CZ" altLang="cs-CZ" b="1" dirty="0" err="1"/>
              <a:t>usätzliche</a:t>
            </a:r>
            <a:r>
              <a:rPr lang="cs-CZ" altLang="cs-CZ" b="1" dirty="0"/>
              <a:t> </a:t>
            </a:r>
            <a:r>
              <a:rPr lang="cs-CZ" altLang="cs-CZ" b="1" dirty="0" err="1"/>
              <a:t>gefühlsmäßige</a:t>
            </a:r>
            <a:r>
              <a:rPr lang="cs-CZ" altLang="cs-CZ" b="1" dirty="0"/>
              <a:t> (</a:t>
            </a:r>
            <a:r>
              <a:rPr lang="cs-CZ" altLang="cs-CZ" b="1" dirty="0" err="1"/>
              <a:t>emotionale</a:t>
            </a:r>
            <a:r>
              <a:rPr lang="cs-CZ" altLang="cs-CZ" b="1" dirty="0"/>
              <a:t>) </a:t>
            </a:r>
            <a:r>
              <a:rPr lang="cs-CZ" altLang="cs-CZ" b="1" dirty="0" err="1"/>
              <a:t>Nuancierungen</a:t>
            </a:r>
            <a:r>
              <a:rPr lang="cs-CZ" altLang="cs-CZ" b="1" dirty="0"/>
              <a:t>:</a:t>
            </a:r>
            <a:br>
              <a:rPr lang="cs-CZ" altLang="cs-CZ" dirty="0"/>
            </a:br>
            <a:r>
              <a:rPr lang="cs-CZ" altLang="cs-CZ" b="1" dirty="0" err="1"/>
              <a:t>stilistische</a:t>
            </a:r>
            <a:r>
              <a:rPr lang="cs-CZ" altLang="cs-CZ" b="1" dirty="0"/>
              <a:t> </a:t>
            </a:r>
            <a:r>
              <a:rPr lang="cs-CZ" altLang="cs-CZ" b="1" dirty="0" err="1"/>
              <a:t>Markierungen</a:t>
            </a:r>
            <a:r>
              <a:rPr lang="cs-CZ" altLang="cs-CZ" b="1" dirty="0"/>
              <a:t> (WB)</a:t>
            </a:r>
            <a:endParaRPr lang="cs-CZ" dirty="0"/>
          </a:p>
        </p:txBody>
      </p:sp>
      <p:sp>
        <p:nvSpPr>
          <p:cNvPr id="3" name="Zástupný obsah 2">
            <a:extLst>
              <a:ext uri="{FF2B5EF4-FFF2-40B4-BE49-F238E27FC236}">
                <a16:creationId xmlns:a16="http://schemas.microsoft.com/office/drawing/2014/main" id="{6D1CA597-B0D5-BF80-A710-ABDBE5B0C538}"/>
              </a:ext>
            </a:extLst>
          </p:cNvPr>
          <p:cNvSpPr>
            <a:spLocks noGrp="1"/>
          </p:cNvSpPr>
          <p:nvPr>
            <p:ph sz="quarter" idx="13"/>
          </p:nvPr>
        </p:nvSpPr>
        <p:spPr/>
        <p:txBody>
          <a:bodyPr>
            <a:normAutofit fontScale="47500" lnSpcReduction="20000"/>
          </a:bodyPr>
          <a:lstStyle/>
          <a:p>
            <a:r>
              <a:rPr lang="cs-CZ" altLang="cs-CZ" b="1" dirty="0"/>
              <a:t>1.	</a:t>
            </a:r>
            <a:r>
              <a:rPr lang="cs-CZ" altLang="cs-CZ" b="1" dirty="0" err="1"/>
              <a:t>scherzhaft</a:t>
            </a:r>
            <a:r>
              <a:rPr lang="cs-CZ" altLang="cs-CZ" b="1" dirty="0"/>
              <a:t>: </a:t>
            </a:r>
            <a:r>
              <a:rPr lang="cs-CZ" altLang="cs-CZ" b="1" i="1" dirty="0" err="1">
                <a:solidFill>
                  <a:srgbClr val="0070C0"/>
                </a:solidFill>
              </a:rPr>
              <a:t>im</a:t>
            </a:r>
            <a:r>
              <a:rPr lang="cs-CZ" altLang="cs-CZ" b="1" i="1" dirty="0">
                <a:solidFill>
                  <a:srgbClr val="0070C0"/>
                </a:solidFill>
              </a:rPr>
              <a:t> </a:t>
            </a:r>
            <a:r>
              <a:rPr lang="cs-CZ" altLang="cs-CZ" b="1" i="1" dirty="0" err="1">
                <a:solidFill>
                  <a:srgbClr val="0070C0"/>
                </a:solidFill>
              </a:rPr>
              <a:t>Adamskostüm</a:t>
            </a:r>
            <a:r>
              <a:rPr lang="cs-CZ" altLang="cs-CZ" b="1" i="1" dirty="0">
                <a:solidFill>
                  <a:srgbClr val="0070C0"/>
                </a:solidFill>
              </a:rPr>
              <a:t> </a:t>
            </a:r>
            <a:r>
              <a:rPr lang="cs-CZ" altLang="cs-CZ" b="1" i="1" dirty="0" err="1">
                <a:solidFill>
                  <a:srgbClr val="0070C0"/>
                </a:solidFill>
              </a:rPr>
              <a:t>sein</a:t>
            </a:r>
            <a:r>
              <a:rPr lang="cs-CZ" altLang="cs-CZ" b="1" i="1" dirty="0">
                <a:solidFill>
                  <a:srgbClr val="0070C0"/>
                </a:solidFill>
              </a:rPr>
              <a:t>, </a:t>
            </a:r>
            <a:r>
              <a:rPr lang="cs-CZ" altLang="cs-CZ" b="1" i="1" dirty="0" err="1">
                <a:solidFill>
                  <a:srgbClr val="0070C0"/>
                </a:solidFill>
              </a:rPr>
              <a:t>sich</a:t>
            </a:r>
            <a:r>
              <a:rPr lang="cs-CZ" altLang="cs-CZ" b="1" i="1" dirty="0">
                <a:solidFill>
                  <a:srgbClr val="0070C0"/>
                </a:solidFill>
              </a:rPr>
              <a:t> </a:t>
            </a:r>
            <a:r>
              <a:rPr lang="cs-CZ" altLang="cs-CZ" b="1" i="1" dirty="0" err="1">
                <a:solidFill>
                  <a:srgbClr val="0070C0"/>
                </a:solidFill>
              </a:rPr>
              <a:t>die</a:t>
            </a:r>
            <a:r>
              <a:rPr lang="cs-CZ" altLang="cs-CZ" b="1" i="1" dirty="0">
                <a:solidFill>
                  <a:srgbClr val="0070C0"/>
                </a:solidFill>
              </a:rPr>
              <a:t> </a:t>
            </a:r>
            <a:r>
              <a:rPr lang="cs-CZ" altLang="cs-CZ" b="1" i="1" dirty="0" err="1">
                <a:solidFill>
                  <a:srgbClr val="0070C0"/>
                </a:solidFill>
              </a:rPr>
              <a:t>Radieschen</a:t>
            </a:r>
            <a:r>
              <a:rPr lang="cs-CZ" altLang="cs-CZ" b="1" i="1" dirty="0">
                <a:solidFill>
                  <a:srgbClr val="0070C0"/>
                </a:solidFill>
              </a:rPr>
              <a:t> von </a:t>
            </a:r>
            <a:r>
              <a:rPr lang="cs-CZ" altLang="cs-CZ" b="1" i="1" dirty="0" err="1">
                <a:solidFill>
                  <a:srgbClr val="0070C0"/>
                </a:solidFill>
              </a:rPr>
              <a:t>unten</a:t>
            </a:r>
            <a:r>
              <a:rPr lang="cs-CZ" altLang="cs-CZ" b="1" i="1" dirty="0">
                <a:solidFill>
                  <a:srgbClr val="0070C0"/>
                </a:solidFill>
              </a:rPr>
              <a:t> </a:t>
            </a:r>
            <a:r>
              <a:rPr lang="cs-CZ" altLang="cs-CZ" b="1" i="1" dirty="0" err="1">
                <a:solidFill>
                  <a:srgbClr val="0070C0"/>
                </a:solidFill>
              </a:rPr>
              <a:t>angucken</a:t>
            </a:r>
            <a:endParaRPr lang="cs-CZ" altLang="cs-CZ" b="1" i="1" dirty="0">
              <a:solidFill>
                <a:srgbClr val="0070C0"/>
              </a:solidFill>
            </a:endParaRPr>
          </a:p>
          <a:p>
            <a:r>
              <a:rPr lang="cs-CZ" altLang="cs-CZ" b="1" dirty="0"/>
              <a:t>2.	</a:t>
            </a:r>
            <a:r>
              <a:rPr lang="cs-CZ" altLang="cs-CZ" b="1" dirty="0" err="1"/>
              <a:t>spöttisch</a:t>
            </a:r>
            <a:r>
              <a:rPr lang="cs-CZ" altLang="cs-CZ" b="1" dirty="0"/>
              <a:t>: </a:t>
            </a:r>
            <a:r>
              <a:rPr lang="cs-CZ" altLang="cs-CZ" b="1" i="1" dirty="0" err="1">
                <a:solidFill>
                  <a:srgbClr val="0070C0"/>
                </a:solidFill>
              </a:rPr>
              <a:t>Amtsmiene</a:t>
            </a:r>
            <a:endParaRPr lang="cs-CZ" altLang="cs-CZ" b="1" i="1" dirty="0">
              <a:solidFill>
                <a:srgbClr val="0070C0"/>
              </a:solidFill>
            </a:endParaRPr>
          </a:p>
          <a:p>
            <a:r>
              <a:rPr lang="cs-CZ" altLang="cs-CZ" b="1" dirty="0"/>
              <a:t>3.	</a:t>
            </a:r>
            <a:r>
              <a:rPr lang="cs-CZ" altLang="cs-CZ" b="1" dirty="0" err="1"/>
              <a:t>vertraulich</a:t>
            </a:r>
            <a:r>
              <a:rPr lang="cs-CZ" altLang="cs-CZ" b="1" dirty="0"/>
              <a:t> (</a:t>
            </a:r>
            <a:r>
              <a:rPr lang="cs-CZ" altLang="cs-CZ" b="1" dirty="0" err="1"/>
              <a:t>familiär</a:t>
            </a:r>
            <a:r>
              <a:rPr lang="cs-CZ" altLang="cs-CZ" b="1" dirty="0"/>
              <a:t>): </a:t>
            </a:r>
            <a:r>
              <a:rPr lang="cs-CZ" altLang="cs-CZ" b="1" i="1" dirty="0" err="1">
                <a:solidFill>
                  <a:srgbClr val="0070C0"/>
                </a:solidFill>
              </a:rPr>
              <a:t>Alterchen</a:t>
            </a:r>
            <a:r>
              <a:rPr lang="cs-CZ" altLang="cs-CZ" b="1" i="1" dirty="0">
                <a:solidFill>
                  <a:srgbClr val="0070C0"/>
                </a:solidFill>
              </a:rPr>
              <a:t>, </a:t>
            </a:r>
            <a:r>
              <a:rPr lang="cs-CZ" altLang="cs-CZ" b="1" i="1" dirty="0" err="1">
                <a:solidFill>
                  <a:srgbClr val="0070C0"/>
                </a:solidFill>
              </a:rPr>
              <a:t>groß</a:t>
            </a:r>
            <a:r>
              <a:rPr lang="cs-CZ" altLang="cs-CZ" b="1" i="1" dirty="0">
                <a:solidFill>
                  <a:srgbClr val="0070C0"/>
                </a:solidFill>
              </a:rPr>
              <a:t>/</a:t>
            </a:r>
            <a:r>
              <a:rPr lang="cs-CZ" altLang="cs-CZ" b="1" i="1" dirty="0" err="1">
                <a:solidFill>
                  <a:srgbClr val="0070C0"/>
                </a:solidFill>
              </a:rPr>
              <a:t>klein</a:t>
            </a:r>
            <a:r>
              <a:rPr lang="cs-CZ" altLang="cs-CZ" b="1" i="1" dirty="0">
                <a:solidFill>
                  <a:srgbClr val="0070C0"/>
                </a:solidFill>
              </a:rPr>
              <a:t>/</a:t>
            </a:r>
            <a:r>
              <a:rPr lang="cs-CZ" altLang="cs-CZ" b="1" i="1" dirty="0" err="1">
                <a:solidFill>
                  <a:srgbClr val="0070C0"/>
                </a:solidFill>
              </a:rPr>
              <a:t>Pipi</a:t>
            </a:r>
            <a:r>
              <a:rPr lang="cs-CZ" altLang="cs-CZ" b="1" i="1" dirty="0">
                <a:solidFill>
                  <a:srgbClr val="0070C0"/>
                </a:solidFill>
              </a:rPr>
              <a:t> machen...</a:t>
            </a:r>
            <a:r>
              <a:rPr lang="cs-CZ" altLang="cs-CZ" b="1" dirty="0" err="1"/>
              <a:t>Kindersprache</a:t>
            </a:r>
            <a:r>
              <a:rPr lang="cs-CZ" altLang="cs-CZ" b="1" i="1" dirty="0">
                <a:solidFill>
                  <a:srgbClr val="0070C0"/>
                </a:solidFill>
              </a:rPr>
              <a:t>, in </a:t>
            </a:r>
            <a:r>
              <a:rPr lang="cs-CZ" altLang="cs-CZ" b="1" i="1" dirty="0" err="1">
                <a:solidFill>
                  <a:srgbClr val="0070C0"/>
                </a:solidFill>
              </a:rPr>
              <a:t>die</a:t>
            </a:r>
            <a:r>
              <a:rPr lang="cs-CZ" altLang="cs-CZ" b="1" i="1" dirty="0">
                <a:solidFill>
                  <a:srgbClr val="0070C0"/>
                </a:solidFill>
              </a:rPr>
              <a:t> </a:t>
            </a:r>
            <a:r>
              <a:rPr lang="cs-CZ" altLang="cs-CZ" b="1" i="1" dirty="0" err="1">
                <a:solidFill>
                  <a:srgbClr val="0070C0"/>
                </a:solidFill>
              </a:rPr>
              <a:t>Waagerechte</a:t>
            </a:r>
            <a:r>
              <a:rPr lang="cs-CZ" altLang="cs-CZ" b="1" i="1" dirty="0">
                <a:solidFill>
                  <a:srgbClr val="0070C0"/>
                </a:solidFill>
              </a:rPr>
              <a:t> </a:t>
            </a:r>
            <a:r>
              <a:rPr lang="cs-CZ" altLang="cs-CZ" b="1" i="1" dirty="0" err="1">
                <a:solidFill>
                  <a:srgbClr val="0070C0"/>
                </a:solidFill>
              </a:rPr>
              <a:t>gehen</a:t>
            </a:r>
            <a:r>
              <a:rPr lang="cs-CZ" altLang="cs-CZ" b="1" i="1" dirty="0">
                <a:solidFill>
                  <a:srgbClr val="0070C0"/>
                </a:solidFill>
              </a:rPr>
              <a:t>...</a:t>
            </a:r>
          </a:p>
          <a:p>
            <a:r>
              <a:rPr lang="cs-CZ" altLang="cs-CZ" b="1" dirty="0"/>
              <a:t>4.	</a:t>
            </a:r>
            <a:r>
              <a:rPr lang="cs-CZ" altLang="cs-CZ" b="1" dirty="0" err="1"/>
              <a:t>verhüllend</a:t>
            </a:r>
            <a:r>
              <a:rPr lang="cs-CZ" altLang="cs-CZ" b="1" dirty="0"/>
              <a:t> (</a:t>
            </a:r>
            <a:r>
              <a:rPr lang="cs-CZ" altLang="cs-CZ" b="1" dirty="0" err="1"/>
              <a:t>euphemistisch</a:t>
            </a:r>
            <a:r>
              <a:rPr lang="cs-CZ" altLang="cs-CZ" b="1" dirty="0"/>
              <a:t>): </a:t>
            </a:r>
            <a:r>
              <a:rPr lang="cs-CZ" altLang="cs-CZ" b="1" i="1" dirty="0" err="1">
                <a:solidFill>
                  <a:srgbClr val="0070C0"/>
                </a:solidFill>
              </a:rPr>
              <a:t>ums</a:t>
            </a:r>
            <a:r>
              <a:rPr lang="cs-CZ" altLang="cs-CZ" b="1" i="1" dirty="0">
                <a:solidFill>
                  <a:srgbClr val="0070C0"/>
                </a:solidFill>
              </a:rPr>
              <a:t> </a:t>
            </a:r>
            <a:r>
              <a:rPr lang="cs-CZ" altLang="cs-CZ" b="1" i="1" dirty="0" err="1">
                <a:solidFill>
                  <a:srgbClr val="0070C0"/>
                </a:solidFill>
              </a:rPr>
              <a:t>Leben</a:t>
            </a:r>
            <a:r>
              <a:rPr lang="cs-CZ" altLang="cs-CZ" b="1" i="1" dirty="0">
                <a:solidFill>
                  <a:srgbClr val="0070C0"/>
                </a:solidFill>
              </a:rPr>
              <a:t> </a:t>
            </a:r>
            <a:r>
              <a:rPr lang="cs-CZ" altLang="cs-CZ" b="1" i="1" dirty="0" err="1">
                <a:solidFill>
                  <a:srgbClr val="0070C0"/>
                </a:solidFill>
              </a:rPr>
              <a:t>kommen</a:t>
            </a:r>
            <a:r>
              <a:rPr lang="cs-CZ" altLang="cs-CZ" b="1" i="1" dirty="0">
                <a:solidFill>
                  <a:srgbClr val="0070C0"/>
                </a:solidFill>
              </a:rPr>
              <a:t>, </a:t>
            </a:r>
            <a:r>
              <a:rPr lang="cs-CZ" altLang="cs-CZ" b="1" i="1" dirty="0" err="1">
                <a:solidFill>
                  <a:srgbClr val="0070C0"/>
                </a:solidFill>
              </a:rPr>
              <a:t>Tüten</a:t>
            </a:r>
            <a:r>
              <a:rPr lang="cs-CZ" altLang="cs-CZ" b="1" i="1" dirty="0">
                <a:solidFill>
                  <a:srgbClr val="0070C0"/>
                </a:solidFill>
              </a:rPr>
              <a:t> </a:t>
            </a:r>
            <a:r>
              <a:rPr lang="cs-CZ" altLang="cs-CZ" b="1" i="1" dirty="0" err="1">
                <a:solidFill>
                  <a:srgbClr val="0070C0"/>
                </a:solidFill>
              </a:rPr>
              <a:t>kleben</a:t>
            </a:r>
            <a:r>
              <a:rPr lang="cs-CZ" altLang="cs-CZ" b="1" i="1" dirty="0">
                <a:solidFill>
                  <a:srgbClr val="0070C0"/>
                </a:solidFill>
              </a:rPr>
              <a:t>, </a:t>
            </a:r>
            <a:r>
              <a:rPr lang="cs-CZ" altLang="cs-CZ" b="1" i="1" dirty="0" err="1">
                <a:solidFill>
                  <a:srgbClr val="0070C0"/>
                </a:solidFill>
              </a:rPr>
              <a:t>einen</a:t>
            </a:r>
            <a:r>
              <a:rPr lang="cs-CZ" altLang="cs-CZ" b="1" i="1" dirty="0">
                <a:solidFill>
                  <a:srgbClr val="0070C0"/>
                </a:solidFill>
              </a:rPr>
              <a:t> </a:t>
            </a:r>
            <a:r>
              <a:rPr lang="cs-CZ" altLang="cs-CZ" b="1" i="1" dirty="0" err="1">
                <a:solidFill>
                  <a:srgbClr val="0070C0"/>
                </a:solidFill>
              </a:rPr>
              <a:t>Seitensprung</a:t>
            </a:r>
            <a:r>
              <a:rPr lang="cs-CZ" altLang="cs-CZ" b="1" i="1" dirty="0">
                <a:solidFill>
                  <a:srgbClr val="0070C0"/>
                </a:solidFill>
              </a:rPr>
              <a:t> machen, </a:t>
            </a:r>
            <a:r>
              <a:rPr lang="cs-CZ" altLang="cs-CZ" b="1" i="1" dirty="0" err="1">
                <a:solidFill>
                  <a:srgbClr val="0070C0"/>
                </a:solidFill>
              </a:rPr>
              <a:t>das</a:t>
            </a:r>
            <a:r>
              <a:rPr lang="cs-CZ" altLang="cs-CZ" b="1" i="1" dirty="0">
                <a:solidFill>
                  <a:srgbClr val="0070C0"/>
                </a:solidFill>
              </a:rPr>
              <a:t> </a:t>
            </a:r>
            <a:r>
              <a:rPr lang="cs-CZ" altLang="cs-CZ" b="1" i="1" dirty="0" err="1">
                <a:solidFill>
                  <a:srgbClr val="0070C0"/>
                </a:solidFill>
              </a:rPr>
              <a:t>älteste</a:t>
            </a:r>
            <a:r>
              <a:rPr lang="cs-CZ" altLang="cs-CZ" b="1" i="1" dirty="0">
                <a:solidFill>
                  <a:srgbClr val="0070C0"/>
                </a:solidFill>
              </a:rPr>
              <a:t> </a:t>
            </a:r>
            <a:r>
              <a:rPr lang="cs-CZ" altLang="cs-CZ" b="1" i="1" dirty="0" err="1">
                <a:solidFill>
                  <a:srgbClr val="0070C0"/>
                </a:solidFill>
              </a:rPr>
              <a:t>Gewerbe</a:t>
            </a:r>
            <a:r>
              <a:rPr lang="cs-CZ" altLang="cs-CZ" b="1" i="1" dirty="0">
                <a:solidFill>
                  <a:srgbClr val="0070C0"/>
                </a:solidFill>
              </a:rPr>
              <a:t> der Welt, </a:t>
            </a:r>
            <a:r>
              <a:rPr lang="cs-CZ" altLang="cs-CZ" b="1" i="1" dirty="0" err="1">
                <a:solidFill>
                  <a:srgbClr val="0070C0"/>
                </a:solidFill>
              </a:rPr>
              <a:t>Venuspriesterin</a:t>
            </a:r>
            <a:r>
              <a:rPr lang="cs-CZ" altLang="cs-CZ" b="1" i="1" dirty="0">
                <a:solidFill>
                  <a:srgbClr val="0070C0"/>
                </a:solidFill>
              </a:rPr>
              <a:t>,  </a:t>
            </a:r>
            <a:r>
              <a:rPr lang="cs-CZ" altLang="cs-CZ" b="1" i="1" dirty="0" err="1">
                <a:solidFill>
                  <a:srgbClr val="0070C0"/>
                </a:solidFill>
              </a:rPr>
              <a:t>über</a:t>
            </a:r>
            <a:r>
              <a:rPr lang="cs-CZ" altLang="cs-CZ" b="1" i="1" dirty="0">
                <a:solidFill>
                  <a:srgbClr val="0070C0"/>
                </a:solidFill>
              </a:rPr>
              <a:t> </a:t>
            </a:r>
            <a:endParaRPr lang="de-DE" altLang="cs-CZ" b="1" i="1" dirty="0">
              <a:solidFill>
                <a:srgbClr val="0070C0"/>
              </a:solidFill>
            </a:endParaRPr>
          </a:p>
          <a:p>
            <a:r>
              <a:rPr lang="de-DE" altLang="cs-CZ" b="1" i="1" dirty="0">
                <a:solidFill>
                  <a:srgbClr val="0070C0"/>
                </a:solidFill>
              </a:rPr>
              <a:t>                                     </a:t>
            </a:r>
            <a:r>
              <a:rPr lang="cs-CZ" altLang="cs-CZ" b="1" i="1" dirty="0">
                <a:solidFill>
                  <a:srgbClr val="0070C0"/>
                </a:solidFill>
              </a:rPr>
              <a:t>den Jordan </a:t>
            </a:r>
            <a:r>
              <a:rPr lang="cs-CZ" altLang="cs-CZ" b="1" i="1" dirty="0" err="1">
                <a:solidFill>
                  <a:srgbClr val="0070C0"/>
                </a:solidFill>
              </a:rPr>
              <a:t>gehen</a:t>
            </a:r>
            <a:endParaRPr lang="cs-CZ" altLang="cs-CZ" b="1" i="1" dirty="0">
              <a:solidFill>
                <a:srgbClr val="0070C0"/>
              </a:solidFill>
            </a:endParaRPr>
          </a:p>
          <a:p>
            <a:r>
              <a:rPr lang="cs-CZ" altLang="cs-CZ" b="1" dirty="0"/>
              <a:t>5.	</a:t>
            </a:r>
            <a:r>
              <a:rPr lang="cs-CZ" altLang="cs-CZ" b="1" dirty="0" err="1"/>
              <a:t>veraltend</a:t>
            </a:r>
            <a:r>
              <a:rPr lang="cs-CZ" altLang="cs-CZ" b="1" dirty="0"/>
              <a:t> u. </a:t>
            </a:r>
            <a:r>
              <a:rPr lang="cs-CZ" altLang="cs-CZ" b="1" dirty="0" err="1"/>
              <a:t>veraltet</a:t>
            </a:r>
            <a:r>
              <a:rPr lang="cs-CZ" altLang="cs-CZ" b="1" dirty="0"/>
              <a:t>: </a:t>
            </a:r>
            <a:r>
              <a:rPr lang="cs-CZ" altLang="cs-CZ" b="1" i="1" dirty="0" err="1">
                <a:solidFill>
                  <a:srgbClr val="0070C0"/>
                </a:solidFill>
              </a:rPr>
              <a:t>Backfisch</a:t>
            </a:r>
            <a:r>
              <a:rPr lang="cs-CZ" altLang="cs-CZ" b="1" i="1" dirty="0">
                <a:solidFill>
                  <a:srgbClr val="0070C0"/>
                </a:solidFill>
              </a:rPr>
              <a:t>, </a:t>
            </a:r>
            <a:r>
              <a:rPr lang="cs-CZ" altLang="cs-CZ" b="1" i="1" dirty="0" err="1">
                <a:solidFill>
                  <a:srgbClr val="0070C0"/>
                </a:solidFill>
              </a:rPr>
              <a:t>Muhme</a:t>
            </a:r>
            <a:r>
              <a:rPr lang="cs-CZ" altLang="cs-CZ" b="1" i="1" dirty="0">
                <a:solidFill>
                  <a:srgbClr val="0070C0"/>
                </a:solidFill>
              </a:rPr>
              <a:t> (- </a:t>
            </a:r>
            <a:r>
              <a:rPr lang="cs-CZ" altLang="cs-CZ" b="1" i="1" dirty="0" err="1">
                <a:solidFill>
                  <a:srgbClr val="0070C0"/>
                </a:solidFill>
              </a:rPr>
              <a:t>Tante</a:t>
            </a:r>
            <a:r>
              <a:rPr lang="cs-CZ" altLang="cs-CZ" b="1" i="1" dirty="0">
                <a:solidFill>
                  <a:srgbClr val="0070C0"/>
                </a:solidFill>
              </a:rPr>
              <a:t>)</a:t>
            </a:r>
          </a:p>
          <a:p>
            <a:r>
              <a:rPr lang="cs-CZ" altLang="cs-CZ" b="1" dirty="0"/>
              <a:t>6.	</a:t>
            </a:r>
            <a:r>
              <a:rPr lang="cs-CZ" altLang="cs-CZ" b="1" dirty="0" err="1"/>
              <a:t>Papierdeutsch</a:t>
            </a:r>
            <a:r>
              <a:rPr lang="cs-CZ" altLang="cs-CZ" b="1" dirty="0"/>
              <a:t> (</a:t>
            </a:r>
            <a:r>
              <a:rPr lang="cs-CZ" altLang="cs-CZ" b="1" dirty="0" err="1"/>
              <a:t>gespreizt</a:t>
            </a:r>
            <a:r>
              <a:rPr lang="cs-CZ" altLang="cs-CZ" b="1" dirty="0"/>
              <a:t>): </a:t>
            </a:r>
            <a:r>
              <a:rPr lang="cs-CZ" altLang="cs-CZ" b="1" i="1" dirty="0" err="1">
                <a:solidFill>
                  <a:srgbClr val="0070C0"/>
                </a:solidFill>
              </a:rPr>
              <a:t>aktenkundig</a:t>
            </a:r>
            <a:r>
              <a:rPr lang="cs-CZ" altLang="cs-CZ" b="1" i="1" dirty="0">
                <a:solidFill>
                  <a:srgbClr val="0070C0"/>
                </a:solidFill>
              </a:rPr>
              <a:t>, </a:t>
            </a:r>
            <a:r>
              <a:rPr lang="cs-CZ" altLang="cs-CZ" b="1" i="1" dirty="0" err="1">
                <a:solidFill>
                  <a:srgbClr val="0070C0"/>
                </a:solidFill>
              </a:rPr>
              <a:t>laut</a:t>
            </a:r>
            <a:r>
              <a:rPr lang="cs-CZ" altLang="cs-CZ" b="1" i="1" dirty="0">
                <a:solidFill>
                  <a:srgbClr val="0070C0"/>
                </a:solidFill>
              </a:rPr>
              <a:t> </a:t>
            </a:r>
            <a:r>
              <a:rPr lang="cs-CZ" altLang="cs-CZ" b="1" i="1" dirty="0" err="1">
                <a:solidFill>
                  <a:srgbClr val="0070C0"/>
                </a:solidFill>
              </a:rPr>
              <a:t>Gesetz</a:t>
            </a:r>
            <a:r>
              <a:rPr lang="cs-CZ" altLang="cs-CZ" b="1" i="1" dirty="0">
                <a:solidFill>
                  <a:srgbClr val="0070C0"/>
                </a:solidFill>
              </a:rPr>
              <a:t>...</a:t>
            </a:r>
          </a:p>
          <a:p>
            <a:r>
              <a:rPr lang="cs-CZ" altLang="cs-CZ" b="1" dirty="0"/>
              <a:t>7.	</a:t>
            </a:r>
            <a:r>
              <a:rPr lang="cs-CZ" altLang="cs-CZ" b="1" dirty="0" err="1"/>
              <a:t>übertrieben</a:t>
            </a:r>
            <a:r>
              <a:rPr lang="cs-CZ" altLang="cs-CZ" b="1" dirty="0"/>
              <a:t> (</a:t>
            </a:r>
            <a:r>
              <a:rPr lang="cs-CZ" altLang="cs-CZ" b="1" dirty="0" err="1"/>
              <a:t>hyperbolisch</a:t>
            </a:r>
            <a:r>
              <a:rPr lang="cs-CZ" altLang="cs-CZ" b="1" dirty="0"/>
              <a:t>): </a:t>
            </a:r>
            <a:r>
              <a:rPr lang="cs-CZ" altLang="cs-CZ" b="1" i="1" dirty="0" err="1">
                <a:solidFill>
                  <a:srgbClr val="0070C0"/>
                </a:solidFill>
              </a:rPr>
              <a:t>neunmalklug</a:t>
            </a:r>
            <a:r>
              <a:rPr lang="cs-CZ" altLang="cs-CZ" b="1" i="1" dirty="0">
                <a:solidFill>
                  <a:srgbClr val="0070C0"/>
                </a:solidFill>
              </a:rPr>
              <a:t>...</a:t>
            </a:r>
            <a:r>
              <a:rPr lang="cs-CZ" altLang="cs-CZ" b="1" i="1" dirty="0" err="1">
                <a:solidFill>
                  <a:srgbClr val="0070C0"/>
                </a:solidFill>
              </a:rPr>
              <a:t>totlachen</a:t>
            </a:r>
            <a:endParaRPr lang="cs-CZ" altLang="cs-CZ" b="1" i="1" dirty="0">
              <a:solidFill>
                <a:srgbClr val="0070C0"/>
              </a:solidFill>
            </a:endParaRPr>
          </a:p>
          <a:p>
            <a:r>
              <a:rPr lang="cs-CZ" altLang="cs-CZ" b="1" dirty="0"/>
              <a:t>8.	</a:t>
            </a:r>
            <a:r>
              <a:rPr lang="cs-CZ" altLang="cs-CZ" b="1" dirty="0" err="1"/>
              <a:t>abwertend</a:t>
            </a:r>
            <a:r>
              <a:rPr lang="cs-CZ" altLang="cs-CZ" b="1" dirty="0"/>
              <a:t> (pejorativ): </a:t>
            </a:r>
            <a:r>
              <a:rPr lang="cs-CZ" altLang="cs-CZ" b="1" i="1" dirty="0">
                <a:solidFill>
                  <a:srgbClr val="0070C0"/>
                </a:solidFill>
              </a:rPr>
              <a:t>der </a:t>
            </a:r>
            <a:r>
              <a:rPr lang="cs-CZ" altLang="cs-CZ" b="1" i="1" dirty="0" err="1">
                <a:solidFill>
                  <a:srgbClr val="0070C0"/>
                </a:solidFill>
              </a:rPr>
              <a:t>Köter</a:t>
            </a:r>
            <a:endParaRPr lang="cs-CZ" altLang="cs-CZ" b="1" i="1" dirty="0">
              <a:solidFill>
                <a:srgbClr val="0070C0"/>
              </a:solidFill>
            </a:endParaRPr>
          </a:p>
          <a:p>
            <a:r>
              <a:rPr lang="cs-CZ" altLang="cs-CZ" b="1" dirty="0"/>
              <a:t>9.  </a:t>
            </a:r>
            <a:r>
              <a:rPr lang="de-DE" altLang="cs-CZ" b="1" dirty="0"/>
              <a:t>                </a:t>
            </a:r>
            <a:r>
              <a:rPr lang="cs-CZ" altLang="cs-CZ" b="1" dirty="0" err="1"/>
              <a:t>Schimpfwort</a:t>
            </a:r>
            <a:r>
              <a:rPr lang="cs-CZ" altLang="cs-CZ" b="1" dirty="0"/>
              <a:t>: </a:t>
            </a:r>
            <a:r>
              <a:rPr lang="cs-CZ" altLang="cs-CZ" b="1" i="1" dirty="0" err="1">
                <a:solidFill>
                  <a:srgbClr val="0070C0"/>
                </a:solidFill>
              </a:rPr>
              <a:t>Ochse</a:t>
            </a:r>
            <a:r>
              <a:rPr lang="cs-CZ" altLang="cs-CZ" b="1" i="1" dirty="0">
                <a:solidFill>
                  <a:srgbClr val="0070C0"/>
                </a:solidFill>
              </a:rPr>
              <a:t>, </a:t>
            </a:r>
            <a:r>
              <a:rPr lang="cs-CZ" altLang="cs-CZ" b="1" i="1" dirty="0" err="1">
                <a:solidFill>
                  <a:srgbClr val="0070C0"/>
                </a:solidFill>
              </a:rPr>
              <a:t>Aas</a:t>
            </a:r>
            <a:r>
              <a:rPr lang="cs-CZ" altLang="cs-CZ" b="1" i="1" dirty="0">
                <a:solidFill>
                  <a:srgbClr val="0070C0"/>
                </a:solidFill>
              </a:rPr>
              <a:t>, </a:t>
            </a:r>
            <a:r>
              <a:rPr lang="cs-CZ" altLang="cs-CZ" b="1" i="1" dirty="0" err="1">
                <a:solidFill>
                  <a:srgbClr val="0070C0"/>
                </a:solidFill>
              </a:rPr>
              <a:t>Esel</a:t>
            </a:r>
            <a:r>
              <a:rPr lang="cs-CZ" altLang="cs-CZ" b="1" i="1" dirty="0">
                <a:solidFill>
                  <a:srgbClr val="0070C0"/>
                </a:solidFill>
              </a:rPr>
              <a:t>...</a:t>
            </a:r>
          </a:p>
          <a:p>
            <a:r>
              <a:rPr lang="cs-CZ" altLang="cs-CZ" b="1" dirty="0"/>
              <a:t>10.	</a:t>
            </a:r>
            <a:r>
              <a:rPr lang="cs-CZ" altLang="cs-CZ" b="1" dirty="0" err="1"/>
              <a:t>ironisch</a:t>
            </a:r>
            <a:r>
              <a:rPr lang="cs-CZ" altLang="cs-CZ" b="1" dirty="0"/>
              <a:t>: </a:t>
            </a:r>
            <a:r>
              <a:rPr lang="cs-CZ" altLang="cs-CZ" b="1" i="1" dirty="0" err="1">
                <a:solidFill>
                  <a:srgbClr val="0070C0"/>
                </a:solidFill>
              </a:rPr>
              <a:t>passen</a:t>
            </a:r>
            <a:r>
              <a:rPr lang="cs-CZ" altLang="cs-CZ" b="1" i="1" dirty="0">
                <a:solidFill>
                  <a:srgbClr val="0070C0"/>
                </a:solidFill>
              </a:rPr>
              <a:t> </a:t>
            </a:r>
            <a:r>
              <a:rPr lang="cs-CZ" altLang="cs-CZ" b="1" i="1" dirty="0" err="1">
                <a:solidFill>
                  <a:srgbClr val="0070C0"/>
                </a:solidFill>
              </a:rPr>
              <a:t>wie</a:t>
            </a:r>
            <a:r>
              <a:rPr lang="cs-CZ" altLang="cs-CZ" b="1" i="1" dirty="0">
                <a:solidFill>
                  <a:srgbClr val="0070C0"/>
                </a:solidFill>
              </a:rPr>
              <a:t> </a:t>
            </a:r>
            <a:r>
              <a:rPr lang="cs-CZ" altLang="cs-CZ" b="1" i="1" dirty="0" err="1">
                <a:solidFill>
                  <a:srgbClr val="0070C0"/>
                </a:solidFill>
              </a:rPr>
              <a:t>die</a:t>
            </a:r>
            <a:r>
              <a:rPr lang="cs-CZ" altLang="cs-CZ" b="1" i="1" dirty="0">
                <a:solidFill>
                  <a:srgbClr val="0070C0"/>
                </a:solidFill>
              </a:rPr>
              <a:t> Faust </a:t>
            </a:r>
            <a:r>
              <a:rPr lang="cs-CZ" altLang="cs-CZ" b="1" i="1" dirty="0" err="1">
                <a:solidFill>
                  <a:srgbClr val="0070C0"/>
                </a:solidFill>
              </a:rPr>
              <a:t>aufs</a:t>
            </a:r>
            <a:r>
              <a:rPr lang="cs-CZ" altLang="cs-CZ" b="1" i="1" dirty="0">
                <a:solidFill>
                  <a:srgbClr val="0070C0"/>
                </a:solidFill>
              </a:rPr>
              <a:t> </a:t>
            </a:r>
            <a:r>
              <a:rPr lang="cs-CZ" altLang="cs-CZ" b="1" i="1" dirty="0" err="1">
                <a:solidFill>
                  <a:srgbClr val="0070C0"/>
                </a:solidFill>
              </a:rPr>
              <a:t>Auge</a:t>
            </a:r>
            <a:r>
              <a:rPr lang="cs-CZ" altLang="cs-CZ" b="1" i="1" dirty="0">
                <a:solidFill>
                  <a:srgbClr val="0070C0"/>
                </a:solidFill>
              </a:rPr>
              <a:t>, da </a:t>
            </a:r>
            <a:r>
              <a:rPr lang="cs-CZ" altLang="cs-CZ" b="1" i="1" dirty="0" err="1">
                <a:solidFill>
                  <a:srgbClr val="0070C0"/>
                </a:solidFill>
              </a:rPr>
              <a:t>blieb</a:t>
            </a:r>
            <a:r>
              <a:rPr lang="cs-CZ" altLang="cs-CZ" b="1" i="1" dirty="0">
                <a:solidFill>
                  <a:srgbClr val="0070C0"/>
                </a:solidFill>
              </a:rPr>
              <a:t> </a:t>
            </a:r>
            <a:r>
              <a:rPr lang="cs-CZ" altLang="cs-CZ" b="1" i="1" dirty="0" err="1">
                <a:solidFill>
                  <a:srgbClr val="0070C0"/>
                </a:solidFill>
              </a:rPr>
              <a:t>kein</a:t>
            </a:r>
            <a:r>
              <a:rPr lang="cs-CZ" altLang="cs-CZ" b="1" i="1" dirty="0">
                <a:solidFill>
                  <a:srgbClr val="0070C0"/>
                </a:solidFill>
              </a:rPr>
              <a:t> </a:t>
            </a:r>
            <a:r>
              <a:rPr lang="cs-CZ" altLang="cs-CZ" b="1" i="1" dirty="0" err="1">
                <a:solidFill>
                  <a:srgbClr val="0070C0"/>
                </a:solidFill>
              </a:rPr>
              <a:t>Auge</a:t>
            </a:r>
            <a:r>
              <a:rPr lang="cs-CZ" altLang="cs-CZ" b="1" i="1" dirty="0">
                <a:solidFill>
                  <a:srgbClr val="0070C0"/>
                </a:solidFill>
              </a:rPr>
              <a:t> </a:t>
            </a:r>
            <a:r>
              <a:rPr lang="cs-CZ" altLang="cs-CZ" b="1" i="1" dirty="0" err="1">
                <a:solidFill>
                  <a:srgbClr val="0070C0"/>
                </a:solidFill>
              </a:rPr>
              <a:t>trocken</a:t>
            </a:r>
            <a:r>
              <a:rPr lang="cs-CZ" altLang="cs-CZ" b="1" i="1" dirty="0">
                <a:solidFill>
                  <a:srgbClr val="0070C0"/>
                </a:solidFill>
              </a:rPr>
              <a:t>...</a:t>
            </a:r>
          </a:p>
          <a:p>
            <a:r>
              <a:rPr lang="cs-CZ" altLang="cs-CZ" b="1" dirty="0"/>
              <a:t>11. </a:t>
            </a:r>
            <a:r>
              <a:rPr lang="de-DE" altLang="cs-CZ" b="1" dirty="0"/>
              <a:t>              </a:t>
            </a:r>
            <a:r>
              <a:rPr lang="cs-CZ" altLang="cs-CZ" b="1" dirty="0"/>
              <a:t> </a:t>
            </a:r>
            <a:r>
              <a:rPr lang="cs-CZ" altLang="cs-CZ" b="1" dirty="0" err="1"/>
              <a:t>exklusiv</a:t>
            </a:r>
            <a:r>
              <a:rPr lang="cs-CZ" altLang="cs-CZ" b="1" dirty="0"/>
              <a:t>, </a:t>
            </a:r>
            <a:r>
              <a:rPr lang="cs-CZ" altLang="cs-CZ" b="1" dirty="0" err="1"/>
              <a:t>bildungssprachlich</a:t>
            </a:r>
            <a:endParaRPr lang="cs-CZ" altLang="cs-CZ" b="1" dirty="0"/>
          </a:p>
          <a:p>
            <a:endParaRPr lang="cs-CZ" dirty="0"/>
          </a:p>
        </p:txBody>
      </p:sp>
    </p:spTree>
    <p:extLst>
      <p:ext uri="{BB962C8B-B14F-4D97-AF65-F5344CB8AC3E}">
        <p14:creationId xmlns:p14="http://schemas.microsoft.com/office/powerpoint/2010/main" val="2235066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44966B-8941-3EC8-3B75-CA6378B6C590}"/>
              </a:ext>
            </a:extLst>
          </p:cNvPr>
          <p:cNvSpPr>
            <a:spLocks noGrp="1"/>
          </p:cNvSpPr>
          <p:nvPr>
            <p:ph type="title"/>
          </p:nvPr>
        </p:nvSpPr>
        <p:spPr/>
        <p:txBody>
          <a:bodyPr/>
          <a:lstStyle/>
          <a:p>
            <a:r>
              <a:rPr lang="de-DE" dirty="0"/>
              <a:t>Schwerpunkte</a:t>
            </a:r>
            <a:endParaRPr lang="cs-CZ" dirty="0"/>
          </a:p>
        </p:txBody>
      </p:sp>
      <p:sp>
        <p:nvSpPr>
          <p:cNvPr id="3" name="Zástupný obsah 2">
            <a:extLst>
              <a:ext uri="{FF2B5EF4-FFF2-40B4-BE49-F238E27FC236}">
                <a16:creationId xmlns:a16="http://schemas.microsoft.com/office/drawing/2014/main" id="{013ADE7A-F4E5-7D59-AD61-140BEE8C5ED0}"/>
              </a:ext>
            </a:extLst>
          </p:cNvPr>
          <p:cNvSpPr>
            <a:spLocks noGrp="1"/>
          </p:cNvSpPr>
          <p:nvPr>
            <p:ph sz="quarter" idx="13"/>
          </p:nvPr>
        </p:nvSpPr>
        <p:spPr/>
        <p:txBody>
          <a:bodyPr>
            <a:normAutofit lnSpcReduction="10000"/>
          </a:bodyPr>
          <a:lstStyle/>
          <a:p>
            <a:r>
              <a:rPr lang="de-DE" sz="2000" b="1" dirty="0"/>
              <a:t>1. Stilistik – Stil - Stilistische Textanalyse</a:t>
            </a:r>
          </a:p>
          <a:p>
            <a:r>
              <a:rPr lang="de-DE" sz="2000" b="1" dirty="0"/>
              <a:t>2. Stilelemente und Stilfiguren</a:t>
            </a:r>
          </a:p>
          <a:p>
            <a:r>
              <a:rPr lang="de-DE" sz="2000" b="1" dirty="0"/>
              <a:t>3. Stilistische Spezifik literarischer Texte</a:t>
            </a:r>
          </a:p>
          <a:p>
            <a:r>
              <a:rPr lang="de-DE" sz="2000" b="1" dirty="0"/>
              <a:t>4. Einführung in die </a:t>
            </a:r>
            <a:r>
              <a:rPr lang="de-DE" sz="2000" b="1" dirty="0" err="1"/>
              <a:t>Translatologie</a:t>
            </a:r>
            <a:r>
              <a:rPr lang="de-DE" sz="2000" b="1" dirty="0"/>
              <a:t>, Spezifik der literarischen </a:t>
            </a:r>
            <a:r>
              <a:rPr lang="de-DE" sz="2000" b="1" dirty="0" err="1"/>
              <a:t>Überse</a:t>
            </a:r>
            <a:r>
              <a:rPr lang="cs-CZ" sz="2000" b="1" dirty="0"/>
              <a:t>t</a:t>
            </a:r>
            <a:r>
              <a:rPr lang="de-DE" sz="2000" b="1" dirty="0" err="1"/>
              <a:t>zung</a:t>
            </a:r>
            <a:endParaRPr lang="de-DE" sz="2000" b="1" dirty="0"/>
          </a:p>
          <a:p>
            <a:r>
              <a:rPr lang="de-DE" sz="2000" b="1" dirty="0"/>
              <a:t>5. Kontrastive Fallstudien (Übersetzungen literarischer Texte von Herta Müller, Ingo Schulze, Elfriede Jelinek, Judith Herrmann, Juli Zeh</a:t>
            </a:r>
            <a:r>
              <a:rPr lang="cs-CZ" sz="2000" b="1" dirty="0"/>
              <a:t>, Jaroslav </a:t>
            </a:r>
            <a:r>
              <a:rPr lang="cs-CZ" sz="2000" b="1" dirty="0" err="1"/>
              <a:t>Rudiš</a:t>
            </a:r>
            <a:r>
              <a:rPr lang="de-DE" b="1" dirty="0"/>
              <a:t>)</a:t>
            </a:r>
            <a:endParaRPr lang="de-DE" sz="2000" b="1" dirty="0"/>
          </a:p>
          <a:p>
            <a:r>
              <a:rPr lang="de-DE" sz="2000" b="1" dirty="0"/>
              <a:t>6. Selbständige kontrastive Stilanalyse</a:t>
            </a:r>
            <a:endParaRPr lang="cs-CZ" sz="2000" b="1" dirty="0"/>
          </a:p>
          <a:p>
            <a:endParaRPr lang="cs-CZ" dirty="0"/>
          </a:p>
        </p:txBody>
      </p:sp>
    </p:spTree>
    <p:extLst>
      <p:ext uri="{BB962C8B-B14F-4D97-AF65-F5344CB8AC3E}">
        <p14:creationId xmlns:p14="http://schemas.microsoft.com/office/powerpoint/2010/main" val="13988868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C6898B-DA67-4AF6-4986-814BAF4BC5A1}"/>
              </a:ext>
            </a:extLst>
          </p:cNvPr>
          <p:cNvSpPr>
            <a:spLocks noGrp="1"/>
          </p:cNvSpPr>
          <p:nvPr>
            <p:ph type="title"/>
          </p:nvPr>
        </p:nvSpPr>
        <p:spPr/>
        <p:txBody>
          <a:bodyPr/>
          <a:lstStyle/>
          <a:p>
            <a:r>
              <a:rPr lang="de-DE" b="1" dirty="0"/>
              <a:t>Phraseologismen - Idiome</a:t>
            </a:r>
            <a:endParaRPr lang="cs-CZ" dirty="0"/>
          </a:p>
        </p:txBody>
      </p:sp>
      <p:sp>
        <p:nvSpPr>
          <p:cNvPr id="3" name="Zástupný obsah 2">
            <a:extLst>
              <a:ext uri="{FF2B5EF4-FFF2-40B4-BE49-F238E27FC236}">
                <a16:creationId xmlns:a16="http://schemas.microsoft.com/office/drawing/2014/main" id="{B116D288-900D-F441-2B6B-1169C2D4C4E0}"/>
              </a:ext>
            </a:extLst>
          </p:cNvPr>
          <p:cNvSpPr>
            <a:spLocks noGrp="1"/>
          </p:cNvSpPr>
          <p:nvPr>
            <p:ph sz="quarter" idx="13"/>
          </p:nvPr>
        </p:nvSpPr>
        <p:spPr/>
        <p:txBody>
          <a:bodyPr>
            <a:normAutofit lnSpcReduction="10000"/>
          </a:bodyPr>
          <a:lstStyle/>
          <a:p>
            <a:pPr>
              <a:lnSpc>
                <a:spcPct val="80000"/>
              </a:lnSpc>
            </a:pPr>
            <a:r>
              <a:rPr lang="cs-CZ" altLang="cs-CZ" sz="2400" b="1" dirty="0">
                <a:solidFill>
                  <a:srgbClr val="FF0000"/>
                </a:solidFill>
              </a:rPr>
              <a:t>der </a:t>
            </a:r>
            <a:r>
              <a:rPr lang="cs-CZ" altLang="cs-CZ" sz="2400" b="1" dirty="0" err="1">
                <a:solidFill>
                  <a:srgbClr val="FF0000"/>
                </a:solidFill>
              </a:rPr>
              <a:t>phraseologische</a:t>
            </a:r>
            <a:r>
              <a:rPr lang="cs-CZ" altLang="cs-CZ" sz="2400" b="1" dirty="0">
                <a:solidFill>
                  <a:srgbClr val="FF0000"/>
                </a:solidFill>
              </a:rPr>
              <a:t> Aspekt</a:t>
            </a:r>
            <a:r>
              <a:rPr lang="cs-CZ" altLang="cs-CZ" sz="2400" b="1" dirty="0"/>
              <a:t>:</a:t>
            </a:r>
          </a:p>
          <a:p>
            <a:pPr>
              <a:lnSpc>
                <a:spcPct val="80000"/>
              </a:lnSpc>
            </a:pPr>
            <a:r>
              <a:rPr lang="cs-CZ" altLang="cs-CZ" b="1" dirty="0" err="1"/>
              <a:t>Phraseologismen</a:t>
            </a:r>
            <a:r>
              <a:rPr lang="cs-CZ" altLang="cs-CZ" b="1" dirty="0"/>
              <a:t>: </a:t>
            </a:r>
            <a:r>
              <a:rPr lang="cs-CZ" altLang="cs-CZ" b="1" dirty="0" err="1"/>
              <a:t>feste</a:t>
            </a:r>
            <a:r>
              <a:rPr lang="cs-CZ" altLang="cs-CZ" b="1" dirty="0"/>
              <a:t> </a:t>
            </a:r>
            <a:r>
              <a:rPr lang="cs-CZ" altLang="cs-CZ" b="1" dirty="0" err="1"/>
              <a:t>Wortgruppen</a:t>
            </a:r>
            <a:r>
              <a:rPr lang="cs-CZ" altLang="cs-CZ" b="1" dirty="0"/>
              <a:t>:</a:t>
            </a:r>
          </a:p>
          <a:p>
            <a:pPr>
              <a:lnSpc>
                <a:spcPct val="80000"/>
              </a:lnSpc>
            </a:pPr>
            <a:r>
              <a:rPr lang="cs-CZ" altLang="cs-CZ" b="1" dirty="0" err="1"/>
              <a:t>Polylexikalit</a:t>
            </a:r>
            <a:r>
              <a:rPr lang="de-DE" altLang="cs-CZ" b="1" dirty="0"/>
              <a:t>ä</a:t>
            </a:r>
            <a:r>
              <a:rPr lang="cs-CZ" altLang="cs-CZ" b="1" dirty="0"/>
              <a:t>t: </a:t>
            </a:r>
            <a:r>
              <a:rPr lang="cs-CZ" altLang="cs-CZ" b="1" dirty="0" err="1"/>
              <a:t>mindestens</a:t>
            </a:r>
            <a:r>
              <a:rPr lang="cs-CZ" altLang="cs-CZ" b="1" dirty="0"/>
              <a:t> </a:t>
            </a:r>
            <a:r>
              <a:rPr lang="cs-CZ" altLang="cs-CZ" b="1" dirty="0" err="1"/>
              <a:t>zwei</a:t>
            </a:r>
            <a:r>
              <a:rPr lang="cs-CZ" altLang="cs-CZ" b="1" dirty="0"/>
              <a:t> </a:t>
            </a:r>
            <a:r>
              <a:rPr lang="cs-CZ" altLang="cs-CZ" b="1" dirty="0" err="1"/>
              <a:t>Lexeme</a:t>
            </a:r>
            <a:r>
              <a:rPr lang="cs-CZ" altLang="cs-CZ" b="1" dirty="0"/>
              <a:t>: </a:t>
            </a:r>
            <a:r>
              <a:rPr lang="cs-CZ" altLang="cs-CZ" b="1" i="1" dirty="0">
                <a:solidFill>
                  <a:srgbClr val="FFC000"/>
                </a:solidFill>
              </a:rPr>
              <a:t>der </a:t>
            </a:r>
            <a:r>
              <a:rPr lang="cs-CZ" altLang="cs-CZ" b="1" i="1" dirty="0" err="1">
                <a:solidFill>
                  <a:srgbClr val="FFC000"/>
                </a:solidFill>
              </a:rPr>
              <a:t>blinde</a:t>
            </a:r>
            <a:r>
              <a:rPr lang="cs-CZ" altLang="cs-CZ" b="1" i="1" dirty="0">
                <a:solidFill>
                  <a:srgbClr val="FFC000"/>
                </a:solidFill>
              </a:rPr>
              <a:t> </a:t>
            </a:r>
            <a:r>
              <a:rPr lang="cs-CZ" altLang="cs-CZ" b="1" i="1" dirty="0" err="1">
                <a:solidFill>
                  <a:srgbClr val="FFC000"/>
                </a:solidFill>
              </a:rPr>
              <a:t>Passagier</a:t>
            </a:r>
            <a:endParaRPr lang="cs-CZ" altLang="cs-CZ" b="1" i="1" dirty="0">
              <a:solidFill>
                <a:srgbClr val="FFC000"/>
              </a:solidFill>
            </a:endParaRPr>
          </a:p>
          <a:p>
            <a:pPr>
              <a:lnSpc>
                <a:spcPct val="80000"/>
              </a:lnSpc>
            </a:pPr>
            <a:r>
              <a:rPr lang="cs-CZ" altLang="cs-CZ" b="1" dirty="0"/>
              <a:t>Stabilit</a:t>
            </a:r>
            <a:r>
              <a:rPr lang="de-DE" altLang="cs-CZ" b="1" dirty="0"/>
              <a:t>ä</a:t>
            </a:r>
            <a:r>
              <a:rPr lang="cs-CZ" altLang="cs-CZ" b="1" dirty="0"/>
              <a:t>t: </a:t>
            </a:r>
            <a:r>
              <a:rPr lang="cs-CZ" altLang="cs-CZ" b="1" i="1" dirty="0" err="1">
                <a:solidFill>
                  <a:srgbClr val="FFC000"/>
                </a:solidFill>
              </a:rPr>
              <a:t>jm</a:t>
            </a:r>
            <a:r>
              <a:rPr lang="cs-CZ" altLang="cs-CZ" b="1" i="1" dirty="0">
                <a:solidFill>
                  <a:srgbClr val="FFC000"/>
                </a:solidFill>
              </a:rPr>
              <a:t> </a:t>
            </a:r>
            <a:r>
              <a:rPr lang="cs-CZ" altLang="cs-CZ" b="1" i="1" dirty="0" err="1">
                <a:solidFill>
                  <a:srgbClr val="FFC000"/>
                </a:solidFill>
              </a:rPr>
              <a:t>die</a:t>
            </a:r>
            <a:r>
              <a:rPr lang="cs-CZ" altLang="cs-CZ" b="1" i="1" dirty="0">
                <a:solidFill>
                  <a:srgbClr val="FFC000"/>
                </a:solidFill>
              </a:rPr>
              <a:t> kalte </a:t>
            </a:r>
            <a:r>
              <a:rPr lang="cs-CZ" altLang="cs-CZ" b="1" i="1" dirty="0" err="1">
                <a:solidFill>
                  <a:srgbClr val="FFC000"/>
                </a:solidFill>
              </a:rPr>
              <a:t>Schulter</a:t>
            </a:r>
            <a:r>
              <a:rPr lang="cs-CZ" altLang="cs-CZ" b="1" i="1" dirty="0">
                <a:solidFill>
                  <a:srgbClr val="FFC000"/>
                </a:solidFill>
              </a:rPr>
              <a:t> </a:t>
            </a:r>
            <a:r>
              <a:rPr lang="cs-CZ" altLang="cs-CZ" b="1" i="1" dirty="0" err="1">
                <a:solidFill>
                  <a:srgbClr val="FFC000"/>
                </a:solidFill>
              </a:rPr>
              <a:t>zeigen</a:t>
            </a:r>
            <a:r>
              <a:rPr lang="de-DE" altLang="cs-CZ" b="1" i="1" dirty="0">
                <a:solidFill>
                  <a:srgbClr val="FFC000"/>
                </a:solidFill>
              </a:rPr>
              <a:t> - *Hand/*Nase</a:t>
            </a:r>
            <a:endParaRPr lang="cs-CZ" altLang="cs-CZ" b="1" i="1" dirty="0">
              <a:solidFill>
                <a:srgbClr val="FFC000"/>
              </a:solidFill>
            </a:endParaRPr>
          </a:p>
          <a:p>
            <a:pPr>
              <a:lnSpc>
                <a:spcPct val="80000"/>
              </a:lnSpc>
            </a:pPr>
            <a:r>
              <a:rPr lang="cs-CZ" altLang="cs-CZ" b="1" dirty="0" err="1"/>
              <a:t>Lexikalisierung</a:t>
            </a:r>
            <a:r>
              <a:rPr lang="cs-CZ" altLang="cs-CZ" b="1" dirty="0"/>
              <a:t>: in WB </a:t>
            </a:r>
            <a:r>
              <a:rPr lang="cs-CZ" altLang="cs-CZ" b="1" dirty="0" err="1"/>
              <a:t>gespeichert</a:t>
            </a:r>
            <a:endParaRPr lang="cs-CZ" altLang="cs-CZ" b="1" dirty="0"/>
          </a:p>
          <a:p>
            <a:pPr>
              <a:lnSpc>
                <a:spcPct val="80000"/>
              </a:lnSpc>
            </a:pPr>
            <a:r>
              <a:rPr lang="cs-CZ" altLang="cs-CZ" b="1" dirty="0" err="1"/>
              <a:t>Idiomatizit</a:t>
            </a:r>
            <a:r>
              <a:rPr lang="de-DE" altLang="cs-CZ" b="1" dirty="0"/>
              <a:t>ä</a:t>
            </a:r>
            <a:r>
              <a:rPr lang="cs-CZ" altLang="cs-CZ" b="1" dirty="0"/>
              <a:t>t: </a:t>
            </a:r>
            <a:endParaRPr lang="de-DE" altLang="cs-CZ" b="1" dirty="0"/>
          </a:p>
          <a:p>
            <a:pPr>
              <a:lnSpc>
                <a:spcPct val="80000"/>
              </a:lnSpc>
            </a:pPr>
            <a:r>
              <a:rPr lang="cs-CZ" altLang="cs-CZ" b="1" dirty="0">
                <a:solidFill>
                  <a:srgbClr val="C00000"/>
                </a:solidFill>
              </a:rPr>
              <a:t>Idiome </a:t>
            </a:r>
            <a:r>
              <a:rPr lang="cs-CZ" altLang="cs-CZ" b="1" dirty="0"/>
              <a:t>- </a:t>
            </a:r>
            <a:r>
              <a:rPr lang="cs-CZ" altLang="cs-CZ" b="1" dirty="0" err="1"/>
              <a:t>semantische</a:t>
            </a:r>
            <a:r>
              <a:rPr lang="cs-CZ" altLang="cs-CZ" b="1" dirty="0"/>
              <a:t> </a:t>
            </a:r>
            <a:r>
              <a:rPr lang="cs-CZ" altLang="cs-CZ" b="1" dirty="0" err="1"/>
              <a:t>Transformation</a:t>
            </a:r>
            <a:r>
              <a:rPr lang="cs-CZ" altLang="cs-CZ" b="1" dirty="0"/>
              <a:t>:</a:t>
            </a:r>
          </a:p>
          <a:p>
            <a:pPr marL="0" indent="0">
              <a:lnSpc>
                <a:spcPct val="80000"/>
              </a:lnSpc>
              <a:buNone/>
            </a:pPr>
            <a:r>
              <a:rPr lang="de-DE" altLang="cs-CZ" b="1" dirty="0"/>
              <a:t>    </a:t>
            </a:r>
            <a:r>
              <a:rPr lang="cs-CZ" altLang="cs-CZ" b="1" dirty="0"/>
              <a:t> </a:t>
            </a:r>
            <a:r>
              <a:rPr lang="cs-CZ" altLang="cs-CZ" b="1" i="1" dirty="0" err="1">
                <a:solidFill>
                  <a:srgbClr val="FFC000"/>
                </a:solidFill>
              </a:rPr>
              <a:t>jn</a:t>
            </a:r>
            <a:r>
              <a:rPr lang="cs-CZ" altLang="cs-CZ" b="1" i="1" dirty="0">
                <a:solidFill>
                  <a:srgbClr val="FFC000"/>
                </a:solidFill>
              </a:rPr>
              <a:t> </a:t>
            </a:r>
            <a:r>
              <a:rPr lang="cs-CZ" altLang="cs-CZ" b="1" i="1" dirty="0" err="1">
                <a:solidFill>
                  <a:srgbClr val="FFC000"/>
                </a:solidFill>
              </a:rPr>
              <a:t>an</a:t>
            </a:r>
            <a:r>
              <a:rPr lang="cs-CZ" altLang="cs-CZ" b="1" i="1" dirty="0">
                <a:solidFill>
                  <a:srgbClr val="FFC000"/>
                </a:solidFill>
              </a:rPr>
              <a:t> der </a:t>
            </a:r>
            <a:r>
              <a:rPr lang="cs-CZ" altLang="cs-CZ" b="1" i="1" dirty="0" err="1">
                <a:solidFill>
                  <a:srgbClr val="FFC000"/>
                </a:solidFill>
              </a:rPr>
              <a:t>Nase</a:t>
            </a:r>
            <a:r>
              <a:rPr lang="cs-CZ" altLang="cs-CZ" b="1" i="1" dirty="0">
                <a:solidFill>
                  <a:srgbClr val="FFC000"/>
                </a:solidFill>
              </a:rPr>
              <a:t> </a:t>
            </a:r>
            <a:r>
              <a:rPr lang="cs-CZ" altLang="cs-CZ" b="1" i="1" dirty="0" err="1">
                <a:solidFill>
                  <a:srgbClr val="FFC000"/>
                </a:solidFill>
              </a:rPr>
              <a:t>herumf</a:t>
            </a:r>
            <a:r>
              <a:rPr lang="de-DE" altLang="cs-CZ" b="1" i="1" dirty="0">
                <a:solidFill>
                  <a:srgbClr val="FFC000"/>
                </a:solidFill>
              </a:rPr>
              <a:t>ü</a:t>
            </a:r>
            <a:r>
              <a:rPr lang="cs-CZ" altLang="cs-CZ" b="1" i="1" dirty="0" err="1">
                <a:solidFill>
                  <a:srgbClr val="FFC000"/>
                </a:solidFill>
              </a:rPr>
              <a:t>hren</a:t>
            </a:r>
            <a:r>
              <a:rPr lang="cs-CZ" altLang="cs-CZ" b="1" i="1" dirty="0">
                <a:solidFill>
                  <a:srgbClr val="FFC000"/>
                </a:solidFill>
              </a:rPr>
              <a:t> </a:t>
            </a:r>
            <a:r>
              <a:rPr lang="cs-CZ" altLang="cs-CZ" b="1" dirty="0"/>
              <a:t>– </a:t>
            </a:r>
            <a:r>
              <a:rPr lang="de-DE" altLang="cs-CZ" b="1" dirty="0"/>
              <a:t>„</a:t>
            </a:r>
            <a:r>
              <a:rPr lang="cs-CZ" altLang="cs-CZ" b="1" i="1" dirty="0" err="1"/>
              <a:t>jn</a:t>
            </a:r>
            <a:r>
              <a:rPr lang="cs-CZ" altLang="cs-CZ" b="1" i="1" dirty="0"/>
              <a:t>. </a:t>
            </a:r>
            <a:r>
              <a:rPr lang="de-DE" altLang="cs-CZ" b="1" i="1" dirty="0"/>
              <a:t>v</a:t>
            </a:r>
            <a:r>
              <a:rPr lang="cs-CZ" altLang="cs-CZ" b="1" i="1" dirty="0" err="1"/>
              <a:t>erspotten</a:t>
            </a:r>
            <a:r>
              <a:rPr lang="de-DE" altLang="cs-CZ" b="1" dirty="0"/>
              <a:t>“</a:t>
            </a:r>
            <a:endParaRPr lang="cs-CZ" altLang="cs-CZ" b="1" dirty="0"/>
          </a:p>
          <a:p>
            <a:pPr>
              <a:lnSpc>
                <a:spcPct val="80000"/>
              </a:lnSpc>
            </a:pPr>
            <a:r>
              <a:rPr lang="cs-CZ" altLang="cs-CZ" b="1" dirty="0" err="1"/>
              <a:t>Anschaulichkeit</a:t>
            </a:r>
            <a:r>
              <a:rPr lang="cs-CZ" altLang="cs-CZ" b="1" dirty="0"/>
              <a:t>, </a:t>
            </a:r>
            <a:r>
              <a:rPr lang="cs-CZ" altLang="cs-CZ" b="1" dirty="0" err="1"/>
              <a:t>Bildlichkeit</a:t>
            </a:r>
            <a:r>
              <a:rPr lang="cs-CZ" altLang="cs-CZ" b="1" dirty="0"/>
              <a:t>, </a:t>
            </a:r>
            <a:r>
              <a:rPr lang="cs-CZ" altLang="cs-CZ" b="1" dirty="0" err="1"/>
              <a:t>Expressivit</a:t>
            </a:r>
            <a:r>
              <a:rPr lang="de-DE" altLang="cs-CZ" b="1" dirty="0"/>
              <a:t>ä</a:t>
            </a:r>
            <a:r>
              <a:rPr lang="cs-CZ" altLang="cs-CZ" b="1" dirty="0"/>
              <a:t>t, </a:t>
            </a:r>
            <a:r>
              <a:rPr lang="cs-CZ" altLang="cs-CZ" b="1" dirty="0" err="1"/>
              <a:t>Emotionalitaet</a:t>
            </a:r>
            <a:endParaRPr lang="cs-CZ" altLang="cs-CZ" b="1" dirty="0"/>
          </a:p>
          <a:p>
            <a:pPr>
              <a:lnSpc>
                <a:spcPct val="80000"/>
              </a:lnSpc>
            </a:pPr>
            <a:r>
              <a:rPr lang="cs-CZ" altLang="cs-CZ" b="1" dirty="0" err="1"/>
              <a:t>Bilder</a:t>
            </a:r>
            <a:r>
              <a:rPr lang="cs-CZ" altLang="cs-CZ" b="1" dirty="0"/>
              <a:t>, </a:t>
            </a:r>
            <a:r>
              <a:rPr lang="cs-CZ" altLang="cs-CZ" b="1" dirty="0" err="1"/>
              <a:t>Metaphern</a:t>
            </a:r>
            <a:r>
              <a:rPr lang="cs-CZ" altLang="cs-CZ" b="1" dirty="0"/>
              <a:t> - </a:t>
            </a:r>
            <a:r>
              <a:rPr lang="cs-CZ" altLang="cs-CZ" b="1" i="1" dirty="0">
                <a:solidFill>
                  <a:srgbClr val="FFC000"/>
                </a:solidFill>
              </a:rPr>
              <a:t>in den </a:t>
            </a:r>
            <a:r>
              <a:rPr lang="cs-CZ" altLang="cs-CZ" b="1" i="1" dirty="0" err="1">
                <a:solidFill>
                  <a:srgbClr val="FFC000"/>
                </a:solidFill>
              </a:rPr>
              <a:t>sauern</a:t>
            </a:r>
            <a:r>
              <a:rPr lang="cs-CZ" altLang="cs-CZ" b="1" i="1" dirty="0">
                <a:solidFill>
                  <a:srgbClr val="FFC000"/>
                </a:solidFill>
              </a:rPr>
              <a:t> </a:t>
            </a:r>
            <a:r>
              <a:rPr lang="cs-CZ" altLang="cs-CZ" b="1" i="1" dirty="0" err="1">
                <a:solidFill>
                  <a:srgbClr val="FFC000"/>
                </a:solidFill>
              </a:rPr>
              <a:t>Apfel</a:t>
            </a:r>
            <a:r>
              <a:rPr lang="cs-CZ" altLang="cs-CZ" b="1" i="1" dirty="0">
                <a:solidFill>
                  <a:srgbClr val="FFC000"/>
                </a:solidFill>
              </a:rPr>
              <a:t> </a:t>
            </a:r>
            <a:r>
              <a:rPr lang="cs-CZ" altLang="cs-CZ" b="1" i="1" dirty="0" err="1">
                <a:solidFill>
                  <a:srgbClr val="FFC000"/>
                </a:solidFill>
              </a:rPr>
              <a:t>beissen</a:t>
            </a:r>
            <a:r>
              <a:rPr lang="cs-CZ" altLang="cs-CZ" b="1" i="1" dirty="0">
                <a:solidFill>
                  <a:srgbClr val="FFC000"/>
                </a:solidFill>
              </a:rPr>
              <a:t> </a:t>
            </a:r>
            <a:r>
              <a:rPr lang="cs-CZ" altLang="cs-CZ" b="1" dirty="0"/>
              <a:t>- </a:t>
            </a:r>
            <a:r>
              <a:rPr lang="de-DE" altLang="cs-CZ" b="1" dirty="0"/>
              <a:t>Ü</a:t>
            </a:r>
            <a:r>
              <a:rPr lang="cs-CZ" altLang="cs-CZ" b="1" dirty="0" err="1"/>
              <a:t>bertragung</a:t>
            </a:r>
            <a:endParaRPr lang="cs-CZ" altLang="cs-CZ" b="1" dirty="0"/>
          </a:p>
          <a:p>
            <a:endParaRPr lang="cs-CZ" dirty="0"/>
          </a:p>
        </p:txBody>
      </p:sp>
    </p:spTree>
    <p:extLst>
      <p:ext uri="{BB962C8B-B14F-4D97-AF65-F5344CB8AC3E}">
        <p14:creationId xmlns:p14="http://schemas.microsoft.com/office/powerpoint/2010/main" val="1735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EAEB01-B27F-870C-E9B1-63C878389F85}"/>
              </a:ext>
            </a:extLst>
          </p:cNvPr>
          <p:cNvSpPr>
            <a:spLocks noGrp="1"/>
          </p:cNvSpPr>
          <p:nvPr>
            <p:ph type="title"/>
          </p:nvPr>
        </p:nvSpPr>
        <p:spPr/>
        <p:txBody>
          <a:bodyPr/>
          <a:lstStyle/>
          <a:p>
            <a:r>
              <a:rPr lang="de-DE" b="1" dirty="0"/>
              <a:t>Phraseologismen als lexikalische Stilelemente</a:t>
            </a:r>
            <a:endParaRPr lang="cs-CZ" dirty="0"/>
          </a:p>
        </p:txBody>
      </p:sp>
      <p:sp>
        <p:nvSpPr>
          <p:cNvPr id="3" name="Zástupný obsah 2">
            <a:extLst>
              <a:ext uri="{FF2B5EF4-FFF2-40B4-BE49-F238E27FC236}">
                <a16:creationId xmlns:a16="http://schemas.microsoft.com/office/drawing/2014/main" id="{C5C72D1D-A832-F74A-46F0-3A0DC408C5E8}"/>
              </a:ext>
            </a:extLst>
          </p:cNvPr>
          <p:cNvSpPr>
            <a:spLocks noGrp="1"/>
          </p:cNvSpPr>
          <p:nvPr>
            <p:ph sz="quarter" idx="13"/>
          </p:nvPr>
        </p:nvSpPr>
        <p:spPr/>
        <p:txBody>
          <a:bodyPr/>
          <a:lstStyle/>
          <a:p>
            <a:pPr>
              <a:lnSpc>
                <a:spcPct val="90000"/>
              </a:lnSpc>
            </a:pPr>
            <a:r>
              <a:rPr lang="cs-CZ" altLang="cs-CZ" b="1" dirty="0" err="1"/>
              <a:t>Kollokationen</a:t>
            </a:r>
            <a:r>
              <a:rPr lang="cs-CZ" altLang="cs-CZ" b="1" dirty="0"/>
              <a:t>, FVG:</a:t>
            </a:r>
            <a:r>
              <a:rPr lang="cs-CZ" altLang="cs-CZ" b="1" i="1" dirty="0">
                <a:solidFill>
                  <a:srgbClr val="FFC000"/>
                </a:solidFill>
              </a:rPr>
              <a:t> in </a:t>
            </a:r>
            <a:r>
              <a:rPr lang="cs-CZ" altLang="cs-CZ" b="1" i="1" dirty="0" err="1">
                <a:solidFill>
                  <a:srgbClr val="FFC000"/>
                </a:solidFill>
              </a:rPr>
              <a:t>Betrieb</a:t>
            </a:r>
            <a:r>
              <a:rPr lang="cs-CZ" altLang="cs-CZ" b="1" i="1" dirty="0">
                <a:solidFill>
                  <a:srgbClr val="FFC000"/>
                </a:solidFill>
              </a:rPr>
              <a:t> </a:t>
            </a:r>
            <a:r>
              <a:rPr lang="cs-CZ" altLang="cs-CZ" b="1" i="1" dirty="0" err="1">
                <a:solidFill>
                  <a:srgbClr val="FFC000"/>
                </a:solidFill>
              </a:rPr>
              <a:t>setzen</a:t>
            </a:r>
            <a:r>
              <a:rPr lang="cs-CZ" altLang="cs-CZ" b="1" i="1" dirty="0">
                <a:solidFill>
                  <a:srgbClr val="FFC000"/>
                </a:solidFill>
              </a:rPr>
              <a:t>, </a:t>
            </a:r>
            <a:r>
              <a:rPr lang="cs-CZ" altLang="cs-CZ" b="1" i="1" dirty="0" err="1">
                <a:solidFill>
                  <a:srgbClr val="FFC000"/>
                </a:solidFill>
              </a:rPr>
              <a:t>Fragen</a:t>
            </a:r>
            <a:r>
              <a:rPr lang="cs-CZ" altLang="cs-CZ" b="1" i="1" dirty="0">
                <a:solidFill>
                  <a:srgbClr val="FFC000"/>
                </a:solidFill>
              </a:rPr>
              <a:t> </a:t>
            </a:r>
            <a:r>
              <a:rPr lang="cs-CZ" altLang="cs-CZ" b="1" i="1" dirty="0" err="1">
                <a:solidFill>
                  <a:srgbClr val="FFC000"/>
                </a:solidFill>
              </a:rPr>
              <a:t>stellen</a:t>
            </a:r>
            <a:r>
              <a:rPr lang="cs-CZ" altLang="cs-CZ" b="1" i="1" dirty="0">
                <a:solidFill>
                  <a:srgbClr val="FFC000"/>
                </a:solidFill>
              </a:rPr>
              <a:t>, Z</a:t>
            </a:r>
            <a:r>
              <a:rPr lang="de-DE" altLang="cs-CZ" b="1" i="1" dirty="0">
                <a:solidFill>
                  <a:srgbClr val="FFC000"/>
                </a:solidFill>
              </a:rPr>
              <a:t>ä</a:t>
            </a:r>
            <a:r>
              <a:rPr lang="cs-CZ" altLang="cs-CZ" b="1" i="1" dirty="0">
                <a:solidFill>
                  <a:srgbClr val="FFC000"/>
                </a:solidFill>
              </a:rPr>
              <a:t>hne </a:t>
            </a:r>
            <a:r>
              <a:rPr lang="cs-CZ" altLang="cs-CZ" b="1" i="1" dirty="0" err="1">
                <a:solidFill>
                  <a:srgbClr val="FFC000"/>
                </a:solidFill>
              </a:rPr>
              <a:t>putzen</a:t>
            </a:r>
            <a:endParaRPr lang="cs-CZ" altLang="cs-CZ" b="1" i="1" dirty="0">
              <a:solidFill>
                <a:srgbClr val="FFC000"/>
              </a:solidFill>
            </a:endParaRPr>
          </a:p>
          <a:p>
            <a:pPr>
              <a:lnSpc>
                <a:spcPct val="90000"/>
              </a:lnSpc>
            </a:pPr>
            <a:r>
              <a:rPr lang="cs-CZ" altLang="cs-CZ" b="1" dirty="0" err="1"/>
              <a:t>kommunikative</a:t>
            </a:r>
            <a:r>
              <a:rPr lang="cs-CZ" altLang="cs-CZ" b="1" dirty="0"/>
              <a:t> </a:t>
            </a:r>
            <a:r>
              <a:rPr lang="cs-CZ" altLang="cs-CZ" b="1" dirty="0" err="1"/>
              <a:t>Formeln</a:t>
            </a:r>
            <a:r>
              <a:rPr lang="cs-CZ" altLang="cs-CZ" b="1" dirty="0"/>
              <a:t>:</a:t>
            </a:r>
            <a:r>
              <a:rPr lang="cs-CZ" altLang="cs-CZ" b="1" i="1" dirty="0">
                <a:solidFill>
                  <a:srgbClr val="FFC000"/>
                </a:solidFill>
              </a:rPr>
              <a:t> </a:t>
            </a:r>
            <a:r>
              <a:rPr lang="cs-CZ" altLang="cs-CZ" b="1" i="1" dirty="0" err="1">
                <a:solidFill>
                  <a:srgbClr val="FFC000"/>
                </a:solidFill>
              </a:rPr>
              <a:t>Guten</a:t>
            </a:r>
            <a:r>
              <a:rPr lang="cs-CZ" altLang="cs-CZ" b="1" i="1" dirty="0">
                <a:solidFill>
                  <a:srgbClr val="FFC000"/>
                </a:solidFill>
              </a:rPr>
              <a:t> Tag, Ach </a:t>
            </a:r>
            <a:r>
              <a:rPr lang="cs-CZ" altLang="cs-CZ" b="1" i="1" dirty="0" err="1">
                <a:solidFill>
                  <a:srgbClr val="FFC000"/>
                </a:solidFill>
              </a:rPr>
              <a:t>du</a:t>
            </a:r>
            <a:r>
              <a:rPr lang="cs-CZ" altLang="cs-CZ" b="1" i="1" dirty="0">
                <a:solidFill>
                  <a:srgbClr val="FFC000"/>
                </a:solidFill>
              </a:rPr>
              <a:t> </a:t>
            </a:r>
            <a:r>
              <a:rPr lang="cs-CZ" altLang="cs-CZ" b="1" i="1" dirty="0" err="1">
                <a:solidFill>
                  <a:srgbClr val="FFC000"/>
                </a:solidFill>
              </a:rPr>
              <a:t>gr</a:t>
            </a:r>
            <a:r>
              <a:rPr lang="de-DE" altLang="cs-CZ" b="1" i="1" dirty="0">
                <a:solidFill>
                  <a:srgbClr val="FFC000"/>
                </a:solidFill>
              </a:rPr>
              <a:t>ü</a:t>
            </a:r>
            <a:r>
              <a:rPr lang="cs-CZ" altLang="cs-CZ" b="1" i="1" dirty="0">
                <a:solidFill>
                  <a:srgbClr val="FFC000"/>
                </a:solidFill>
              </a:rPr>
              <a:t>ne </a:t>
            </a:r>
            <a:r>
              <a:rPr lang="cs-CZ" altLang="cs-CZ" b="1" i="1" dirty="0" err="1">
                <a:solidFill>
                  <a:srgbClr val="FFC000"/>
                </a:solidFill>
              </a:rPr>
              <a:t>Neune</a:t>
            </a:r>
            <a:r>
              <a:rPr lang="cs-CZ" altLang="cs-CZ" b="1" i="1" dirty="0">
                <a:solidFill>
                  <a:srgbClr val="FFC000"/>
                </a:solidFill>
              </a:rPr>
              <a:t>!</a:t>
            </a:r>
          </a:p>
          <a:p>
            <a:pPr>
              <a:lnSpc>
                <a:spcPct val="90000"/>
              </a:lnSpc>
            </a:pPr>
            <a:r>
              <a:rPr lang="cs-CZ" altLang="cs-CZ" b="1" dirty="0" err="1"/>
              <a:t>Vergleiche</a:t>
            </a:r>
            <a:r>
              <a:rPr lang="cs-CZ" altLang="cs-CZ" b="1" dirty="0"/>
              <a:t>: </a:t>
            </a:r>
            <a:r>
              <a:rPr lang="cs-CZ" altLang="cs-CZ" b="1" i="1" dirty="0" err="1">
                <a:solidFill>
                  <a:srgbClr val="FFC000"/>
                </a:solidFill>
              </a:rPr>
              <a:t>gesund</a:t>
            </a:r>
            <a:r>
              <a:rPr lang="cs-CZ" altLang="cs-CZ" b="1" i="1" dirty="0">
                <a:solidFill>
                  <a:srgbClr val="FFC000"/>
                </a:solidFill>
              </a:rPr>
              <a:t> </a:t>
            </a:r>
            <a:r>
              <a:rPr lang="cs-CZ" altLang="cs-CZ" b="1" i="1" dirty="0" err="1">
                <a:solidFill>
                  <a:srgbClr val="FFC000"/>
                </a:solidFill>
              </a:rPr>
              <a:t>wie</a:t>
            </a:r>
            <a:r>
              <a:rPr lang="cs-CZ" altLang="cs-CZ" b="1" i="1" dirty="0">
                <a:solidFill>
                  <a:srgbClr val="FFC000"/>
                </a:solidFill>
              </a:rPr>
              <a:t> </a:t>
            </a:r>
            <a:r>
              <a:rPr lang="cs-CZ" altLang="cs-CZ" b="1" i="1" dirty="0" err="1">
                <a:solidFill>
                  <a:srgbClr val="FFC000"/>
                </a:solidFill>
              </a:rPr>
              <a:t>ein</a:t>
            </a:r>
            <a:r>
              <a:rPr lang="cs-CZ" altLang="cs-CZ" b="1" i="1" dirty="0">
                <a:solidFill>
                  <a:srgbClr val="FFC000"/>
                </a:solidFill>
              </a:rPr>
              <a:t> </a:t>
            </a:r>
            <a:r>
              <a:rPr lang="cs-CZ" altLang="cs-CZ" b="1" i="1" dirty="0" err="1">
                <a:solidFill>
                  <a:srgbClr val="FFC000"/>
                </a:solidFill>
              </a:rPr>
              <a:t>Fisch</a:t>
            </a:r>
            <a:endParaRPr lang="cs-CZ" altLang="cs-CZ" b="1" i="1" dirty="0">
              <a:solidFill>
                <a:srgbClr val="FFC000"/>
              </a:solidFill>
            </a:endParaRPr>
          </a:p>
          <a:p>
            <a:pPr>
              <a:lnSpc>
                <a:spcPct val="90000"/>
              </a:lnSpc>
            </a:pPr>
            <a:r>
              <a:rPr lang="cs-CZ" altLang="cs-CZ" b="1" dirty="0" err="1"/>
              <a:t>Paarformeln</a:t>
            </a:r>
            <a:r>
              <a:rPr lang="cs-CZ" altLang="cs-CZ" b="1" dirty="0"/>
              <a:t>: </a:t>
            </a:r>
            <a:r>
              <a:rPr lang="cs-CZ" altLang="cs-CZ" b="1" i="1" dirty="0" err="1">
                <a:solidFill>
                  <a:srgbClr val="FFC000"/>
                </a:solidFill>
              </a:rPr>
              <a:t>klipp</a:t>
            </a:r>
            <a:r>
              <a:rPr lang="cs-CZ" altLang="cs-CZ" b="1" i="1" dirty="0">
                <a:solidFill>
                  <a:srgbClr val="FFC000"/>
                </a:solidFill>
              </a:rPr>
              <a:t> und </a:t>
            </a:r>
            <a:r>
              <a:rPr lang="cs-CZ" altLang="cs-CZ" b="1" i="1" dirty="0" err="1">
                <a:solidFill>
                  <a:srgbClr val="FFC000"/>
                </a:solidFill>
              </a:rPr>
              <a:t>klar</a:t>
            </a:r>
            <a:r>
              <a:rPr lang="cs-CZ" altLang="cs-CZ" b="1" dirty="0"/>
              <a:t>, </a:t>
            </a:r>
            <a:r>
              <a:rPr lang="cs-CZ" altLang="cs-CZ" b="1" dirty="0" err="1"/>
              <a:t>Alliteration</a:t>
            </a:r>
            <a:r>
              <a:rPr lang="cs-CZ" altLang="cs-CZ" b="1" dirty="0"/>
              <a:t>, </a:t>
            </a:r>
            <a:r>
              <a:rPr lang="cs-CZ" altLang="cs-CZ" b="1" dirty="0" err="1"/>
              <a:t>Endreim</a:t>
            </a:r>
            <a:r>
              <a:rPr lang="cs-CZ" altLang="cs-CZ" b="1" dirty="0"/>
              <a:t>: </a:t>
            </a:r>
            <a:r>
              <a:rPr lang="cs-CZ" altLang="cs-CZ" b="1" dirty="0">
                <a:solidFill>
                  <a:srgbClr val="FFC000"/>
                </a:solidFill>
              </a:rPr>
              <a:t>in</a:t>
            </a:r>
            <a:r>
              <a:rPr lang="cs-CZ" altLang="cs-CZ" b="1" dirty="0"/>
              <a:t> </a:t>
            </a:r>
            <a:r>
              <a:rPr lang="cs-CZ" altLang="cs-CZ" b="1" i="1" dirty="0">
                <a:solidFill>
                  <a:srgbClr val="FFC000"/>
                </a:solidFill>
              </a:rPr>
              <a:t>H</a:t>
            </a:r>
            <a:r>
              <a:rPr lang="de-DE" altLang="cs-CZ" b="1" i="1" dirty="0">
                <a:solidFill>
                  <a:srgbClr val="FFC000"/>
                </a:solidFill>
              </a:rPr>
              <a:t>ü</a:t>
            </a:r>
            <a:r>
              <a:rPr lang="cs-CZ" altLang="cs-CZ" b="1" i="1" dirty="0" err="1">
                <a:solidFill>
                  <a:srgbClr val="FFC000"/>
                </a:solidFill>
              </a:rPr>
              <a:t>lle</a:t>
            </a:r>
            <a:r>
              <a:rPr lang="cs-CZ" altLang="cs-CZ" b="1" i="1" dirty="0">
                <a:solidFill>
                  <a:srgbClr val="FFC000"/>
                </a:solidFill>
              </a:rPr>
              <a:t> und F</a:t>
            </a:r>
            <a:r>
              <a:rPr lang="de-DE" altLang="cs-CZ" b="1" i="1" dirty="0">
                <a:solidFill>
                  <a:srgbClr val="FFC000"/>
                </a:solidFill>
              </a:rPr>
              <a:t>ü</a:t>
            </a:r>
            <a:r>
              <a:rPr lang="cs-CZ" altLang="cs-CZ" b="1" i="1" dirty="0" err="1">
                <a:solidFill>
                  <a:srgbClr val="FFC000"/>
                </a:solidFill>
              </a:rPr>
              <a:t>lle</a:t>
            </a:r>
            <a:endParaRPr lang="cs-CZ" altLang="cs-CZ" b="1" i="1" dirty="0">
              <a:solidFill>
                <a:srgbClr val="FFC000"/>
              </a:solidFill>
            </a:endParaRPr>
          </a:p>
          <a:p>
            <a:pPr>
              <a:lnSpc>
                <a:spcPct val="90000"/>
              </a:lnSpc>
            </a:pPr>
            <a:r>
              <a:rPr lang="cs-CZ" altLang="cs-CZ" b="1" dirty="0" err="1"/>
              <a:t>Sprichw</a:t>
            </a:r>
            <a:r>
              <a:rPr lang="de-DE" altLang="cs-CZ" b="1" dirty="0"/>
              <a:t>ö</a:t>
            </a:r>
            <a:r>
              <a:rPr lang="cs-CZ" altLang="cs-CZ" b="1" dirty="0" err="1"/>
              <a:t>rter</a:t>
            </a:r>
            <a:r>
              <a:rPr lang="cs-CZ" altLang="cs-CZ" b="1" dirty="0"/>
              <a:t> (</a:t>
            </a:r>
            <a:r>
              <a:rPr lang="cs-CZ" altLang="cs-CZ" b="1" dirty="0" err="1"/>
              <a:t>Paroemiologie</a:t>
            </a:r>
            <a:r>
              <a:rPr lang="cs-CZ" altLang="cs-CZ" b="1" dirty="0"/>
              <a:t>): Mikrotexte: </a:t>
            </a:r>
            <a:r>
              <a:rPr lang="de-DE" altLang="cs-CZ" b="1" i="1" dirty="0">
                <a:solidFill>
                  <a:srgbClr val="FFC000"/>
                </a:solidFill>
              </a:rPr>
              <a:t>Ü</a:t>
            </a:r>
            <a:r>
              <a:rPr lang="cs-CZ" altLang="cs-CZ" b="1" i="1" dirty="0" err="1">
                <a:solidFill>
                  <a:srgbClr val="FFC000"/>
                </a:solidFill>
              </a:rPr>
              <a:t>bung</a:t>
            </a:r>
            <a:r>
              <a:rPr lang="cs-CZ" altLang="cs-CZ" b="1" i="1" dirty="0">
                <a:solidFill>
                  <a:srgbClr val="FFC000"/>
                </a:solidFill>
              </a:rPr>
              <a:t> </a:t>
            </a:r>
            <a:r>
              <a:rPr lang="cs-CZ" altLang="cs-CZ" b="1" i="1" dirty="0" err="1">
                <a:solidFill>
                  <a:srgbClr val="FFC000"/>
                </a:solidFill>
              </a:rPr>
              <a:t>macht</a:t>
            </a:r>
            <a:r>
              <a:rPr lang="cs-CZ" altLang="cs-CZ" b="1" i="1" dirty="0">
                <a:solidFill>
                  <a:srgbClr val="FFC000"/>
                </a:solidFill>
              </a:rPr>
              <a:t> den </a:t>
            </a:r>
            <a:r>
              <a:rPr lang="cs-CZ" altLang="cs-CZ" b="1" i="1" dirty="0" err="1">
                <a:solidFill>
                  <a:srgbClr val="FFC000"/>
                </a:solidFill>
              </a:rPr>
              <a:t>Meister</a:t>
            </a:r>
            <a:r>
              <a:rPr lang="cs-CZ" altLang="cs-CZ" b="1" i="1" dirty="0">
                <a:solidFill>
                  <a:srgbClr val="FFC000"/>
                </a:solidFill>
              </a:rPr>
              <a:t>.</a:t>
            </a:r>
          </a:p>
          <a:p>
            <a:pPr>
              <a:lnSpc>
                <a:spcPct val="90000"/>
              </a:lnSpc>
            </a:pPr>
            <a:r>
              <a:rPr lang="cs-CZ" altLang="cs-CZ" b="1" dirty="0" err="1"/>
              <a:t>Zitate</a:t>
            </a:r>
            <a:r>
              <a:rPr lang="cs-CZ" altLang="cs-CZ" b="1" dirty="0"/>
              <a:t>, </a:t>
            </a:r>
            <a:r>
              <a:rPr lang="cs-CZ" altLang="cs-CZ" b="1" dirty="0" err="1"/>
              <a:t>Aphorismen</a:t>
            </a:r>
            <a:r>
              <a:rPr lang="cs-CZ" altLang="cs-CZ" b="1" dirty="0"/>
              <a:t>, </a:t>
            </a:r>
            <a:r>
              <a:rPr lang="cs-CZ" altLang="cs-CZ" b="1" dirty="0" err="1"/>
              <a:t>gefl</a:t>
            </a:r>
            <a:r>
              <a:rPr lang="de-DE" altLang="cs-CZ" b="1" dirty="0"/>
              <a:t>ü</a:t>
            </a:r>
            <a:r>
              <a:rPr lang="cs-CZ" altLang="cs-CZ" b="1" dirty="0" err="1"/>
              <a:t>gelte</a:t>
            </a:r>
            <a:r>
              <a:rPr lang="cs-CZ" altLang="cs-CZ" b="1" dirty="0"/>
              <a:t> </a:t>
            </a:r>
            <a:r>
              <a:rPr lang="cs-CZ" altLang="cs-CZ" b="1" dirty="0" err="1"/>
              <a:t>Worte</a:t>
            </a:r>
            <a:r>
              <a:rPr lang="cs-CZ" altLang="cs-CZ" b="1" dirty="0"/>
              <a:t>: </a:t>
            </a:r>
            <a:r>
              <a:rPr lang="cs-CZ" altLang="cs-CZ" b="1" i="1" dirty="0" err="1">
                <a:solidFill>
                  <a:srgbClr val="FFC000"/>
                </a:solidFill>
              </a:rPr>
              <a:t>Veni</a:t>
            </a:r>
            <a:r>
              <a:rPr lang="cs-CZ" altLang="cs-CZ" b="1" i="1" dirty="0">
                <a:solidFill>
                  <a:srgbClr val="FFC000"/>
                </a:solidFill>
              </a:rPr>
              <a:t>, </a:t>
            </a:r>
            <a:r>
              <a:rPr lang="cs-CZ" altLang="cs-CZ" b="1" i="1" dirty="0" err="1">
                <a:solidFill>
                  <a:srgbClr val="FFC000"/>
                </a:solidFill>
              </a:rPr>
              <a:t>vidi</a:t>
            </a:r>
            <a:r>
              <a:rPr lang="cs-CZ" altLang="cs-CZ" b="1" i="1" dirty="0">
                <a:solidFill>
                  <a:srgbClr val="FFC000"/>
                </a:solidFill>
              </a:rPr>
              <a:t>, </a:t>
            </a:r>
            <a:r>
              <a:rPr lang="cs-CZ" altLang="cs-CZ" b="1" i="1" dirty="0" err="1">
                <a:solidFill>
                  <a:srgbClr val="FFC000"/>
                </a:solidFill>
              </a:rPr>
              <a:t>vici</a:t>
            </a:r>
            <a:endParaRPr lang="cs-CZ" altLang="cs-CZ" b="1" i="1" dirty="0">
              <a:solidFill>
                <a:srgbClr val="FFC000"/>
              </a:solidFill>
            </a:endParaRPr>
          </a:p>
          <a:p>
            <a:pPr>
              <a:lnSpc>
                <a:spcPct val="90000"/>
              </a:lnSpc>
            </a:pPr>
            <a:r>
              <a:rPr lang="cs-CZ" altLang="cs-CZ" b="1" dirty="0" err="1"/>
              <a:t>Anspielungen</a:t>
            </a:r>
            <a:r>
              <a:rPr lang="cs-CZ" altLang="cs-CZ" b="1" dirty="0"/>
              <a:t> </a:t>
            </a:r>
            <a:r>
              <a:rPr lang="cs-CZ" altLang="cs-CZ" b="1" dirty="0" err="1"/>
              <a:t>auf</a:t>
            </a:r>
            <a:r>
              <a:rPr lang="cs-CZ" altLang="cs-CZ" b="1" dirty="0"/>
              <a:t> Literatur, Filme, </a:t>
            </a:r>
            <a:r>
              <a:rPr lang="cs-CZ" altLang="cs-CZ" b="1" dirty="0" err="1"/>
              <a:t>Werbung</a:t>
            </a:r>
            <a:r>
              <a:rPr lang="cs-CZ" altLang="cs-CZ" b="1" dirty="0"/>
              <a:t>...</a:t>
            </a:r>
          </a:p>
          <a:p>
            <a:endParaRPr lang="cs-CZ" dirty="0"/>
          </a:p>
        </p:txBody>
      </p:sp>
    </p:spTree>
    <p:extLst>
      <p:ext uri="{BB962C8B-B14F-4D97-AF65-F5344CB8AC3E}">
        <p14:creationId xmlns:p14="http://schemas.microsoft.com/office/powerpoint/2010/main" val="4008190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4B9A2C-5842-F9CD-5873-BE86BAE713E1}"/>
              </a:ext>
            </a:extLst>
          </p:cNvPr>
          <p:cNvSpPr>
            <a:spLocks noGrp="1"/>
          </p:cNvSpPr>
          <p:nvPr>
            <p:ph type="title"/>
          </p:nvPr>
        </p:nvSpPr>
        <p:spPr/>
        <p:txBody>
          <a:bodyPr/>
          <a:lstStyle/>
          <a:p>
            <a:r>
              <a:rPr lang="de-DE" b="1" dirty="0">
                <a:solidFill>
                  <a:srgbClr val="C00000"/>
                </a:solidFill>
              </a:rPr>
              <a:t>Beispiel 2: </a:t>
            </a:r>
            <a:r>
              <a:rPr lang="cs-CZ" b="1" dirty="0">
                <a:solidFill>
                  <a:srgbClr val="C00000"/>
                </a:solidFill>
              </a:rPr>
              <a:t>Ingo Schulze: Adam und Evelyn</a:t>
            </a:r>
            <a:endParaRPr lang="cs-CZ" dirty="0"/>
          </a:p>
        </p:txBody>
      </p:sp>
      <p:sp>
        <p:nvSpPr>
          <p:cNvPr id="3" name="Zástupný obsah 2">
            <a:extLst>
              <a:ext uri="{FF2B5EF4-FFF2-40B4-BE49-F238E27FC236}">
                <a16:creationId xmlns:a16="http://schemas.microsoft.com/office/drawing/2014/main" id="{FBA9ED43-6F51-8EE2-CF03-16DE0B2DA179}"/>
              </a:ext>
            </a:extLst>
          </p:cNvPr>
          <p:cNvSpPr>
            <a:spLocks noGrp="1"/>
          </p:cNvSpPr>
          <p:nvPr>
            <p:ph sz="quarter" idx="13"/>
          </p:nvPr>
        </p:nvSpPr>
        <p:spPr/>
        <p:txBody>
          <a:bodyPr>
            <a:normAutofit fontScale="55000" lnSpcReduction="20000"/>
          </a:bodyPr>
          <a:lstStyle/>
          <a:p>
            <a:r>
              <a:rPr lang="cs-CZ" sz="2000" b="1" dirty="0">
                <a:solidFill>
                  <a:srgbClr val="FF0000"/>
                </a:solidFill>
              </a:rPr>
              <a:t>Ingo Schulze: </a:t>
            </a:r>
            <a:endParaRPr lang="cs-CZ" sz="2000" b="1" dirty="0"/>
          </a:p>
          <a:p>
            <a:r>
              <a:rPr lang="cs-CZ" sz="2000" b="1" dirty="0" err="1"/>
              <a:t>geboren</a:t>
            </a:r>
            <a:r>
              <a:rPr lang="cs-CZ" sz="2000" b="1" dirty="0"/>
              <a:t> 1962 in </a:t>
            </a:r>
            <a:r>
              <a:rPr lang="cs-CZ" sz="2000" b="1" dirty="0" err="1"/>
              <a:t>Dresden</a:t>
            </a:r>
            <a:endParaRPr lang="cs-CZ" sz="2000" b="1" dirty="0"/>
          </a:p>
          <a:p>
            <a:r>
              <a:rPr lang="cs-CZ" sz="2000" b="1" dirty="0" err="1"/>
              <a:t>Dresdener</a:t>
            </a:r>
            <a:r>
              <a:rPr lang="cs-CZ" sz="2000" b="1" dirty="0"/>
              <a:t> </a:t>
            </a:r>
            <a:r>
              <a:rPr lang="cs-CZ" sz="2000" b="1" dirty="0" err="1"/>
              <a:t>Kreuzschule</a:t>
            </a:r>
            <a:r>
              <a:rPr lang="cs-CZ" sz="2000" b="1" dirty="0"/>
              <a:t>, </a:t>
            </a:r>
            <a:r>
              <a:rPr lang="cs-CZ" sz="2000" b="1" dirty="0" err="1"/>
              <a:t>Abitur</a:t>
            </a:r>
            <a:r>
              <a:rPr lang="cs-CZ" sz="2000" b="1" dirty="0"/>
              <a:t> 1981</a:t>
            </a:r>
          </a:p>
          <a:p>
            <a:r>
              <a:rPr lang="cs-CZ" sz="2000" b="1" dirty="0" err="1"/>
              <a:t>Grundwehrdienst</a:t>
            </a:r>
            <a:r>
              <a:rPr lang="cs-CZ" sz="2000" b="1" dirty="0"/>
              <a:t> </a:t>
            </a:r>
            <a:r>
              <a:rPr lang="cs-CZ" sz="2000" b="1" dirty="0" err="1"/>
              <a:t>bei</a:t>
            </a:r>
            <a:r>
              <a:rPr lang="cs-CZ" sz="2000" b="1" dirty="0"/>
              <a:t> der NVA bis 1983</a:t>
            </a:r>
          </a:p>
          <a:p>
            <a:r>
              <a:rPr lang="cs-CZ" sz="2000" b="1" dirty="0"/>
              <a:t>Studium der </a:t>
            </a:r>
            <a:r>
              <a:rPr lang="cs-CZ" sz="2000" b="1" dirty="0" err="1"/>
              <a:t>Klassischen</a:t>
            </a:r>
            <a:r>
              <a:rPr lang="cs-CZ" sz="2000" b="1" dirty="0"/>
              <a:t> </a:t>
            </a:r>
            <a:r>
              <a:rPr lang="cs-CZ" sz="2000" b="1" dirty="0" err="1"/>
              <a:t>Philologie</a:t>
            </a:r>
            <a:r>
              <a:rPr lang="cs-CZ" sz="2000" b="1" dirty="0"/>
              <a:t> (Alt-</a:t>
            </a:r>
            <a:r>
              <a:rPr lang="cs-CZ" sz="2000" b="1" dirty="0" err="1"/>
              <a:t>Griechisch</a:t>
            </a:r>
            <a:r>
              <a:rPr lang="cs-CZ" sz="2000" b="1" dirty="0"/>
              <a:t>, </a:t>
            </a:r>
            <a:r>
              <a:rPr lang="cs-CZ" sz="2000" b="1" dirty="0" err="1"/>
              <a:t>Latein</a:t>
            </a:r>
            <a:r>
              <a:rPr lang="cs-CZ" sz="2000" b="1" dirty="0"/>
              <a:t>)</a:t>
            </a:r>
          </a:p>
          <a:p>
            <a:pPr marL="0" indent="0">
              <a:buNone/>
            </a:pPr>
            <a:r>
              <a:rPr lang="cs-CZ" sz="2000" b="1" dirty="0"/>
              <a:t>      und Germanistik in Jena</a:t>
            </a:r>
          </a:p>
          <a:p>
            <a:r>
              <a:rPr lang="cs-CZ" sz="2000" b="1" dirty="0"/>
              <a:t>1988 </a:t>
            </a:r>
            <a:r>
              <a:rPr lang="cs-CZ" sz="2000" b="1" dirty="0" err="1"/>
              <a:t>Schauspieldramaturg</a:t>
            </a:r>
            <a:r>
              <a:rPr lang="cs-CZ" sz="2000" b="1" dirty="0"/>
              <a:t> </a:t>
            </a:r>
            <a:r>
              <a:rPr lang="cs-CZ" sz="2000" b="1" dirty="0" err="1"/>
              <a:t>am</a:t>
            </a:r>
            <a:r>
              <a:rPr lang="cs-CZ" sz="2000" b="1" dirty="0"/>
              <a:t> </a:t>
            </a:r>
            <a:r>
              <a:rPr lang="cs-CZ" sz="2000" b="1" dirty="0" err="1"/>
              <a:t>Landestheater</a:t>
            </a:r>
            <a:r>
              <a:rPr lang="cs-CZ" sz="2000" b="1" dirty="0"/>
              <a:t> in </a:t>
            </a:r>
            <a:r>
              <a:rPr lang="cs-CZ" sz="2000" b="1" dirty="0" err="1"/>
              <a:t>Altenburg</a:t>
            </a:r>
            <a:endParaRPr lang="cs-CZ" sz="2000" b="1" dirty="0"/>
          </a:p>
          <a:p>
            <a:r>
              <a:rPr lang="cs-CZ" sz="2000" b="1" dirty="0" err="1"/>
              <a:t>Arbeit</a:t>
            </a:r>
            <a:r>
              <a:rPr lang="cs-CZ" sz="2000" b="1" dirty="0"/>
              <a:t> </a:t>
            </a:r>
            <a:r>
              <a:rPr lang="cs-CZ" sz="2000" b="1" dirty="0" err="1"/>
              <a:t>als</a:t>
            </a:r>
            <a:r>
              <a:rPr lang="cs-CZ" sz="2000" b="1" dirty="0"/>
              <a:t> </a:t>
            </a:r>
            <a:r>
              <a:rPr lang="cs-CZ" sz="2000" b="1" dirty="0" err="1"/>
              <a:t>Journalist</a:t>
            </a:r>
            <a:endParaRPr lang="cs-CZ" sz="2000" b="1" dirty="0"/>
          </a:p>
          <a:p>
            <a:r>
              <a:rPr lang="cs-CZ" sz="2000" b="1" dirty="0" err="1"/>
              <a:t>seit</a:t>
            </a:r>
            <a:r>
              <a:rPr lang="cs-CZ" sz="2000" b="1" dirty="0"/>
              <a:t> 1993 – </a:t>
            </a:r>
            <a:r>
              <a:rPr lang="cs-CZ" sz="2000" b="1" dirty="0" err="1"/>
              <a:t>freier</a:t>
            </a:r>
            <a:r>
              <a:rPr lang="cs-CZ" sz="2000" b="1" dirty="0"/>
              <a:t> </a:t>
            </a:r>
            <a:r>
              <a:rPr lang="cs-CZ" sz="2000" b="1" dirty="0" err="1"/>
              <a:t>Schriftsteller</a:t>
            </a:r>
            <a:r>
              <a:rPr lang="cs-CZ" sz="2000" b="1" dirty="0"/>
              <a:t> in </a:t>
            </a:r>
            <a:r>
              <a:rPr lang="cs-CZ" sz="2000" b="1" dirty="0" err="1"/>
              <a:t>Berlin</a:t>
            </a:r>
            <a:endParaRPr lang="cs-CZ" sz="2000" b="1" dirty="0"/>
          </a:p>
          <a:p>
            <a:r>
              <a:rPr lang="cs-CZ" sz="2000" b="1" dirty="0">
                <a:solidFill>
                  <a:srgbClr val="00B0F0"/>
                </a:solidFill>
              </a:rPr>
              <a:t>Roman „Adam und Evelyn“ – </a:t>
            </a:r>
            <a:r>
              <a:rPr lang="cs-CZ" sz="2000" b="1" dirty="0" err="1"/>
              <a:t>erz</a:t>
            </a:r>
            <a:r>
              <a:rPr lang="de-DE" sz="2000" b="1" dirty="0" err="1"/>
              <a:t>ählt</a:t>
            </a:r>
            <a:r>
              <a:rPr lang="de-DE" sz="2000" b="1" dirty="0"/>
              <a:t> von den letzten Monaten der DDR (Sommer 1989 bis 1990)</a:t>
            </a:r>
          </a:p>
          <a:p>
            <a:r>
              <a:rPr lang="de-DE" sz="2000" b="1" dirty="0"/>
              <a:t>Liebesgeschichte von Adam und Evelyn – Anspielung auf die biblische Geschichte</a:t>
            </a:r>
            <a:endParaRPr lang="cs-CZ" sz="2000" b="1" dirty="0"/>
          </a:p>
          <a:p>
            <a:endParaRPr lang="cs-CZ" dirty="0"/>
          </a:p>
        </p:txBody>
      </p:sp>
    </p:spTree>
    <p:extLst>
      <p:ext uri="{BB962C8B-B14F-4D97-AF65-F5344CB8AC3E}">
        <p14:creationId xmlns:p14="http://schemas.microsoft.com/office/powerpoint/2010/main" val="17385687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372E82-38FE-277C-E0E2-A6AE12722EDF}"/>
              </a:ext>
            </a:extLst>
          </p:cNvPr>
          <p:cNvSpPr>
            <a:spLocks noGrp="1"/>
          </p:cNvSpPr>
          <p:nvPr>
            <p:ph type="title"/>
          </p:nvPr>
        </p:nvSpPr>
        <p:spPr/>
        <p:txBody>
          <a:bodyPr/>
          <a:lstStyle/>
          <a:p>
            <a:r>
              <a:rPr lang="de-DE" b="1" dirty="0">
                <a:solidFill>
                  <a:srgbClr val="C00000"/>
                </a:solidFill>
              </a:rPr>
              <a:t>Beispiel 2: </a:t>
            </a:r>
            <a:r>
              <a:rPr lang="cs-CZ" b="1" dirty="0">
                <a:solidFill>
                  <a:srgbClr val="C00000"/>
                </a:solidFill>
              </a:rPr>
              <a:t>Ingo Schulze: Adam und Evelyn</a:t>
            </a:r>
            <a:endParaRPr lang="cs-CZ" dirty="0"/>
          </a:p>
        </p:txBody>
      </p:sp>
      <p:sp>
        <p:nvSpPr>
          <p:cNvPr id="3" name="Zástupný obsah 2">
            <a:extLst>
              <a:ext uri="{FF2B5EF4-FFF2-40B4-BE49-F238E27FC236}">
                <a16:creationId xmlns:a16="http://schemas.microsoft.com/office/drawing/2014/main" id="{88A81BF9-F471-9110-A2C0-4C5438294B3B}"/>
              </a:ext>
            </a:extLst>
          </p:cNvPr>
          <p:cNvSpPr>
            <a:spLocks noGrp="1"/>
          </p:cNvSpPr>
          <p:nvPr>
            <p:ph sz="quarter" idx="13"/>
          </p:nvPr>
        </p:nvSpPr>
        <p:spPr/>
        <p:txBody>
          <a:bodyPr/>
          <a:lstStyle/>
          <a:p>
            <a:r>
              <a:rPr lang="de-DE" b="1" dirty="0"/>
              <a:t>Übersetzung: </a:t>
            </a:r>
            <a:r>
              <a:rPr lang="de-DE" b="1" dirty="0" err="1"/>
              <a:t>To</a:t>
            </a:r>
            <a:r>
              <a:rPr lang="cs-CZ" b="1" dirty="0"/>
              <a:t>máš </a:t>
            </a:r>
            <a:r>
              <a:rPr lang="cs-CZ" b="1" dirty="0" err="1"/>
              <a:t>Dimter</a:t>
            </a:r>
            <a:r>
              <a:rPr lang="cs-CZ" b="1" dirty="0"/>
              <a:t> (</a:t>
            </a:r>
            <a:r>
              <a:rPr lang="cs-CZ" b="1" dirty="0" err="1"/>
              <a:t>geb</a:t>
            </a:r>
            <a:r>
              <a:rPr lang="cs-CZ" b="1" dirty="0"/>
              <a:t>. 1974)</a:t>
            </a:r>
            <a:endParaRPr lang="de-DE" b="1" dirty="0"/>
          </a:p>
          <a:p>
            <a:r>
              <a:rPr lang="cs-CZ" b="1" dirty="0" err="1"/>
              <a:t>Dialoge</a:t>
            </a:r>
            <a:endParaRPr lang="cs-CZ" b="1" dirty="0"/>
          </a:p>
          <a:p>
            <a:r>
              <a:rPr lang="cs-CZ" b="1" dirty="0"/>
              <a:t>„</a:t>
            </a:r>
            <a:r>
              <a:rPr lang="cs-CZ" b="1" dirty="0" err="1"/>
              <a:t>moderne</a:t>
            </a:r>
            <a:r>
              <a:rPr lang="cs-CZ" b="1" dirty="0"/>
              <a:t>“ </a:t>
            </a:r>
            <a:r>
              <a:rPr lang="cs-CZ" b="1" dirty="0" err="1"/>
              <a:t>Sprache</a:t>
            </a:r>
            <a:r>
              <a:rPr lang="de-DE" b="1" dirty="0"/>
              <a:t>, Alltagssprache, Jugendsprache</a:t>
            </a:r>
            <a:endParaRPr lang="cs-CZ" b="1" dirty="0"/>
          </a:p>
          <a:p>
            <a:r>
              <a:rPr lang="cs-CZ" b="1" dirty="0" err="1"/>
              <a:t>Stilschichten</a:t>
            </a:r>
            <a:r>
              <a:rPr lang="cs-CZ" b="1" dirty="0"/>
              <a:t>: </a:t>
            </a:r>
            <a:r>
              <a:rPr lang="cs-CZ" b="1" dirty="0" err="1"/>
              <a:t>umg</a:t>
            </a:r>
            <a:r>
              <a:rPr lang="cs-CZ" b="1" dirty="0"/>
              <a:t>., </a:t>
            </a:r>
            <a:r>
              <a:rPr lang="cs-CZ" b="1" dirty="0" err="1"/>
              <a:t>salopp</a:t>
            </a:r>
            <a:r>
              <a:rPr lang="cs-CZ" b="1" dirty="0"/>
              <a:t>, </a:t>
            </a:r>
            <a:r>
              <a:rPr lang="cs-CZ" b="1" dirty="0" err="1"/>
              <a:t>vulg</a:t>
            </a:r>
            <a:r>
              <a:rPr lang="de-DE" b="1" dirty="0" err="1"/>
              <a:t>är</a:t>
            </a:r>
            <a:endParaRPr lang="de-DE" b="1" dirty="0"/>
          </a:p>
          <a:p>
            <a:r>
              <a:rPr lang="de-DE" b="1" dirty="0"/>
              <a:t>Stilfärbungen</a:t>
            </a:r>
          </a:p>
          <a:p>
            <a:r>
              <a:rPr lang="de-DE" b="1" dirty="0" err="1"/>
              <a:t>umg</a:t>
            </a:r>
            <a:r>
              <a:rPr lang="de-DE" b="1" dirty="0"/>
              <a:t>. Idiomatik, kommunikative Formeln</a:t>
            </a:r>
            <a:r>
              <a:rPr lang="cs-CZ" b="1" dirty="0"/>
              <a:t>/</a:t>
            </a:r>
            <a:r>
              <a:rPr lang="cs-CZ" b="1" dirty="0" err="1"/>
              <a:t>Floskeln</a:t>
            </a:r>
            <a:r>
              <a:rPr lang="de-DE" b="1" dirty="0"/>
              <a:t> u.a. </a:t>
            </a:r>
            <a:r>
              <a:rPr lang="de-DE" b="1" dirty="0" err="1"/>
              <a:t>Phraseme</a:t>
            </a:r>
            <a:endParaRPr lang="de-DE" b="1" dirty="0"/>
          </a:p>
          <a:p>
            <a:endParaRPr lang="cs-CZ" dirty="0"/>
          </a:p>
        </p:txBody>
      </p:sp>
    </p:spTree>
    <p:extLst>
      <p:ext uri="{BB962C8B-B14F-4D97-AF65-F5344CB8AC3E}">
        <p14:creationId xmlns:p14="http://schemas.microsoft.com/office/powerpoint/2010/main" val="35227791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BA51C0-FE86-C637-46E5-0C6816D3B4A3}"/>
              </a:ext>
            </a:extLst>
          </p:cNvPr>
          <p:cNvSpPr>
            <a:spLocks noGrp="1"/>
          </p:cNvSpPr>
          <p:nvPr>
            <p:ph type="title"/>
          </p:nvPr>
        </p:nvSpPr>
        <p:spPr/>
        <p:txBody>
          <a:bodyPr/>
          <a:lstStyle/>
          <a:p>
            <a:r>
              <a:rPr lang="de-DE" b="1" dirty="0">
                <a:solidFill>
                  <a:srgbClr val="C00000"/>
                </a:solidFill>
              </a:rPr>
              <a:t>Beispiel 2: </a:t>
            </a:r>
            <a:r>
              <a:rPr lang="cs-CZ" b="1" dirty="0">
                <a:solidFill>
                  <a:srgbClr val="C00000"/>
                </a:solidFill>
              </a:rPr>
              <a:t>Ingo Schulze: Adam und Evelyn</a:t>
            </a:r>
            <a:endParaRPr lang="cs-CZ" dirty="0"/>
          </a:p>
        </p:txBody>
      </p:sp>
      <p:pic>
        <p:nvPicPr>
          <p:cNvPr id="4" name="Zástupný obsah 4">
            <a:extLst>
              <a:ext uri="{FF2B5EF4-FFF2-40B4-BE49-F238E27FC236}">
                <a16:creationId xmlns:a16="http://schemas.microsoft.com/office/drawing/2014/main" id="{FB30C5CF-3BE7-DA44-2855-9D0A77D6FE3D}"/>
              </a:ext>
            </a:extLst>
          </p:cNvPr>
          <p:cNvPicPr>
            <a:picLocks noGrp="1" noChangeAspect="1"/>
          </p:cNvPicPr>
          <p:nvPr>
            <p:ph sz="quarter" idx="13"/>
          </p:nvPr>
        </p:nvPicPr>
        <p:blipFill>
          <a:blip r:embed="rId2"/>
          <a:stretch>
            <a:fillRect/>
          </a:stretch>
        </p:blipFill>
        <p:spPr>
          <a:xfrm>
            <a:off x="1384852" y="2482981"/>
            <a:ext cx="3215723" cy="4087814"/>
          </a:xfrm>
        </p:spPr>
      </p:pic>
      <p:pic>
        <p:nvPicPr>
          <p:cNvPr id="6" name="Zástupný obsah 4">
            <a:extLst>
              <a:ext uri="{FF2B5EF4-FFF2-40B4-BE49-F238E27FC236}">
                <a16:creationId xmlns:a16="http://schemas.microsoft.com/office/drawing/2014/main" id="{D62CC902-5DDF-5C48-0A1E-EEC5E232E0FC}"/>
              </a:ext>
            </a:extLst>
          </p:cNvPr>
          <p:cNvPicPr>
            <a:picLocks noChangeAspect="1"/>
          </p:cNvPicPr>
          <p:nvPr/>
        </p:nvPicPr>
        <p:blipFill>
          <a:blip r:embed="rId3"/>
          <a:stretch>
            <a:fillRect/>
          </a:stretch>
        </p:blipFill>
        <p:spPr>
          <a:xfrm flipH="1">
            <a:off x="5354914" y="2482982"/>
            <a:ext cx="3215723" cy="408781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1326549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F18BBA-D760-1737-EE69-66AFF833464A}"/>
              </a:ext>
            </a:extLst>
          </p:cNvPr>
          <p:cNvSpPr>
            <a:spLocks noGrp="1"/>
          </p:cNvSpPr>
          <p:nvPr>
            <p:ph type="title"/>
          </p:nvPr>
        </p:nvSpPr>
        <p:spPr/>
        <p:txBody>
          <a:bodyPr/>
          <a:lstStyle/>
          <a:p>
            <a:r>
              <a:rPr lang="de-DE" b="1" dirty="0">
                <a:solidFill>
                  <a:srgbClr val="C00000"/>
                </a:solidFill>
              </a:rPr>
              <a:t>Beispiel 2: </a:t>
            </a:r>
            <a:r>
              <a:rPr lang="cs-CZ" b="1" dirty="0">
                <a:solidFill>
                  <a:srgbClr val="C00000"/>
                </a:solidFill>
              </a:rPr>
              <a:t>Ingo Schulze: Adam und Evelyn</a:t>
            </a:r>
            <a:endParaRPr lang="cs-CZ" dirty="0"/>
          </a:p>
        </p:txBody>
      </p:sp>
      <p:sp>
        <p:nvSpPr>
          <p:cNvPr id="3" name="Zástupný obsah 2">
            <a:extLst>
              <a:ext uri="{FF2B5EF4-FFF2-40B4-BE49-F238E27FC236}">
                <a16:creationId xmlns:a16="http://schemas.microsoft.com/office/drawing/2014/main" id="{B4BDFA8E-0263-A4F3-E97E-26C922E97728}"/>
              </a:ext>
            </a:extLst>
          </p:cNvPr>
          <p:cNvSpPr>
            <a:spLocks noGrp="1"/>
          </p:cNvSpPr>
          <p:nvPr>
            <p:ph sz="quarter" idx="13"/>
          </p:nvPr>
        </p:nvSpPr>
        <p:spPr/>
        <p:txBody>
          <a:bodyPr>
            <a:normAutofit fontScale="55000" lnSpcReduction="20000"/>
          </a:bodyPr>
          <a:lstStyle/>
          <a:p>
            <a:r>
              <a:rPr lang="de-DE" sz="2000" dirty="0">
                <a:solidFill>
                  <a:srgbClr val="FF0000"/>
                </a:solidFill>
              </a:rPr>
              <a:t>1. </a:t>
            </a:r>
            <a:r>
              <a:rPr lang="de-DE" sz="2000" dirty="0"/>
              <a:t>„Wenn sie mir schon im August Urlaub geben, muss ich den nehmen. - Die </a:t>
            </a:r>
            <a:r>
              <a:rPr lang="de-DE" sz="2000" b="1" dirty="0"/>
              <a:t>spinnt </a:t>
            </a:r>
            <a:r>
              <a:rPr lang="de-DE" sz="2000" dirty="0"/>
              <a:t>wohl. Wir fahren, wann wir wollen.“ (Seite 13)</a:t>
            </a:r>
          </a:p>
          <a:p>
            <a:r>
              <a:rPr lang="cs-CZ" sz="2000" dirty="0"/>
              <a:t>„Jestli mi dají dovolenou v srpnu, musím si ji vzít. - To se snad </a:t>
            </a:r>
            <a:r>
              <a:rPr lang="cs-CZ" sz="2000" b="1" dirty="0"/>
              <a:t>pomátla</a:t>
            </a:r>
            <a:r>
              <a:rPr lang="cs-CZ" sz="2000" dirty="0"/>
              <a:t>, ne?</a:t>
            </a:r>
          </a:p>
          <a:p>
            <a:pPr marL="0" indent="0">
              <a:buNone/>
            </a:pPr>
            <a:r>
              <a:rPr lang="de-DE" sz="2000" dirty="0"/>
              <a:t>        </a:t>
            </a:r>
            <a:r>
              <a:rPr lang="cs-CZ" sz="2000" dirty="0"/>
              <a:t>Pojedeme, až se nám bude chtít.“ (</a:t>
            </a:r>
            <a:r>
              <a:rPr lang="cs-CZ" sz="2000" dirty="0" err="1"/>
              <a:t>Seite</a:t>
            </a:r>
            <a:r>
              <a:rPr lang="cs-CZ" sz="2000" dirty="0"/>
              <a:t> 11)</a:t>
            </a:r>
          </a:p>
          <a:p>
            <a:r>
              <a:rPr lang="de-DE" sz="2000" b="1" dirty="0"/>
              <a:t>Kommentar: </a:t>
            </a:r>
            <a:r>
              <a:rPr lang="de-DE" sz="2000" dirty="0"/>
              <a:t>Das deutsche Verb „</a:t>
            </a:r>
            <a:r>
              <a:rPr lang="de-DE" sz="2000" i="1" dirty="0"/>
              <a:t>spinnen“ </a:t>
            </a:r>
            <a:r>
              <a:rPr lang="de-DE" sz="2000" dirty="0"/>
              <a:t>hat </a:t>
            </a:r>
            <a:r>
              <a:rPr lang="de-DE" sz="2000" dirty="0" err="1"/>
              <a:t>Dimter</a:t>
            </a:r>
            <a:r>
              <a:rPr lang="de-DE" sz="2000" dirty="0"/>
              <a:t> als „</a:t>
            </a:r>
            <a:r>
              <a:rPr lang="de-DE" sz="2000" dirty="0" err="1"/>
              <a:t>pomátnout</a:t>
            </a:r>
            <a:r>
              <a:rPr lang="de-DE" sz="2000" dirty="0"/>
              <a:t> se“ übersetzt. Man kann es noch mit anderen Wörtern übersetzen, zum Beispiel: </a:t>
            </a:r>
            <a:r>
              <a:rPr lang="de-DE" sz="2000" dirty="0" err="1"/>
              <a:t>zbláznit</a:t>
            </a:r>
            <a:r>
              <a:rPr lang="de-DE" sz="2000" dirty="0"/>
              <a:t> se, </a:t>
            </a:r>
            <a:r>
              <a:rPr lang="de-DE" sz="2000" dirty="0" err="1"/>
              <a:t>zhloupnout</a:t>
            </a:r>
            <a:r>
              <a:rPr lang="de-DE" sz="2000" dirty="0"/>
              <a:t>. Der Ausdruck ist übertrieben, hyperbolisch. Im deutschen Originalsatz handelt es sich um eine Konstatierung. In der tschechischen Übersetzung hat der Übersetzter den Satz als eine rhetorische Frage geäußert. </a:t>
            </a:r>
            <a:r>
              <a:rPr lang="de-DE" sz="2000" dirty="0" err="1"/>
              <a:t>Esgelang</a:t>
            </a:r>
            <a:r>
              <a:rPr lang="de-DE" sz="2000" dirty="0"/>
              <a:t> ihm diesen Ausdruck ins Tschechische gut zu übersetzen.</a:t>
            </a:r>
          </a:p>
          <a:p>
            <a:r>
              <a:rPr lang="de-DE" sz="2000" dirty="0">
                <a:solidFill>
                  <a:srgbClr val="FF0000"/>
                </a:solidFill>
              </a:rPr>
              <a:t>2. </a:t>
            </a:r>
            <a:r>
              <a:rPr lang="de-DE" sz="2000" dirty="0"/>
              <a:t>„Dann ist der August </a:t>
            </a:r>
            <a:r>
              <a:rPr lang="de-DE" sz="2000" b="1" dirty="0"/>
              <a:t>so gut wie rum</a:t>
            </a:r>
            <a:r>
              <a:rPr lang="de-DE" sz="2000" dirty="0"/>
              <a:t>.“ (Seite 14)</a:t>
            </a:r>
          </a:p>
          <a:p>
            <a:r>
              <a:rPr lang="nb-NO" sz="2000" dirty="0"/>
              <a:t>„Jenže to už bude srpen stejně </a:t>
            </a:r>
            <a:r>
              <a:rPr lang="nb-NO" sz="2000" b="1" dirty="0"/>
              <a:t>v háji</a:t>
            </a:r>
            <a:r>
              <a:rPr lang="nb-NO" sz="2000" dirty="0"/>
              <a:t>.“ (Seite 12)</a:t>
            </a:r>
          </a:p>
          <a:p>
            <a:r>
              <a:rPr lang="de-DE" sz="2000" b="1" dirty="0"/>
              <a:t>Kommentar</a:t>
            </a:r>
            <a:r>
              <a:rPr lang="de-DE" sz="2000" dirty="0"/>
              <a:t>: Der Ausdruck ist umgangssprachlich. Der tschechische Satz benutz zur Äußerung den Phraseologismus – „</a:t>
            </a:r>
            <a:r>
              <a:rPr lang="de-DE" sz="2000" dirty="0" err="1"/>
              <a:t>být</a:t>
            </a:r>
            <a:r>
              <a:rPr lang="de-DE" sz="2000" dirty="0"/>
              <a:t> v </a:t>
            </a:r>
            <a:r>
              <a:rPr lang="de-DE" sz="2000" dirty="0" err="1"/>
              <a:t>háji</a:t>
            </a:r>
            <a:r>
              <a:rPr lang="de-DE" sz="2000" dirty="0"/>
              <a:t>.“ In diesem Fall bedeutet der Satz, dass August zu Ende ist. Das </a:t>
            </a:r>
            <a:r>
              <a:rPr lang="de-DE" sz="2000" dirty="0" err="1"/>
              <a:t>Phrasem</a:t>
            </a:r>
            <a:r>
              <a:rPr lang="de-DE" sz="2000" dirty="0"/>
              <a:t> hat auch mehrere Bedeutungen. Man benutzt</a:t>
            </a:r>
            <a:r>
              <a:rPr lang="cs-CZ" sz="2000" dirty="0"/>
              <a:t> </a:t>
            </a:r>
            <a:r>
              <a:rPr lang="de-DE" sz="2000" dirty="0"/>
              <a:t>es </a:t>
            </a:r>
            <a:r>
              <a:rPr lang="cs-CZ" sz="2000" dirty="0"/>
              <a:t> </a:t>
            </a:r>
            <a:r>
              <a:rPr lang="de-DE" sz="2000" dirty="0"/>
              <a:t>auch, wenn etwas schlecht endet, wenn etwas anders gelingt, als man erwarte</a:t>
            </a:r>
            <a:r>
              <a:rPr lang="cs-CZ" sz="2000" dirty="0"/>
              <a:t> </a:t>
            </a:r>
            <a:r>
              <a:rPr lang="de-DE" sz="2000" dirty="0"/>
              <a:t>oder will. Auch in diesem Beispiel gelang es den Ausdruck sehr geschickt und gut</a:t>
            </a:r>
            <a:r>
              <a:rPr lang="cs-CZ" sz="2000" dirty="0"/>
              <a:t> z</a:t>
            </a:r>
            <a:r>
              <a:rPr lang="de-DE" sz="2000" dirty="0"/>
              <a:t>u </a:t>
            </a:r>
            <a:r>
              <a:rPr lang="cs-CZ" sz="2000" dirty="0" err="1"/>
              <a:t>übersetzen</a:t>
            </a:r>
            <a:r>
              <a:rPr lang="cs-CZ" sz="2000" dirty="0"/>
              <a:t>.</a:t>
            </a:r>
            <a:endParaRPr lang="cs-CZ" sz="2000" dirty="0">
              <a:solidFill>
                <a:srgbClr val="FF0000"/>
              </a:solidFill>
            </a:endParaRPr>
          </a:p>
          <a:p>
            <a:endParaRPr lang="cs-CZ" dirty="0"/>
          </a:p>
        </p:txBody>
      </p:sp>
    </p:spTree>
    <p:extLst>
      <p:ext uri="{BB962C8B-B14F-4D97-AF65-F5344CB8AC3E}">
        <p14:creationId xmlns:p14="http://schemas.microsoft.com/office/powerpoint/2010/main" val="599130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ABF87C-E3FE-273A-4608-FA3E8CF33E1F}"/>
              </a:ext>
            </a:extLst>
          </p:cNvPr>
          <p:cNvSpPr>
            <a:spLocks noGrp="1"/>
          </p:cNvSpPr>
          <p:nvPr>
            <p:ph type="title"/>
          </p:nvPr>
        </p:nvSpPr>
        <p:spPr/>
        <p:txBody>
          <a:bodyPr/>
          <a:lstStyle/>
          <a:p>
            <a:r>
              <a:rPr lang="de-DE" b="1" dirty="0">
                <a:solidFill>
                  <a:srgbClr val="C00000"/>
                </a:solidFill>
              </a:rPr>
              <a:t>Beispiel 2: </a:t>
            </a:r>
            <a:r>
              <a:rPr lang="cs-CZ" b="1" dirty="0">
                <a:solidFill>
                  <a:srgbClr val="C00000"/>
                </a:solidFill>
              </a:rPr>
              <a:t>Ingo Schulze: Adam und Evelyn</a:t>
            </a:r>
            <a:endParaRPr lang="cs-CZ" dirty="0"/>
          </a:p>
        </p:txBody>
      </p:sp>
      <p:sp>
        <p:nvSpPr>
          <p:cNvPr id="3" name="Zástupný obsah 2">
            <a:extLst>
              <a:ext uri="{FF2B5EF4-FFF2-40B4-BE49-F238E27FC236}">
                <a16:creationId xmlns:a16="http://schemas.microsoft.com/office/drawing/2014/main" id="{1E932662-FB4C-1EB1-5255-012036218935}"/>
              </a:ext>
            </a:extLst>
          </p:cNvPr>
          <p:cNvSpPr>
            <a:spLocks noGrp="1"/>
          </p:cNvSpPr>
          <p:nvPr>
            <p:ph sz="quarter" idx="13"/>
          </p:nvPr>
        </p:nvSpPr>
        <p:spPr/>
        <p:txBody>
          <a:bodyPr>
            <a:normAutofit fontScale="92500"/>
          </a:bodyPr>
          <a:lstStyle/>
          <a:p>
            <a:pPr marL="0" indent="0">
              <a:lnSpc>
                <a:spcPct val="100000"/>
              </a:lnSpc>
              <a:buNone/>
            </a:pPr>
            <a:r>
              <a:rPr lang="de-DE" sz="1600" dirty="0">
                <a:solidFill>
                  <a:srgbClr val="FF0000"/>
                </a:solidFill>
              </a:rPr>
              <a:t>3. </a:t>
            </a:r>
            <a:r>
              <a:rPr lang="de-DE" sz="1600" dirty="0"/>
              <a:t>„Die </a:t>
            </a:r>
            <a:r>
              <a:rPr lang="de-DE" sz="1600" b="1" dirty="0"/>
              <a:t>haben </a:t>
            </a:r>
            <a:r>
              <a:rPr lang="de-DE" sz="1600" dirty="0"/>
              <a:t>alle </a:t>
            </a:r>
            <a:r>
              <a:rPr lang="de-DE" sz="1600" b="1" dirty="0"/>
              <a:t>keine Ahnung von </a:t>
            </a:r>
            <a:r>
              <a:rPr lang="de-DE" sz="1600" dirty="0"/>
              <a:t>Schuhen, die kommen immer mit solchen    </a:t>
            </a:r>
          </a:p>
          <a:p>
            <a:pPr marL="0" indent="0">
              <a:lnSpc>
                <a:spcPct val="100000"/>
              </a:lnSpc>
              <a:buNone/>
            </a:pPr>
            <a:r>
              <a:rPr lang="de-DE" sz="1600" b="1" dirty="0"/>
              <a:t>     Tretern</a:t>
            </a:r>
            <a:r>
              <a:rPr lang="de-DE" sz="1600" dirty="0"/>
              <a:t>, das </a:t>
            </a:r>
            <a:r>
              <a:rPr lang="de-DE" sz="1600" u="sng" dirty="0"/>
              <a:t>verschandelt </a:t>
            </a:r>
            <a:r>
              <a:rPr lang="de-DE" sz="1600" dirty="0"/>
              <a:t>alles, </a:t>
            </a:r>
            <a:r>
              <a:rPr lang="de-DE" sz="1600" u="sng" dirty="0"/>
              <a:t>für ne halbe </a:t>
            </a:r>
            <a:r>
              <a:rPr lang="de-DE" sz="1600" dirty="0"/>
              <a:t>Minute …“ (Seite 15)</a:t>
            </a:r>
          </a:p>
          <a:p>
            <a:pPr>
              <a:lnSpc>
                <a:spcPct val="100000"/>
              </a:lnSpc>
            </a:pPr>
            <a:r>
              <a:rPr lang="cs-CZ" sz="1600" dirty="0"/>
              <a:t>„Ty ženský </a:t>
            </a:r>
            <a:r>
              <a:rPr lang="cs-CZ" sz="1600" b="1" dirty="0"/>
              <a:t>nemají o </a:t>
            </a:r>
            <a:r>
              <a:rPr lang="cs-CZ" sz="1600" dirty="0"/>
              <a:t>botách </a:t>
            </a:r>
            <a:r>
              <a:rPr lang="cs-CZ" sz="1600" b="1" dirty="0"/>
              <a:t>ani páru</a:t>
            </a:r>
            <a:r>
              <a:rPr lang="cs-CZ" sz="1600" dirty="0"/>
              <a:t>, přijdou si vždycky v </a:t>
            </a:r>
            <a:r>
              <a:rPr lang="cs-CZ" sz="1600" dirty="0" err="1"/>
              <a:t>nějakejch</a:t>
            </a:r>
            <a:r>
              <a:rPr lang="cs-CZ" sz="1600" dirty="0"/>
              <a:t> </a:t>
            </a:r>
            <a:r>
              <a:rPr lang="cs-CZ" sz="1600" b="1" dirty="0"/>
              <a:t>škrpálech </a:t>
            </a:r>
            <a:r>
              <a:rPr lang="cs-CZ" sz="1600" dirty="0"/>
              <a:t>a</a:t>
            </a:r>
          </a:p>
          <a:p>
            <a:pPr marL="0" indent="0">
              <a:lnSpc>
                <a:spcPct val="100000"/>
              </a:lnSpc>
              <a:buNone/>
            </a:pPr>
            <a:r>
              <a:rPr lang="de-DE" sz="1600" dirty="0"/>
              <a:t>    </a:t>
            </a:r>
            <a:r>
              <a:rPr lang="cs-CZ" sz="1600" u="sng" dirty="0"/>
              <a:t>všechno tím zkazí</a:t>
            </a:r>
            <a:r>
              <a:rPr lang="cs-CZ" sz="1600" dirty="0"/>
              <a:t>, a kvůli půl minutě …“ (</a:t>
            </a:r>
            <a:r>
              <a:rPr lang="cs-CZ" sz="1600" dirty="0" err="1"/>
              <a:t>Seite</a:t>
            </a:r>
            <a:r>
              <a:rPr lang="cs-CZ" sz="1600" dirty="0"/>
              <a:t> 12)</a:t>
            </a:r>
          </a:p>
          <a:p>
            <a:pPr>
              <a:lnSpc>
                <a:spcPct val="100000"/>
              </a:lnSpc>
            </a:pPr>
            <a:r>
              <a:rPr lang="de-DE" sz="1600" b="1" dirty="0" err="1"/>
              <a:t>Phrasem</a:t>
            </a:r>
            <a:r>
              <a:rPr lang="de-DE" sz="1600" dirty="0"/>
              <a:t>: keine Ahnung von etwas haben – </a:t>
            </a:r>
            <a:r>
              <a:rPr lang="de-DE" sz="1600" dirty="0" err="1"/>
              <a:t>nemít</a:t>
            </a:r>
            <a:r>
              <a:rPr lang="de-DE" sz="1600" dirty="0"/>
              <a:t> o </a:t>
            </a:r>
            <a:r>
              <a:rPr lang="de-DE" sz="1600" dirty="0" err="1"/>
              <a:t>něčem</a:t>
            </a:r>
            <a:r>
              <a:rPr lang="de-DE" sz="1600" dirty="0"/>
              <a:t> </a:t>
            </a:r>
            <a:r>
              <a:rPr lang="de-DE" sz="1600" dirty="0" err="1"/>
              <a:t>ani</a:t>
            </a:r>
            <a:r>
              <a:rPr lang="de-DE" sz="1600" dirty="0"/>
              <a:t> </a:t>
            </a:r>
            <a:r>
              <a:rPr lang="de-DE" sz="1600" dirty="0" err="1"/>
              <a:t>páru</a:t>
            </a:r>
            <a:endParaRPr lang="de-DE" sz="1600" dirty="0"/>
          </a:p>
          <a:p>
            <a:pPr>
              <a:lnSpc>
                <a:spcPct val="100000"/>
              </a:lnSpc>
            </a:pPr>
            <a:r>
              <a:rPr lang="cs-CZ" sz="1600" b="1" dirty="0"/>
              <a:t>Treter – škrpály</a:t>
            </a:r>
            <a:endParaRPr lang="de-DE" sz="1600" b="1" dirty="0"/>
          </a:p>
          <a:p>
            <a:r>
              <a:rPr lang="de-DE" sz="1600" dirty="0"/>
              <a:t>Äquivalent „</a:t>
            </a:r>
            <a:r>
              <a:rPr lang="de-DE" sz="1600" i="1" dirty="0" err="1"/>
              <a:t>škrpály</a:t>
            </a:r>
            <a:r>
              <a:rPr lang="de-DE" sz="1600" i="1" dirty="0"/>
              <a:t>“ </a:t>
            </a:r>
            <a:r>
              <a:rPr lang="de-DE" sz="1600" dirty="0"/>
              <a:t>bezeichnet alte, unmoderne Schuhe. Dieser Ausdruck ist umgangssprachlich-salopp,</a:t>
            </a:r>
          </a:p>
          <a:p>
            <a:pPr marL="0" indent="0">
              <a:buNone/>
            </a:pPr>
            <a:r>
              <a:rPr lang="de-DE" sz="1600" dirty="0"/>
              <a:t>     expressiv, er wird in der Alltagskommunikation verwendet. </a:t>
            </a:r>
          </a:p>
          <a:p>
            <a:r>
              <a:rPr lang="de-DE" sz="1600" dirty="0"/>
              <a:t>Die Übersetzung ist </a:t>
            </a:r>
            <a:r>
              <a:rPr lang="cs-CZ" sz="1600" dirty="0" err="1"/>
              <a:t>treffend</a:t>
            </a:r>
            <a:r>
              <a:rPr lang="cs-CZ" sz="1600" dirty="0"/>
              <a:t>.</a:t>
            </a:r>
            <a:endParaRPr lang="cs-CZ" sz="1600" dirty="0">
              <a:solidFill>
                <a:srgbClr val="FF0000"/>
              </a:solidFill>
            </a:endParaRPr>
          </a:p>
          <a:p>
            <a:pPr>
              <a:lnSpc>
                <a:spcPct val="100000"/>
              </a:lnSpc>
            </a:pPr>
            <a:endParaRPr lang="de-DE" sz="1600" dirty="0"/>
          </a:p>
          <a:p>
            <a:pPr>
              <a:lnSpc>
                <a:spcPct val="100000"/>
              </a:lnSpc>
            </a:pPr>
            <a:endParaRPr lang="cs-CZ" sz="1600" dirty="0"/>
          </a:p>
          <a:p>
            <a:endParaRPr lang="cs-CZ" dirty="0"/>
          </a:p>
        </p:txBody>
      </p:sp>
    </p:spTree>
    <p:extLst>
      <p:ext uri="{BB962C8B-B14F-4D97-AF65-F5344CB8AC3E}">
        <p14:creationId xmlns:p14="http://schemas.microsoft.com/office/powerpoint/2010/main" val="4119781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FA619C-C82E-884A-E477-0B78513B2140}"/>
              </a:ext>
            </a:extLst>
          </p:cNvPr>
          <p:cNvSpPr>
            <a:spLocks noGrp="1"/>
          </p:cNvSpPr>
          <p:nvPr>
            <p:ph type="title"/>
          </p:nvPr>
        </p:nvSpPr>
        <p:spPr/>
        <p:txBody>
          <a:bodyPr/>
          <a:lstStyle/>
          <a:p>
            <a:r>
              <a:rPr lang="de-DE" b="1" dirty="0">
                <a:solidFill>
                  <a:srgbClr val="C00000"/>
                </a:solidFill>
              </a:rPr>
              <a:t>Beispiel 2: </a:t>
            </a:r>
            <a:r>
              <a:rPr lang="cs-CZ" b="1" dirty="0">
                <a:solidFill>
                  <a:srgbClr val="C00000"/>
                </a:solidFill>
              </a:rPr>
              <a:t>Ingo Schulze: Adam und Evelyn</a:t>
            </a:r>
            <a:endParaRPr lang="cs-CZ" dirty="0"/>
          </a:p>
        </p:txBody>
      </p:sp>
      <p:sp>
        <p:nvSpPr>
          <p:cNvPr id="3" name="Zástupný obsah 2">
            <a:extLst>
              <a:ext uri="{FF2B5EF4-FFF2-40B4-BE49-F238E27FC236}">
                <a16:creationId xmlns:a16="http://schemas.microsoft.com/office/drawing/2014/main" id="{D189D86F-799B-31D0-AF2E-C0AC167FEFE5}"/>
              </a:ext>
            </a:extLst>
          </p:cNvPr>
          <p:cNvSpPr>
            <a:spLocks noGrp="1"/>
          </p:cNvSpPr>
          <p:nvPr>
            <p:ph sz="quarter" idx="13"/>
          </p:nvPr>
        </p:nvSpPr>
        <p:spPr/>
        <p:txBody>
          <a:bodyPr>
            <a:normAutofit fontScale="85000" lnSpcReduction="10000"/>
          </a:bodyPr>
          <a:lstStyle/>
          <a:p>
            <a:pPr marL="0" indent="0">
              <a:buNone/>
            </a:pPr>
            <a:r>
              <a:rPr lang="de-DE" sz="1800" b="1" dirty="0">
                <a:solidFill>
                  <a:srgbClr val="FF0000"/>
                </a:solidFill>
              </a:rPr>
              <a:t>4. </a:t>
            </a:r>
            <a:r>
              <a:rPr lang="de-DE" sz="1800" dirty="0"/>
              <a:t>Sobald </a:t>
            </a:r>
            <a:r>
              <a:rPr lang="de-DE" sz="1800" b="1" dirty="0"/>
              <a:t>unser Schlitten </a:t>
            </a:r>
            <a:r>
              <a:rPr lang="de-DE" sz="1800" dirty="0"/>
              <a:t>da ist, geht´s los. (Seite 15)</a:t>
            </a:r>
          </a:p>
          <a:p>
            <a:r>
              <a:rPr lang="cs-CZ" sz="1800" dirty="0"/>
              <a:t>Jen co dostaneme </a:t>
            </a:r>
            <a:r>
              <a:rPr lang="cs-CZ" sz="1800" b="1" dirty="0"/>
              <a:t>náš bourák</a:t>
            </a:r>
            <a:r>
              <a:rPr lang="cs-CZ" sz="1800" dirty="0"/>
              <a:t>, vyrazíme. (</a:t>
            </a:r>
            <a:r>
              <a:rPr lang="cs-CZ" sz="1800" dirty="0" err="1"/>
              <a:t>Seite</a:t>
            </a:r>
            <a:r>
              <a:rPr lang="cs-CZ" sz="1800" dirty="0"/>
              <a:t> 13)</a:t>
            </a:r>
          </a:p>
          <a:p>
            <a:pPr marL="0" indent="0">
              <a:buNone/>
            </a:pPr>
            <a:r>
              <a:rPr lang="de-DE" sz="1800" b="1" dirty="0">
                <a:solidFill>
                  <a:srgbClr val="FF0000"/>
                </a:solidFill>
              </a:rPr>
              <a:t>5. </a:t>
            </a:r>
            <a:r>
              <a:rPr lang="de-DE" sz="1800" b="1" dirty="0"/>
              <a:t>„Schweineteuer </a:t>
            </a:r>
            <a:r>
              <a:rPr lang="de-DE" sz="1800" dirty="0"/>
              <a:t>das Zeug, sogar im Westen, aber das spürst du gar nicht auf der   </a:t>
            </a:r>
          </a:p>
          <a:p>
            <a:pPr marL="0" indent="0">
              <a:buNone/>
            </a:pPr>
            <a:r>
              <a:rPr lang="de-DE" sz="1800" dirty="0"/>
              <a:t>    Haut, so fein ist das.“ (Seite 16)</a:t>
            </a:r>
          </a:p>
          <a:p>
            <a:r>
              <a:rPr lang="pl-PL" sz="1800" dirty="0"/>
              <a:t>„To </a:t>
            </a:r>
            <a:r>
              <a:rPr lang="pl-PL" sz="1800" dirty="0" err="1"/>
              <a:t>muselo</a:t>
            </a:r>
            <a:r>
              <a:rPr lang="pl-PL" sz="1800" dirty="0"/>
              <a:t> </a:t>
            </a:r>
            <a:r>
              <a:rPr lang="pl-PL" sz="1800" dirty="0" err="1"/>
              <a:t>stát</a:t>
            </a:r>
            <a:r>
              <a:rPr lang="pl-PL" sz="1800" dirty="0"/>
              <a:t> </a:t>
            </a:r>
            <a:r>
              <a:rPr lang="pl-PL" sz="1800" b="1" dirty="0" err="1"/>
              <a:t>balík</a:t>
            </a:r>
            <a:r>
              <a:rPr lang="pl-PL" sz="1800" b="1" dirty="0"/>
              <a:t> </a:t>
            </a:r>
            <a:r>
              <a:rPr lang="pl-PL" sz="1800" dirty="0"/>
              <a:t>i na </a:t>
            </a:r>
            <a:r>
              <a:rPr lang="pl-PL" sz="1800" dirty="0" err="1"/>
              <a:t>Západě</a:t>
            </a:r>
            <a:r>
              <a:rPr lang="pl-PL" sz="1800" dirty="0"/>
              <a:t>, ale na </a:t>
            </a:r>
            <a:r>
              <a:rPr lang="pl-PL" sz="1800" dirty="0" err="1"/>
              <a:t>kůži</a:t>
            </a:r>
            <a:r>
              <a:rPr lang="pl-PL" sz="1800" dirty="0"/>
              <a:t> to </a:t>
            </a:r>
            <a:r>
              <a:rPr lang="pl-PL" sz="1800" dirty="0" err="1"/>
              <a:t>vůbec</a:t>
            </a:r>
            <a:r>
              <a:rPr lang="pl-PL" sz="1800" dirty="0"/>
              <a:t> </a:t>
            </a:r>
            <a:r>
              <a:rPr lang="pl-PL" sz="1800" dirty="0" err="1"/>
              <a:t>necítíš</a:t>
            </a:r>
            <a:r>
              <a:rPr lang="pl-PL" sz="1800" dirty="0"/>
              <a:t>, tak je to </a:t>
            </a:r>
            <a:r>
              <a:rPr lang="pl-PL" sz="1800" dirty="0" err="1"/>
              <a:t>jemný</a:t>
            </a:r>
            <a:r>
              <a:rPr lang="pl-PL" sz="1800" dirty="0"/>
              <a:t>.“ (</a:t>
            </a:r>
            <a:r>
              <a:rPr lang="pl-PL" sz="1800" dirty="0" err="1"/>
              <a:t>Seite</a:t>
            </a:r>
            <a:r>
              <a:rPr lang="de-DE" sz="1800" dirty="0"/>
              <a:t> </a:t>
            </a:r>
            <a:r>
              <a:rPr lang="cs-CZ" sz="1800" dirty="0"/>
              <a:t>13)</a:t>
            </a:r>
            <a:endParaRPr lang="de-DE" sz="1800" dirty="0"/>
          </a:p>
          <a:p>
            <a:pPr marL="0" indent="0">
              <a:buNone/>
            </a:pPr>
            <a:r>
              <a:rPr lang="de-DE" sz="1800" dirty="0">
                <a:solidFill>
                  <a:srgbClr val="FF0000"/>
                </a:solidFill>
              </a:rPr>
              <a:t>6. </a:t>
            </a:r>
            <a:r>
              <a:rPr lang="de-DE" sz="1800" dirty="0"/>
              <a:t>„Willst du Birne oder Apfel?“ … „</a:t>
            </a:r>
            <a:r>
              <a:rPr lang="de-DE" sz="1800" b="1" dirty="0"/>
              <a:t>Ist doch egal</a:t>
            </a:r>
            <a:r>
              <a:rPr lang="de-DE" sz="1800" dirty="0"/>
              <a:t>.“ (Seite 16)</a:t>
            </a:r>
          </a:p>
          <a:p>
            <a:r>
              <a:rPr lang="cs-CZ" sz="1800" dirty="0"/>
              <a:t>„Chceš hrušky, nebo jablka?“ … „</a:t>
            </a:r>
            <a:r>
              <a:rPr lang="cs-CZ" sz="1800" b="1" dirty="0"/>
              <a:t>To je fuk</a:t>
            </a:r>
            <a:r>
              <a:rPr lang="cs-CZ" sz="1800" dirty="0"/>
              <a:t>.“ (</a:t>
            </a:r>
            <a:r>
              <a:rPr lang="cs-CZ" sz="1800" dirty="0" err="1"/>
              <a:t>Seite</a:t>
            </a:r>
            <a:r>
              <a:rPr lang="cs-CZ" sz="1800" dirty="0"/>
              <a:t> 14)</a:t>
            </a:r>
            <a:endParaRPr lang="de-DE" sz="1800" dirty="0"/>
          </a:p>
          <a:p>
            <a:pPr marL="0" indent="0">
              <a:buNone/>
            </a:pPr>
            <a:r>
              <a:rPr lang="de-DE" sz="1800" dirty="0">
                <a:solidFill>
                  <a:srgbClr val="FF0000"/>
                </a:solidFill>
              </a:rPr>
              <a:t>7. </a:t>
            </a:r>
            <a:r>
              <a:rPr lang="de-DE" sz="1800" dirty="0"/>
              <a:t>Sie will einfach nur mal ne </a:t>
            </a:r>
            <a:r>
              <a:rPr lang="de-DE" sz="1800" b="1" dirty="0"/>
              <a:t>schicke Klamotte</a:t>
            </a:r>
            <a:r>
              <a:rPr lang="de-DE" sz="1800" dirty="0"/>
              <a:t>. (Seite 18)</a:t>
            </a:r>
          </a:p>
          <a:p>
            <a:r>
              <a:rPr lang="cs-CZ" sz="1800" dirty="0"/>
              <a:t>Jen chce občas </a:t>
            </a:r>
            <a:r>
              <a:rPr lang="cs-CZ" sz="1800" b="1" dirty="0"/>
              <a:t>pěkný hadry</a:t>
            </a:r>
            <a:r>
              <a:rPr lang="cs-CZ" sz="1800" dirty="0"/>
              <a:t>. (</a:t>
            </a:r>
            <a:r>
              <a:rPr lang="cs-CZ" sz="1800" dirty="0" err="1"/>
              <a:t>Seite</a:t>
            </a:r>
            <a:r>
              <a:rPr lang="cs-CZ" sz="1800" dirty="0"/>
              <a:t> 15)</a:t>
            </a:r>
            <a:endParaRPr lang="de-DE" sz="1800" dirty="0"/>
          </a:p>
          <a:p>
            <a:endParaRPr lang="cs-CZ" sz="1800" dirty="0"/>
          </a:p>
          <a:p>
            <a:endParaRPr lang="cs-CZ" dirty="0"/>
          </a:p>
        </p:txBody>
      </p:sp>
    </p:spTree>
    <p:extLst>
      <p:ext uri="{BB962C8B-B14F-4D97-AF65-F5344CB8AC3E}">
        <p14:creationId xmlns:p14="http://schemas.microsoft.com/office/powerpoint/2010/main" val="789015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9F8DC8-F84C-D02A-9EEC-E67C3D72214D}"/>
              </a:ext>
            </a:extLst>
          </p:cNvPr>
          <p:cNvSpPr>
            <a:spLocks noGrp="1"/>
          </p:cNvSpPr>
          <p:nvPr>
            <p:ph type="title"/>
          </p:nvPr>
        </p:nvSpPr>
        <p:spPr/>
        <p:txBody>
          <a:bodyPr/>
          <a:lstStyle/>
          <a:p>
            <a:r>
              <a:rPr lang="de-DE" b="1" dirty="0">
                <a:solidFill>
                  <a:srgbClr val="C00000"/>
                </a:solidFill>
              </a:rPr>
              <a:t>Beispiel 2: </a:t>
            </a:r>
            <a:r>
              <a:rPr lang="cs-CZ" b="1" dirty="0">
                <a:solidFill>
                  <a:srgbClr val="C00000"/>
                </a:solidFill>
              </a:rPr>
              <a:t>Ingo Schulze: Adam und Evelyn</a:t>
            </a:r>
            <a:endParaRPr lang="cs-CZ" dirty="0"/>
          </a:p>
        </p:txBody>
      </p:sp>
      <p:sp>
        <p:nvSpPr>
          <p:cNvPr id="3" name="Zástupný obsah 2">
            <a:extLst>
              <a:ext uri="{FF2B5EF4-FFF2-40B4-BE49-F238E27FC236}">
                <a16:creationId xmlns:a16="http://schemas.microsoft.com/office/drawing/2014/main" id="{F3F52198-4AD1-147E-36D5-CC5C47021643}"/>
              </a:ext>
            </a:extLst>
          </p:cNvPr>
          <p:cNvSpPr>
            <a:spLocks noGrp="1"/>
          </p:cNvSpPr>
          <p:nvPr>
            <p:ph sz="quarter" idx="13"/>
          </p:nvPr>
        </p:nvSpPr>
        <p:spPr/>
        <p:txBody>
          <a:bodyPr>
            <a:normAutofit fontScale="77500" lnSpcReduction="20000"/>
          </a:bodyPr>
          <a:lstStyle/>
          <a:p>
            <a:pPr marL="0" indent="0">
              <a:buNone/>
            </a:pPr>
            <a:r>
              <a:rPr lang="de-DE" sz="2000" dirty="0">
                <a:solidFill>
                  <a:srgbClr val="FF0000"/>
                </a:solidFill>
              </a:rPr>
              <a:t>8. </a:t>
            </a:r>
            <a:r>
              <a:rPr lang="de-DE" sz="2000" dirty="0"/>
              <a:t>„Ich müsste dir jedes Mal </a:t>
            </a:r>
            <a:r>
              <a:rPr lang="de-DE" sz="2000" b="1" dirty="0"/>
              <a:t>einen Strauß Rosen </a:t>
            </a:r>
            <a:r>
              <a:rPr lang="de-DE" sz="2000" dirty="0"/>
              <a:t>schenken!“ (Seite 21)</a:t>
            </a:r>
          </a:p>
          <a:p>
            <a:r>
              <a:rPr lang="cs-CZ" sz="2000" dirty="0"/>
              <a:t>„Měla bych Ti pokaždé dát </a:t>
            </a:r>
            <a:r>
              <a:rPr lang="cs-CZ" sz="2000" b="1" dirty="0"/>
              <a:t>pugét růží</a:t>
            </a:r>
            <a:r>
              <a:rPr lang="cs-CZ" sz="2000" dirty="0"/>
              <a:t>!“ </a:t>
            </a:r>
          </a:p>
          <a:p>
            <a:pPr marL="0" indent="0">
              <a:buNone/>
            </a:pPr>
            <a:r>
              <a:rPr lang="de-DE" sz="2000" dirty="0">
                <a:solidFill>
                  <a:srgbClr val="FF0000"/>
                </a:solidFill>
              </a:rPr>
              <a:t>9.</a:t>
            </a:r>
            <a:r>
              <a:rPr lang="de-DE" sz="2000" dirty="0"/>
              <a:t>„Was soll der </a:t>
            </a:r>
            <a:r>
              <a:rPr lang="de-DE" sz="2000" b="1" dirty="0"/>
              <a:t>Quatsch</a:t>
            </a:r>
            <a:r>
              <a:rPr lang="de-DE" sz="2000" dirty="0"/>
              <a:t>?“, sagte Adam. (Seite 22)</a:t>
            </a:r>
          </a:p>
          <a:p>
            <a:r>
              <a:rPr lang="pl-PL" sz="2000" dirty="0"/>
              <a:t>„Co to </a:t>
            </a:r>
            <a:r>
              <a:rPr lang="pl-PL" sz="2000" dirty="0" err="1"/>
              <a:t>máš</a:t>
            </a:r>
            <a:r>
              <a:rPr lang="pl-PL" sz="2000" dirty="0"/>
              <a:t> za </a:t>
            </a:r>
            <a:r>
              <a:rPr lang="pl-PL" sz="2000" b="1" dirty="0" err="1"/>
              <a:t>řeči</a:t>
            </a:r>
            <a:r>
              <a:rPr lang="pl-PL" sz="2000" dirty="0"/>
              <a:t>?“, </a:t>
            </a:r>
            <a:r>
              <a:rPr lang="pl-PL" sz="2000" dirty="0" err="1"/>
              <a:t>řekl</a:t>
            </a:r>
            <a:r>
              <a:rPr lang="pl-PL" sz="2000" dirty="0"/>
              <a:t> Adam. (</a:t>
            </a:r>
            <a:r>
              <a:rPr lang="pl-PL" sz="2000" dirty="0" err="1"/>
              <a:t>Seite</a:t>
            </a:r>
            <a:r>
              <a:rPr lang="pl-PL" sz="2000" dirty="0"/>
              <a:t> 18)</a:t>
            </a:r>
          </a:p>
          <a:p>
            <a:pPr marL="0" indent="0">
              <a:buNone/>
            </a:pPr>
            <a:r>
              <a:rPr lang="de-DE" sz="2000" dirty="0">
                <a:solidFill>
                  <a:srgbClr val="FF0000"/>
                </a:solidFill>
              </a:rPr>
              <a:t>10. </a:t>
            </a:r>
            <a:r>
              <a:rPr lang="de-DE" sz="2000" dirty="0"/>
              <a:t>„Kannst du den </a:t>
            </a:r>
            <a:r>
              <a:rPr lang="de-DE" sz="2000" b="1" dirty="0"/>
              <a:t>Stinkestumpen </a:t>
            </a:r>
            <a:r>
              <a:rPr lang="de-DE" sz="2000" dirty="0"/>
              <a:t>nicht mal wegtun. Du kriegst noch Lungenkrebs.“ </a:t>
            </a:r>
            <a:r>
              <a:rPr lang="cs-CZ" sz="2000" dirty="0"/>
              <a:t>(</a:t>
            </a:r>
            <a:r>
              <a:rPr lang="cs-CZ" sz="2000" dirty="0" err="1"/>
              <a:t>Seite</a:t>
            </a:r>
            <a:r>
              <a:rPr lang="cs-CZ" sz="2000" dirty="0"/>
              <a:t> 20)</a:t>
            </a:r>
          </a:p>
          <a:p>
            <a:r>
              <a:rPr lang="cs-CZ" sz="2000" dirty="0"/>
              <a:t>„Nemohl bys tu </a:t>
            </a:r>
            <a:r>
              <a:rPr lang="cs-CZ" sz="2000" b="1" dirty="0"/>
              <a:t>smradlavou věc </a:t>
            </a:r>
            <a:r>
              <a:rPr lang="cs-CZ" sz="2000" dirty="0"/>
              <a:t>aspoň jednou odložit?! Ještě dostaneš rakovinu</a:t>
            </a:r>
          </a:p>
          <a:p>
            <a:pPr marL="0" indent="0">
              <a:buNone/>
            </a:pPr>
            <a:r>
              <a:rPr lang="de-DE" sz="2000" dirty="0"/>
              <a:t>      </a:t>
            </a:r>
            <a:r>
              <a:rPr lang="cs-CZ" sz="2000" dirty="0"/>
              <a:t>plic.“ (</a:t>
            </a:r>
            <a:r>
              <a:rPr lang="cs-CZ" sz="2000" dirty="0" err="1"/>
              <a:t>Seite</a:t>
            </a:r>
            <a:r>
              <a:rPr lang="cs-CZ" sz="2000" dirty="0"/>
              <a:t> 17)</a:t>
            </a:r>
            <a:endParaRPr lang="de-DE" sz="2000" dirty="0"/>
          </a:p>
          <a:p>
            <a:pPr marL="0" indent="0">
              <a:buNone/>
            </a:pPr>
            <a:r>
              <a:rPr lang="de-DE" sz="2000" dirty="0">
                <a:solidFill>
                  <a:srgbClr val="FF0000"/>
                </a:solidFill>
              </a:rPr>
              <a:t>11. </a:t>
            </a:r>
            <a:r>
              <a:rPr lang="de-DE" sz="2000" dirty="0"/>
              <a:t>„Ich versuche hier nur wegzukommen, bevor der große </a:t>
            </a:r>
            <a:r>
              <a:rPr lang="de-DE" sz="2000" b="1" dirty="0"/>
              <a:t>Hammer fällt</a:t>
            </a:r>
            <a:r>
              <a:rPr lang="de-DE" sz="2000" dirty="0"/>
              <a:t>.“ (Seite 29)</a:t>
            </a:r>
          </a:p>
          <a:p>
            <a:r>
              <a:rPr lang="cs-CZ" sz="2000" dirty="0"/>
              <a:t>„Jen se snažím odsud odejít, než mi to </a:t>
            </a:r>
            <a:r>
              <a:rPr lang="cs-CZ" sz="2000" b="1" dirty="0"/>
              <a:t>docvakne</a:t>
            </a:r>
            <a:r>
              <a:rPr lang="cs-CZ" sz="2000" dirty="0"/>
              <a:t>.“ (</a:t>
            </a:r>
            <a:r>
              <a:rPr lang="cs-CZ" sz="2000" dirty="0" err="1"/>
              <a:t>Seite</a:t>
            </a:r>
            <a:r>
              <a:rPr lang="cs-CZ" sz="2000" dirty="0"/>
              <a:t> 24)</a:t>
            </a:r>
            <a:endParaRPr lang="de-DE" sz="2000" dirty="0">
              <a:solidFill>
                <a:srgbClr val="FF0000"/>
              </a:solidFill>
            </a:endParaRPr>
          </a:p>
          <a:p>
            <a:endParaRPr lang="cs-CZ" dirty="0"/>
          </a:p>
        </p:txBody>
      </p:sp>
    </p:spTree>
    <p:extLst>
      <p:ext uri="{BB962C8B-B14F-4D97-AF65-F5344CB8AC3E}">
        <p14:creationId xmlns:p14="http://schemas.microsoft.com/office/powerpoint/2010/main" val="1805690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D153F9-17F1-E0E0-3D04-51847506125C}"/>
              </a:ext>
            </a:extLst>
          </p:cNvPr>
          <p:cNvSpPr>
            <a:spLocks noGrp="1"/>
          </p:cNvSpPr>
          <p:nvPr>
            <p:ph type="title"/>
          </p:nvPr>
        </p:nvSpPr>
        <p:spPr/>
        <p:txBody>
          <a:bodyPr/>
          <a:lstStyle/>
          <a:p>
            <a:r>
              <a:rPr lang="de-DE" b="1" dirty="0">
                <a:solidFill>
                  <a:srgbClr val="C00000"/>
                </a:solidFill>
              </a:rPr>
              <a:t>Beispiel 2: </a:t>
            </a:r>
            <a:r>
              <a:rPr lang="cs-CZ" b="1" dirty="0">
                <a:solidFill>
                  <a:srgbClr val="C00000"/>
                </a:solidFill>
              </a:rPr>
              <a:t>Ingo Schulze: Adam und Evelyn</a:t>
            </a:r>
            <a:endParaRPr lang="cs-CZ" dirty="0"/>
          </a:p>
        </p:txBody>
      </p:sp>
      <p:sp>
        <p:nvSpPr>
          <p:cNvPr id="3" name="Zástupný obsah 2">
            <a:extLst>
              <a:ext uri="{FF2B5EF4-FFF2-40B4-BE49-F238E27FC236}">
                <a16:creationId xmlns:a16="http://schemas.microsoft.com/office/drawing/2014/main" id="{586DA9AF-7395-4F9B-4C16-6888ADD5B32A}"/>
              </a:ext>
            </a:extLst>
          </p:cNvPr>
          <p:cNvSpPr>
            <a:spLocks noGrp="1"/>
          </p:cNvSpPr>
          <p:nvPr>
            <p:ph sz="quarter" idx="13"/>
          </p:nvPr>
        </p:nvSpPr>
        <p:spPr/>
        <p:txBody>
          <a:bodyPr>
            <a:normAutofit fontScale="62500" lnSpcReduction="20000"/>
          </a:bodyPr>
          <a:lstStyle/>
          <a:p>
            <a:pPr marL="0" indent="0">
              <a:buNone/>
            </a:pPr>
            <a:r>
              <a:rPr lang="de-DE" sz="2000" dirty="0">
                <a:solidFill>
                  <a:srgbClr val="FF0000"/>
                </a:solidFill>
              </a:rPr>
              <a:t>12. </a:t>
            </a:r>
            <a:r>
              <a:rPr lang="de-DE" sz="2000" dirty="0"/>
              <a:t>„Macht dich </a:t>
            </a:r>
            <a:r>
              <a:rPr lang="de-DE" sz="2000" b="1" dirty="0"/>
              <a:t>üppiges Fleisch </a:t>
            </a:r>
            <a:r>
              <a:rPr lang="de-DE" sz="2000" dirty="0"/>
              <a:t>an?“ (Seite 29)</a:t>
            </a:r>
          </a:p>
          <a:p>
            <a:r>
              <a:rPr lang="cs-CZ" sz="2000" dirty="0"/>
              <a:t>„</a:t>
            </a:r>
            <a:r>
              <a:rPr lang="cs-CZ" sz="2000" dirty="0" err="1"/>
              <a:t>Přitahujou</a:t>
            </a:r>
            <a:r>
              <a:rPr lang="cs-CZ" sz="2000" dirty="0"/>
              <a:t> Tě </a:t>
            </a:r>
            <a:r>
              <a:rPr lang="cs-CZ" sz="2000" b="1" dirty="0"/>
              <a:t>bujný tvary</a:t>
            </a:r>
            <a:r>
              <a:rPr lang="cs-CZ" sz="2000" dirty="0"/>
              <a:t>?“ (</a:t>
            </a:r>
            <a:r>
              <a:rPr lang="cs-CZ" sz="2000" dirty="0" err="1"/>
              <a:t>Seite</a:t>
            </a:r>
            <a:r>
              <a:rPr lang="cs-CZ" sz="2000" dirty="0"/>
              <a:t> 24)</a:t>
            </a:r>
            <a:endParaRPr lang="de-DE" sz="2000" dirty="0"/>
          </a:p>
          <a:p>
            <a:pPr marL="0" indent="0">
              <a:buNone/>
            </a:pPr>
            <a:r>
              <a:rPr lang="de-DE" sz="2000" dirty="0">
                <a:solidFill>
                  <a:srgbClr val="FF0000"/>
                </a:solidFill>
              </a:rPr>
              <a:t>13. </a:t>
            </a:r>
            <a:r>
              <a:rPr lang="de-DE" sz="2000" dirty="0"/>
              <a:t>„Ich hatte immer gehofft, dass ich davon nichts mitkriegen muss, dass ich nicht gezwungen werde, ernsthaft darüber nachzudenken, wie das bei euch abläuft, wenn deine Geschöpfe Seidenblusen auf nackter Haut tragen oder diese </a:t>
            </a:r>
            <a:r>
              <a:rPr lang="de-DE" sz="2000" b="1" dirty="0"/>
              <a:t>monströsen Dekolletés</a:t>
            </a:r>
            <a:r>
              <a:rPr lang="de-DE" sz="2000" dirty="0"/>
              <a:t>, </a:t>
            </a:r>
            <a:r>
              <a:rPr lang="de-DE" sz="2000" b="1" dirty="0"/>
              <a:t>die Ärsche</a:t>
            </a:r>
            <a:r>
              <a:rPr lang="de-DE" sz="2000" dirty="0"/>
              <a:t>, die du ihnen besser verkleinerst als jeder Chirurg …“ </a:t>
            </a:r>
            <a:r>
              <a:rPr lang="cs-CZ" sz="2000" dirty="0"/>
              <a:t>(</a:t>
            </a:r>
            <a:r>
              <a:rPr lang="cs-CZ" sz="2000" dirty="0" err="1"/>
              <a:t>Seite</a:t>
            </a:r>
            <a:r>
              <a:rPr lang="cs-CZ" sz="2000" dirty="0"/>
              <a:t> 30)</a:t>
            </a:r>
          </a:p>
          <a:p>
            <a:r>
              <a:rPr lang="cs-CZ" sz="2000" dirty="0"/>
              <a:t>„Vždycky jsem doufala, že se o tom nikdy nedozvím, že nikdy nebudu nucena vážně</a:t>
            </a:r>
            <a:r>
              <a:rPr lang="de-DE" sz="2000" dirty="0"/>
              <a:t> </a:t>
            </a:r>
            <a:r>
              <a:rPr lang="cs-CZ" sz="2000" dirty="0"/>
              <a:t>přemýšlet o tom, jak to s </a:t>
            </a:r>
            <a:r>
              <a:rPr lang="cs-CZ" sz="2000" dirty="0" err="1"/>
              <a:t>váma</a:t>
            </a:r>
            <a:r>
              <a:rPr lang="cs-CZ" sz="2000" dirty="0"/>
              <a:t> je, když tvoje ženské výtvory nosí hedvábné halenky na</a:t>
            </a:r>
            <a:r>
              <a:rPr lang="de-DE" sz="2000" dirty="0"/>
              <a:t> </a:t>
            </a:r>
            <a:r>
              <a:rPr lang="cs-CZ" sz="2000" dirty="0"/>
              <a:t>holém těle nebo ty </a:t>
            </a:r>
            <a:r>
              <a:rPr lang="cs-CZ" sz="2000" b="1" dirty="0"/>
              <a:t>obrovské výstřihy</a:t>
            </a:r>
            <a:r>
              <a:rPr lang="cs-CZ" sz="2000" dirty="0"/>
              <a:t>, </a:t>
            </a:r>
            <a:r>
              <a:rPr lang="cs-CZ" sz="2000" b="1" dirty="0"/>
              <a:t>prdele </a:t>
            </a:r>
            <a:r>
              <a:rPr lang="cs-CZ" sz="2000" dirty="0"/>
              <a:t>jim umíš zmenšovat líp než kterýkoli</a:t>
            </a:r>
            <a:r>
              <a:rPr lang="de-DE" sz="2000" dirty="0"/>
              <a:t> </a:t>
            </a:r>
            <a:r>
              <a:rPr lang="cs-CZ" sz="2000" dirty="0"/>
              <a:t>chirurg.“ (</a:t>
            </a:r>
            <a:r>
              <a:rPr lang="cs-CZ" sz="2000" dirty="0" err="1"/>
              <a:t>Seite</a:t>
            </a:r>
            <a:r>
              <a:rPr lang="cs-CZ" sz="2000" dirty="0"/>
              <a:t> 24)</a:t>
            </a:r>
            <a:endParaRPr lang="de-DE" sz="2000" dirty="0"/>
          </a:p>
          <a:p>
            <a:pPr marL="0" indent="0">
              <a:buNone/>
            </a:pPr>
            <a:r>
              <a:rPr lang="de-DE" sz="2000" dirty="0">
                <a:solidFill>
                  <a:srgbClr val="FF0000"/>
                </a:solidFill>
              </a:rPr>
              <a:t>14. </a:t>
            </a:r>
            <a:r>
              <a:rPr lang="de-DE" sz="2000" dirty="0"/>
              <a:t>So wie der dich </a:t>
            </a:r>
            <a:r>
              <a:rPr lang="de-DE" sz="2000" b="1" dirty="0"/>
              <a:t>angebaggert </a:t>
            </a:r>
            <a:r>
              <a:rPr lang="de-DE" sz="2000" dirty="0"/>
              <a:t>hat, du hast selbst gesagt ... (Seite 31)</a:t>
            </a:r>
          </a:p>
          <a:p>
            <a:r>
              <a:rPr lang="pl-PL" sz="2000" dirty="0"/>
              <a:t>To je ten, co </a:t>
            </a:r>
            <a:r>
              <a:rPr lang="pl-PL" sz="2000" dirty="0" err="1"/>
              <a:t>Tě</a:t>
            </a:r>
            <a:r>
              <a:rPr lang="pl-PL" sz="2000" dirty="0"/>
              <a:t> </a:t>
            </a:r>
            <a:r>
              <a:rPr lang="pl-PL" sz="2000" b="1" dirty="0" err="1"/>
              <a:t>balil</a:t>
            </a:r>
            <a:r>
              <a:rPr lang="pl-PL" sz="2000" dirty="0"/>
              <a:t>, </a:t>
            </a:r>
            <a:r>
              <a:rPr lang="pl-PL" sz="2000" dirty="0" err="1"/>
              <a:t>že</a:t>
            </a:r>
            <a:r>
              <a:rPr lang="pl-PL" sz="2000" dirty="0"/>
              <a:t> </a:t>
            </a:r>
            <a:r>
              <a:rPr lang="pl-PL" sz="2000" dirty="0" err="1"/>
              <a:t>jo</a:t>
            </a:r>
            <a:r>
              <a:rPr lang="pl-PL" sz="2000" dirty="0"/>
              <a:t>, sama </a:t>
            </a:r>
            <a:r>
              <a:rPr lang="pl-PL" sz="2000" dirty="0" err="1"/>
              <a:t>jsi</a:t>
            </a:r>
            <a:r>
              <a:rPr lang="pl-PL" sz="2000" dirty="0"/>
              <a:t> to </a:t>
            </a:r>
            <a:r>
              <a:rPr lang="pl-PL" sz="2000" dirty="0" err="1"/>
              <a:t>říkala</a:t>
            </a:r>
            <a:r>
              <a:rPr lang="pl-PL" sz="2000" dirty="0"/>
              <a:t> … (</a:t>
            </a:r>
            <a:r>
              <a:rPr lang="pl-PL" sz="2000" dirty="0" err="1"/>
              <a:t>Seite</a:t>
            </a:r>
            <a:r>
              <a:rPr lang="pl-PL" sz="2000" dirty="0"/>
              <a:t> 26)</a:t>
            </a:r>
            <a:endParaRPr lang="de-DE" sz="2000" dirty="0"/>
          </a:p>
          <a:p>
            <a:pPr marL="0" indent="0">
              <a:buNone/>
            </a:pPr>
            <a:r>
              <a:rPr lang="de-DE" sz="2000" dirty="0">
                <a:solidFill>
                  <a:srgbClr val="FF0000"/>
                </a:solidFill>
              </a:rPr>
              <a:t>15. </a:t>
            </a:r>
            <a:r>
              <a:rPr lang="de-DE" sz="2000" b="1" dirty="0"/>
              <a:t>Grün und blau ist Kasper seine Frau. </a:t>
            </a:r>
            <a:r>
              <a:rPr lang="de-DE" sz="2000" dirty="0"/>
              <a:t>(Seite 32)</a:t>
            </a:r>
          </a:p>
          <a:p>
            <a:r>
              <a:rPr lang="cs-CZ" sz="2000" b="1" dirty="0"/>
              <a:t>Zelená modrá, pro blázna dobrá. </a:t>
            </a:r>
            <a:r>
              <a:rPr lang="cs-CZ" sz="2000" dirty="0"/>
              <a:t>(</a:t>
            </a:r>
            <a:r>
              <a:rPr lang="cs-CZ" sz="2000" dirty="0" err="1"/>
              <a:t>Seite</a:t>
            </a:r>
            <a:r>
              <a:rPr lang="cs-CZ" sz="2000" dirty="0"/>
              <a:t> 26)</a:t>
            </a:r>
            <a:endParaRPr lang="de-DE" sz="2000" dirty="0">
              <a:solidFill>
                <a:srgbClr val="FF0000"/>
              </a:solidFill>
            </a:endParaRPr>
          </a:p>
          <a:p>
            <a:endParaRPr lang="cs-CZ" dirty="0"/>
          </a:p>
        </p:txBody>
      </p:sp>
    </p:spTree>
    <p:extLst>
      <p:ext uri="{BB962C8B-B14F-4D97-AF65-F5344CB8AC3E}">
        <p14:creationId xmlns:p14="http://schemas.microsoft.com/office/powerpoint/2010/main" val="2966046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1FB8ED-BC96-2976-2A42-2A4BCC599244}"/>
              </a:ext>
            </a:extLst>
          </p:cNvPr>
          <p:cNvSpPr>
            <a:spLocks noGrp="1"/>
          </p:cNvSpPr>
          <p:nvPr>
            <p:ph type="title"/>
          </p:nvPr>
        </p:nvSpPr>
        <p:spPr/>
        <p:txBody>
          <a:bodyPr/>
          <a:lstStyle/>
          <a:p>
            <a:r>
              <a:rPr lang="cs-CZ" b="1" dirty="0" err="1"/>
              <a:t>Abschlusstest</a:t>
            </a:r>
            <a:endParaRPr lang="cs-CZ" dirty="0"/>
          </a:p>
        </p:txBody>
      </p:sp>
      <p:sp>
        <p:nvSpPr>
          <p:cNvPr id="3" name="Zástupný obsah 2">
            <a:extLst>
              <a:ext uri="{FF2B5EF4-FFF2-40B4-BE49-F238E27FC236}">
                <a16:creationId xmlns:a16="http://schemas.microsoft.com/office/drawing/2014/main" id="{2A0DE6E1-9C18-2E24-5561-25857F74E323}"/>
              </a:ext>
            </a:extLst>
          </p:cNvPr>
          <p:cNvSpPr>
            <a:spLocks noGrp="1"/>
          </p:cNvSpPr>
          <p:nvPr>
            <p:ph sz="quarter" idx="13"/>
          </p:nvPr>
        </p:nvSpPr>
        <p:spPr/>
        <p:txBody>
          <a:bodyPr/>
          <a:lstStyle/>
          <a:p>
            <a:r>
              <a:rPr lang="cs-CZ" b="1" dirty="0"/>
              <a:t>1.</a:t>
            </a:r>
            <a:r>
              <a:rPr lang="de-DE" b="1" dirty="0"/>
              <a:t> Wer ist der/die Autor</a:t>
            </a:r>
            <a:r>
              <a:rPr lang="cs-CZ" b="1" dirty="0"/>
              <a:t>i</a:t>
            </a:r>
            <a:r>
              <a:rPr lang="de-DE" b="1" dirty="0"/>
              <a:t>n des vorliegenden Textauszuges?</a:t>
            </a:r>
          </a:p>
          <a:p>
            <a:r>
              <a:rPr lang="de-DE" b="1" dirty="0"/>
              <a:t>2. Welche Stilmittel sind für ihn/sie typisch, wie würden Sie seinen/ihren Stil charakterisieren?</a:t>
            </a:r>
          </a:p>
          <a:p>
            <a:r>
              <a:rPr lang="de-DE" b="1" dirty="0"/>
              <a:t> 3. Suchen Sie </a:t>
            </a:r>
            <a:r>
              <a:rPr lang="cs-CZ" b="1" dirty="0" err="1"/>
              <a:t>ein</a:t>
            </a:r>
            <a:r>
              <a:rPr lang="cs-CZ" b="1" dirty="0"/>
              <a:t> </a:t>
            </a:r>
            <a:r>
              <a:rPr lang="de-DE" b="1" dirty="0"/>
              <a:t>Stilmittel aus, d</a:t>
            </a:r>
            <a:r>
              <a:rPr lang="cs-CZ" b="1" dirty="0"/>
              <a:t>as</a:t>
            </a:r>
            <a:r>
              <a:rPr lang="de-DE" b="1" dirty="0"/>
              <a:t> für die Übersetzung Schwierigkeiten bereitet/bereiten könnte!</a:t>
            </a:r>
          </a:p>
          <a:p>
            <a:r>
              <a:rPr lang="de-DE" b="1" dirty="0"/>
              <a:t>4. Übersetzen Sie </a:t>
            </a:r>
            <a:r>
              <a:rPr lang="cs-CZ" b="1" dirty="0" err="1"/>
              <a:t>einen</a:t>
            </a:r>
            <a:r>
              <a:rPr lang="cs-CZ" b="1" dirty="0"/>
              <a:t> von </a:t>
            </a:r>
            <a:r>
              <a:rPr lang="cs-CZ" b="1" dirty="0" err="1"/>
              <a:t>Ihnen</a:t>
            </a:r>
            <a:r>
              <a:rPr lang="cs-CZ" b="1" dirty="0"/>
              <a:t> </a:t>
            </a:r>
            <a:r>
              <a:rPr lang="cs-CZ" b="1" dirty="0" err="1"/>
              <a:t>ausge</a:t>
            </a:r>
            <a:r>
              <a:rPr lang="de-DE" b="1" dirty="0"/>
              <a:t>wählten Textauszug ins Tschechische!   </a:t>
            </a:r>
            <a:endParaRPr lang="cs-CZ" b="1" dirty="0"/>
          </a:p>
          <a:p>
            <a:pPr marL="0" indent="0">
              <a:buNone/>
            </a:pPr>
            <a:endParaRPr lang="cs-CZ" dirty="0"/>
          </a:p>
        </p:txBody>
      </p:sp>
    </p:spTree>
    <p:extLst>
      <p:ext uri="{BB962C8B-B14F-4D97-AF65-F5344CB8AC3E}">
        <p14:creationId xmlns:p14="http://schemas.microsoft.com/office/powerpoint/2010/main" val="11144567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28D748-5529-BFCE-81F8-BC8A6F187F79}"/>
              </a:ext>
            </a:extLst>
          </p:cNvPr>
          <p:cNvSpPr>
            <a:spLocks noGrp="1"/>
          </p:cNvSpPr>
          <p:nvPr>
            <p:ph type="title"/>
          </p:nvPr>
        </p:nvSpPr>
        <p:spPr/>
        <p:txBody>
          <a:bodyPr/>
          <a:lstStyle/>
          <a:p>
            <a:r>
              <a:rPr lang="de-DE" b="1" dirty="0">
                <a:solidFill>
                  <a:srgbClr val="C00000"/>
                </a:solidFill>
              </a:rPr>
              <a:t>Beispiel 2: </a:t>
            </a:r>
            <a:r>
              <a:rPr lang="cs-CZ" b="1" dirty="0">
                <a:solidFill>
                  <a:srgbClr val="C00000"/>
                </a:solidFill>
              </a:rPr>
              <a:t>Ingo Schulze: Adam und Evelyn</a:t>
            </a:r>
            <a:endParaRPr lang="cs-CZ" dirty="0"/>
          </a:p>
        </p:txBody>
      </p:sp>
      <p:sp>
        <p:nvSpPr>
          <p:cNvPr id="3" name="Zástupný obsah 2">
            <a:extLst>
              <a:ext uri="{FF2B5EF4-FFF2-40B4-BE49-F238E27FC236}">
                <a16:creationId xmlns:a16="http://schemas.microsoft.com/office/drawing/2014/main" id="{02889D87-8F9F-1F3A-14F4-7AD99551102F}"/>
              </a:ext>
            </a:extLst>
          </p:cNvPr>
          <p:cNvSpPr>
            <a:spLocks noGrp="1"/>
          </p:cNvSpPr>
          <p:nvPr>
            <p:ph sz="quarter" idx="13"/>
          </p:nvPr>
        </p:nvSpPr>
        <p:spPr/>
        <p:txBody>
          <a:bodyPr>
            <a:normAutofit fontScale="47500" lnSpcReduction="20000"/>
          </a:bodyPr>
          <a:lstStyle/>
          <a:p>
            <a:pPr marL="0" indent="0">
              <a:buNone/>
            </a:pPr>
            <a:r>
              <a:rPr lang="de-DE" sz="2000" dirty="0">
                <a:solidFill>
                  <a:srgbClr val="FF0000"/>
                </a:solidFill>
              </a:rPr>
              <a:t>16. </a:t>
            </a:r>
            <a:r>
              <a:rPr lang="de-DE" sz="2000" dirty="0"/>
              <a:t>„Sie hat verlangt, dass ich bis zum Schichtende arbeite und morgen auch noch, da hab ich gekündigt, aus und </a:t>
            </a:r>
            <a:r>
              <a:rPr lang="de-DE" sz="2000" b="1" dirty="0"/>
              <a:t>Schluss</a:t>
            </a:r>
            <a:r>
              <a:rPr lang="de-DE" sz="2000" dirty="0"/>
              <a:t>.“ (Seite 31) </a:t>
            </a:r>
          </a:p>
          <a:p>
            <a:r>
              <a:rPr lang="cs-CZ" sz="2000" dirty="0"/>
              <a:t>„Ona chtěla, abych dělala do konce směny a ještě zítra, tak jsem dala </a:t>
            </a:r>
            <a:r>
              <a:rPr lang="cs-CZ" sz="2000" dirty="0" err="1"/>
              <a:t>výpověd</a:t>
            </a:r>
            <a:r>
              <a:rPr lang="cs-CZ" sz="2000" dirty="0"/>
              <a:t>, hotovo,</a:t>
            </a:r>
            <a:r>
              <a:rPr lang="de-DE" sz="2000" dirty="0"/>
              <a:t> </a:t>
            </a:r>
            <a:r>
              <a:rPr lang="cs-CZ" sz="2000" b="1" dirty="0"/>
              <a:t>šlus</a:t>
            </a:r>
            <a:r>
              <a:rPr lang="cs-CZ" sz="2000" dirty="0"/>
              <a:t>.“ (</a:t>
            </a:r>
            <a:r>
              <a:rPr lang="cs-CZ" sz="2000" dirty="0" err="1"/>
              <a:t>Seite</a:t>
            </a:r>
            <a:r>
              <a:rPr lang="cs-CZ" sz="2000" dirty="0"/>
              <a:t> 26)</a:t>
            </a:r>
          </a:p>
          <a:p>
            <a:pPr marL="0" indent="0">
              <a:buNone/>
            </a:pPr>
            <a:r>
              <a:rPr lang="de-DE" sz="2000" dirty="0">
                <a:solidFill>
                  <a:srgbClr val="FF0000"/>
                </a:solidFill>
              </a:rPr>
              <a:t>17. </a:t>
            </a:r>
            <a:r>
              <a:rPr lang="de-DE" sz="2000" dirty="0"/>
              <a:t>Doch die Vorstellung, irgendwann wieder aufstehen zu müssen, </a:t>
            </a:r>
            <a:r>
              <a:rPr lang="de-DE" sz="2000" b="1" dirty="0"/>
              <a:t>hielt ihn auf den </a:t>
            </a:r>
            <a:r>
              <a:rPr lang="cs-CZ" sz="2000" b="1" dirty="0" err="1"/>
              <a:t>Beinen</a:t>
            </a:r>
            <a:r>
              <a:rPr lang="cs-CZ" sz="2000" b="1" dirty="0"/>
              <a:t>. </a:t>
            </a:r>
            <a:r>
              <a:rPr lang="cs-CZ" sz="2000" dirty="0"/>
              <a:t>(</a:t>
            </a:r>
            <a:r>
              <a:rPr lang="cs-CZ" sz="2000" dirty="0" err="1"/>
              <a:t>Seite</a:t>
            </a:r>
            <a:r>
              <a:rPr lang="cs-CZ" sz="2000" dirty="0"/>
              <a:t> 33)</a:t>
            </a:r>
          </a:p>
          <a:p>
            <a:r>
              <a:rPr lang="cs-CZ" sz="2000" dirty="0"/>
              <a:t>Jenže představa, že stejně zase bude muset někdy vstát, </a:t>
            </a:r>
            <a:r>
              <a:rPr lang="cs-CZ" sz="2000" b="1" dirty="0"/>
              <a:t>ho udržela na nohou</a:t>
            </a:r>
            <a:r>
              <a:rPr lang="cs-CZ" sz="2000" dirty="0"/>
              <a:t>.</a:t>
            </a:r>
            <a:r>
              <a:rPr lang="de-DE" sz="2000" dirty="0"/>
              <a:t> </a:t>
            </a:r>
          </a:p>
          <a:p>
            <a:pPr marL="0" indent="0">
              <a:buNone/>
            </a:pPr>
            <a:r>
              <a:rPr lang="de-DE" sz="2000" dirty="0">
                <a:solidFill>
                  <a:srgbClr val="FF0000"/>
                </a:solidFill>
              </a:rPr>
              <a:t>18. </a:t>
            </a:r>
            <a:r>
              <a:rPr lang="de-DE" sz="2000" dirty="0"/>
              <a:t>Na, </a:t>
            </a:r>
            <a:r>
              <a:rPr lang="de-DE" sz="2000" b="1" dirty="0"/>
              <a:t>ist das Leben noch frisch</a:t>
            </a:r>
            <a:r>
              <a:rPr lang="de-DE" sz="2000" dirty="0"/>
              <a:t>? (Seite 34)</a:t>
            </a:r>
          </a:p>
          <a:p>
            <a:r>
              <a:rPr lang="pl-PL" sz="2000" dirty="0"/>
              <a:t>Tak jak, </a:t>
            </a:r>
            <a:r>
              <a:rPr lang="pl-PL" sz="2000" b="1" dirty="0" err="1"/>
              <a:t>všechno</a:t>
            </a:r>
            <a:r>
              <a:rPr lang="pl-PL" sz="2000" b="1" dirty="0"/>
              <a:t> </a:t>
            </a:r>
            <a:r>
              <a:rPr lang="pl-PL" sz="2000" b="1" dirty="0" err="1"/>
              <a:t>klape</a:t>
            </a:r>
            <a:r>
              <a:rPr lang="pl-PL" sz="2000" dirty="0"/>
              <a:t>? (</a:t>
            </a:r>
            <a:r>
              <a:rPr lang="pl-PL" sz="2000" dirty="0" err="1"/>
              <a:t>Seite</a:t>
            </a:r>
            <a:r>
              <a:rPr lang="pl-PL" sz="2000" dirty="0"/>
              <a:t> 29)</a:t>
            </a:r>
            <a:endParaRPr lang="de-DE" sz="2000" dirty="0"/>
          </a:p>
          <a:p>
            <a:pPr marL="0" indent="0">
              <a:buNone/>
            </a:pPr>
            <a:r>
              <a:rPr lang="de-DE" sz="2000" dirty="0">
                <a:solidFill>
                  <a:srgbClr val="FF0000"/>
                </a:solidFill>
              </a:rPr>
              <a:t>19. </a:t>
            </a:r>
            <a:r>
              <a:rPr lang="de-DE" sz="2000" dirty="0"/>
              <a:t>Evelyn stieß einen hohen Laut aus. „</a:t>
            </a:r>
            <a:r>
              <a:rPr lang="de-DE" sz="2000" b="1" dirty="0"/>
              <a:t>Das geht dich einen Dreck an</a:t>
            </a:r>
            <a:r>
              <a:rPr lang="de-DE" sz="2000" dirty="0"/>
              <a:t>! (Seite 46)</a:t>
            </a:r>
          </a:p>
          <a:p>
            <a:r>
              <a:rPr lang="cs-CZ" sz="2000" b="1" dirty="0"/>
              <a:t>„Do toho ti je kulový!“ </a:t>
            </a:r>
            <a:r>
              <a:rPr lang="cs-CZ" sz="2000" dirty="0"/>
              <a:t>vyjela na něj Evelyn. (</a:t>
            </a:r>
            <a:r>
              <a:rPr lang="cs-CZ" sz="2000" dirty="0" err="1"/>
              <a:t>Seite</a:t>
            </a:r>
            <a:r>
              <a:rPr lang="cs-CZ" sz="2000" dirty="0"/>
              <a:t> 38)</a:t>
            </a:r>
            <a:endParaRPr lang="de-DE" sz="2000" dirty="0"/>
          </a:p>
          <a:p>
            <a:pPr marL="0" indent="0">
              <a:buNone/>
            </a:pPr>
            <a:r>
              <a:rPr lang="de-DE" sz="2000" dirty="0">
                <a:solidFill>
                  <a:srgbClr val="FF0000"/>
                </a:solidFill>
              </a:rPr>
              <a:t>20. </a:t>
            </a:r>
            <a:r>
              <a:rPr lang="de-DE" sz="2000" b="1" dirty="0"/>
              <a:t>„Wie man´s macht, macht man´s verkehr“ </a:t>
            </a:r>
            <a:r>
              <a:rPr lang="de-DE" sz="2000" dirty="0"/>
              <a:t>sagte Adam, setzte sich Evelyns Hut auf, griff nach Evelyns Sporttasche, die </a:t>
            </a:r>
            <a:r>
              <a:rPr lang="de-DE" sz="2000" b="1" dirty="0"/>
              <a:t>federleicht </a:t>
            </a:r>
            <a:r>
              <a:rPr lang="de-DE" sz="2000" dirty="0"/>
              <a:t>war, und verstaute sie hinter </a:t>
            </a:r>
          </a:p>
          <a:p>
            <a:pPr marL="0" indent="0">
              <a:buNone/>
            </a:pPr>
            <a:r>
              <a:rPr lang="de-DE" dirty="0"/>
              <a:t>       </a:t>
            </a:r>
            <a:r>
              <a:rPr lang="de-DE" sz="2000" dirty="0"/>
              <a:t>dem Fahrersitz. (Seite 54)</a:t>
            </a:r>
          </a:p>
          <a:p>
            <a:r>
              <a:rPr lang="cs-CZ" sz="2000" b="1" dirty="0"/>
              <a:t>„Děj se vůle boží,“ </a:t>
            </a:r>
            <a:r>
              <a:rPr lang="cs-CZ" sz="2000" dirty="0"/>
              <a:t>řekl Adam, posadil si </a:t>
            </a:r>
            <a:r>
              <a:rPr lang="cs-CZ" sz="2000" dirty="0" err="1"/>
              <a:t>Evelynin</a:t>
            </a:r>
            <a:r>
              <a:rPr lang="cs-CZ" sz="2000" dirty="0"/>
              <a:t> slamák na hlavu, hmátl po </a:t>
            </a:r>
            <a:r>
              <a:rPr lang="cs-CZ" sz="2000" dirty="0" err="1"/>
              <a:t>jejísportovní</a:t>
            </a:r>
            <a:r>
              <a:rPr lang="cs-CZ" sz="2000" dirty="0"/>
              <a:t> tašce, která byla </a:t>
            </a:r>
            <a:r>
              <a:rPr lang="cs-CZ" sz="2000" b="1" dirty="0"/>
              <a:t>lehounká jako pírko</a:t>
            </a:r>
            <a:r>
              <a:rPr lang="cs-CZ" sz="2000" dirty="0"/>
              <a:t>, a nacpal ji za sedadlo řidiče.</a:t>
            </a:r>
          </a:p>
          <a:p>
            <a:r>
              <a:rPr lang="cs-CZ" sz="2000" dirty="0"/>
              <a:t>(Seite45)</a:t>
            </a:r>
            <a:endParaRPr lang="cs-CZ" sz="2000" dirty="0">
              <a:solidFill>
                <a:srgbClr val="FF0000"/>
              </a:solidFill>
            </a:endParaRPr>
          </a:p>
          <a:p>
            <a:endParaRPr lang="cs-CZ" dirty="0"/>
          </a:p>
        </p:txBody>
      </p:sp>
    </p:spTree>
    <p:extLst>
      <p:ext uri="{BB962C8B-B14F-4D97-AF65-F5344CB8AC3E}">
        <p14:creationId xmlns:p14="http://schemas.microsoft.com/office/powerpoint/2010/main" val="509717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390F1C-5EBE-9BB5-3462-0CB1EDAFAA58}"/>
              </a:ext>
            </a:extLst>
          </p:cNvPr>
          <p:cNvSpPr>
            <a:spLocks noGrp="1"/>
          </p:cNvSpPr>
          <p:nvPr>
            <p:ph type="title"/>
          </p:nvPr>
        </p:nvSpPr>
        <p:spPr/>
        <p:txBody>
          <a:bodyPr/>
          <a:lstStyle/>
          <a:p>
            <a:r>
              <a:rPr lang="de-DE" b="1" dirty="0">
                <a:solidFill>
                  <a:srgbClr val="C00000"/>
                </a:solidFill>
              </a:rPr>
              <a:t>Beispiel 2: </a:t>
            </a:r>
            <a:r>
              <a:rPr lang="cs-CZ" b="1" dirty="0">
                <a:solidFill>
                  <a:srgbClr val="C00000"/>
                </a:solidFill>
              </a:rPr>
              <a:t>Ingo Schulze: Adam und Evelyn</a:t>
            </a:r>
            <a:endParaRPr lang="cs-CZ" dirty="0"/>
          </a:p>
        </p:txBody>
      </p:sp>
      <p:sp>
        <p:nvSpPr>
          <p:cNvPr id="3" name="Zástupný obsah 2">
            <a:extLst>
              <a:ext uri="{FF2B5EF4-FFF2-40B4-BE49-F238E27FC236}">
                <a16:creationId xmlns:a16="http://schemas.microsoft.com/office/drawing/2014/main" id="{B788619A-BBB2-4D2E-3EE1-8CB0D67F8FA8}"/>
              </a:ext>
            </a:extLst>
          </p:cNvPr>
          <p:cNvSpPr>
            <a:spLocks noGrp="1"/>
          </p:cNvSpPr>
          <p:nvPr>
            <p:ph sz="quarter" idx="13"/>
          </p:nvPr>
        </p:nvSpPr>
        <p:spPr/>
        <p:txBody>
          <a:bodyPr>
            <a:normAutofit fontScale="55000" lnSpcReduction="20000"/>
          </a:bodyPr>
          <a:lstStyle/>
          <a:p>
            <a:pPr marL="0" indent="0">
              <a:buNone/>
            </a:pPr>
            <a:r>
              <a:rPr lang="de-DE" sz="2000" dirty="0">
                <a:solidFill>
                  <a:srgbClr val="FF0000"/>
                </a:solidFill>
              </a:rPr>
              <a:t>21. </a:t>
            </a:r>
            <a:r>
              <a:rPr lang="de-DE" sz="2000" dirty="0"/>
              <a:t>„Ich hab ein Kostüm entworfen. Und bei der Hitze … </a:t>
            </a:r>
            <a:r>
              <a:rPr lang="de-DE" sz="2000" b="1" dirty="0"/>
              <a:t>Evi ist völlig durchgedreht</a:t>
            </a:r>
            <a:r>
              <a:rPr lang="de-DE" sz="2000" dirty="0"/>
              <a:t>.“ </a:t>
            </a:r>
            <a:r>
              <a:rPr lang="cs-CZ" sz="2000" dirty="0"/>
              <a:t>(</a:t>
            </a:r>
            <a:r>
              <a:rPr lang="cs-CZ" sz="2000" dirty="0" err="1"/>
              <a:t>Seite</a:t>
            </a:r>
            <a:r>
              <a:rPr lang="cs-CZ" sz="2000" dirty="0"/>
              <a:t> 54)</a:t>
            </a:r>
          </a:p>
          <a:p>
            <a:r>
              <a:rPr lang="cs-CZ" sz="2000" dirty="0"/>
              <a:t>„Navrhoval jsem kostým. A v tom vedru … </a:t>
            </a:r>
            <a:r>
              <a:rPr lang="cs-CZ" sz="2000" b="1" dirty="0"/>
              <a:t>Evelyn úplně přeskočilo</a:t>
            </a:r>
            <a:r>
              <a:rPr lang="cs-CZ" sz="2000" dirty="0"/>
              <a:t>.“ (</a:t>
            </a:r>
            <a:r>
              <a:rPr lang="cs-CZ" sz="2000" dirty="0" err="1"/>
              <a:t>Seite</a:t>
            </a:r>
            <a:r>
              <a:rPr lang="cs-CZ" sz="2000" dirty="0"/>
              <a:t> 45)</a:t>
            </a:r>
            <a:endParaRPr lang="de-DE" sz="2000" dirty="0"/>
          </a:p>
          <a:p>
            <a:pPr marL="0" indent="0">
              <a:buNone/>
            </a:pPr>
            <a:r>
              <a:rPr lang="de-DE" sz="2000" dirty="0">
                <a:solidFill>
                  <a:srgbClr val="FF0000"/>
                </a:solidFill>
              </a:rPr>
              <a:t>22. </a:t>
            </a:r>
            <a:r>
              <a:rPr lang="de-DE" sz="2000" dirty="0"/>
              <a:t>Adam </a:t>
            </a:r>
            <a:r>
              <a:rPr lang="de-DE" sz="2000" b="1" dirty="0"/>
              <a:t>zuckte mit den Schultern</a:t>
            </a:r>
            <a:r>
              <a:rPr lang="de-DE" sz="2000" dirty="0"/>
              <a:t>. „Nicht dran denken. </a:t>
            </a:r>
            <a:r>
              <a:rPr lang="de-DE" sz="2000" b="1" dirty="0"/>
              <a:t>Die sind wie Tiere. Die riechen deine Angst, für Angst haben die </a:t>
            </a:r>
            <a:r>
              <a:rPr lang="de-DE" sz="2000" b="1" dirty="0" err="1"/>
              <a:t>nen</a:t>
            </a:r>
            <a:r>
              <a:rPr lang="de-DE" sz="2000" b="1" dirty="0"/>
              <a:t> echten Riecher.“ „</a:t>
            </a:r>
            <a:r>
              <a:rPr lang="de-DE" sz="2000" b="1" dirty="0" err="1"/>
              <a:t>ScharfeHunde</a:t>
            </a:r>
            <a:r>
              <a:rPr lang="de-DE" sz="2000" b="1" dirty="0"/>
              <a:t>, </a:t>
            </a:r>
            <a:r>
              <a:rPr lang="de-DE" sz="2000" dirty="0"/>
              <a:t>was?“, </a:t>
            </a:r>
          </a:p>
          <a:p>
            <a:pPr marL="0" indent="0">
              <a:buNone/>
            </a:pPr>
            <a:r>
              <a:rPr lang="de-DE" dirty="0"/>
              <a:t>      </a:t>
            </a:r>
            <a:r>
              <a:rPr lang="de-DE" sz="2000" dirty="0"/>
              <a:t>fragte Michael. (Seite 54)</a:t>
            </a:r>
          </a:p>
          <a:p>
            <a:r>
              <a:rPr lang="cs-CZ" sz="2000" dirty="0"/>
              <a:t>Adam </a:t>
            </a:r>
            <a:r>
              <a:rPr lang="cs-CZ" sz="2000" b="1" dirty="0"/>
              <a:t>pokrčil rameny</a:t>
            </a:r>
            <a:r>
              <a:rPr lang="cs-CZ" sz="2000" dirty="0"/>
              <a:t>. „Na to se nesmí myslet. </a:t>
            </a:r>
            <a:r>
              <a:rPr lang="cs-CZ" sz="2000" b="1" dirty="0"/>
              <a:t>Oni jsou jako zvířata. Cítí tvůj</a:t>
            </a:r>
            <a:r>
              <a:rPr lang="de-DE" sz="2000" b="1" dirty="0"/>
              <a:t> </a:t>
            </a:r>
            <a:r>
              <a:rPr lang="cs-CZ" sz="2000" b="1" dirty="0"/>
              <a:t>strach, na strach mají fakt čuch.“ „Ostrý psi, </a:t>
            </a:r>
            <a:r>
              <a:rPr lang="cs-CZ" sz="2000" dirty="0"/>
              <a:t>že jo?“, zeptal se Michael. (</a:t>
            </a:r>
            <a:r>
              <a:rPr lang="cs-CZ" sz="2000" dirty="0" err="1"/>
              <a:t>Seite</a:t>
            </a:r>
            <a:r>
              <a:rPr lang="de-DE" sz="2000" dirty="0"/>
              <a:t> </a:t>
            </a:r>
            <a:r>
              <a:rPr lang="cs-CZ" sz="2000" dirty="0"/>
              <a:t>45)</a:t>
            </a:r>
            <a:endParaRPr lang="de-DE" sz="2000" dirty="0"/>
          </a:p>
          <a:p>
            <a:pPr marL="0" indent="0">
              <a:buNone/>
            </a:pPr>
            <a:r>
              <a:rPr lang="de-DE" sz="2000" dirty="0">
                <a:solidFill>
                  <a:srgbClr val="FF0000"/>
                </a:solidFill>
              </a:rPr>
              <a:t>23. </a:t>
            </a:r>
            <a:r>
              <a:rPr lang="de-DE" sz="2000" dirty="0"/>
              <a:t>„Aus der Deutschen Demokratischen Republik. Sie haben Michael </a:t>
            </a:r>
            <a:r>
              <a:rPr lang="de-DE" sz="2000" b="1" dirty="0"/>
              <a:t>rausgefischt.“ „Schweine, Schweine, Schweine!“ </a:t>
            </a:r>
            <a:r>
              <a:rPr lang="de-DE" sz="2000" dirty="0"/>
              <a:t>rief Simone. (Seite 59)</a:t>
            </a:r>
          </a:p>
          <a:p>
            <a:r>
              <a:rPr lang="cs-CZ" sz="2000" dirty="0"/>
              <a:t>„Přijel jsem z Německé demokratické republiky. Michaela </a:t>
            </a:r>
            <a:r>
              <a:rPr lang="cs-CZ" sz="2000" b="1" dirty="0"/>
              <a:t>vyhmátli</a:t>
            </a:r>
            <a:r>
              <a:rPr lang="cs-CZ" sz="2000" dirty="0"/>
              <a:t>.“ </a:t>
            </a:r>
            <a:r>
              <a:rPr lang="cs-CZ" sz="2000" b="1" dirty="0"/>
              <a:t>„Svině, svině,</a:t>
            </a:r>
            <a:r>
              <a:rPr lang="de-DE" sz="2000" b="1" dirty="0"/>
              <a:t> </a:t>
            </a:r>
            <a:r>
              <a:rPr lang="it-IT" sz="2000" b="1" dirty="0" err="1"/>
              <a:t>svině</a:t>
            </a:r>
            <a:r>
              <a:rPr lang="it-IT" sz="2000" b="1" dirty="0"/>
              <a:t>!“ </a:t>
            </a:r>
            <a:r>
              <a:rPr lang="it-IT" sz="2000" dirty="0" err="1"/>
              <a:t>křičela</a:t>
            </a:r>
            <a:r>
              <a:rPr lang="it-IT" sz="2000" dirty="0"/>
              <a:t> Simona. (</a:t>
            </a:r>
            <a:r>
              <a:rPr lang="it-IT" sz="2000" dirty="0" err="1"/>
              <a:t>Seite</a:t>
            </a:r>
            <a:r>
              <a:rPr lang="it-IT" sz="2000" dirty="0"/>
              <a:t> 49)</a:t>
            </a:r>
          </a:p>
          <a:p>
            <a:pPr marL="0" indent="0">
              <a:buNone/>
            </a:pPr>
            <a:r>
              <a:rPr lang="it-IT" sz="2000" dirty="0">
                <a:solidFill>
                  <a:srgbClr val="FF0000"/>
                </a:solidFill>
              </a:rPr>
              <a:t>24. </a:t>
            </a:r>
            <a:r>
              <a:rPr lang="de-DE" sz="2000" dirty="0"/>
              <a:t>„</a:t>
            </a:r>
            <a:r>
              <a:rPr lang="de-DE" sz="2000" b="1" dirty="0"/>
              <a:t>Haben sie dich auf uns gehetzt</a:t>
            </a:r>
            <a:r>
              <a:rPr lang="de-DE" sz="2000" dirty="0"/>
              <a:t>, Adam?!“ Simone trat zwischen ihn und Evelyn. „Ist das </a:t>
            </a:r>
            <a:r>
              <a:rPr lang="de-DE" sz="2000" u="sng" dirty="0"/>
              <a:t>dein Auftrag</a:t>
            </a:r>
            <a:r>
              <a:rPr lang="de-DE" sz="2000" dirty="0"/>
              <a:t>?“ (Seite 60)</a:t>
            </a:r>
          </a:p>
          <a:p>
            <a:r>
              <a:rPr lang="pt-BR" sz="2000" dirty="0"/>
              <a:t>„</a:t>
            </a:r>
            <a:r>
              <a:rPr lang="pt-BR" sz="2000" b="1" dirty="0" err="1"/>
              <a:t>Nasadili</a:t>
            </a:r>
            <a:r>
              <a:rPr lang="pt-BR" sz="2000" b="1" dirty="0"/>
              <a:t> </a:t>
            </a:r>
            <a:r>
              <a:rPr lang="pt-BR" sz="2000" b="1" dirty="0" err="1"/>
              <a:t>Tě</a:t>
            </a:r>
            <a:r>
              <a:rPr lang="pt-BR" sz="2000" b="1" dirty="0"/>
              <a:t> na </a:t>
            </a:r>
            <a:r>
              <a:rPr lang="pt-BR" sz="2000" b="1" dirty="0" err="1"/>
              <a:t>nás</a:t>
            </a:r>
            <a:r>
              <a:rPr lang="pt-BR" sz="2000" b="1" dirty="0"/>
              <a:t>, Adame</a:t>
            </a:r>
            <a:r>
              <a:rPr lang="pt-BR" sz="2000" dirty="0"/>
              <a:t>?!“ Simona se </a:t>
            </a:r>
            <a:r>
              <a:rPr lang="pt-BR" sz="2000" dirty="0" err="1"/>
              <a:t>postavila</a:t>
            </a:r>
            <a:r>
              <a:rPr lang="pt-BR" sz="2000" dirty="0"/>
              <a:t> </a:t>
            </a:r>
            <a:r>
              <a:rPr lang="pt-BR" sz="2000" dirty="0" err="1"/>
              <a:t>mezi</a:t>
            </a:r>
            <a:r>
              <a:rPr lang="pt-BR" sz="2000" dirty="0"/>
              <a:t> </a:t>
            </a:r>
            <a:r>
              <a:rPr lang="pt-BR" sz="2000" dirty="0" err="1"/>
              <a:t>něho</a:t>
            </a:r>
            <a:r>
              <a:rPr lang="pt-BR" sz="2000" dirty="0"/>
              <a:t> a Evelyn. „</a:t>
            </a:r>
            <a:r>
              <a:rPr lang="pt-BR" sz="2000" dirty="0" err="1"/>
              <a:t>Dostal</a:t>
            </a:r>
            <a:r>
              <a:rPr lang="pt-BR" dirty="0"/>
              <a:t> </a:t>
            </a:r>
            <a:r>
              <a:rPr lang="cs-CZ" sz="2000" dirty="0"/>
              <a:t>jsi úkol?“ (</a:t>
            </a:r>
            <a:r>
              <a:rPr lang="cs-CZ" sz="2000" dirty="0" err="1"/>
              <a:t>Seite</a:t>
            </a:r>
            <a:r>
              <a:rPr lang="cs-CZ" sz="2000" dirty="0"/>
              <a:t> 50)</a:t>
            </a:r>
            <a:endParaRPr lang="cs-CZ" sz="2000" dirty="0">
              <a:solidFill>
                <a:srgbClr val="FF0000"/>
              </a:solidFill>
            </a:endParaRPr>
          </a:p>
          <a:p>
            <a:endParaRPr lang="cs-CZ" dirty="0"/>
          </a:p>
        </p:txBody>
      </p:sp>
    </p:spTree>
    <p:extLst>
      <p:ext uri="{BB962C8B-B14F-4D97-AF65-F5344CB8AC3E}">
        <p14:creationId xmlns:p14="http://schemas.microsoft.com/office/powerpoint/2010/main" val="1472693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423C54-F0E4-195B-BC8B-7F9B69971883}"/>
              </a:ext>
            </a:extLst>
          </p:cNvPr>
          <p:cNvSpPr>
            <a:spLocks noGrp="1"/>
          </p:cNvSpPr>
          <p:nvPr>
            <p:ph type="title"/>
          </p:nvPr>
        </p:nvSpPr>
        <p:spPr/>
        <p:txBody>
          <a:bodyPr/>
          <a:lstStyle/>
          <a:p>
            <a:r>
              <a:rPr lang="de-DE" b="1" dirty="0"/>
              <a:t>1. Stilistik – Stil - Stilistische Textanalyse</a:t>
            </a:r>
            <a:endParaRPr lang="cs-CZ" dirty="0"/>
          </a:p>
        </p:txBody>
      </p:sp>
      <p:sp>
        <p:nvSpPr>
          <p:cNvPr id="3" name="Zástupný obsah 2">
            <a:extLst>
              <a:ext uri="{FF2B5EF4-FFF2-40B4-BE49-F238E27FC236}">
                <a16:creationId xmlns:a16="http://schemas.microsoft.com/office/drawing/2014/main" id="{59402CD5-7439-407C-D006-9283C62796BD}"/>
              </a:ext>
            </a:extLst>
          </p:cNvPr>
          <p:cNvSpPr>
            <a:spLocks noGrp="1"/>
          </p:cNvSpPr>
          <p:nvPr>
            <p:ph sz="quarter" idx="13"/>
          </p:nvPr>
        </p:nvSpPr>
        <p:spPr/>
        <p:txBody>
          <a:bodyPr/>
          <a:lstStyle/>
          <a:p>
            <a:pPr marL="609600" indent="-609600">
              <a:lnSpc>
                <a:spcPct val="80000"/>
              </a:lnSpc>
            </a:pPr>
            <a:r>
              <a:rPr lang="cs-CZ" altLang="cs-CZ" b="1" dirty="0" err="1">
                <a:solidFill>
                  <a:srgbClr val="FF0000"/>
                </a:solidFill>
              </a:rPr>
              <a:t>Stilistik</a:t>
            </a:r>
            <a:r>
              <a:rPr lang="cs-CZ" altLang="cs-CZ" b="1" dirty="0">
                <a:solidFill>
                  <a:srgbClr val="FF0000"/>
                </a:solidFill>
              </a:rPr>
              <a:t> </a:t>
            </a:r>
            <a:r>
              <a:rPr lang="cs-CZ" altLang="cs-CZ" b="1" dirty="0"/>
              <a:t>– </a:t>
            </a:r>
            <a:r>
              <a:rPr lang="cs-CZ" altLang="cs-CZ" b="1" dirty="0" err="1"/>
              <a:t>selbstständige</a:t>
            </a:r>
            <a:r>
              <a:rPr lang="cs-CZ" altLang="cs-CZ" b="1" dirty="0"/>
              <a:t> </a:t>
            </a:r>
            <a:r>
              <a:rPr lang="cs-CZ" altLang="cs-CZ" b="1" dirty="0" err="1"/>
              <a:t>linguistische</a:t>
            </a:r>
            <a:r>
              <a:rPr lang="cs-CZ" altLang="cs-CZ" b="1" dirty="0"/>
              <a:t> </a:t>
            </a:r>
            <a:r>
              <a:rPr lang="cs-CZ" altLang="cs-CZ" b="1" dirty="0" err="1"/>
              <a:t>Teildisziplin</a:t>
            </a:r>
            <a:r>
              <a:rPr lang="cs-CZ" altLang="cs-CZ" b="1" dirty="0"/>
              <a:t> </a:t>
            </a:r>
          </a:p>
          <a:p>
            <a:pPr marL="609600" indent="-609600">
              <a:lnSpc>
                <a:spcPct val="80000"/>
              </a:lnSpc>
            </a:pPr>
            <a:r>
              <a:rPr lang="cs-CZ" altLang="cs-CZ" sz="2000" b="1" dirty="0" err="1"/>
              <a:t>neben</a:t>
            </a:r>
            <a:r>
              <a:rPr lang="cs-CZ" altLang="cs-CZ" sz="2000" b="1" dirty="0"/>
              <a:t> </a:t>
            </a:r>
            <a:r>
              <a:rPr lang="cs-CZ" altLang="cs-CZ" sz="2000" b="1" dirty="0" err="1"/>
              <a:t>anderen</a:t>
            </a:r>
            <a:r>
              <a:rPr lang="cs-CZ" altLang="cs-CZ" sz="2000" b="1" dirty="0"/>
              <a:t> </a:t>
            </a:r>
            <a:r>
              <a:rPr lang="cs-CZ" altLang="cs-CZ" sz="2000" b="1" dirty="0" err="1"/>
              <a:t>linguistischen</a:t>
            </a:r>
            <a:r>
              <a:rPr lang="cs-CZ" altLang="cs-CZ" sz="2000" b="1" dirty="0"/>
              <a:t> </a:t>
            </a:r>
            <a:r>
              <a:rPr lang="cs-CZ" altLang="cs-CZ" sz="2000" b="1" dirty="0" err="1"/>
              <a:t>Teildisziplinen</a:t>
            </a:r>
            <a:r>
              <a:rPr lang="cs-CZ" altLang="cs-CZ" sz="2000" b="1" dirty="0"/>
              <a:t>: </a:t>
            </a:r>
            <a:r>
              <a:rPr lang="cs-CZ" altLang="cs-CZ" sz="2000" b="1" dirty="0" err="1"/>
              <a:t>Phonetik</a:t>
            </a:r>
            <a:r>
              <a:rPr lang="cs-CZ" altLang="cs-CZ" sz="2000" b="1" dirty="0"/>
              <a:t> und </a:t>
            </a:r>
            <a:r>
              <a:rPr lang="cs-CZ" altLang="cs-CZ" sz="2000" b="1" dirty="0" err="1"/>
              <a:t>Phonologie</a:t>
            </a:r>
            <a:r>
              <a:rPr lang="cs-CZ" altLang="cs-CZ" sz="2000" b="1" dirty="0"/>
              <a:t>, </a:t>
            </a:r>
            <a:r>
              <a:rPr lang="cs-CZ" altLang="cs-CZ" sz="2000" b="1" dirty="0" err="1"/>
              <a:t>Morphologie</a:t>
            </a:r>
            <a:r>
              <a:rPr lang="cs-CZ" altLang="cs-CZ" sz="2000" b="1" dirty="0"/>
              <a:t>, Syntax, Lexikologie - </a:t>
            </a:r>
            <a:r>
              <a:rPr lang="cs-CZ" altLang="cs-CZ" sz="2000" b="1" dirty="0" err="1"/>
              <a:t>das</a:t>
            </a:r>
            <a:r>
              <a:rPr lang="cs-CZ" altLang="cs-CZ" sz="2000" b="1" dirty="0"/>
              <a:t> </a:t>
            </a:r>
            <a:r>
              <a:rPr lang="cs-CZ" altLang="cs-CZ" sz="2000" b="1" dirty="0" err="1"/>
              <a:t>Sprachsystem</a:t>
            </a:r>
            <a:endParaRPr lang="cs-CZ" altLang="cs-CZ" sz="2000" b="1" dirty="0"/>
          </a:p>
          <a:p>
            <a:pPr marL="609600" indent="-609600">
              <a:lnSpc>
                <a:spcPct val="80000"/>
              </a:lnSpc>
            </a:pPr>
            <a:r>
              <a:rPr lang="cs-CZ" altLang="cs-CZ" b="1" dirty="0" err="1"/>
              <a:t>Probleme</a:t>
            </a:r>
            <a:r>
              <a:rPr lang="cs-CZ" altLang="cs-CZ" b="1" dirty="0"/>
              <a:t> der </a:t>
            </a:r>
            <a:r>
              <a:rPr lang="cs-CZ" altLang="cs-CZ" b="1" dirty="0" err="1"/>
              <a:t>angemessenen</a:t>
            </a:r>
            <a:r>
              <a:rPr lang="cs-CZ" altLang="cs-CZ" b="1" dirty="0"/>
              <a:t> und </a:t>
            </a:r>
            <a:r>
              <a:rPr lang="cs-CZ" altLang="cs-CZ" b="1" dirty="0" err="1"/>
              <a:t>wirkungsvollen</a:t>
            </a:r>
            <a:r>
              <a:rPr lang="cs-CZ" altLang="cs-CZ" b="1" dirty="0"/>
              <a:t> </a:t>
            </a:r>
            <a:r>
              <a:rPr lang="cs-CZ" altLang="cs-CZ" b="1" dirty="0" err="1"/>
              <a:t>Gestaltung</a:t>
            </a:r>
            <a:r>
              <a:rPr lang="cs-CZ" altLang="cs-CZ" b="1" dirty="0"/>
              <a:t> der </a:t>
            </a:r>
            <a:r>
              <a:rPr lang="cs-CZ" altLang="cs-CZ" b="1" dirty="0" err="1"/>
              <a:t>Rede</a:t>
            </a:r>
            <a:r>
              <a:rPr lang="cs-CZ" altLang="cs-CZ" b="1" dirty="0"/>
              <a:t>, des </a:t>
            </a:r>
            <a:r>
              <a:rPr lang="cs-CZ" altLang="cs-CZ" b="1" dirty="0" err="1"/>
              <a:t>Textes</a:t>
            </a:r>
            <a:endParaRPr lang="cs-CZ" altLang="cs-CZ" b="1" dirty="0"/>
          </a:p>
          <a:p>
            <a:pPr marL="609600" indent="-609600">
              <a:lnSpc>
                <a:spcPct val="80000"/>
              </a:lnSpc>
            </a:pPr>
            <a:r>
              <a:rPr lang="cs-CZ" altLang="cs-CZ" b="1" dirty="0" err="1"/>
              <a:t>Sprachliche</a:t>
            </a:r>
            <a:r>
              <a:rPr lang="cs-CZ" altLang="cs-CZ" b="1" dirty="0"/>
              <a:t> </a:t>
            </a:r>
            <a:r>
              <a:rPr lang="cs-CZ" altLang="cs-CZ" b="1" dirty="0" err="1"/>
              <a:t>Äußerungen</a:t>
            </a:r>
            <a:r>
              <a:rPr lang="cs-CZ" altLang="cs-CZ" b="1" dirty="0"/>
              <a:t> in den </a:t>
            </a:r>
            <a:r>
              <a:rPr lang="cs-CZ" altLang="cs-CZ" b="1" dirty="0" err="1"/>
              <a:t>vielfältigen</a:t>
            </a:r>
            <a:r>
              <a:rPr lang="cs-CZ" altLang="cs-CZ" b="1" dirty="0"/>
              <a:t> </a:t>
            </a:r>
            <a:r>
              <a:rPr lang="cs-CZ" altLang="cs-CZ" b="1" dirty="0" err="1"/>
              <a:t>Sphären</a:t>
            </a:r>
            <a:r>
              <a:rPr lang="cs-CZ" altLang="cs-CZ" b="1" dirty="0"/>
              <a:t> der </a:t>
            </a:r>
            <a:r>
              <a:rPr lang="cs-CZ" altLang="cs-CZ" b="1" dirty="0" err="1"/>
              <a:t>menschlichen</a:t>
            </a:r>
            <a:r>
              <a:rPr lang="cs-CZ" altLang="cs-CZ" b="1" dirty="0"/>
              <a:t> </a:t>
            </a:r>
            <a:r>
              <a:rPr lang="cs-CZ" altLang="cs-CZ" b="1" dirty="0" err="1"/>
              <a:t>Kommunikation</a:t>
            </a:r>
            <a:r>
              <a:rPr lang="cs-CZ" altLang="cs-CZ" b="1" dirty="0"/>
              <a:t> - </a:t>
            </a:r>
            <a:r>
              <a:rPr lang="cs-CZ" altLang="cs-CZ" b="1" dirty="0" err="1"/>
              <a:t>Alltag</a:t>
            </a:r>
            <a:r>
              <a:rPr lang="cs-CZ" altLang="cs-CZ" b="1" dirty="0"/>
              <a:t>, </a:t>
            </a:r>
            <a:r>
              <a:rPr lang="cs-CZ" altLang="cs-CZ" b="1" dirty="0" err="1"/>
              <a:t>Öffentlichkeit</a:t>
            </a:r>
            <a:r>
              <a:rPr lang="cs-CZ" altLang="cs-CZ" b="1" dirty="0"/>
              <a:t>, </a:t>
            </a:r>
            <a:r>
              <a:rPr lang="cs-CZ" altLang="cs-CZ" b="1" dirty="0" err="1"/>
              <a:t>Wissenschaft</a:t>
            </a:r>
            <a:r>
              <a:rPr lang="cs-CZ" altLang="cs-CZ" b="1" dirty="0"/>
              <a:t>, </a:t>
            </a:r>
            <a:r>
              <a:rPr lang="cs-CZ" altLang="cs-CZ" b="1" dirty="0" err="1"/>
              <a:t>Massenmedien</a:t>
            </a:r>
            <a:r>
              <a:rPr lang="cs-CZ" altLang="cs-CZ" b="1" dirty="0"/>
              <a:t>, </a:t>
            </a:r>
            <a:r>
              <a:rPr lang="cs-CZ" altLang="cs-CZ" b="1" dirty="0" err="1">
                <a:solidFill>
                  <a:srgbClr val="00B0F0"/>
                </a:solidFill>
              </a:rPr>
              <a:t>Belletristik</a:t>
            </a:r>
            <a:endParaRPr lang="cs-CZ" altLang="cs-CZ" b="1" dirty="0">
              <a:solidFill>
                <a:srgbClr val="00B0F0"/>
              </a:solidFill>
            </a:endParaRPr>
          </a:p>
          <a:p>
            <a:pPr marL="609600" indent="-609600">
              <a:lnSpc>
                <a:spcPct val="80000"/>
              </a:lnSpc>
            </a:pPr>
            <a:r>
              <a:rPr lang="cs-CZ" altLang="cs-CZ" b="1" dirty="0" err="1"/>
              <a:t>Gegenstand</a:t>
            </a:r>
            <a:r>
              <a:rPr lang="cs-CZ" altLang="cs-CZ" b="1" dirty="0"/>
              <a:t> – </a:t>
            </a:r>
            <a:r>
              <a:rPr lang="cs-CZ" altLang="cs-CZ" b="1" dirty="0" err="1"/>
              <a:t>die</a:t>
            </a:r>
            <a:r>
              <a:rPr lang="cs-CZ" altLang="cs-CZ" b="1" dirty="0"/>
              <a:t> Kategorie  </a:t>
            </a:r>
            <a:r>
              <a:rPr lang="de-DE" altLang="cs-CZ" b="1" dirty="0"/>
              <a:t>„</a:t>
            </a:r>
            <a:r>
              <a:rPr lang="de-DE" altLang="cs-CZ" b="1" dirty="0">
                <a:solidFill>
                  <a:srgbClr val="00B0F0"/>
                </a:solidFill>
              </a:rPr>
              <a:t>der </a:t>
            </a:r>
            <a:r>
              <a:rPr lang="cs-CZ" altLang="cs-CZ" b="1" dirty="0" err="1">
                <a:solidFill>
                  <a:srgbClr val="00B0F0"/>
                </a:solidFill>
              </a:rPr>
              <a:t>Stil</a:t>
            </a:r>
            <a:r>
              <a:rPr lang="de-DE" altLang="cs-CZ" b="1" dirty="0"/>
              <a:t>“</a:t>
            </a:r>
            <a:endParaRPr lang="cs-CZ" altLang="cs-CZ" b="1" dirty="0"/>
          </a:p>
          <a:p>
            <a:endParaRPr lang="cs-CZ" dirty="0"/>
          </a:p>
        </p:txBody>
      </p:sp>
    </p:spTree>
    <p:extLst>
      <p:ext uri="{BB962C8B-B14F-4D97-AF65-F5344CB8AC3E}">
        <p14:creationId xmlns:p14="http://schemas.microsoft.com/office/powerpoint/2010/main" val="2640008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81BDBC-14F1-D9E9-EF77-1F48230827EE}"/>
              </a:ext>
            </a:extLst>
          </p:cNvPr>
          <p:cNvSpPr>
            <a:spLocks noGrp="1"/>
          </p:cNvSpPr>
          <p:nvPr>
            <p:ph type="title"/>
          </p:nvPr>
        </p:nvSpPr>
        <p:spPr/>
        <p:txBody>
          <a:bodyPr/>
          <a:lstStyle/>
          <a:p>
            <a:r>
              <a:rPr lang="cs-CZ" b="1" dirty="0"/>
              <a:t>Der </a:t>
            </a:r>
            <a:r>
              <a:rPr lang="cs-CZ" b="1" dirty="0" err="1"/>
              <a:t>Stil</a:t>
            </a:r>
            <a:endParaRPr lang="cs-CZ" dirty="0"/>
          </a:p>
        </p:txBody>
      </p:sp>
      <p:sp>
        <p:nvSpPr>
          <p:cNvPr id="3" name="Zástupný obsah 2">
            <a:extLst>
              <a:ext uri="{FF2B5EF4-FFF2-40B4-BE49-F238E27FC236}">
                <a16:creationId xmlns:a16="http://schemas.microsoft.com/office/drawing/2014/main" id="{7288791A-2877-4A56-9D15-47D0B160FD3E}"/>
              </a:ext>
            </a:extLst>
          </p:cNvPr>
          <p:cNvSpPr>
            <a:spLocks noGrp="1"/>
          </p:cNvSpPr>
          <p:nvPr>
            <p:ph sz="quarter" idx="13"/>
          </p:nvPr>
        </p:nvSpPr>
        <p:spPr/>
        <p:txBody>
          <a:bodyPr>
            <a:normAutofit fontScale="62500" lnSpcReduction="20000"/>
          </a:bodyPr>
          <a:lstStyle/>
          <a:p>
            <a:pPr>
              <a:lnSpc>
                <a:spcPct val="80000"/>
              </a:lnSpc>
            </a:pPr>
            <a:r>
              <a:rPr lang="cs-CZ" altLang="cs-CZ" b="1" dirty="0" err="1">
                <a:solidFill>
                  <a:srgbClr val="FF0000"/>
                </a:solidFill>
              </a:rPr>
              <a:t>Stil</a:t>
            </a:r>
            <a:r>
              <a:rPr lang="cs-CZ" altLang="cs-CZ" b="1" dirty="0">
                <a:solidFill>
                  <a:srgbClr val="FF0000"/>
                </a:solidFill>
              </a:rPr>
              <a:t> </a:t>
            </a:r>
            <a:r>
              <a:rPr lang="cs-CZ" altLang="cs-CZ" b="1" dirty="0"/>
              <a:t>– </a:t>
            </a:r>
            <a:r>
              <a:rPr lang="cs-CZ" altLang="cs-CZ" b="1" dirty="0" err="1"/>
              <a:t>allgemein</a:t>
            </a:r>
            <a:r>
              <a:rPr lang="cs-CZ" altLang="cs-CZ" b="1" dirty="0"/>
              <a:t>: „</a:t>
            </a:r>
            <a:r>
              <a:rPr lang="cs-CZ" altLang="cs-CZ" b="1" i="1" dirty="0"/>
              <a:t>Der </a:t>
            </a:r>
            <a:r>
              <a:rPr lang="cs-CZ" altLang="cs-CZ" b="1" i="1" dirty="0" err="1"/>
              <a:t>hat</a:t>
            </a:r>
            <a:r>
              <a:rPr lang="cs-CZ" altLang="cs-CZ" b="1" i="1" dirty="0"/>
              <a:t> </a:t>
            </a:r>
            <a:r>
              <a:rPr lang="cs-CZ" altLang="cs-CZ" b="1" i="1" dirty="0" err="1"/>
              <a:t>Stil</a:t>
            </a:r>
            <a:r>
              <a:rPr lang="cs-CZ" altLang="cs-CZ" b="1" i="1" dirty="0"/>
              <a:t>...“ </a:t>
            </a:r>
            <a:r>
              <a:rPr lang="cs-CZ" altLang="cs-CZ" b="1" dirty="0"/>
              <a:t>– „</a:t>
            </a:r>
            <a:r>
              <a:rPr lang="cs-CZ" altLang="cs-CZ" b="1" i="1" dirty="0" err="1"/>
              <a:t>Das</a:t>
            </a:r>
            <a:r>
              <a:rPr lang="cs-CZ" altLang="cs-CZ" b="1" i="1" dirty="0"/>
              <a:t> </a:t>
            </a:r>
            <a:r>
              <a:rPr lang="cs-CZ" altLang="cs-CZ" b="1" i="1" dirty="0" err="1"/>
              <a:t>hat</a:t>
            </a:r>
            <a:r>
              <a:rPr lang="cs-CZ" altLang="cs-CZ" b="1" i="1" dirty="0"/>
              <a:t> </a:t>
            </a:r>
            <a:r>
              <a:rPr lang="cs-CZ" altLang="cs-CZ" b="1" i="1" dirty="0" err="1"/>
              <a:t>keinen</a:t>
            </a:r>
            <a:r>
              <a:rPr lang="cs-CZ" altLang="cs-CZ" b="1" i="1" dirty="0"/>
              <a:t> </a:t>
            </a:r>
            <a:r>
              <a:rPr lang="cs-CZ" altLang="cs-CZ" b="1" i="1" dirty="0" err="1"/>
              <a:t>Stil</a:t>
            </a:r>
            <a:r>
              <a:rPr lang="cs-CZ" altLang="cs-CZ" b="1" dirty="0"/>
              <a:t>“</a:t>
            </a:r>
          </a:p>
          <a:p>
            <a:pPr marL="609600" indent="-609600">
              <a:lnSpc>
                <a:spcPct val="80000"/>
              </a:lnSpc>
              <a:buFontTx/>
              <a:buNone/>
            </a:pPr>
            <a:r>
              <a:rPr lang="cs-CZ" altLang="cs-CZ" b="1" dirty="0"/>
              <a:t>                  Art und Weise der </a:t>
            </a:r>
            <a:r>
              <a:rPr lang="cs-CZ" altLang="cs-CZ" b="1" dirty="0" err="1"/>
              <a:t>Gestaltung</a:t>
            </a:r>
            <a:r>
              <a:rPr lang="cs-CZ" altLang="cs-CZ" b="1" dirty="0"/>
              <a:t>, der </a:t>
            </a:r>
            <a:r>
              <a:rPr lang="cs-CZ" altLang="cs-CZ" b="1" dirty="0" err="1"/>
              <a:t>Äußerung</a:t>
            </a:r>
            <a:endParaRPr lang="cs-CZ" altLang="cs-CZ" b="1" dirty="0"/>
          </a:p>
          <a:p>
            <a:pPr marL="609600" indent="-609600">
              <a:lnSpc>
                <a:spcPct val="80000"/>
              </a:lnSpc>
              <a:buFontTx/>
              <a:buNone/>
            </a:pPr>
            <a:endParaRPr lang="cs-CZ" altLang="cs-CZ" b="1" dirty="0"/>
          </a:p>
          <a:p>
            <a:pPr>
              <a:lnSpc>
                <a:spcPct val="80000"/>
              </a:lnSpc>
            </a:pPr>
            <a:r>
              <a:rPr lang="cs-CZ" altLang="cs-CZ" b="1" dirty="0" err="1"/>
              <a:t>die</a:t>
            </a:r>
            <a:r>
              <a:rPr lang="cs-CZ" altLang="cs-CZ" b="1" dirty="0"/>
              <a:t> </a:t>
            </a:r>
            <a:r>
              <a:rPr lang="cs-CZ" altLang="cs-CZ" b="1" dirty="0" err="1"/>
              <a:t>Ausdrucksweise</a:t>
            </a:r>
            <a:r>
              <a:rPr lang="cs-CZ" altLang="cs-CZ" b="1" dirty="0"/>
              <a:t> - </a:t>
            </a:r>
            <a:r>
              <a:rPr lang="cs-CZ" altLang="cs-CZ" b="1" i="1" dirty="0"/>
              <a:t>S</a:t>
            </a:r>
            <a:r>
              <a:rPr lang="de-DE" altLang="cs-CZ" b="1" i="1" dirty="0"/>
              <a:t>ä</a:t>
            </a:r>
            <a:r>
              <a:rPr lang="cs-CZ" altLang="cs-CZ" b="1" i="1" dirty="0" err="1"/>
              <a:t>nger</a:t>
            </a:r>
            <a:r>
              <a:rPr lang="cs-CZ" altLang="cs-CZ" b="1" i="1" dirty="0"/>
              <a:t> XY </a:t>
            </a:r>
            <a:r>
              <a:rPr lang="cs-CZ" altLang="cs-CZ" b="1" i="1" dirty="0" err="1"/>
              <a:t>hat</a:t>
            </a:r>
            <a:r>
              <a:rPr lang="cs-CZ" altLang="cs-CZ" b="1" i="1" dirty="0"/>
              <a:t> </a:t>
            </a:r>
            <a:r>
              <a:rPr lang="cs-CZ" altLang="cs-CZ" b="1" i="1" dirty="0" err="1"/>
              <a:t>Stil</a:t>
            </a:r>
            <a:r>
              <a:rPr lang="cs-CZ" altLang="cs-CZ" b="1" i="1" dirty="0"/>
              <a:t>- </a:t>
            </a:r>
            <a:r>
              <a:rPr lang="cs-CZ" altLang="cs-CZ" b="1" dirty="0" err="1"/>
              <a:t>Kleider</a:t>
            </a:r>
            <a:r>
              <a:rPr lang="cs-CZ" altLang="cs-CZ" b="1" dirty="0"/>
              <a:t>, </a:t>
            </a:r>
            <a:r>
              <a:rPr lang="cs-CZ" altLang="cs-CZ" b="1" dirty="0" err="1"/>
              <a:t>Stimme</a:t>
            </a:r>
            <a:r>
              <a:rPr lang="cs-CZ" altLang="cs-CZ" b="1" dirty="0"/>
              <a:t> </a:t>
            </a:r>
            <a:r>
              <a:rPr lang="de-DE" altLang="cs-CZ" b="1" dirty="0"/>
              <a:t>  </a:t>
            </a:r>
          </a:p>
          <a:p>
            <a:pPr marL="609600" indent="-609600">
              <a:lnSpc>
                <a:spcPct val="80000"/>
              </a:lnSpc>
              <a:buFontTx/>
              <a:buNone/>
            </a:pPr>
            <a:r>
              <a:rPr lang="cs-CZ" altLang="cs-CZ" b="1" dirty="0"/>
              <a:t>        </a:t>
            </a:r>
            <a:r>
              <a:rPr lang="de-DE" altLang="cs-CZ" b="1" dirty="0"/>
              <a:t>          </a:t>
            </a:r>
            <a:r>
              <a:rPr lang="cs-CZ" altLang="cs-CZ" b="1" dirty="0" err="1"/>
              <a:t>Lieder</a:t>
            </a:r>
            <a:r>
              <a:rPr lang="cs-CZ" altLang="cs-CZ" b="1" dirty="0"/>
              <a:t> - </a:t>
            </a:r>
            <a:r>
              <a:rPr lang="cs-CZ" altLang="cs-CZ" b="1" dirty="0" err="1"/>
              <a:t>originell</a:t>
            </a:r>
            <a:r>
              <a:rPr lang="cs-CZ" altLang="cs-CZ" b="1" dirty="0"/>
              <a:t>, </a:t>
            </a:r>
            <a:r>
              <a:rPr lang="cs-CZ" altLang="cs-CZ" b="1" dirty="0" err="1"/>
              <a:t>erhaben</a:t>
            </a:r>
            <a:r>
              <a:rPr lang="cs-CZ" altLang="cs-CZ" b="1" dirty="0"/>
              <a:t>, </a:t>
            </a:r>
            <a:r>
              <a:rPr lang="cs-CZ" altLang="cs-CZ" b="1" dirty="0" err="1"/>
              <a:t>vu</a:t>
            </a:r>
            <a:r>
              <a:rPr lang="de-DE" altLang="cs-CZ" b="1" dirty="0" err="1"/>
              <a:t>lgär</a:t>
            </a:r>
            <a:r>
              <a:rPr lang="de-DE" altLang="cs-CZ" b="1" dirty="0"/>
              <a:t>, witzig….</a:t>
            </a:r>
            <a:endParaRPr lang="cs-CZ" altLang="cs-CZ" b="1" dirty="0"/>
          </a:p>
          <a:p>
            <a:pPr marL="609600" indent="-609600">
              <a:lnSpc>
                <a:spcPct val="80000"/>
              </a:lnSpc>
              <a:buFontTx/>
              <a:buNone/>
            </a:pPr>
            <a:r>
              <a:rPr lang="de-DE" altLang="cs-CZ" b="1" dirty="0"/>
              <a:t>        </a:t>
            </a:r>
            <a:r>
              <a:rPr lang="cs-CZ" altLang="cs-CZ" b="1" dirty="0"/>
              <a:t>         </a:t>
            </a:r>
          </a:p>
          <a:p>
            <a:pPr>
              <a:lnSpc>
                <a:spcPct val="80000"/>
              </a:lnSpc>
            </a:pPr>
            <a:r>
              <a:rPr lang="cs-CZ" altLang="cs-CZ" b="1" dirty="0"/>
              <a:t>Kunst  (Architektur, </a:t>
            </a:r>
            <a:r>
              <a:rPr lang="cs-CZ" altLang="cs-CZ" b="1" dirty="0" err="1"/>
              <a:t>bildende</a:t>
            </a:r>
            <a:r>
              <a:rPr lang="cs-CZ" altLang="cs-CZ" b="1" dirty="0"/>
              <a:t> Kunst, </a:t>
            </a:r>
            <a:r>
              <a:rPr lang="cs-CZ" altLang="cs-CZ" b="1" dirty="0" err="1"/>
              <a:t>Musik</a:t>
            </a:r>
            <a:r>
              <a:rPr lang="cs-CZ" altLang="cs-CZ" b="1" dirty="0"/>
              <a:t>, </a:t>
            </a:r>
          </a:p>
          <a:p>
            <a:pPr marL="609600" indent="-609600">
              <a:lnSpc>
                <a:spcPct val="80000"/>
              </a:lnSpc>
              <a:buFontTx/>
              <a:buNone/>
            </a:pPr>
            <a:r>
              <a:rPr lang="cs-CZ" altLang="cs-CZ" b="1" dirty="0"/>
              <a:t>                 Literatur)</a:t>
            </a:r>
          </a:p>
          <a:p>
            <a:pPr marL="609600" indent="-609600">
              <a:lnSpc>
                <a:spcPct val="80000"/>
              </a:lnSpc>
              <a:buFontTx/>
              <a:buNone/>
            </a:pPr>
            <a:endParaRPr lang="de-DE" altLang="cs-CZ" b="1" dirty="0"/>
          </a:p>
          <a:p>
            <a:pPr>
              <a:lnSpc>
                <a:spcPct val="80000"/>
              </a:lnSpc>
            </a:pPr>
            <a:r>
              <a:rPr lang="cs-CZ" altLang="cs-CZ" b="1" dirty="0" err="1">
                <a:solidFill>
                  <a:srgbClr val="FF0000"/>
                </a:solidFill>
              </a:rPr>
              <a:t>Epochenstil</a:t>
            </a:r>
            <a:r>
              <a:rPr lang="cs-CZ" altLang="cs-CZ" b="1" dirty="0"/>
              <a:t> – Gotik, </a:t>
            </a:r>
            <a:r>
              <a:rPr lang="cs-CZ" altLang="cs-CZ" b="1" dirty="0" err="1"/>
              <a:t>Renaissance,Barock</a:t>
            </a:r>
            <a:r>
              <a:rPr lang="cs-CZ" altLang="cs-CZ" b="1" dirty="0"/>
              <a:t>, </a:t>
            </a:r>
            <a:r>
              <a:rPr lang="cs-CZ" altLang="cs-CZ" b="1" dirty="0" err="1">
                <a:solidFill>
                  <a:prstClr val="black"/>
                </a:solidFill>
              </a:rPr>
              <a:t>Jugendstil</a:t>
            </a:r>
            <a:r>
              <a:rPr lang="cs-CZ" altLang="cs-CZ" b="1" dirty="0">
                <a:solidFill>
                  <a:prstClr val="black"/>
                </a:solidFill>
              </a:rPr>
              <a:t>, </a:t>
            </a:r>
            <a:r>
              <a:rPr lang="cs-CZ" altLang="cs-CZ" b="1" dirty="0" err="1">
                <a:solidFill>
                  <a:prstClr val="black"/>
                </a:solidFill>
              </a:rPr>
              <a:t>Moderne</a:t>
            </a:r>
            <a:r>
              <a:rPr lang="cs-CZ" altLang="cs-CZ" b="1" dirty="0">
                <a:solidFill>
                  <a:prstClr val="black"/>
                </a:solidFill>
              </a:rPr>
              <a:t>…</a:t>
            </a:r>
          </a:p>
          <a:p>
            <a:pPr marL="0" indent="0">
              <a:lnSpc>
                <a:spcPct val="80000"/>
              </a:lnSpc>
              <a:buNone/>
            </a:pPr>
            <a:endParaRPr lang="cs-CZ" altLang="cs-CZ" b="1" dirty="0"/>
          </a:p>
          <a:p>
            <a:pPr>
              <a:lnSpc>
                <a:spcPct val="80000"/>
              </a:lnSpc>
            </a:pPr>
            <a:r>
              <a:rPr lang="cs-CZ" altLang="cs-CZ" b="1" dirty="0" err="1">
                <a:solidFill>
                  <a:srgbClr val="FF0000"/>
                </a:solidFill>
              </a:rPr>
              <a:t>Individualstil</a:t>
            </a:r>
            <a:r>
              <a:rPr lang="cs-CZ" altLang="cs-CZ" b="1" dirty="0">
                <a:solidFill>
                  <a:srgbClr val="FF0000"/>
                </a:solidFill>
              </a:rPr>
              <a:t> </a:t>
            </a:r>
            <a:r>
              <a:rPr lang="cs-CZ" altLang="cs-CZ" b="1" dirty="0"/>
              <a:t>-  </a:t>
            </a:r>
            <a:r>
              <a:rPr lang="cs-CZ" altLang="cs-CZ" b="1" dirty="0" err="1">
                <a:solidFill>
                  <a:srgbClr val="00B050"/>
                </a:solidFill>
              </a:rPr>
              <a:t>Schriftsteller</a:t>
            </a:r>
            <a:r>
              <a:rPr lang="cs-CZ" altLang="cs-CZ" b="1" dirty="0"/>
              <a:t>: Goethe, </a:t>
            </a:r>
            <a:r>
              <a:rPr lang="cs-CZ" altLang="cs-CZ" b="1" dirty="0" err="1"/>
              <a:t>Novalis</a:t>
            </a:r>
            <a:r>
              <a:rPr lang="cs-CZ" altLang="cs-CZ" b="1" dirty="0"/>
              <a:t>, G. Grass</a:t>
            </a:r>
            <a:r>
              <a:rPr lang="de-DE" altLang="cs-CZ" b="1" dirty="0"/>
              <a:t>; </a:t>
            </a:r>
            <a:r>
              <a:rPr lang="cs-CZ" altLang="cs-CZ" b="1" dirty="0"/>
              <a:t>(</a:t>
            </a:r>
            <a:r>
              <a:rPr lang="de-DE" altLang="cs-CZ" b="1" dirty="0"/>
              <a:t>Maler: </a:t>
            </a:r>
            <a:r>
              <a:rPr lang="cs-CZ" altLang="cs-CZ" b="1" dirty="0" err="1"/>
              <a:t>Picassso</a:t>
            </a:r>
            <a:r>
              <a:rPr lang="cs-CZ" altLang="cs-CZ" b="1" dirty="0"/>
              <a:t>, van </a:t>
            </a:r>
            <a:r>
              <a:rPr lang="cs-CZ" altLang="cs-CZ" b="1" dirty="0" err="1"/>
              <a:t>Gogh</a:t>
            </a:r>
            <a:r>
              <a:rPr lang="de-DE" altLang="cs-CZ" b="1" dirty="0"/>
              <a:t>; Komponisten: Mozart, Debussy…</a:t>
            </a:r>
            <a:r>
              <a:rPr lang="cs-CZ" altLang="cs-CZ" b="1" dirty="0"/>
              <a:t>)</a:t>
            </a:r>
          </a:p>
          <a:p>
            <a:pPr marL="609600" indent="-609600">
              <a:lnSpc>
                <a:spcPct val="80000"/>
              </a:lnSpc>
              <a:buFontTx/>
              <a:buNone/>
            </a:pPr>
            <a:r>
              <a:rPr lang="cs-CZ" altLang="cs-CZ" b="1" dirty="0"/>
              <a:t>         </a:t>
            </a:r>
          </a:p>
          <a:p>
            <a:pPr>
              <a:lnSpc>
                <a:spcPct val="80000"/>
              </a:lnSpc>
            </a:pPr>
            <a:r>
              <a:rPr lang="cs-CZ" altLang="cs-CZ" b="1" dirty="0" err="1"/>
              <a:t>Sprachstil</a:t>
            </a:r>
            <a:r>
              <a:rPr lang="cs-CZ" altLang="cs-CZ" b="1" dirty="0"/>
              <a:t> – Art und Weise der </a:t>
            </a:r>
            <a:r>
              <a:rPr lang="cs-CZ" altLang="cs-CZ" b="1" dirty="0" err="1"/>
              <a:t>sprachlichen</a:t>
            </a:r>
            <a:r>
              <a:rPr lang="cs-CZ" altLang="cs-CZ" b="1" dirty="0"/>
              <a:t> </a:t>
            </a:r>
            <a:r>
              <a:rPr lang="cs-CZ" altLang="cs-CZ" b="1" dirty="0" err="1"/>
              <a:t>Äußerung</a:t>
            </a:r>
            <a:r>
              <a:rPr lang="de-DE" altLang="cs-CZ" b="1" dirty="0"/>
              <a:t> I</a:t>
            </a:r>
            <a:r>
              <a:rPr lang="cs-CZ" altLang="cs-CZ" b="1" dirty="0"/>
              <a:t>m Text (</a:t>
            </a:r>
            <a:r>
              <a:rPr lang="cs-CZ" altLang="cs-CZ" b="1" dirty="0" err="1"/>
              <a:t>Textgestaltung</a:t>
            </a:r>
            <a:r>
              <a:rPr lang="cs-CZ" altLang="cs-CZ" b="1" dirty="0"/>
              <a:t>)</a:t>
            </a:r>
          </a:p>
          <a:p>
            <a:endParaRPr lang="cs-CZ" dirty="0"/>
          </a:p>
        </p:txBody>
      </p:sp>
    </p:spTree>
    <p:extLst>
      <p:ext uri="{BB962C8B-B14F-4D97-AF65-F5344CB8AC3E}">
        <p14:creationId xmlns:p14="http://schemas.microsoft.com/office/powerpoint/2010/main" val="2542174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2" end="12"/>
                                            </p:txEl>
                                          </p:spTgt>
                                        </p:tgtEl>
                                        <p:attrNameLst>
                                          <p:attrName>style.visibility</p:attrName>
                                        </p:attrNameLst>
                                      </p:cBhvr>
                                      <p:to>
                                        <p:strVal val="visible"/>
                                      </p:to>
                                    </p:set>
                                    <p:anim calcmode="lin" valueType="num">
                                      <p:cBhvr additive="base">
                                        <p:cTn id="6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 calcmode="lin" valueType="num">
                                      <p:cBhvr additive="base">
                                        <p:cTn id="67"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4E96EA-0F98-22EA-B9EA-B4E6FD9E8892}"/>
              </a:ext>
            </a:extLst>
          </p:cNvPr>
          <p:cNvSpPr>
            <a:spLocks noGrp="1"/>
          </p:cNvSpPr>
          <p:nvPr>
            <p:ph type="title"/>
          </p:nvPr>
        </p:nvSpPr>
        <p:spPr/>
        <p:txBody>
          <a:bodyPr/>
          <a:lstStyle/>
          <a:p>
            <a:r>
              <a:rPr lang="de-DE" b="1" dirty="0"/>
              <a:t>Stildefinition</a:t>
            </a:r>
            <a:endParaRPr lang="cs-CZ" dirty="0"/>
          </a:p>
        </p:txBody>
      </p:sp>
      <p:sp>
        <p:nvSpPr>
          <p:cNvPr id="3" name="Zástupný obsah 2">
            <a:extLst>
              <a:ext uri="{FF2B5EF4-FFF2-40B4-BE49-F238E27FC236}">
                <a16:creationId xmlns:a16="http://schemas.microsoft.com/office/drawing/2014/main" id="{678B04E2-9791-8470-A128-1459FC70BB6C}"/>
              </a:ext>
            </a:extLst>
          </p:cNvPr>
          <p:cNvSpPr>
            <a:spLocks noGrp="1"/>
          </p:cNvSpPr>
          <p:nvPr>
            <p:ph sz="quarter" idx="13"/>
          </p:nvPr>
        </p:nvSpPr>
        <p:spPr/>
        <p:txBody>
          <a:bodyPr>
            <a:normAutofit fontScale="92500" lnSpcReduction="20000"/>
          </a:bodyPr>
          <a:lstStyle/>
          <a:p>
            <a:r>
              <a:rPr lang="cs-CZ" altLang="cs-CZ" b="1" dirty="0"/>
              <a:t>Der </a:t>
            </a:r>
            <a:r>
              <a:rPr lang="cs-CZ" altLang="cs-CZ" b="1" dirty="0" err="1"/>
              <a:t>Stilbegriff</a:t>
            </a:r>
            <a:r>
              <a:rPr lang="cs-CZ" altLang="cs-CZ" b="1" dirty="0"/>
              <a:t>:</a:t>
            </a:r>
          </a:p>
          <a:p>
            <a:r>
              <a:rPr lang="cs-CZ" altLang="cs-CZ" b="1" dirty="0" err="1">
                <a:solidFill>
                  <a:srgbClr val="FF0000"/>
                </a:solidFill>
              </a:rPr>
              <a:t>Auswahl</a:t>
            </a:r>
            <a:r>
              <a:rPr lang="cs-CZ" altLang="cs-CZ" b="1" dirty="0">
                <a:solidFill>
                  <a:srgbClr val="FF0000"/>
                </a:solidFill>
              </a:rPr>
              <a:t>- und </a:t>
            </a:r>
            <a:r>
              <a:rPr lang="cs-CZ" altLang="cs-CZ" b="1" dirty="0" err="1">
                <a:solidFill>
                  <a:srgbClr val="FF0000"/>
                </a:solidFill>
              </a:rPr>
              <a:t>Anordung</a:t>
            </a:r>
            <a:r>
              <a:rPr lang="cs-CZ" altLang="cs-CZ" b="1" dirty="0">
                <a:solidFill>
                  <a:srgbClr val="FF0000"/>
                </a:solidFill>
              </a:rPr>
              <a:t> </a:t>
            </a:r>
            <a:r>
              <a:rPr lang="cs-CZ" altLang="cs-CZ" b="1" dirty="0" err="1">
                <a:solidFill>
                  <a:srgbClr val="FF0000"/>
                </a:solidFill>
              </a:rPr>
              <a:t>spezifischer</a:t>
            </a:r>
            <a:r>
              <a:rPr lang="cs-CZ" altLang="cs-CZ" b="1" dirty="0">
                <a:solidFill>
                  <a:srgbClr val="FF0000"/>
                </a:solidFill>
              </a:rPr>
              <a:t> </a:t>
            </a:r>
            <a:r>
              <a:rPr lang="cs-CZ" altLang="cs-CZ" b="1" dirty="0" err="1">
                <a:solidFill>
                  <a:srgbClr val="FF0000"/>
                </a:solidFill>
              </a:rPr>
              <a:t>Ausdrucksvarianten</a:t>
            </a:r>
            <a:r>
              <a:rPr lang="cs-CZ" altLang="cs-CZ" b="1" dirty="0">
                <a:solidFill>
                  <a:srgbClr val="FF0000"/>
                </a:solidFill>
              </a:rPr>
              <a:t> </a:t>
            </a:r>
            <a:r>
              <a:rPr lang="cs-CZ" altLang="cs-CZ" b="1" dirty="0" err="1"/>
              <a:t>aus</a:t>
            </a:r>
            <a:r>
              <a:rPr lang="cs-CZ" altLang="cs-CZ" b="1" dirty="0"/>
              <a:t> </a:t>
            </a:r>
            <a:r>
              <a:rPr lang="cs-CZ" altLang="cs-CZ" b="1" dirty="0" err="1"/>
              <a:t>einem</a:t>
            </a:r>
            <a:r>
              <a:rPr lang="cs-CZ" altLang="cs-CZ" b="1" dirty="0"/>
              <a:t> </a:t>
            </a:r>
            <a:r>
              <a:rPr lang="cs-CZ" altLang="cs-CZ" b="1" dirty="0" err="1">
                <a:solidFill>
                  <a:srgbClr val="0070C0"/>
                </a:solidFill>
              </a:rPr>
              <a:t>Feld</a:t>
            </a:r>
            <a:r>
              <a:rPr lang="cs-CZ" altLang="cs-CZ" b="1" dirty="0">
                <a:solidFill>
                  <a:srgbClr val="0070C0"/>
                </a:solidFill>
              </a:rPr>
              <a:t> </a:t>
            </a:r>
            <a:r>
              <a:rPr lang="cs-CZ" altLang="cs-CZ" b="1" dirty="0" err="1">
                <a:solidFill>
                  <a:srgbClr val="0070C0"/>
                </a:solidFill>
              </a:rPr>
              <a:t>äquivalenter</a:t>
            </a:r>
            <a:r>
              <a:rPr lang="cs-CZ" altLang="cs-CZ" b="1" dirty="0">
                <a:solidFill>
                  <a:srgbClr val="0070C0"/>
                </a:solidFill>
              </a:rPr>
              <a:t> </a:t>
            </a:r>
            <a:r>
              <a:rPr lang="cs-CZ" altLang="cs-CZ" b="1" dirty="0" err="1">
                <a:solidFill>
                  <a:srgbClr val="0070C0"/>
                </a:solidFill>
              </a:rPr>
              <a:t>sprachlicher</a:t>
            </a:r>
            <a:r>
              <a:rPr lang="cs-CZ" altLang="cs-CZ" b="1" dirty="0">
                <a:solidFill>
                  <a:srgbClr val="0070C0"/>
                </a:solidFill>
              </a:rPr>
              <a:t> </a:t>
            </a:r>
            <a:r>
              <a:rPr lang="cs-CZ" altLang="cs-CZ" b="1" dirty="0" err="1">
                <a:solidFill>
                  <a:srgbClr val="0070C0"/>
                </a:solidFill>
              </a:rPr>
              <a:t>Mittel</a:t>
            </a:r>
            <a:r>
              <a:rPr lang="cs-CZ" altLang="cs-CZ" b="1" dirty="0">
                <a:solidFill>
                  <a:srgbClr val="0070C0"/>
                </a:solidFill>
              </a:rPr>
              <a:t> und </a:t>
            </a:r>
            <a:r>
              <a:rPr lang="cs-CZ" altLang="cs-CZ" b="1" dirty="0" err="1">
                <a:solidFill>
                  <a:srgbClr val="0070C0"/>
                </a:solidFill>
              </a:rPr>
              <a:t>Konstruktionen</a:t>
            </a:r>
            <a:r>
              <a:rPr lang="cs-CZ" altLang="cs-CZ" b="1" dirty="0">
                <a:solidFill>
                  <a:srgbClr val="0070C0"/>
                </a:solidFill>
              </a:rPr>
              <a:t> </a:t>
            </a:r>
            <a:r>
              <a:rPr lang="cs-CZ" altLang="cs-CZ" b="1" dirty="0"/>
              <a:t>- </a:t>
            </a:r>
            <a:r>
              <a:rPr lang="cs-CZ" altLang="cs-CZ" b="1" dirty="0" err="1"/>
              <a:t>stellt</a:t>
            </a:r>
            <a:r>
              <a:rPr lang="cs-CZ" altLang="cs-CZ" b="1" dirty="0"/>
              <a:t> </a:t>
            </a:r>
            <a:r>
              <a:rPr lang="cs-CZ" altLang="cs-CZ" b="1" dirty="0" err="1"/>
              <a:t>das</a:t>
            </a:r>
            <a:r>
              <a:rPr lang="cs-CZ" altLang="cs-CZ" b="1" dirty="0"/>
              <a:t> </a:t>
            </a:r>
            <a:r>
              <a:rPr lang="cs-CZ" altLang="cs-CZ" b="1" dirty="0" err="1">
                <a:solidFill>
                  <a:srgbClr val="00B050"/>
                </a:solidFill>
              </a:rPr>
              <a:t>Sprachsystem</a:t>
            </a:r>
            <a:r>
              <a:rPr lang="cs-CZ" altLang="cs-CZ" b="1" dirty="0">
                <a:solidFill>
                  <a:srgbClr val="00B050"/>
                </a:solidFill>
              </a:rPr>
              <a:t> </a:t>
            </a:r>
            <a:r>
              <a:rPr lang="cs-CZ" altLang="cs-CZ" b="1" dirty="0"/>
              <a:t>zur </a:t>
            </a:r>
            <a:r>
              <a:rPr lang="cs-CZ" altLang="cs-CZ" b="1" dirty="0" err="1"/>
              <a:t>Verfügung</a:t>
            </a:r>
            <a:r>
              <a:rPr lang="cs-CZ" altLang="cs-CZ" b="1" dirty="0"/>
              <a:t>. Die </a:t>
            </a:r>
            <a:r>
              <a:rPr lang="cs-CZ" altLang="cs-CZ" b="1" dirty="0" err="1"/>
              <a:t>Wahl</a:t>
            </a:r>
            <a:r>
              <a:rPr lang="cs-CZ" altLang="cs-CZ" b="1" dirty="0"/>
              <a:t> der </a:t>
            </a:r>
            <a:r>
              <a:rPr lang="cs-CZ" altLang="cs-CZ" b="1" dirty="0" err="1"/>
              <a:t>Ausdrucksvariante</a:t>
            </a:r>
            <a:r>
              <a:rPr lang="cs-CZ" altLang="cs-CZ" b="1" dirty="0"/>
              <a:t> </a:t>
            </a:r>
            <a:r>
              <a:rPr lang="cs-CZ" altLang="cs-CZ" b="1" dirty="0" err="1"/>
              <a:t>ist</a:t>
            </a:r>
            <a:r>
              <a:rPr lang="cs-CZ" altLang="cs-CZ" b="1" dirty="0"/>
              <a:t> durch </a:t>
            </a:r>
            <a:r>
              <a:rPr lang="cs-CZ" altLang="cs-CZ" b="1" dirty="0" err="1"/>
              <a:t>die</a:t>
            </a:r>
            <a:endParaRPr lang="cs-CZ" altLang="cs-CZ" b="1" dirty="0"/>
          </a:p>
          <a:p>
            <a:r>
              <a:rPr lang="cs-CZ" altLang="cs-CZ" b="1" dirty="0" err="1">
                <a:solidFill>
                  <a:srgbClr val="7030A0"/>
                </a:solidFill>
              </a:rPr>
              <a:t>äußere</a:t>
            </a:r>
            <a:r>
              <a:rPr lang="cs-CZ" altLang="cs-CZ" b="1" dirty="0">
                <a:solidFill>
                  <a:srgbClr val="7030A0"/>
                </a:solidFill>
              </a:rPr>
              <a:t> </a:t>
            </a:r>
            <a:r>
              <a:rPr lang="cs-CZ" altLang="cs-CZ" b="1" dirty="0" err="1">
                <a:solidFill>
                  <a:srgbClr val="7030A0"/>
                </a:solidFill>
              </a:rPr>
              <a:t>Bedingungen</a:t>
            </a:r>
            <a:r>
              <a:rPr lang="cs-CZ" altLang="cs-CZ" b="1" dirty="0">
                <a:solidFill>
                  <a:srgbClr val="7030A0"/>
                </a:solidFill>
              </a:rPr>
              <a:t> </a:t>
            </a:r>
            <a:r>
              <a:rPr lang="cs-CZ" altLang="cs-CZ" b="1" dirty="0"/>
              <a:t>(</a:t>
            </a:r>
            <a:r>
              <a:rPr lang="cs-CZ" altLang="cs-CZ" b="1" dirty="0" err="1"/>
              <a:t>kommunikative</a:t>
            </a:r>
            <a:r>
              <a:rPr lang="cs-CZ" altLang="cs-CZ" b="1" dirty="0"/>
              <a:t> </a:t>
            </a:r>
            <a:r>
              <a:rPr lang="cs-CZ" altLang="cs-CZ" b="1" dirty="0" err="1"/>
              <a:t>Situation</a:t>
            </a:r>
            <a:r>
              <a:rPr lang="cs-CZ" altLang="cs-CZ" b="1" dirty="0"/>
              <a:t>, </a:t>
            </a:r>
            <a:r>
              <a:rPr lang="cs-CZ" altLang="cs-CZ" b="1" dirty="0" err="1"/>
              <a:t>soziale</a:t>
            </a:r>
            <a:r>
              <a:rPr lang="cs-CZ" altLang="cs-CZ" b="1" dirty="0"/>
              <a:t> </a:t>
            </a:r>
            <a:r>
              <a:rPr lang="cs-CZ" altLang="cs-CZ" b="1" dirty="0" err="1"/>
              <a:t>Umgebung</a:t>
            </a:r>
            <a:r>
              <a:rPr lang="cs-CZ" altLang="cs-CZ" b="1" dirty="0"/>
              <a:t>) </a:t>
            </a:r>
          </a:p>
          <a:p>
            <a:r>
              <a:rPr lang="cs-CZ" altLang="cs-CZ" b="1" dirty="0" err="1">
                <a:solidFill>
                  <a:srgbClr val="7030A0"/>
                </a:solidFill>
              </a:rPr>
              <a:t>innere</a:t>
            </a:r>
            <a:r>
              <a:rPr lang="cs-CZ" altLang="cs-CZ" b="1" dirty="0">
                <a:solidFill>
                  <a:srgbClr val="7030A0"/>
                </a:solidFill>
              </a:rPr>
              <a:t> </a:t>
            </a:r>
            <a:r>
              <a:rPr lang="cs-CZ" altLang="cs-CZ" b="1" dirty="0" err="1">
                <a:solidFill>
                  <a:srgbClr val="7030A0"/>
                </a:solidFill>
              </a:rPr>
              <a:t>Bedingungen</a:t>
            </a:r>
            <a:r>
              <a:rPr lang="cs-CZ" altLang="cs-CZ" b="1" dirty="0">
                <a:solidFill>
                  <a:srgbClr val="7030A0"/>
                </a:solidFill>
              </a:rPr>
              <a:t> </a:t>
            </a:r>
            <a:r>
              <a:rPr lang="cs-CZ" altLang="cs-CZ" b="1" dirty="0" err="1"/>
              <a:t>wie</a:t>
            </a:r>
            <a:r>
              <a:rPr lang="cs-CZ" altLang="cs-CZ" b="1" dirty="0"/>
              <a:t> </a:t>
            </a:r>
            <a:r>
              <a:rPr lang="cs-CZ" altLang="cs-CZ" b="1" dirty="0" err="1"/>
              <a:t>Kenntnisse</a:t>
            </a:r>
            <a:r>
              <a:rPr lang="cs-CZ" altLang="cs-CZ" b="1" dirty="0"/>
              <a:t>, </a:t>
            </a:r>
            <a:r>
              <a:rPr lang="cs-CZ" altLang="cs-CZ" b="1" dirty="0" err="1"/>
              <a:t>Fertigkeiten</a:t>
            </a:r>
            <a:r>
              <a:rPr lang="cs-CZ" altLang="cs-CZ" b="1" dirty="0"/>
              <a:t>, </a:t>
            </a:r>
            <a:r>
              <a:rPr lang="cs-CZ" altLang="cs-CZ" b="1" dirty="0" err="1"/>
              <a:t>Gewohnheiten</a:t>
            </a:r>
            <a:r>
              <a:rPr lang="cs-CZ" altLang="cs-CZ" b="1" dirty="0"/>
              <a:t>, </a:t>
            </a:r>
            <a:r>
              <a:rPr lang="cs-CZ" altLang="cs-CZ" b="1" dirty="0" err="1"/>
              <a:t>Interessen</a:t>
            </a:r>
            <a:r>
              <a:rPr lang="cs-CZ" altLang="cs-CZ" b="1" dirty="0"/>
              <a:t>, </a:t>
            </a:r>
            <a:r>
              <a:rPr lang="cs-CZ" altLang="cs-CZ" b="1" dirty="0" err="1"/>
              <a:t>Einstellungen</a:t>
            </a:r>
            <a:r>
              <a:rPr lang="cs-CZ" altLang="cs-CZ" b="1" dirty="0"/>
              <a:t> und Motive des </a:t>
            </a:r>
            <a:r>
              <a:rPr lang="cs-CZ" altLang="cs-CZ" b="1" dirty="0" err="1">
                <a:solidFill>
                  <a:srgbClr val="92D050"/>
                </a:solidFill>
              </a:rPr>
              <a:t>Textproduzenten</a:t>
            </a:r>
            <a:r>
              <a:rPr lang="cs-CZ" altLang="cs-CZ" b="1" dirty="0"/>
              <a:t> </a:t>
            </a:r>
            <a:r>
              <a:rPr lang="cs-CZ" altLang="cs-CZ" b="1" dirty="0" err="1"/>
              <a:t>sowie</a:t>
            </a:r>
            <a:r>
              <a:rPr lang="cs-CZ" altLang="cs-CZ" b="1" dirty="0"/>
              <a:t> –</a:t>
            </a:r>
            <a:r>
              <a:rPr lang="cs-CZ" altLang="cs-CZ" b="1" dirty="0" err="1">
                <a:solidFill>
                  <a:srgbClr val="92D050"/>
                </a:solidFill>
              </a:rPr>
              <a:t>rezipienten</a:t>
            </a:r>
            <a:r>
              <a:rPr lang="cs-CZ" altLang="cs-CZ" b="1" dirty="0"/>
              <a:t> </a:t>
            </a:r>
            <a:endParaRPr lang="cs-CZ" altLang="cs-CZ" dirty="0"/>
          </a:p>
          <a:p>
            <a:r>
              <a:rPr lang="cs-CZ" altLang="cs-CZ" b="1" dirty="0"/>
              <a:t>Der </a:t>
            </a:r>
            <a:r>
              <a:rPr lang="cs-CZ" altLang="cs-CZ" b="1" dirty="0" err="1"/>
              <a:t>Stil</a:t>
            </a:r>
            <a:r>
              <a:rPr lang="cs-CZ" altLang="cs-CZ" b="1" dirty="0"/>
              <a:t> </a:t>
            </a:r>
            <a:r>
              <a:rPr lang="cs-CZ" altLang="cs-CZ" b="1" dirty="0" err="1"/>
              <a:t>ist</a:t>
            </a:r>
            <a:r>
              <a:rPr lang="cs-CZ" altLang="cs-CZ" b="1" dirty="0"/>
              <a:t> </a:t>
            </a:r>
            <a:r>
              <a:rPr lang="cs-CZ" altLang="cs-CZ" b="1" dirty="0" err="1"/>
              <a:t>also</a:t>
            </a:r>
            <a:r>
              <a:rPr lang="cs-CZ" altLang="cs-CZ" b="1" dirty="0"/>
              <a:t> </a:t>
            </a:r>
            <a:r>
              <a:rPr lang="cs-CZ" altLang="cs-CZ" b="1" dirty="0" err="1"/>
              <a:t>zwischen</a:t>
            </a:r>
            <a:r>
              <a:rPr lang="cs-CZ" altLang="cs-CZ" b="1" dirty="0"/>
              <a:t> dem </a:t>
            </a:r>
            <a:r>
              <a:rPr lang="cs-CZ" altLang="cs-CZ" b="1" dirty="0">
                <a:solidFill>
                  <a:srgbClr val="FF0000"/>
                </a:solidFill>
              </a:rPr>
              <a:t>Text </a:t>
            </a:r>
            <a:r>
              <a:rPr lang="cs-CZ" altLang="cs-CZ" b="1" dirty="0"/>
              <a:t>und </a:t>
            </a:r>
            <a:r>
              <a:rPr lang="cs-CZ" altLang="cs-CZ" b="1" dirty="0" err="1"/>
              <a:t>seinen</a:t>
            </a:r>
            <a:r>
              <a:rPr lang="cs-CZ" altLang="cs-CZ" b="1" dirty="0"/>
              <a:t> </a:t>
            </a:r>
            <a:r>
              <a:rPr lang="cs-CZ" altLang="cs-CZ" b="1" dirty="0" err="1"/>
              <a:t>Strukturen</a:t>
            </a:r>
            <a:r>
              <a:rPr lang="cs-CZ" altLang="cs-CZ" b="1" dirty="0"/>
              <a:t> und der </a:t>
            </a:r>
            <a:r>
              <a:rPr lang="cs-CZ" altLang="cs-CZ" b="1" dirty="0" err="1">
                <a:solidFill>
                  <a:srgbClr val="FF0000"/>
                </a:solidFill>
              </a:rPr>
              <a:t>kommunikativen</a:t>
            </a:r>
            <a:r>
              <a:rPr lang="cs-CZ" altLang="cs-CZ" b="1" dirty="0">
                <a:solidFill>
                  <a:srgbClr val="FF0000"/>
                </a:solidFill>
              </a:rPr>
              <a:t> </a:t>
            </a:r>
            <a:r>
              <a:rPr lang="cs-CZ" altLang="cs-CZ" b="1" dirty="0" err="1">
                <a:solidFill>
                  <a:srgbClr val="FF0000"/>
                </a:solidFill>
              </a:rPr>
              <a:t>Situation</a:t>
            </a:r>
            <a:r>
              <a:rPr lang="cs-CZ" altLang="cs-CZ" b="1" dirty="0">
                <a:solidFill>
                  <a:srgbClr val="FF0000"/>
                </a:solidFill>
              </a:rPr>
              <a:t> </a:t>
            </a:r>
            <a:r>
              <a:rPr lang="cs-CZ" altLang="cs-CZ" b="1" dirty="0"/>
              <a:t>und </a:t>
            </a:r>
            <a:r>
              <a:rPr lang="cs-CZ" altLang="cs-CZ" b="1" dirty="0" err="1"/>
              <a:t>ihren</a:t>
            </a:r>
            <a:r>
              <a:rPr lang="cs-CZ" altLang="cs-CZ" b="1" dirty="0"/>
              <a:t> </a:t>
            </a:r>
            <a:r>
              <a:rPr lang="cs-CZ" altLang="cs-CZ" b="1" dirty="0" err="1"/>
              <a:t>Gesetzmäßigkeiten</a:t>
            </a:r>
            <a:r>
              <a:rPr lang="cs-CZ" altLang="cs-CZ" b="1" dirty="0"/>
              <a:t> </a:t>
            </a:r>
            <a:r>
              <a:rPr lang="cs-CZ" altLang="cs-CZ" b="1" dirty="0" err="1"/>
              <a:t>angesiedelt</a:t>
            </a:r>
            <a:endParaRPr lang="cs-CZ" altLang="cs-CZ" dirty="0"/>
          </a:p>
          <a:p>
            <a:endParaRPr lang="cs-CZ" dirty="0"/>
          </a:p>
        </p:txBody>
      </p:sp>
    </p:spTree>
    <p:extLst>
      <p:ext uri="{BB962C8B-B14F-4D97-AF65-F5344CB8AC3E}">
        <p14:creationId xmlns:p14="http://schemas.microsoft.com/office/powerpoint/2010/main" val="519363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9084D-5B9A-EDB2-4273-59944AF2292B}"/>
              </a:ext>
            </a:extLst>
          </p:cNvPr>
          <p:cNvSpPr>
            <a:spLocks noGrp="1"/>
          </p:cNvSpPr>
          <p:nvPr>
            <p:ph type="title"/>
          </p:nvPr>
        </p:nvSpPr>
        <p:spPr/>
        <p:txBody>
          <a:bodyPr/>
          <a:lstStyle/>
          <a:p>
            <a:r>
              <a:rPr lang="de-DE" b="1" dirty="0"/>
              <a:t>Stilanalyse</a:t>
            </a:r>
            <a:endParaRPr lang="cs-CZ" dirty="0"/>
          </a:p>
        </p:txBody>
      </p:sp>
      <p:sp>
        <p:nvSpPr>
          <p:cNvPr id="3" name="Zástupný obsah 2">
            <a:extLst>
              <a:ext uri="{FF2B5EF4-FFF2-40B4-BE49-F238E27FC236}">
                <a16:creationId xmlns:a16="http://schemas.microsoft.com/office/drawing/2014/main" id="{8F0B253B-198F-ED81-3CBF-CCEBB3CEA782}"/>
              </a:ext>
            </a:extLst>
          </p:cNvPr>
          <p:cNvSpPr>
            <a:spLocks noGrp="1"/>
          </p:cNvSpPr>
          <p:nvPr>
            <p:ph sz="quarter" idx="13"/>
          </p:nvPr>
        </p:nvSpPr>
        <p:spPr/>
        <p:txBody>
          <a:bodyPr>
            <a:normAutofit fontScale="55000" lnSpcReduction="20000"/>
          </a:bodyPr>
          <a:lstStyle/>
          <a:p>
            <a:r>
              <a:rPr lang="cs-CZ" altLang="cs-CZ" b="1" dirty="0" err="1">
                <a:solidFill>
                  <a:srgbClr val="FF0000"/>
                </a:solidFill>
              </a:rPr>
              <a:t>Schritt</a:t>
            </a:r>
            <a:r>
              <a:rPr lang="cs-CZ" altLang="cs-CZ" b="1" dirty="0">
                <a:solidFill>
                  <a:srgbClr val="FF0000"/>
                </a:solidFill>
              </a:rPr>
              <a:t> 1: </a:t>
            </a:r>
            <a:r>
              <a:rPr lang="cs-CZ" altLang="cs-CZ" b="1" dirty="0" err="1"/>
              <a:t>Beschreibung</a:t>
            </a:r>
            <a:r>
              <a:rPr lang="cs-CZ" altLang="cs-CZ" b="1" dirty="0"/>
              <a:t> des </a:t>
            </a:r>
            <a:r>
              <a:rPr lang="cs-CZ" altLang="cs-CZ" b="1" dirty="0" err="1"/>
              <a:t>Kommunikationsbereiches</a:t>
            </a:r>
            <a:r>
              <a:rPr lang="cs-CZ" altLang="cs-CZ" b="1" dirty="0"/>
              <a:t>:</a:t>
            </a:r>
            <a:endParaRPr lang="de-DE" altLang="cs-CZ" b="1" dirty="0"/>
          </a:p>
          <a:p>
            <a:r>
              <a:rPr lang="cs-CZ" altLang="cs-CZ" b="1" dirty="0" err="1"/>
              <a:t>Alltagskommunikation</a:t>
            </a:r>
            <a:endParaRPr lang="cs-CZ" altLang="cs-CZ" b="1" dirty="0"/>
          </a:p>
          <a:p>
            <a:r>
              <a:rPr lang="cs-CZ" altLang="cs-CZ" b="1" dirty="0" err="1"/>
              <a:t>Fachkommunikation</a:t>
            </a:r>
            <a:endParaRPr lang="cs-CZ" altLang="cs-CZ" b="1" dirty="0"/>
          </a:p>
          <a:p>
            <a:r>
              <a:rPr lang="cs-CZ" altLang="cs-CZ" b="1" dirty="0" err="1"/>
              <a:t>Offizielle</a:t>
            </a:r>
            <a:r>
              <a:rPr lang="cs-CZ" altLang="cs-CZ" b="1" dirty="0"/>
              <a:t> </a:t>
            </a:r>
            <a:r>
              <a:rPr lang="cs-CZ" altLang="cs-CZ" b="1" dirty="0" err="1"/>
              <a:t>Kommunikation</a:t>
            </a:r>
            <a:r>
              <a:rPr lang="cs-CZ" altLang="cs-CZ" b="1" dirty="0"/>
              <a:t> (</a:t>
            </a:r>
            <a:r>
              <a:rPr lang="cs-CZ" altLang="cs-CZ" b="1" dirty="0" err="1"/>
              <a:t>Rechtswesen</a:t>
            </a:r>
            <a:r>
              <a:rPr lang="cs-CZ" altLang="cs-CZ" b="1" dirty="0"/>
              <a:t>, </a:t>
            </a:r>
            <a:r>
              <a:rPr lang="cs-CZ" altLang="cs-CZ" b="1" dirty="0" err="1"/>
              <a:t>Amtsverkehr</a:t>
            </a:r>
            <a:r>
              <a:rPr lang="cs-CZ" altLang="cs-CZ" b="1" dirty="0"/>
              <a:t>, </a:t>
            </a:r>
            <a:r>
              <a:rPr lang="cs-CZ" altLang="cs-CZ" b="1" dirty="0" err="1"/>
              <a:t>Wirtschaft</a:t>
            </a:r>
            <a:r>
              <a:rPr lang="cs-CZ" altLang="cs-CZ" b="1" dirty="0"/>
              <a:t>) </a:t>
            </a:r>
          </a:p>
          <a:p>
            <a:r>
              <a:rPr lang="cs-CZ" altLang="cs-CZ" b="1" dirty="0" err="1"/>
              <a:t>Massenmedien</a:t>
            </a:r>
            <a:r>
              <a:rPr lang="cs-CZ" altLang="cs-CZ" b="1" dirty="0"/>
              <a:t>   </a:t>
            </a:r>
          </a:p>
          <a:p>
            <a:r>
              <a:rPr lang="cs-CZ" altLang="cs-CZ" sz="2800" b="1" dirty="0" err="1">
                <a:solidFill>
                  <a:srgbClr val="00B050"/>
                </a:solidFill>
              </a:rPr>
              <a:t>Belletristik</a:t>
            </a:r>
            <a:endParaRPr lang="cs-CZ" altLang="cs-CZ" sz="2800" b="1" dirty="0">
              <a:solidFill>
                <a:srgbClr val="00B050"/>
              </a:solidFill>
            </a:endParaRPr>
          </a:p>
          <a:p>
            <a:r>
              <a:rPr lang="cs-CZ" altLang="cs-CZ" b="1" dirty="0">
                <a:solidFill>
                  <a:srgbClr val="0070C0"/>
                </a:solidFill>
              </a:rPr>
              <a:t>TEXTSORTE</a:t>
            </a:r>
            <a:r>
              <a:rPr lang="de-DE" altLang="cs-CZ" b="1" dirty="0">
                <a:solidFill>
                  <a:srgbClr val="0070C0"/>
                </a:solidFill>
              </a:rPr>
              <a:t>: </a:t>
            </a:r>
          </a:p>
          <a:p>
            <a:r>
              <a:rPr lang="de-DE" altLang="cs-CZ" b="1" dirty="0">
                <a:solidFill>
                  <a:srgbClr val="0070C0"/>
                </a:solidFill>
              </a:rPr>
              <a:t>Literarische Genres – Gattungen: Epik, Lyrik, Dramatik</a:t>
            </a:r>
          </a:p>
          <a:p>
            <a:r>
              <a:rPr lang="de-DE" altLang="cs-CZ" b="1" dirty="0">
                <a:solidFill>
                  <a:srgbClr val="0070C0"/>
                </a:solidFill>
              </a:rPr>
              <a:t>Epik: Erzählung, Roman, Kurzgeschichte, Novelle</a:t>
            </a:r>
          </a:p>
          <a:p>
            <a:r>
              <a:rPr lang="cs-CZ" altLang="cs-CZ" b="1" dirty="0" err="1">
                <a:solidFill>
                  <a:srgbClr val="FF0000"/>
                </a:solidFill>
              </a:rPr>
              <a:t>Schritt</a:t>
            </a:r>
            <a:r>
              <a:rPr lang="cs-CZ" altLang="cs-CZ" b="1" dirty="0">
                <a:solidFill>
                  <a:srgbClr val="FF0000"/>
                </a:solidFill>
              </a:rPr>
              <a:t> 2: </a:t>
            </a:r>
            <a:r>
              <a:rPr lang="cs-CZ" altLang="cs-CZ" b="1" dirty="0" err="1"/>
              <a:t>Beschreibung</a:t>
            </a:r>
            <a:r>
              <a:rPr lang="cs-CZ" altLang="cs-CZ" b="1" dirty="0"/>
              <a:t> der </a:t>
            </a:r>
            <a:r>
              <a:rPr lang="cs-CZ" altLang="cs-CZ" b="1" dirty="0" err="1"/>
              <a:t>Textfunktion</a:t>
            </a:r>
            <a:r>
              <a:rPr lang="cs-CZ" altLang="cs-CZ" b="1" dirty="0"/>
              <a:t>:</a:t>
            </a:r>
            <a:r>
              <a:rPr lang="de-DE" altLang="cs-CZ" b="1" dirty="0"/>
              <a:t> informativ, </a:t>
            </a:r>
            <a:r>
              <a:rPr lang="de-DE" altLang="cs-CZ" b="1" dirty="0" err="1"/>
              <a:t>appellativ</a:t>
            </a:r>
            <a:r>
              <a:rPr lang="de-DE" altLang="cs-CZ" b="1" dirty="0"/>
              <a:t>, </a:t>
            </a:r>
            <a:r>
              <a:rPr lang="de-DE" altLang="cs-CZ" b="1" dirty="0" err="1"/>
              <a:t>obligativ</a:t>
            </a:r>
            <a:r>
              <a:rPr lang="de-DE" altLang="cs-CZ" b="1" dirty="0"/>
              <a:t>, kontakt-, deklarativ, </a:t>
            </a:r>
            <a:r>
              <a:rPr lang="de-DE" altLang="cs-CZ" sz="2800" b="1" dirty="0">
                <a:solidFill>
                  <a:srgbClr val="00B050"/>
                </a:solidFill>
              </a:rPr>
              <a:t>poetische Funktion</a:t>
            </a:r>
          </a:p>
          <a:p>
            <a:r>
              <a:rPr lang="de-DE" altLang="cs-CZ" sz="2800" b="1" dirty="0">
                <a:solidFill>
                  <a:srgbClr val="00B050"/>
                </a:solidFill>
              </a:rPr>
              <a:t>Literarische Werke - Fiktion</a:t>
            </a:r>
            <a:endParaRPr lang="cs-CZ" altLang="cs-CZ" sz="2800" b="1" dirty="0">
              <a:solidFill>
                <a:srgbClr val="00B050"/>
              </a:solidFill>
            </a:endParaRPr>
          </a:p>
          <a:p>
            <a:endParaRPr lang="cs-CZ" dirty="0"/>
          </a:p>
        </p:txBody>
      </p:sp>
    </p:spTree>
    <p:extLst>
      <p:ext uri="{BB962C8B-B14F-4D97-AF65-F5344CB8AC3E}">
        <p14:creationId xmlns:p14="http://schemas.microsoft.com/office/powerpoint/2010/main" val="2536835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596954-9F4A-CCD0-D9EC-B06F5382B93D}"/>
              </a:ext>
            </a:extLst>
          </p:cNvPr>
          <p:cNvSpPr>
            <a:spLocks noGrp="1"/>
          </p:cNvSpPr>
          <p:nvPr>
            <p:ph type="title"/>
          </p:nvPr>
        </p:nvSpPr>
        <p:spPr/>
        <p:txBody>
          <a:bodyPr/>
          <a:lstStyle/>
          <a:p>
            <a:r>
              <a:rPr lang="de-DE" b="1" dirty="0"/>
              <a:t>Stilanalyse</a:t>
            </a:r>
            <a:endParaRPr lang="cs-CZ" b="1" dirty="0"/>
          </a:p>
        </p:txBody>
      </p:sp>
      <p:sp>
        <p:nvSpPr>
          <p:cNvPr id="3" name="Zástupný obsah 2">
            <a:extLst>
              <a:ext uri="{FF2B5EF4-FFF2-40B4-BE49-F238E27FC236}">
                <a16:creationId xmlns:a16="http://schemas.microsoft.com/office/drawing/2014/main" id="{BD0FBB0E-1058-1B00-3DD5-68B8F62C8D86}"/>
              </a:ext>
            </a:extLst>
          </p:cNvPr>
          <p:cNvSpPr>
            <a:spLocks noGrp="1"/>
          </p:cNvSpPr>
          <p:nvPr>
            <p:ph sz="quarter" idx="13"/>
          </p:nvPr>
        </p:nvSpPr>
        <p:spPr/>
        <p:txBody>
          <a:bodyPr>
            <a:normAutofit fontScale="85000" lnSpcReduction="20000"/>
          </a:bodyPr>
          <a:lstStyle/>
          <a:p>
            <a:r>
              <a:rPr lang="cs-CZ" altLang="cs-CZ" sz="2000" b="1" dirty="0" err="1">
                <a:solidFill>
                  <a:srgbClr val="FF0000"/>
                </a:solidFill>
              </a:rPr>
              <a:t>Schritt</a:t>
            </a:r>
            <a:r>
              <a:rPr lang="cs-CZ" altLang="cs-CZ" sz="2000" b="1" dirty="0">
                <a:solidFill>
                  <a:srgbClr val="FF0000"/>
                </a:solidFill>
              </a:rPr>
              <a:t> 3: </a:t>
            </a:r>
            <a:r>
              <a:rPr lang="cs-CZ" altLang="cs-CZ" sz="2000" b="1" dirty="0" err="1"/>
              <a:t>Beschreibung</a:t>
            </a:r>
            <a:r>
              <a:rPr lang="cs-CZ" altLang="cs-CZ" sz="2000" b="1" dirty="0"/>
              <a:t> der </a:t>
            </a:r>
            <a:r>
              <a:rPr lang="cs-CZ" altLang="cs-CZ" sz="2000" b="1" dirty="0" err="1"/>
              <a:t>Kommunikationsform</a:t>
            </a:r>
            <a:r>
              <a:rPr lang="cs-CZ" altLang="cs-CZ" sz="2000" b="1" dirty="0"/>
              <a:t>:</a:t>
            </a:r>
            <a:r>
              <a:rPr lang="de-DE" altLang="cs-CZ" sz="2000" b="1" dirty="0"/>
              <a:t> mündlich – </a:t>
            </a:r>
            <a:r>
              <a:rPr lang="de-DE" altLang="cs-CZ" sz="2000" b="1" dirty="0">
                <a:solidFill>
                  <a:srgbClr val="00B0F0"/>
                </a:solidFill>
              </a:rPr>
              <a:t>schriftlich</a:t>
            </a:r>
            <a:r>
              <a:rPr lang="de-DE" altLang="cs-CZ" sz="2000" b="1" dirty="0"/>
              <a:t>;</a:t>
            </a:r>
            <a:r>
              <a:rPr lang="de-DE" altLang="cs-CZ" sz="2000" b="1" dirty="0">
                <a:solidFill>
                  <a:srgbClr val="00B0F0"/>
                </a:solidFill>
              </a:rPr>
              <a:t> gedruckt – </a:t>
            </a:r>
            <a:r>
              <a:rPr lang="de-DE" altLang="cs-CZ" sz="2000" b="1" dirty="0"/>
              <a:t>elektronisch; </a:t>
            </a:r>
            <a:r>
              <a:rPr lang="cs-CZ" altLang="cs-CZ" sz="2000" b="1" dirty="0" err="1">
                <a:solidFill>
                  <a:srgbClr val="0070C0"/>
                </a:solidFill>
              </a:rPr>
              <a:t>Bücher</a:t>
            </a:r>
            <a:r>
              <a:rPr lang="cs-CZ" altLang="cs-CZ" sz="2000" b="1" dirty="0">
                <a:solidFill>
                  <a:srgbClr val="0070C0"/>
                </a:solidFill>
              </a:rPr>
              <a:t>, </a:t>
            </a:r>
            <a:r>
              <a:rPr lang="cs-CZ" altLang="cs-CZ" sz="2000" b="1" dirty="0" err="1">
                <a:solidFill>
                  <a:srgbClr val="0070C0"/>
                </a:solidFill>
              </a:rPr>
              <a:t>Publikationen</a:t>
            </a:r>
            <a:endParaRPr lang="de-DE" altLang="cs-CZ" sz="2000" b="1" dirty="0">
              <a:solidFill>
                <a:srgbClr val="0070C0"/>
              </a:solidFill>
            </a:endParaRPr>
          </a:p>
          <a:p>
            <a:r>
              <a:rPr lang="cs-CZ" altLang="cs-CZ" sz="2000" b="1" dirty="0" err="1">
                <a:solidFill>
                  <a:srgbClr val="FF0000"/>
                </a:solidFill>
              </a:rPr>
              <a:t>Schritt</a:t>
            </a:r>
            <a:r>
              <a:rPr lang="cs-CZ" altLang="cs-CZ" sz="2000" b="1" dirty="0">
                <a:solidFill>
                  <a:srgbClr val="FF0000"/>
                </a:solidFill>
              </a:rPr>
              <a:t> 4: </a:t>
            </a:r>
            <a:r>
              <a:rPr lang="cs-CZ" altLang="cs-CZ" sz="2000" b="1" dirty="0" err="1"/>
              <a:t>Beschreibung</a:t>
            </a:r>
            <a:r>
              <a:rPr lang="cs-CZ" altLang="cs-CZ" sz="2000" b="1" dirty="0"/>
              <a:t> der </a:t>
            </a:r>
            <a:r>
              <a:rPr lang="cs-CZ" altLang="cs-CZ" sz="2000" b="1" dirty="0" err="1"/>
              <a:t>Textkomposition</a:t>
            </a:r>
            <a:r>
              <a:rPr lang="de-DE" altLang="cs-CZ" sz="2000" b="1" dirty="0"/>
              <a:t> (Textaufbau)</a:t>
            </a:r>
          </a:p>
          <a:p>
            <a:r>
              <a:rPr lang="cs-CZ" altLang="cs-CZ" sz="2000" b="1" dirty="0">
                <a:solidFill>
                  <a:srgbClr val="FF0000"/>
                </a:solidFill>
              </a:rPr>
              <a:t>Architektonik</a:t>
            </a:r>
            <a:r>
              <a:rPr lang="cs-CZ" altLang="cs-CZ" sz="2000" b="1" dirty="0"/>
              <a:t>: </a:t>
            </a:r>
            <a:r>
              <a:rPr lang="cs-CZ" altLang="cs-CZ" sz="2000" b="1" dirty="0" err="1"/>
              <a:t>Absätze</a:t>
            </a:r>
            <a:r>
              <a:rPr lang="cs-CZ" altLang="cs-CZ" sz="2000" b="1" dirty="0"/>
              <a:t>, </a:t>
            </a:r>
            <a:r>
              <a:rPr lang="cs-CZ" altLang="cs-CZ" sz="2000" b="1" dirty="0" err="1"/>
              <a:t>Kapitel</a:t>
            </a:r>
            <a:r>
              <a:rPr lang="cs-CZ" altLang="cs-CZ" sz="2000" b="1" dirty="0"/>
              <a:t>…</a:t>
            </a:r>
          </a:p>
          <a:p>
            <a:r>
              <a:rPr lang="cs-CZ" altLang="cs-CZ" sz="2000" b="1" dirty="0" err="1">
                <a:solidFill>
                  <a:srgbClr val="FF0000"/>
                </a:solidFill>
              </a:rPr>
              <a:t>innere</a:t>
            </a:r>
            <a:r>
              <a:rPr lang="cs-CZ" altLang="cs-CZ" sz="2000" b="1" dirty="0">
                <a:solidFill>
                  <a:srgbClr val="FF0000"/>
                </a:solidFill>
              </a:rPr>
              <a:t> </a:t>
            </a:r>
            <a:r>
              <a:rPr lang="cs-CZ" altLang="cs-CZ" sz="2000" b="1" dirty="0" err="1">
                <a:solidFill>
                  <a:srgbClr val="FF0000"/>
                </a:solidFill>
              </a:rPr>
              <a:t>Komposition</a:t>
            </a:r>
            <a:r>
              <a:rPr lang="cs-CZ" altLang="cs-CZ" sz="2000" b="1" dirty="0"/>
              <a:t>:</a:t>
            </a:r>
          </a:p>
          <a:p>
            <a:r>
              <a:rPr lang="cs-CZ" altLang="cs-CZ" sz="2000" b="1" dirty="0" err="1">
                <a:solidFill>
                  <a:srgbClr val="0070C0"/>
                </a:solidFill>
              </a:rPr>
              <a:t>themenbedingte</a:t>
            </a:r>
            <a:r>
              <a:rPr lang="cs-CZ" altLang="cs-CZ" sz="2000" b="1" dirty="0">
                <a:solidFill>
                  <a:srgbClr val="0070C0"/>
                </a:solidFill>
              </a:rPr>
              <a:t> Ebene</a:t>
            </a:r>
            <a:r>
              <a:rPr lang="cs-CZ" altLang="cs-CZ" sz="2000" b="1" dirty="0"/>
              <a:t>: </a:t>
            </a:r>
            <a:r>
              <a:rPr lang="cs-CZ" altLang="cs-CZ" sz="2000" b="1" dirty="0" err="1"/>
              <a:t>Synonyme</a:t>
            </a:r>
            <a:r>
              <a:rPr lang="cs-CZ" altLang="cs-CZ" sz="2000" b="1" dirty="0"/>
              <a:t>, </a:t>
            </a:r>
            <a:r>
              <a:rPr lang="cs-CZ" altLang="cs-CZ" sz="2000" b="1" dirty="0" err="1"/>
              <a:t>Antonyme</a:t>
            </a:r>
            <a:r>
              <a:rPr lang="cs-CZ" altLang="cs-CZ" sz="2000" b="1" dirty="0"/>
              <a:t>, Hyperonym-Hyponym-</a:t>
            </a:r>
            <a:r>
              <a:rPr lang="cs-CZ" altLang="cs-CZ" sz="2000" b="1" dirty="0" err="1"/>
              <a:t>Beziehungen</a:t>
            </a:r>
            <a:r>
              <a:rPr lang="cs-CZ" altLang="cs-CZ" sz="2000" b="1" dirty="0"/>
              <a:t>, </a:t>
            </a:r>
            <a:r>
              <a:rPr lang="cs-CZ" altLang="cs-CZ" sz="2000" b="1" dirty="0" err="1"/>
              <a:t>semantische</a:t>
            </a:r>
            <a:r>
              <a:rPr lang="de-DE" altLang="cs-CZ" sz="2000" b="1" dirty="0"/>
              <a:t> </a:t>
            </a:r>
            <a:r>
              <a:rPr lang="cs-CZ" altLang="cs-CZ" sz="2000" b="1" dirty="0" err="1"/>
              <a:t>Felder</a:t>
            </a:r>
            <a:endParaRPr lang="de-DE" altLang="cs-CZ" sz="2000" b="1" dirty="0"/>
          </a:p>
          <a:p>
            <a:r>
              <a:rPr lang="cs-CZ" altLang="cs-CZ" sz="2000" b="1" dirty="0" err="1">
                <a:solidFill>
                  <a:srgbClr val="0070C0"/>
                </a:solidFill>
              </a:rPr>
              <a:t>verfahrensbedingte</a:t>
            </a:r>
            <a:r>
              <a:rPr lang="cs-CZ" altLang="cs-CZ" sz="2000" b="1" dirty="0">
                <a:solidFill>
                  <a:srgbClr val="0070C0"/>
                </a:solidFill>
              </a:rPr>
              <a:t> Ebene</a:t>
            </a:r>
            <a:r>
              <a:rPr lang="cs-CZ" altLang="cs-CZ" sz="2000" b="1" dirty="0"/>
              <a:t>: </a:t>
            </a:r>
            <a:r>
              <a:rPr lang="cs-CZ" altLang="cs-CZ" sz="2000" b="1" dirty="0" err="1"/>
              <a:t>Stilverfahren</a:t>
            </a:r>
            <a:r>
              <a:rPr lang="cs-CZ" altLang="cs-CZ" sz="2000" b="1" dirty="0"/>
              <a:t>: </a:t>
            </a:r>
            <a:r>
              <a:rPr lang="cs-CZ" altLang="cs-CZ" sz="2000" b="1" dirty="0" err="1"/>
              <a:t>Beschreiben</a:t>
            </a:r>
            <a:r>
              <a:rPr lang="cs-CZ" altLang="cs-CZ" sz="2000" b="1" dirty="0"/>
              <a:t>,  </a:t>
            </a:r>
          </a:p>
          <a:p>
            <a:pPr>
              <a:buNone/>
            </a:pPr>
            <a:r>
              <a:rPr lang="cs-CZ" altLang="cs-CZ" sz="2000" b="1" dirty="0"/>
              <a:t>  </a:t>
            </a:r>
            <a:r>
              <a:rPr lang="de-DE" altLang="cs-CZ" sz="2000" b="1" dirty="0"/>
              <a:t>  </a:t>
            </a:r>
            <a:r>
              <a:rPr lang="cs-CZ" altLang="cs-CZ" sz="2000" b="1" dirty="0"/>
              <a:t> </a:t>
            </a:r>
            <a:r>
              <a:rPr lang="cs-CZ" altLang="cs-CZ" sz="2000" b="1" dirty="0" err="1"/>
              <a:t>Berichten</a:t>
            </a:r>
            <a:r>
              <a:rPr lang="cs-CZ" altLang="cs-CZ" sz="2000" b="1" dirty="0"/>
              <a:t>,</a:t>
            </a:r>
            <a:r>
              <a:rPr lang="cs-CZ" altLang="cs-CZ" sz="2400" b="1" dirty="0">
                <a:solidFill>
                  <a:srgbClr val="00B050"/>
                </a:solidFill>
              </a:rPr>
              <a:t> </a:t>
            </a:r>
            <a:r>
              <a:rPr lang="cs-CZ" altLang="cs-CZ" b="1" dirty="0" err="1">
                <a:solidFill>
                  <a:srgbClr val="00B050"/>
                </a:solidFill>
              </a:rPr>
              <a:t>Erzählen</a:t>
            </a:r>
            <a:r>
              <a:rPr lang="cs-CZ" altLang="cs-CZ" sz="2000" b="1" dirty="0">
                <a:solidFill>
                  <a:srgbClr val="00B050"/>
                </a:solidFill>
              </a:rPr>
              <a:t>, </a:t>
            </a:r>
            <a:r>
              <a:rPr lang="cs-CZ" altLang="cs-CZ" sz="2000" b="1" dirty="0" err="1">
                <a:solidFill>
                  <a:srgbClr val="00B050"/>
                </a:solidFill>
              </a:rPr>
              <a:t>Schildern</a:t>
            </a:r>
            <a:r>
              <a:rPr lang="cs-CZ" altLang="cs-CZ" sz="2000" b="1" dirty="0"/>
              <a:t>, </a:t>
            </a:r>
            <a:r>
              <a:rPr lang="cs-CZ" altLang="cs-CZ" sz="2000" b="1" dirty="0" err="1"/>
              <a:t>Argumentieren</a:t>
            </a:r>
            <a:r>
              <a:rPr lang="cs-CZ" altLang="cs-CZ" sz="2000" b="1" dirty="0"/>
              <a:t>, </a:t>
            </a:r>
            <a:r>
              <a:rPr lang="cs-CZ" altLang="cs-CZ" sz="2000" b="1" dirty="0" err="1"/>
              <a:t>Erörtern</a:t>
            </a:r>
            <a:r>
              <a:rPr lang="cs-CZ" altLang="cs-CZ" sz="2000" b="1" dirty="0"/>
              <a:t> (</a:t>
            </a:r>
            <a:r>
              <a:rPr lang="cs-CZ" altLang="cs-CZ" sz="2000" b="1" dirty="0" err="1"/>
              <a:t>Erklären</a:t>
            </a:r>
            <a:r>
              <a:rPr lang="cs-CZ" altLang="cs-CZ" sz="2000" b="1" dirty="0"/>
              <a:t>), </a:t>
            </a:r>
            <a:r>
              <a:rPr lang="cs-CZ" altLang="cs-CZ" sz="2000" b="1" dirty="0" err="1">
                <a:solidFill>
                  <a:srgbClr val="00B050"/>
                </a:solidFill>
              </a:rPr>
              <a:t>Charakterisieren</a:t>
            </a:r>
            <a:r>
              <a:rPr lang="cs-CZ" altLang="cs-CZ" sz="2000" b="1" dirty="0"/>
              <a:t>…</a:t>
            </a:r>
          </a:p>
          <a:p>
            <a:endParaRPr lang="cs-CZ" dirty="0"/>
          </a:p>
        </p:txBody>
      </p:sp>
    </p:spTree>
    <p:extLst>
      <p:ext uri="{BB962C8B-B14F-4D97-AF65-F5344CB8AC3E}">
        <p14:creationId xmlns:p14="http://schemas.microsoft.com/office/powerpoint/2010/main" val="381639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EED46B-CE1D-745B-DA7F-0741A0612BBE}"/>
              </a:ext>
            </a:extLst>
          </p:cNvPr>
          <p:cNvSpPr>
            <a:spLocks noGrp="1"/>
          </p:cNvSpPr>
          <p:nvPr>
            <p:ph type="title"/>
          </p:nvPr>
        </p:nvSpPr>
        <p:spPr/>
        <p:txBody>
          <a:bodyPr/>
          <a:lstStyle/>
          <a:p>
            <a:r>
              <a:rPr lang="de-DE" b="1" dirty="0"/>
              <a:t>Stilanalyse</a:t>
            </a:r>
            <a:endParaRPr lang="cs-CZ" dirty="0"/>
          </a:p>
        </p:txBody>
      </p:sp>
      <p:sp>
        <p:nvSpPr>
          <p:cNvPr id="3" name="Zástupný obsah 2">
            <a:extLst>
              <a:ext uri="{FF2B5EF4-FFF2-40B4-BE49-F238E27FC236}">
                <a16:creationId xmlns:a16="http://schemas.microsoft.com/office/drawing/2014/main" id="{B2B8F74D-A711-744F-FDC7-E45CBF972395}"/>
              </a:ext>
            </a:extLst>
          </p:cNvPr>
          <p:cNvSpPr>
            <a:spLocks noGrp="1"/>
          </p:cNvSpPr>
          <p:nvPr>
            <p:ph sz="quarter" idx="13"/>
          </p:nvPr>
        </p:nvSpPr>
        <p:spPr/>
        <p:txBody>
          <a:bodyPr>
            <a:normAutofit fontScale="92500" lnSpcReduction="20000"/>
          </a:bodyPr>
          <a:lstStyle/>
          <a:p>
            <a:r>
              <a:rPr lang="cs-CZ" altLang="cs-CZ" sz="2000" b="1" dirty="0" err="1">
                <a:solidFill>
                  <a:srgbClr val="FF0000"/>
                </a:solidFill>
              </a:rPr>
              <a:t>Schritt</a:t>
            </a:r>
            <a:r>
              <a:rPr lang="cs-CZ" altLang="cs-CZ" sz="2000" b="1" dirty="0">
                <a:solidFill>
                  <a:srgbClr val="FF0000"/>
                </a:solidFill>
              </a:rPr>
              <a:t> 5: </a:t>
            </a:r>
            <a:r>
              <a:rPr lang="cs-CZ" altLang="cs-CZ" sz="2000" b="1" dirty="0" err="1"/>
              <a:t>Beschreibung</a:t>
            </a:r>
            <a:r>
              <a:rPr lang="cs-CZ" altLang="cs-CZ" sz="2000" b="1" dirty="0"/>
              <a:t> </a:t>
            </a:r>
            <a:r>
              <a:rPr lang="cs-CZ" altLang="cs-CZ" sz="2000" b="1" dirty="0" err="1"/>
              <a:t>sprachlich-stilistischer</a:t>
            </a:r>
            <a:r>
              <a:rPr lang="cs-CZ" altLang="cs-CZ" sz="2000" b="1" dirty="0"/>
              <a:t> </a:t>
            </a:r>
            <a:r>
              <a:rPr lang="cs-CZ" altLang="cs-CZ" sz="2000" b="1" dirty="0" err="1"/>
              <a:t>Mittel</a:t>
            </a:r>
            <a:r>
              <a:rPr lang="cs-CZ" altLang="cs-CZ" sz="2000" b="1" dirty="0"/>
              <a:t>:</a:t>
            </a:r>
            <a:endParaRPr lang="de-DE" altLang="cs-CZ" sz="2000" b="1" dirty="0"/>
          </a:p>
          <a:p>
            <a:pPr>
              <a:lnSpc>
                <a:spcPct val="90000"/>
              </a:lnSpc>
            </a:pPr>
            <a:r>
              <a:rPr lang="cs-CZ" altLang="cs-CZ" sz="2000" b="1" dirty="0" err="1">
                <a:solidFill>
                  <a:srgbClr val="0070C0"/>
                </a:solidFill>
              </a:rPr>
              <a:t>Stilelemente</a:t>
            </a:r>
            <a:r>
              <a:rPr lang="cs-CZ" altLang="cs-CZ" sz="2000" b="1" dirty="0">
                <a:solidFill>
                  <a:srgbClr val="0070C0"/>
                </a:solidFill>
              </a:rPr>
              <a:t>:</a:t>
            </a:r>
          </a:p>
          <a:p>
            <a:pPr>
              <a:lnSpc>
                <a:spcPct val="90000"/>
              </a:lnSpc>
            </a:pPr>
            <a:r>
              <a:rPr lang="cs-CZ" altLang="cs-CZ" b="1" dirty="0" err="1">
                <a:solidFill>
                  <a:srgbClr val="00B050"/>
                </a:solidFill>
              </a:rPr>
              <a:t>Individualstil</a:t>
            </a:r>
            <a:r>
              <a:rPr lang="cs-CZ" altLang="cs-CZ" b="1" dirty="0">
                <a:solidFill>
                  <a:srgbClr val="00B050"/>
                </a:solidFill>
              </a:rPr>
              <a:t>: </a:t>
            </a:r>
            <a:r>
              <a:rPr lang="cs-CZ" altLang="cs-CZ" b="1" dirty="0" err="1"/>
              <a:t>welche</a:t>
            </a:r>
            <a:r>
              <a:rPr lang="cs-CZ" altLang="cs-CZ" b="1" dirty="0"/>
              <a:t> </a:t>
            </a:r>
            <a:r>
              <a:rPr lang="cs-CZ" altLang="cs-CZ" b="1" dirty="0" err="1"/>
              <a:t>Stilelemente</a:t>
            </a:r>
            <a:r>
              <a:rPr lang="cs-CZ" altLang="cs-CZ" b="1" dirty="0"/>
              <a:t> </a:t>
            </a:r>
            <a:r>
              <a:rPr lang="cs-CZ" altLang="cs-CZ" b="1" dirty="0" err="1"/>
              <a:t>werden</a:t>
            </a:r>
            <a:r>
              <a:rPr lang="cs-CZ" altLang="cs-CZ" b="1" dirty="0"/>
              <a:t> </a:t>
            </a:r>
            <a:r>
              <a:rPr lang="cs-CZ" altLang="cs-CZ" b="1" dirty="0" err="1"/>
              <a:t>vom</a:t>
            </a:r>
            <a:r>
              <a:rPr lang="cs-CZ" altLang="cs-CZ" b="1" dirty="0"/>
              <a:t> Autor </a:t>
            </a:r>
            <a:r>
              <a:rPr lang="cs-CZ" altLang="cs-CZ" b="1" dirty="0" err="1"/>
              <a:t>bevorzugt</a:t>
            </a:r>
            <a:r>
              <a:rPr lang="cs-CZ" altLang="cs-CZ" b="1" dirty="0"/>
              <a:t> </a:t>
            </a:r>
            <a:r>
              <a:rPr lang="cs-CZ" altLang="cs-CZ" b="1" dirty="0" err="1"/>
              <a:t>aus</a:t>
            </a:r>
            <a:r>
              <a:rPr lang="de-DE" altLang="cs-CZ" b="1" dirty="0"/>
              <a:t>gewählt und kombiniert</a:t>
            </a:r>
          </a:p>
          <a:p>
            <a:pPr>
              <a:lnSpc>
                <a:spcPct val="90000"/>
              </a:lnSpc>
            </a:pPr>
            <a:r>
              <a:rPr lang="cs-CZ" altLang="cs-CZ" sz="2400" b="1" dirty="0" err="1"/>
              <a:t>lexikalische</a:t>
            </a:r>
            <a:r>
              <a:rPr lang="cs-CZ" altLang="cs-CZ" sz="2400" b="1" dirty="0"/>
              <a:t> SE </a:t>
            </a:r>
            <a:r>
              <a:rPr lang="cs-CZ" altLang="cs-CZ" sz="2400" b="1" dirty="0" err="1"/>
              <a:t>unter</a:t>
            </a:r>
            <a:r>
              <a:rPr lang="cs-CZ" altLang="cs-CZ" sz="2400" b="1" dirty="0"/>
              <a:t>  </a:t>
            </a:r>
            <a:r>
              <a:rPr lang="cs-CZ" altLang="cs-CZ" sz="2400" b="1" dirty="0" err="1"/>
              <a:t>verschiedenen</a:t>
            </a:r>
            <a:r>
              <a:rPr lang="cs-CZ" altLang="cs-CZ" sz="2400" b="1" dirty="0"/>
              <a:t> </a:t>
            </a:r>
            <a:r>
              <a:rPr lang="cs-CZ" altLang="cs-CZ" sz="2400" b="1" dirty="0" err="1"/>
              <a:t>Aspekten</a:t>
            </a:r>
            <a:r>
              <a:rPr lang="de-DE" altLang="cs-CZ" sz="2400" b="1" dirty="0"/>
              <a:t>: </a:t>
            </a:r>
            <a:endParaRPr lang="cs-CZ" altLang="cs-CZ" sz="2400" b="1" dirty="0"/>
          </a:p>
          <a:p>
            <a:pPr>
              <a:lnSpc>
                <a:spcPct val="90000"/>
              </a:lnSpc>
            </a:pPr>
            <a:r>
              <a:rPr lang="cs-CZ" altLang="cs-CZ" sz="2400" b="1" dirty="0" err="1"/>
              <a:t>grammatische</a:t>
            </a:r>
            <a:r>
              <a:rPr lang="cs-CZ" altLang="cs-CZ" sz="2400" b="1" dirty="0"/>
              <a:t> SE (</a:t>
            </a:r>
            <a:r>
              <a:rPr lang="cs-CZ" altLang="cs-CZ" sz="2400" b="1" dirty="0" err="1"/>
              <a:t>morphologisch</a:t>
            </a:r>
            <a:r>
              <a:rPr lang="cs-CZ" altLang="cs-CZ" sz="2400" b="1" dirty="0"/>
              <a:t>,  </a:t>
            </a:r>
            <a:r>
              <a:rPr lang="cs-CZ" altLang="cs-CZ" sz="2400" b="1" dirty="0" err="1"/>
              <a:t>syntaktisch</a:t>
            </a:r>
            <a:r>
              <a:rPr lang="cs-CZ" altLang="cs-CZ" sz="2400" b="1" dirty="0"/>
              <a:t>): </a:t>
            </a:r>
            <a:r>
              <a:rPr lang="cs-CZ" altLang="cs-CZ" sz="2400" b="1" dirty="0" err="1"/>
              <a:t>direkte</a:t>
            </a:r>
            <a:r>
              <a:rPr lang="cs-CZ" altLang="cs-CZ" sz="2400" b="1" dirty="0"/>
              <a:t> </a:t>
            </a:r>
            <a:r>
              <a:rPr lang="cs-CZ" altLang="cs-CZ" sz="2400" b="1" dirty="0" err="1"/>
              <a:t>Rede</a:t>
            </a:r>
            <a:r>
              <a:rPr lang="cs-CZ" altLang="cs-CZ" sz="2400" b="1" dirty="0"/>
              <a:t>, </a:t>
            </a:r>
            <a:r>
              <a:rPr lang="cs-CZ" altLang="cs-CZ" sz="2400" b="1" dirty="0" err="1"/>
              <a:t>Doppelpunktstruktur</a:t>
            </a:r>
            <a:r>
              <a:rPr lang="cs-CZ" altLang="cs-CZ" sz="2400" b="1" dirty="0"/>
              <a:t>, Parenthese</a:t>
            </a:r>
          </a:p>
          <a:p>
            <a:pPr>
              <a:lnSpc>
                <a:spcPct val="90000"/>
              </a:lnSpc>
            </a:pPr>
            <a:r>
              <a:rPr lang="cs-CZ" altLang="cs-CZ" sz="2400" b="1" dirty="0" err="1"/>
              <a:t>phonetische</a:t>
            </a:r>
            <a:r>
              <a:rPr lang="cs-CZ" altLang="cs-CZ" sz="2400" b="1" dirty="0"/>
              <a:t> SE: </a:t>
            </a:r>
            <a:r>
              <a:rPr lang="de-DE" altLang="cs-CZ" sz="2400" b="1" dirty="0" err="1"/>
              <a:t>Onomatopoe</a:t>
            </a:r>
            <a:endParaRPr lang="cs-CZ" altLang="cs-CZ" sz="2400" b="1" dirty="0"/>
          </a:p>
          <a:p>
            <a:pPr>
              <a:lnSpc>
                <a:spcPct val="90000"/>
              </a:lnSpc>
            </a:pPr>
            <a:r>
              <a:rPr lang="cs-CZ" altLang="cs-CZ" sz="2400" b="1" dirty="0"/>
              <a:t>Tropen und </a:t>
            </a:r>
            <a:r>
              <a:rPr lang="cs-CZ" altLang="cs-CZ" sz="2400" b="1" dirty="0" err="1"/>
              <a:t>Stilfiguren</a:t>
            </a:r>
            <a:r>
              <a:rPr lang="cs-CZ" altLang="cs-CZ" sz="2400" b="1" dirty="0"/>
              <a:t>: </a:t>
            </a:r>
            <a:r>
              <a:rPr lang="cs-CZ" altLang="cs-CZ" sz="2400" b="1" dirty="0" err="1"/>
              <a:t>Metaphe</a:t>
            </a:r>
            <a:r>
              <a:rPr lang="de-DE" altLang="cs-CZ" sz="2400" b="1" dirty="0"/>
              <a:t>r…</a:t>
            </a:r>
            <a:endParaRPr lang="cs-CZ" altLang="cs-CZ" sz="2400" b="1" dirty="0"/>
          </a:p>
          <a:p>
            <a:pPr>
              <a:lnSpc>
                <a:spcPct val="90000"/>
              </a:lnSpc>
            </a:pPr>
            <a:r>
              <a:rPr lang="cs-CZ" altLang="cs-CZ" sz="2400" b="1" dirty="0" err="1">
                <a:solidFill>
                  <a:srgbClr val="0070C0"/>
                </a:solidFill>
              </a:rPr>
              <a:t>Stilzüge</a:t>
            </a:r>
            <a:r>
              <a:rPr lang="cs-CZ" altLang="cs-CZ" sz="2400" b="1" dirty="0">
                <a:solidFill>
                  <a:srgbClr val="0070C0"/>
                </a:solidFill>
              </a:rPr>
              <a:t> </a:t>
            </a:r>
            <a:r>
              <a:rPr lang="cs-CZ" altLang="cs-CZ" sz="2400" b="1" dirty="0"/>
              <a:t>– </a:t>
            </a:r>
            <a:r>
              <a:rPr lang="cs-CZ" altLang="cs-CZ" sz="2400" b="1" dirty="0" err="1"/>
              <a:t>Wirkung</a:t>
            </a:r>
            <a:r>
              <a:rPr lang="cs-CZ" altLang="cs-CZ" sz="2400" b="1" dirty="0"/>
              <a:t> des </a:t>
            </a:r>
            <a:r>
              <a:rPr lang="cs-CZ" altLang="cs-CZ" sz="2400" b="1" dirty="0" err="1"/>
              <a:t>Textes</a:t>
            </a:r>
            <a:endParaRPr lang="cs-CZ" altLang="cs-CZ" sz="2400" b="1" dirty="0"/>
          </a:p>
          <a:p>
            <a:endParaRPr lang="cs-CZ" dirty="0"/>
          </a:p>
        </p:txBody>
      </p:sp>
    </p:spTree>
    <p:extLst>
      <p:ext uri="{BB962C8B-B14F-4D97-AF65-F5344CB8AC3E}">
        <p14:creationId xmlns:p14="http://schemas.microsoft.com/office/powerpoint/2010/main" val="1707758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Kapk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TM04033925[[fn=Kapka]]</Template>
  <TotalTime>0</TotalTime>
  <Words>3537</Words>
  <Application>Microsoft Office PowerPoint</Application>
  <PresentationFormat>Širokoúhlá obrazovka</PresentationFormat>
  <Paragraphs>256</Paragraphs>
  <Slides>31</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31</vt:i4>
      </vt:variant>
    </vt:vector>
  </HeadingPairs>
  <TitlesOfParts>
    <vt:vector size="34" baseType="lpstr">
      <vt:lpstr>Arial</vt:lpstr>
      <vt:lpstr>Tw Cen MT</vt:lpstr>
      <vt:lpstr>Kapka</vt:lpstr>
      <vt:lpstr>Kontrastive Stilanalyse literarischer Übersetzungen (Dt-Tsch)</vt:lpstr>
      <vt:lpstr>Schwerpunkte</vt:lpstr>
      <vt:lpstr>Abschlusstest</vt:lpstr>
      <vt:lpstr>1. Stilistik – Stil - Stilistische Textanalyse</vt:lpstr>
      <vt:lpstr>Der Stil</vt:lpstr>
      <vt:lpstr>Stildefinition</vt:lpstr>
      <vt:lpstr>Stilanalyse</vt:lpstr>
      <vt:lpstr>Stilanalyse</vt:lpstr>
      <vt:lpstr>Stilanalyse</vt:lpstr>
      <vt:lpstr>Beispiel 1: Herta Müller</vt:lpstr>
      <vt:lpstr>Beispiel 1: Herta Müller</vt:lpstr>
      <vt:lpstr>Herta Müller: Atemschaukel Rozhoupaný dech</vt:lpstr>
      <vt:lpstr>Herta Müller: Atemschaukel Rozhoupaný dech</vt:lpstr>
      <vt:lpstr>Herta Müller: Atemschaukel Rozhoupaný dech</vt:lpstr>
      <vt:lpstr>Herta Müller: Atemschaukel Rozhoupaný dech</vt:lpstr>
      <vt:lpstr>Herta Müller: Atemschaukel Rozhoupaný dech</vt:lpstr>
      <vt:lpstr>Herta Müller: Atemschaukel Rozhoupaný dech</vt:lpstr>
      <vt:lpstr>2. Stilschichten (-ebenen)</vt:lpstr>
      <vt:lpstr>Stilfärbungen zusätzliche gefühlsmäßige (emotionale) Nuancierungen: stilistische Markierungen (WB)</vt:lpstr>
      <vt:lpstr>Phraseologismen - Idiome</vt:lpstr>
      <vt:lpstr>Phraseologismen als lexikalische Stilelemente</vt:lpstr>
      <vt:lpstr>Beispiel 2: Ingo Schulze: Adam und Evelyn</vt:lpstr>
      <vt:lpstr>Beispiel 2: Ingo Schulze: Adam und Evelyn</vt:lpstr>
      <vt:lpstr>Beispiel 2: Ingo Schulze: Adam und Evelyn</vt:lpstr>
      <vt:lpstr>Beispiel 2: Ingo Schulze: Adam und Evelyn</vt:lpstr>
      <vt:lpstr>Beispiel 2: Ingo Schulze: Adam und Evelyn</vt:lpstr>
      <vt:lpstr>Beispiel 2: Ingo Schulze: Adam und Evelyn</vt:lpstr>
      <vt:lpstr>Beispiel 2: Ingo Schulze: Adam und Evelyn</vt:lpstr>
      <vt:lpstr>Beispiel 2: Ingo Schulze: Adam und Evelyn</vt:lpstr>
      <vt:lpstr>Beispiel 2: Ingo Schulze: Adam und Evelyn</vt:lpstr>
      <vt:lpstr>Beispiel 2: Ingo Schulze: Adam und Evelyn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Kontrastive Stilanalyse literarischer Übersetzungen (Dt-Tsch)</dc:title>
  <dc:creator>Jiřina Malá</dc:creator>
  <cp:lastModifiedBy>Jiřina Malá</cp:lastModifiedBy>
  <cp:revision>3</cp:revision>
  <dcterms:created xsi:type="dcterms:W3CDTF">2024-09-18T10:30:11Z</dcterms:created>
  <dcterms:modified xsi:type="dcterms:W3CDTF">2024-10-11T09:30:17Z</dcterms:modified>
</cp:coreProperties>
</file>