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053571-DF4B-1C49-B0AB-BF9E6E150C7C}" v="26" dt="2020-11-07T20:35:57.053"/>
    <p1510:client id="{7C746F23-9157-FA2C-D1A3-F2FEC16BCED2}" v="3" dt="2022-01-18T13:25:09.677"/>
    <p1510:client id="{BB049427-3FDE-44DB-982E-3CF4A2FBCBEC}" v="4400" dt="2020-10-28T18:29:18.15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svg"/><Relationship Id="rId13" Type="http://schemas.openxmlformats.org/officeDocument/2006/relationships/image" Target="../media/image20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12" Type="http://schemas.openxmlformats.org/officeDocument/2006/relationships/image" Target="../media/image19.sv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6" Type="http://schemas.openxmlformats.org/officeDocument/2006/relationships/image" Target="../media/image15.svg"/><Relationship Id="rId11" Type="http://schemas.openxmlformats.org/officeDocument/2006/relationships/image" Target="../media/image4.png"/><Relationship Id="rId5" Type="http://schemas.openxmlformats.org/officeDocument/2006/relationships/image" Target="../media/image14.png"/><Relationship Id="rId10" Type="http://schemas.openxmlformats.org/officeDocument/2006/relationships/image" Target="../media/image18.svg"/><Relationship Id="rId4" Type="http://schemas.openxmlformats.org/officeDocument/2006/relationships/image" Target="../media/image13.svg"/><Relationship Id="rId9" Type="http://schemas.openxmlformats.org/officeDocument/2006/relationships/image" Target="../media/image7.png"/><Relationship Id="rId14" Type="http://schemas.openxmlformats.org/officeDocument/2006/relationships/image" Target="../media/image21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svg"/><Relationship Id="rId13" Type="http://schemas.openxmlformats.org/officeDocument/2006/relationships/image" Target="../media/image20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12" Type="http://schemas.openxmlformats.org/officeDocument/2006/relationships/image" Target="../media/image19.sv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6" Type="http://schemas.openxmlformats.org/officeDocument/2006/relationships/image" Target="../media/image15.svg"/><Relationship Id="rId11" Type="http://schemas.openxmlformats.org/officeDocument/2006/relationships/image" Target="../media/image4.png"/><Relationship Id="rId5" Type="http://schemas.openxmlformats.org/officeDocument/2006/relationships/image" Target="../media/image14.png"/><Relationship Id="rId10" Type="http://schemas.openxmlformats.org/officeDocument/2006/relationships/image" Target="../media/image18.svg"/><Relationship Id="rId4" Type="http://schemas.openxmlformats.org/officeDocument/2006/relationships/image" Target="../media/image13.svg"/><Relationship Id="rId9" Type="http://schemas.openxmlformats.org/officeDocument/2006/relationships/image" Target="../media/image7.png"/><Relationship Id="rId14" Type="http://schemas.openxmlformats.org/officeDocument/2006/relationships/image" Target="../media/image21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A3B8B8A-986C-4F11-B177-266E6DE4B80C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22BA66DA-FAD6-4806-83F7-FF1405997425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Zhodnocení úrovně kognitivních funkcí</a:t>
          </a:r>
          <a:endParaRPr lang="en-US"/>
        </a:p>
      </dgm:t>
    </dgm:pt>
    <dgm:pt modelId="{441BF902-3644-4C94-B2B7-E3A3ABC7178E}" type="parTrans" cxnId="{C7DF8E80-921A-4150-A418-DACBBF6E68C9}">
      <dgm:prSet/>
      <dgm:spPr/>
      <dgm:t>
        <a:bodyPr/>
        <a:lstStyle/>
        <a:p>
          <a:endParaRPr lang="en-US"/>
        </a:p>
      </dgm:t>
    </dgm:pt>
    <dgm:pt modelId="{63697D14-C67E-449A-88A2-E285E5E97AB0}" type="sibTrans" cxnId="{C7DF8E80-921A-4150-A418-DACBBF6E68C9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10E541F4-15FB-426A-A743-54656771C06C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Předoperační lateralizace a lokalizace oblastí funkčního oslabení</a:t>
          </a:r>
          <a:endParaRPr lang="en-US"/>
        </a:p>
      </dgm:t>
    </dgm:pt>
    <dgm:pt modelId="{CC0E53E6-8D5F-4700-B0C1-62F9B649F533}" type="parTrans" cxnId="{B4D318C6-7077-489B-B7D2-FCC0CE24283A}">
      <dgm:prSet/>
      <dgm:spPr/>
      <dgm:t>
        <a:bodyPr/>
        <a:lstStyle/>
        <a:p>
          <a:endParaRPr lang="en-US"/>
        </a:p>
      </dgm:t>
    </dgm:pt>
    <dgm:pt modelId="{29057208-CA44-4CA6-9F4B-990BC2C42CFE}" type="sibTrans" cxnId="{B4D318C6-7077-489B-B7D2-FCC0CE24283A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C43E8084-D856-4D49-A6C7-92470228549E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Predikce rizik pooperačních deficitů (Wada)</a:t>
          </a:r>
          <a:endParaRPr lang="en-US"/>
        </a:p>
      </dgm:t>
    </dgm:pt>
    <dgm:pt modelId="{7211D2C2-1C84-494B-98AB-D93E548C47A9}" type="parTrans" cxnId="{8890C414-1D37-44C2-B79C-0D84D16CB2D3}">
      <dgm:prSet/>
      <dgm:spPr/>
      <dgm:t>
        <a:bodyPr/>
        <a:lstStyle/>
        <a:p>
          <a:endParaRPr lang="en-US"/>
        </a:p>
      </dgm:t>
    </dgm:pt>
    <dgm:pt modelId="{9B25166F-E25D-4FC3-8BED-47736B98C8A2}" type="sibTrans" cxnId="{8890C414-1D37-44C2-B79C-0D84D16CB2D3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26C81C2B-F9E0-4D87-830C-594BFB606221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Sledování efektu farmakoterapie</a:t>
          </a:r>
          <a:endParaRPr lang="en-US"/>
        </a:p>
      </dgm:t>
    </dgm:pt>
    <dgm:pt modelId="{C816EECA-57A5-49E5-832A-AD69549959AB}" type="parTrans" cxnId="{E7678312-B8A0-4CEE-9C13-130CCB020F0A}">
      <dgm:prSet/>
      <dgm:spPr/>
      <dgm:t>
        <a:bodyPr/>
        <a:lstStyle/>
        <a:p>
          <a:endParaRPr lang="en-US"/>
        </a:p>
      </dgm:t>
    </dgm:pt>
    <dgm:pt modelId="{A33A836C-61E8-4E83-B420-1AD1002D397E}" type="sibTrans" cxnId="{E7678312-B8A0-4CEE-9C13-130CCB020F0A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B47D0912-B8F8-4AD4-9756-667C25F59291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Diferenciální diagnostika somaticky a psychogenně podmíněných záchvatů</a:t>
          </a:r>
          <a:endParaRPr lang="en-US"/>
        </a:p>
      </dgm:t>
    </dgm:pt>
    <dgm:pt modelId="{5F3B8E5C-9679-4874-93D3-EF747F7CA28A}" type="parTrans" cxnId="{2E7F1407-1D0C-465D-93E1-55E33F0F4C36}">
      <dgm:prSet/>
      <dgm:spPr/>
      <dgm:t>
        <a:bodyPr/>
        <a:lstStyle/>
        <a:p>
          <a:endParaRPr lang="en-US"/>
        </a:p>
      </dgm:t>
    </dgm:pt>
    <dgm:pt modelId="{81CC7115-3BE6-4582-B8E2-39507CE54F2B}" type="sibTrans" cxnId="{2E7F1407-1D0C-465D-93E1-55E33F0F4C36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DB242C45-5223-484B-A3FD-503110BB597B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Diagnostika osobnosti, poruch nálady, úzkostných poruch</a:t>
          </a:r>
          <a:endParaRPr lang="en-US"/>
        </a:p>
      </dgm:t>
    </dgm:pt>
    <dgm:pt modelId="{4DCC0934-2A40-4069-9C83-9F884AC6DD37}" type="parTrans" cxnId="{7A8CC0BA-AFEC-4FCD-B268-A9AB730D743F}">
      <dgm:prSet/>
      <dgm:spPr/>
      <dgm:t>
        <a:bodyPr/>
        <a:lstStyle/>
        <a:p>
          <a:endParaRPr lang="en-US"/>
        </a:p>
      </dgm:t>
    </dgm:pt>
    <dgm:pt modelId="{8CF8F592-CB88-4D1B-9401-637108DFCC30}" type="sibTrans" cxnId="{7A8CC0BA-AFEC-4FCD-B268-A9AB730D743F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B489D0C1-1BC7-4634-83E3-279545876E78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Posudková činnost</a:t>
          </a:r>
          <a:endParaRPr lang="en-US"/>
        </a:p>
      </dgm:t>
    </dgm:pt>
    <dgm:pt modelId="{7153E996-3E86-4184-9971-68C5391696DF}" type="parTrans" cxnId="{7A1CCF2D-1C9D-4E7E-A0C7-03C3FCB6B50C}">
      <dgm:prSet/>
      <dgm:spPr/>
      <dgm:t>
        <a:bodyPr/>
        <a:lstStyle/>
        <a:p>
          <a:endParaRPr lang="en-US"/>
        </a:p>
      </dgm:t>
    </dgm:pt>
    <dgm:pt modelId="{A2A175AD-B273-4996-8EC9-7E348D47F5B7}" type="sibTrans" cxnId="{7A1CCF2D-1C9D-4E7E-A0C7-03C3FCB6B50C}">
      <dgm:prSet/>
      <dgm:spPr/>
      <dgm:t>
        <a:bodyPr/>
        <a:lstStyle/>
        <a:p>
          <a:endParaRPr lang="en-US"/>
        </a:p>
      </dgm:t>
    </dgm:pt>
    <dgm:pt modelId="{3638D217-FD8A-4AB4-8EDD-22E656ACEBCC}" type="pres">
      <dgm:prSet presAssocID="{5A3B8B8A-986C-4F11-B177-266E6DE4B80C}" presName="root" presStyleCnt="0">
        <dgm:presLayoutVars>
          <dgm:dir/>
          <dgm:resizeHandles val="exact"/>
        </dgm:presLayoutVars>
      </dgm:prSet>
      <dgm:spPr/>
    </dgm:pt>
    <dgm:pt modelId="{B88C4D58-852D-438A-9B90-49C891B0BE0E}" type="pres">
      <dgm:prSet presAssocID="{5A3B8B8A-986C-4F11-B177-266E6DE4B80C}" presName="container" presStyleCnt="0">
        <dgm:presLayoutVars>
          <dgm:dir/>
          <dgm:resizeHandles val="exact"/>
        </dgm:presLayoutVars>
      </dgm:prSet>
      <dgm:spPr/>
    </dgm:pt>
    <dgm:pt modelId="{2C424133-392E-40FD-85CA-565099D16935}" type="pres">
      <dgm:prSet presAssocID="{22BA66DA-FAD6-4806-83F7-FF1405997425}" presName="compNode" presStyleCnt="0"/>
      <dgm:spPr/>
    </dgm:pt>
    <dgm:pt modelId="{FE245C14-C794-405B-A80E-5D88B10C4422}" type="pres">
      <dgm:prSet presAssocID="{22BA66DA-FAD6-4806-83F7-FF1405997425}" presName="iconBgRect" presStyleLbl="bgShp" presStyleIdx="0" presStyleCnt="7"/>
      <dgm:spPr/>
    </dgm:pt>
    <dgm:pt modelId="{5DF33ABC-8C4E-4F00-A392-5AFD05555FE0}" type="pres">
      <dgm:prSet presAssocID="{22BA66DA-FAD6-4806-83F7-FF1405997425}" presName="iconRect" presStyleLbl="node1" presStyleIdx="0" presStyleCnt="7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Zaškrtnutí"/>
        </a:ext>
      </dgm:extLst>
    </dgm:pt>
    <dgm:pt modelId="{D0839595-B704-43D5-8A19-CB15EA17F669}" type="pres">
      <dgm:prSet presAssocID="{22BA66DA-FAD6-4806-83F7-FF1405997425}" presName="spaceRect" presStyleCnt="0"/>
      <dgm:spPr/>
    </dgm:pt>
    <dgm:pt modelId="{EB05AC6D-0516-452F-8E09-4CB3F5B2E45B}" type="pres">
      <dgm:prSet presAssocID="{22BA66DA-FAD6-4806-83F7-FF1405997425}" presName="textRect" presStyleLbl="revTx" presStyleIdx="0" presStyleCnt="7">
        <dgm:presLayoutVars>
          <dgm:chMax val="1"/>
          <dgm:chPref val="1"/>
        </dgm:presLayoutVars>
      </dgm:prSet>
      <dgm:spPr/>
    </dgm:pt>
    <dgm:pt modelId="{5BF12593-6411-4635-9327-678B2DA2288E}" type="pres">
      <dgm:prSet presAssocID="{63697D14-C67E-449A-88A2-E285E5E97AB0}" presName="sibTrans" presStyleLbl="sibTrans2D1" presStyleIdx="0" presStyleCnt="0"/>
      <dgm:spPr/>
    </dgm:pt>
    <dgm:pt modelId="{0761A730-FF59-492A-8F2F-EDC87D571364}" type="pres">
      <dgm:prSet presAssocID="{10E541F4-15FB-426A-A743-54656771C06C}" presName="compNode" presStyleCnt="0"/>
      <dgm:spPr/>
    </dgm:pt>
    <dgm:pt modelId="{07DC4AF8-8C82-4C11-8F4A-D12F781CAF2E}" type="pres">
      <dgm:prSet presAssocID="{10E541F4-15FB-426A-A743-54656771C06C}" presName="iconBgRect" presStyleLbl="bgShp" presStyleIdx="1" presStyleCnt="7"/>
      <dgm:spPr/>
    </dgm:pt>
    <dgm:pt modelId="{D4C93712-FC9A-4640-9EBF-78FD12C9BE5A}" type="pres">
      <dgm:prSet presAssocID="{10E541F4-15FB-426A-A743-54656771C06C}" presName="iconRect" presStyleLbl="node1" presStyleIdx="1" presStyleCnt="7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Zavřít"/>
        </a:ext>
      </dgm:extLst>
    </dgm:pt>
    <dgm:pt modelId="{F9AE69D5-01EA-4A28-9782-68908F051F6B}" type="pres">
      <dgm:prSet presAssocID="{10E541F4-15FB-426A-A743-54656771C06C}" presName="spaceRect" presStyleCnt="0"/>
      <dgm:spPr/>
    </dgm:pt>
    <dgm:pt modelId="{6B7E7969-D4CE-4666-8A73-0502039D9D67}" type="pres">
      <dgm:prSet presAssocID="{10E541F4-15FB-426A-A743-54656771C06C}" presName="textRect" presStyleLbl="revTx" presStyleIdx="1" presStyleCnt="7">
        <dgm:presLayoutVars>
          <dgm:chMax val="1"/>
          <dgm:chPref val="1"/>
        </dgm:presLayoutVars>
      </dgm:prSet>
      <dgm:spPr/>
    </dgm:pt>
    <dgm:pt modelId="{24B260E8-6203-4D78-A478-DEDB037D0CEB}" type="pres">
      <dgm:prSet presAssocID="{29057208-CA44-4CA6-9F4B-990BC2C42CFE}" presName="sibTrans" presStyleLbl="sibTrans2D1" presStyleIdx="0" presStyleCnt="0"/>
      <dgm:spPr/>
    </dgm:pt>
    <dgm:pt modelId="{E6BC09AE-F8A0-4C83-A52C-4204C0BA68B0}" type="pres">
      <dgm:prSet presAssocID="{C43E8084-D856-4D49-A6C7-92470228549E}" presName="compNode" presStyleCnt="0"/>
      <dgm:spPr/>
    </dgm:pt>
    <dgm:pt modelId="{A9B6F3CE-7E6F-4A12-AEB9-AAC5D5C25E49}" type="pres">
      <dgm:prSet presAssocID="{C43E8084-D856-4D49-A6C7-92470228549E}" presName="iconBgRect" presStyleLbl="bgShp" presStyleIdx="2" presStyleCnt="7"/>
      <dgm:spPr/>
    </dgm:pt>
    <dgm:pt modelId="{8442F3DC-1084-4404-92F0-A2E303B65BAF}" type="pres">
      <dgm:prSet presAssocID="{C43E8084-D856-4D49-A6C7-92470228549E}" presName="iconRect" presStyleLbl="node1" presStyleIdx="2" presStyleCnt="7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Nebezpečí"/>
        </a:ext>
      </dgm:extLst>
    </dgm:pt>
    <dgm:pt modelId="{4A1D781C-73C2-4177-A1BE-90912BD078D6}" type="pres">
      <dgm:prSet presAssocID="{C43E8084-D856-4D49-A6C7-92470228549E}" presName="spaceRect" presStyleCnt="0"/>
      <dgm:spPr/>
    </dgm:pt>
    <dgm:pt modelId="{05EBBAD1-D9B2-4A87-A394-E31151C180B7}" type="pres">
      <dgm:prSet presAssocID="{C43E8084-D856-4D49-A6C7-92470228549E}" presName="textRect" presStyleLbl="revTx" presStyleIdx="2" presStyleCnt="7">
        <dgm:presLayoutVars>
          <dgm:chMax val="1"/>
          <dgm:chPref val="1"/>
        </dgm:presLayoutVars>
      </dgm:prSet>
      <dgm:spPr/>
    </dgm:pt>
    <dgm:pt modelId="{57792B54-22C7-4112-82F3-CDF08D5C1CCD}" type="pres">
      <dgm:prSet presAssocID="{9B25166F-E25D-4FC3-8BED-47736B98C8A2}" presName="sibTrans" presStyleLbl="sibTrans2D1" presStyleIdx="0" presStyleCnt="0"/>
      <dgm:spPr/>
    </dgm:pt>
    <dgm:pt modelId="{6FE69DAE-913A-4A9F-A7CB-A77369E5E195}" type="pres">
      <dgm:prSet presAssocID="{26C81C2B-F9E0-4D87-830C-594BFB606221}" presName="compNode" presStyleCnt="0"/>
      <dgm:spPr/>
    </dgm:pt>
    <dgm:pt modelId="{C695FF64-1633-4286-A9C6-3BED15132161}" type="pres">
      <dgm:prSet presAssocID="{26C81C2B-F9E0-4D87-830C-594BFB606221}" presName="iconBgRect" presStyleLbl="bgShp" presStyleIdx="3" presStyleCnt="7"/>
      <dgm:spPr/>
    </dgm:pt>
    <dgm:pt modelId="{DE2C5DE8-29F5-4412-8BA2-698A6E2030CD}" type="pres">
      <dgm:prSet presAssocID="{26C81C2B-F9E0-4D87-830C-594BFB606221}" presName="iconRect" presStyleLbl="node1" presStyleIdx="3" presStyleCnt="7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Oko"/>
        </a:ext>
      </dgm:extLst>
    </dgm:pt>
    <dgm:pt modelId="{A0B7EEB4-52CB-4B6A-ADE6-72A20FA99CC8}" type="pres">
      <dgm:prSet presAssocID="{26C81C2B-F9E0-4D87-830C-594BFB606221}" presName="spaceRect" presStyleCnt="0"/>
      <dgm:spPr/>
    </dgm:pt>
    <dgm:pt modelId="{8038F27E-9243-4D6D-88D5-3363F606536D}" type="pres">
      <dgm:prSet presAssocID="{26C81C2B-F9E0-4D87-830C-594BFB606221}" presName="textRect" presStyleLbl="revTx" presStyleIdx="3" presStyleCnt="7">
        <dgm:presLayoutVars>
          <dgm:chMax val="1"/>
          <dgm:chPref val="1"/>
        </dgm:presLayoutVars>
      </dgm:prSet>
      <dgm:spPr/>
    </dgm:pt>
    <dgm:pt modelId="{D1F9F8FA-AC75-4310-A827-8A5B83934527}" type="pres">
      <dgm:prSet presAssocID="{A33A836C-61E8-4E83-B420-1AD1002D397E}" presName="sibTrans" presStyleLbl="sibTrans2D1" presStyleIdx="0" presStyleCnt="0"/>
      <dgm:spPr/>
    </dgm:pt>
    <dgm:pt modelId="{B49C9F19-CBAC-4812-985C-3FD58C3BC510}" type="pres">
      <dgm:prSet presAssocID="{B47D0912-B8F8-4AD4-9756-667C25F59291}" presName="compNode" presStyleCnt="0"/>
      <dgm:spPr/>
    </dgm:pt>
    <dgm:pt modelId="{C254A0EA-AAAF-42BE-B71D-D81B2F5A4A32}" type="pres">
      <dgm:prSet presAssocID="{B47D0912-B8F8-4AD4-9756-667C25F59291}" presName="iconBgRect" presStyleLbl="bgShp" presStyleIdx="4" presStyleCnt="7"/>
      <dgm:spPr/>
    </dgm:pt>
    <dgm:pt modelId="{C056282D-8B60-48F5-93A2-1BC29552F58A}" type="pres">
      <dgm:prSet presAssocID="{B47D0912-B8F8-4AD4-9756-667C25F59291}" presName="iconRect" presStyleLbl="node1" presStyleIdx="4" presStyleCnt="7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tetoskop"/>
        </a:ext>
      </dgm:extLst>
    </dgm:pt>
    <dgm:pt modelId="{01BD997A-648B-41C5-8E5D-FA0FA799F771}" type="pres">
      <dgm:prSet presAssocID="{B47D0912-B8F8-4AD4-9756-667C25F59291}" presName="spaceRect" presStyleCnt="0"/>
      <dgm:spPr/>
    </dgm:pt>
    <dgm:pt modelId="{700A7336-F37B-4C6D-8E9F-D131566DA72B}" type="pres">
      <dgm:prSet presAssocID="{B47D0912-B8F8-4AD4-9756-667C25F59291}" presName="textRect" presStyleLbl="revTx" presStyleIdx="4" presStyleCnt="7">
        <dgm:presLayoutVars>
          <dgm:chMax val="1"/>
          <dgm:chPref val="1"/>
        </dgm:presLayoutVars>
      </dgm:prSet>
      <dgm:spPr/>
    </dgm:pt>
    <dgm:pt modelId="{CD6B7335-E872-4D0C-830A-8AA9182E8154}" type="pres">
      <dgm:prSet presAssocID="{81CC7115-3BE6-4582-B8E2-39507CE54F2B}" presName="sibTrans" presStyleLbl="sibTrans2D1" presStyleIdx="0" presStyleCnt="0"/>
      <dgm:spPr/>
    </dgm:pt>
    <dgm:pt modelId="{250D0265-6B44-48DB-B020-4A2197D7083A}" type="pres">
      <dgm:prSet presAssocID="{DB242C45-5223-484B-A3FD-503110BB597B}" presName="compNode" presStyleCnt="0"/>
      <dgm:spPr/>
    </dgm:pt>
    <dgm:pt modelId="{D1C5610E-B681-4781-B95F-99682DB7C50B}" type="pres">
      <dgm:prSet presAssocID="{DB242C45-5223-484B-A3FD-503110BB597B}" presName="iconBgRect" presStyleLbl="bgShp" presStyleIdx="5" presStyleCnt="7"/>
      <dgm:spPr/>
    </dgm:pt>
    <dgm:pt modelId="{2BFEF19D-B201-4C34-9474-163B36AC9217}" type="pres">
      <dgm:prSet presAssocID="{DB242C45-5223-484B-A3FD-503110BB597B}" presName="iconRect" presStyleLbl="node1" presStyleIdx="5" presStyleCnt="7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rain in head"/>
        </a:ext>
      </dgm:extLst>
    </dgm:pt>
    <dgm:pt modelId="{1D3840F2-7F88-4310-894E-672E0DD7BE66}" type="pres">
      <dgm:prSet presAssocID="{DB242C45-5223-484B-A3FD-503110BB597B}" presName="spaceRect" presStyleCnt="0"/>
      <dgm:spPr/>
    </dgm:pt>
    <dgm:pt modelId="{A02F8381-87D1-4F5D-B298-3D6AC3D8AA5B}" type="pres">
      <dgm:prSet presAssocID="{DB242C45-5223-484B-A3FD-503110BB597B}" presName="textRect" presStyleLbl="revTx" presStyleIdx="5" presStyleCnt="7">
        <dgm:presLayoutVars>
          <dgm:chMax val="1"/>
          <dgm:chPref val="1"/>
        </dgm:presLayoutVars>
      </dgm:prSet>
      <dgm:spPr/>
    </dgm:pt>
    <dgm:pt modelId="{2F5321C6-D7A8-45D0-BCF8-9D255BFDCF50}" type="pres">
      <dgm:prSet presAssocID="{8CF8F592-CB88-4D1B-9401-637108DFCC30}" presName="sibTrans" presStyleLbl="sibTrans2D1" presStyleIdx="0" presStyleCnt="0"/>
      <dgm:spPr/>
    </dgm:pt>
    <dgm:pt modelId="{EDABBE1D-C020-48A5-87A1-0DC97D0CEBBC}" type="pres">
      <dgm:prSet presAssocID="{B489D0C1-1BC7-4634-83E3-279545876E78}" presName="compNode" presStyleCnt="0"/>
      <dgm:spPr/>
    </dgm:pt>
    <dgm:pt modelId="{1399FD79-38F4-47B5-9492-A913E132EF69}" type="pres">
      <dgm:prSet presAssocID="{B489D0C1-1BC7-4634-83E3-279545876E78}" presName="iconBgRect" presStyleLbl="bgShp" presStyleIdx="6" presStyleCnt="7"/>
      <dgm:spPr/>
    </dgm:pt>
    <dgm:pt modelId="{F3B03591-4D2E-4708-BC8E-B82827FD0BA6}" type="pres">
      <dgm:prSet presAssocID="{B489D0C1-1BC7-4634-83E3-279545876E78}" presName="iconRect" presStyleLbl="node1" presStyleIdx="6" presStyleCnt="7"/>
      <dgm:spPr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Tužka"/>
        </a:ext>
      </dgm:extLst>
    </dgm:pt>
    <dgm:pt modelId="{58EBA8DE-837B-4AC6-B4BE-0DD1D06B33E2}" type="pres">
      <dgm:prSet presAssocID="{B489D0C1-1BC7-4634-83E3-279545876E78}" presName="spaceRect" presStyleCnt="0"/>
      <dgm:spPr/>
    </dgm:pt>
    <dgm:pt modelId="{D8B9A01A-95C6-44A2-89A7-2D23CE36E39F}" type="pres">
      <dgm:prSet presAssocID="{B489D0C1-1BC7-4634-83E3-279545876E78}" presName="textRect" presStyleLbl="revTx" presStyleIdx="6" presStyleCnt="7">
        <dgm:presLayoutVars>
          <dgm:chMax val="1"/>
          <dgm:chPref val="1"/>
        </dgm:presLayoutVars>
      </dgm:prSet>
      <dgm:spPr/>
    </dgm:pt>
  </dgm:ptLst>
  <dgm:cxnLst>
    <dgm:cxn modelId="{2E7F1407-1D0C-465D-93E1-55E33F0F4C36}" srcId="{5A3B8B8A-986C-4F11-B177-266E6DE4B80C}" destId="{B47D0912-B8F8-4AD4-9756-667C25F59291}" srcOrd="4" destOrd="0" parTransId="{5F3B8E5C-9679-4874-93D3-EF747F7CA28A}" sibTransId="{81CC7115-3BE6-4582-B8E2-39507CE54F2B}"/>
    <dgm:cxn modelId="{B3DAE30A-13FE-418B-A584-82B00A4CC31E}" type="presOf" srcId="{8CF8F592-CB88-4D1B-9401-637108DFCC30}" destId="{2F5321C6-D7A8-45D0-BCF8-9D255BFDCF50}" srcOrd="0" destOrd="0" presId="urn:microsoft.com/office/officeart/2018/2/layout/IconCircleList"/>
    <dgm:cxn modelId="{A5F8F30C-52F2-43CD-9E9F-864261318CE9}" type="presOf" srcId="{81CC7115-3BE6-4582-B8E2-39507CE54F2B}" destId="{CD6B7335-E872-4D0C-830A-8AA9182E8154}" srcOrd="0" destOrd="0" presId="urn:microsoft.com/office/officeart/2018/2/layout/IconCircleList"/>
    <dgm:cxn modelId="{E7678312-B8A0-4CEE-9C13-130CCB020F0A}" srcId="{5A3B8B8A-986C-4F11-B177-266E6DE4B80C}" destId="{26C81C2B-F9E0-4D87-830C-594BFB606221}" srcOrd="3" destOrd="0" parTransId="{C816EECA-57A5-49E5-832A-AD69549959AB}" sibTransId="{A33A836C-61E8-4E83-B420-1AD1002D397E}"/>
    <dgm:cxn modelId="{8890C414-1D37-44C2-B79C-0D84D16CB2D3}" srcId="{5A3B8B8A-986C-4F11-B177-266E6DE4B80C}" destId="{C43E8084-D856-4D49-A6C7-92470228549E}" srcOrd="2" destOrd="0" parTransId="{7211D2C2-1C84-494B-98AB-D93E548C47A9}" sibTransId="{9B25166F-E25D-4FC3-8BED-47736B98C8A2}"/>
    <dgm:cxn modelId="{7A1CCF2D-1C9D-4E7E-A0C7-03C3FCB6B50C}" srcId="{5A3B8B8A-986C-4F11-B177-266E6DE4B80C}" destId="{B489D0C1-1BC7-4634-83E3-279545876E78}" srcOrd="6" destOrd="0" parTransId="{7153E996-3E86-4184-9971-68C5391696DF}" sibTransId="{A2A175AD-B273-4996-8EC9-7E348D47F5B7}"/>
    <dgm:cxn modelId="{0FBE7F3C-A3B8-4B98-9E00-BE4900907CA2}" type="presOf" srcId="{63697D14-C67E-449A-88A2-E285E5E97AB0}" destId="{5BF12593-6411-4635-9327-678B2DA2288E}" srcOrd="0" destOrd="0" presId="urn:microsoft.com/office/officeart/2018/2/layout/IconCircleList"/>
    <dgm:cxn modelId="{47E80F61-97BC-4715-8CC2-6865466DA12A}" type="presOf" srcId="{B489D0C1-1BC7-4634-83E3-279545876E78}" destId="{D8B9A01A-95C6-44A2-89A7-2D23CE36E39F}" srcOrd="0" destOrd="0" presId="urn:microsoft.com/office/officeart/2018/2/layout/IconCircleList"/>
    <dgm:cxn modelId="{74ED2771-0DD5-417E-9338-F7EE6CDF752E}" type="presOf" srcId="{A33A836C-61E8-4E83-B420-1AD1002D397E}" destId="{D1F9F8FA-AC75-4310-A827-8A5B83934527}" srcOrd="0" destOrd="0" presId="urn:microsoft.com/office/officeart/2018/2/layout/IconCircleList"/>
    <dgm:cxn modelId="{E20F8A78-2A32-4462-BA01-355D4FDCD0C8}" type="presOf" srcId="{C43E8084-D856-4D49-A6C7-92470228549E}" destId="{05EBBAD1-D9B2-4A87-A394-E31151C180B7}" srcOrd="0" destOrd="0" presId="urn:microsoft.com/office/officeart/2018/2/layout/IconCircleList"/>
    <dgm:cxn modelId="{C7DF8E80-921A-4150-A418-DACBBF6E68C9}" srcId="{5A3B8B8A-986C-4F11-B177-266E6DE4B80C}" destId="{22BA66DA-FAD6-4806-83F7-FF1405997425}" srcOrd="0" destOrd="0" parTransId="{441BF902-3644-4C94-B2B7-E3A3ABC7178E}" sibTransId="{63697D14-C67E-449A-88A2-E285E5E97AB0}"/>
    <dgm:cxn modelId="{8C97AB82-5C78-4DD9-B911-2C6F20D9FF5C}" type="presOf" srcId="{22BA66DA-FAD6-4806-83F7-FF1405997425}" destId="{EB05AC6D-0516-452F-8E09-4CB3F5B2E45B}" srcOrd="0" destOrd="0" presId="urn:microsoft.com/office/officeart/2018/2/layout/IconCircleList"/>
    <dgm:cxn modelId="{E4DF508F-B182-4069-A699-5092C4780A05}" type="presOf" srcId="{29057208-CA44-4CA6-9F4B-990BC2C42CFE}" destId="{24B260E8-6203-4D78-A478-DEDB037D0CEB}" srcOrd="0" destOrd="0" presId="urn:microsoft.com/office/officeart/2018/2/layout/IconCircleList"/>
    <dgm:cxn modelId="{377C4699-E97A-4056-B97F-2C1EF59AE8A8}" type="presOf" srcId="{5A3B8B8A-986C-4F11-B177-266E6DE4B80C}" destId="{3638D217-FD8A-4AB4-8EDD-22E656ACEBCC}" srcOrd="0" destOrd="0" presId="urn:microsoft.com/office/officeart/2018/2/layout/IconCircleList"/>
    <dgm:cxn modelId="{9638DE9B-37E7-4BBF-AFBA-EA5DDDE4054B}" type="presOf" srcId="{DB242C45-5223-484B-A3FD-503110BB597B}" destId="{A02F8381-87D1-4F5D-B298-3D6AC3D8AA5B}" srcOrd="0" destOrd="0" presId="urn:microsoft.com/office/officeart/2018/2/layout/IconCircleList"/>
    <dgm:cxn modelId="{783327A7-0CD4-4138-BF93-B200B8CCF9C4}" type="presOf" srcId="{26C81C2B-F9E0-4D87-830C-594BFB606221}" destId="{8038F27E-9243-4D6D-88D5-3363F606536D}" srcOrd="0" destOrd="0" presId="urn:microsoft.com/office/officeart/2018/2/layout/IconCircleList"/>
    <dgm:cxn modelId="{7A8CC0BA-AFEC-4FCD-B268-A9AB730D743F}" srcId="{5A3B8B8A-986C-4F11-B177-266E6DE4B80C}" destId="{DB242C45-5223-484B-A3FD-503110BB597B}" srcOrd="5" destOrd="0" parTransId="{4DCC0934-2A40-4069-9C83-9F884AC6DD37}" sibTransId="{8CF8F592-CB88-4D1B-9401-637108DFCC30}"/>
    <dgm:cxn modelId="{B4D318C6-7077-489B-B7D2-FCC0CE24283A}" srcId="{5A3B8B8A-986C-4F11-B177-266E6DE4B80C}" destId="{10E541F4-15FB-426A-A743-54656771C06C}" srcOrd="1" destOrd="0" parTransId="{CC0E53E6-8D5F-4700-B0C1-62F9B649F533}" sibTransId="{29057208-CA44-4CA6-9F4B-990BC2C42CFE}"/>
    <dgm:cxn modelId="{3084D3D3-3A0E-4656-B4F5-5DA63AAB77CD}" type="presOf" srcId="{9B25166F-E25D-4FC3-8BED-47736B98C8A2}" destId="{57792B54-22C7-4112-82F3-CDF08D5C1CCD}" srcOrd="0" destOrd="0" presId="urn:microsoft.com/office/officeart/2018/2/layout/IconCircleList"/>
    <dgm:cxn modelId="{6A3EE9D8-6B8B-4710-8F2A-1C8D9211E900}" type="presOf" srcId="{10E541F4-15FB-426A-A743-54656771C06C}" destId="{6B7E7969-D4CE-4666-8A73-0502039D9D67}" srcOrd="0" destOrd="0" presId="urn:microsoft.com/office/officeart/2018/2/layout/IconCircleList"/>
    <dgm:cxn modelId="{97AACFDC-F4A8-417F-987B-6CA06652DEAF}" type="presOf" srcId="{B47D0912-B8F8-4AD4-9756-667C25F59291}" destId="{700A7336-F37B-4C6D-8E9F-D131566DA72B}" srcOrd="0" destOrd="0" presId="urn:microsoft.com/office/officeart/2018/2/layout/IconCircleList"/>
    <dgm:cxn modelId="{88907DC5-85A9-4950-9E78-51C3F2D4CA8B}" type="presParOf" srcId="{3638D217-FD8A-4AB4-8EDD-22E656ACEBCC}" destId="{B88C4D58-852D-438A-9B90-49C891B0BE0E}" srcOrd="0" destOrd="0" presId="urn:microsoft.com/office/officeart/2018/2/layout/IconCircleList"/>
    <dgm:cxn modelId="{B4AFD9C2-99CA-4D3E-A91F-5BB182EED8E2}" type="presParOf" srcId="{B88C4D58-852D-438A-9B90-49C891B0BE0E}" destId="{2C424133-392E-40FD-85CA-565099D16935}" srcOrd="0" destOrd="0" presId="urn:microsoft.com/office/officeart/2018/2/layout/IconCircleList"/>
    <dgm:cxn modelId="{3F22CD65-8BA2-4244-97C5-9152B5DCA9B2}" type="presParOf" srcId="{2C424133-392E-40FD-85CA-565099D16935}" destId="{FE245C14-C794-405B-A80E-5D88B10C4422}" srcOrd="0" destOrd="0" presId="urn:microsoft.com/office/officeart/2018/2/layout/IconCircleList"/>
    <dgm:cxn modelId="{E32CBB61-CBBF-4266-8176-3CB0D00C97C3}" type="presParOf" srcId="{2C424133-392E-40FD-85CA-565099D16935}" destId="{5DF33ABC-8C4E-4F00-A392-5AFD05555FE0}" srcOrd="1" destOrd="0" presId="urn:microsoft.com/office/officeart/2018/2/layout/IconCircleList"/>
    <dgm:cxn modelId="{B1CE591E-21F0-499E-8197-B6E1E4F70922}" type="presParOf" srcId="{2C424133-392E-40FD-85CA-565099D16935}" destId="{D0839595-B704-43D5-8A19-CB15EA17F669}" srcOrd="2" destOrd="0" presId="urn:microsoft.com/office/officeart/2018/2/layout/IconCircleList"/>
    <dgm:cxn modelId="{E817069F-581F-40F2-9AC8-56131A09C292}" type="presParOf" srcId="{2C424133-392E-40FD-85CA-565099D16935}" destId="{EB05AC6D-0516-452F-8E09-4CB3F5B2E45B}" srcOrd="3" destOrd="0" presId="urn:microsoft.com/office/officeart/2018/2/layout/IconCircleList"/>
    <dgm:cxn modelId="{A59C1C69-F7A6-4C33-AF16-EC1453D9B358}" type="presParOf" srcId="{B88C4D58-852D-438A-9B90-49C891B0BE0E}" destId="{5BF12593-6411-4635-9327-678B2DA2288E}" srcOrd="1" destOrd="0" presId="urn:microsoft.com/office/officeart/2018/2/layout/IconCircleList"/>
    <dgm:cxn modelId="{C6187BC8-5188-47BB-85C3-31767F2BB1B9}" type="presParOf" srcId="{B88C4D58-852D-438A-9B90-49C891B0BE0E}" destId="{0761A730-FF59-492A-8F2F-EDC87D571364}" srcOrd="2" destOrd="0" presId="urn:microsoft.com/office/officeart/2018/2/layout/IconCircleList"/>
    <dgm:cxn modelId="{E33B2044-6A34-4A7B-8EDF-A4453074F0DC}" type="presParOf" srcId="{0761A730-FF59-492A-8F2F-EDC87D571364}" destId="{07DC4AF8-8C82-4C11-8F4A-D12F781CAF2E}" srcOrd="0" destOrd="0" presId="urn:microsoft.com/office/officeart/2018/2/layout/IconCircleList"/>
    <dgm:cxn modelId="{AB99FC73-DF79-4EB1-986D-618BE2EF4666}" type="presParOf" srcId="{0761A730-FF59-492A-8F2F-EDC87D571364}" destId="{D4C93712-FC9A-4640-9EBF-78FD12C9BE5A}" srcOrd="1" destOrd="0" presId="urn:microsoft.com/office/officeart/2018/2/layout/IconCircleList"/>
    <dgm:cxn modelId="{843C0CEF-F325-40E5-9634-DE0DBE5B4998}" type="presParOf" srcId="{0761A730-FF59-492A-8F2F-EDC87D571364}" destId="{F9AE69D5-01EA-4A28-9782-68908F051F6B}" srcOrd="2" destOrd="0" presId="urn:microsoft.com/office/officeart/2018/2/layout/IconCircleList"/>
    <dgm:cxn modelId="{432AE8D4-50BE-46FA-AFDF-2C943D81335C}" type="presParOf" srcId="{0761A730-FF59-492A-8F2F-EDC87D571364}" destId="{6B7E7969-D4CE-4666-8A73-0502039D9D67}" srcOrd="3" destOrd="0" presId="urn:microsoft.com/office/officeart/2018/2/layout/IconCircleList"/>
    <dgm:cxn modelId="{13E0C6EB-DD4A-4DE4-9FBF-538978A97283}" type="presParOf" srcId="{B88C4D58-852D-438A-9B90-49C891B0BE0E}" destId="{24B260E8-6203-4D78-A478-DEDB037D0CEB}" srcOrd="3" destOrd="0" presId="urn:microsoft.com/office/officeart/2018/2/layout/IconCircleList"/>
    <dgm:cxn modelId="{55F32949-6C14-440C-A7EB-25D43B19E4A4}" type="presParOf" srcId="{B88C4D58-852D-438A-9B90-49C891B0BE0E}" destId="{E6BC09AE-F8A0-4C83-A52C-4204C0BA68B0}" srcOrd="4" destOrd="0" presId="urn:microsoft.com/office/officeart/2018/2/layout/IconCircleList"/>
    <dgm:cxn modelId="{3C0E2E7D-539F-4911-92BF-F66D385E5F3F}" type="presParOf" srcId="{E6BC09AE-F8A0-4C83-A52C-4204C0BA68B0}" destId="{A9B6F3CE-7E6F-4A12-AEB9-AAC5D5C25E49}" srcOrd="0" destOrd="0" presId="urn:microsoft.com/office/officeart/2018/2/layout/IconCircleList"/>
    <dgm:cxn modelId="{4E68B9EF-C681-443A-8F3B-D11EEE5F889F}" type="presParOf" srcId="{E6BC09AE-F8A0-4C83-A52C-4204C0BA68B0}" destId="{8442F3DC-1084-4404-92F0-A2E303B65BAF}" srcOrd="1" destOrd="0" presId="urn:microsoft.com/office/officeart/2018/2/layout/IconCircleList"/>
    <dgm:cxn modelId="{F1573D2A-C84E-4647-BDFC-DB3E4AE6B972}" type="presParOf" srcId="{E6BC09AE-F8A0-4C83-A52C-4204C0BA68B0}" destId="{4A1D781C-73C2-4177-A1BE-90912BD078D6}" srcOrd="2" destOrd="0" presId="urn:microsoft.com/office/officeart/2018/2/layout/IconCircleList"/>
    <dgm:cxn modelId="{64794AFC-46AD-4E9E-A409-E93E9149344F}" type="presParOf" srcId="{E6BC09AE-F8A0-4C83-A52C-4204C0BA68B0}" destId="{05EBBAD1-D9B2-4A87-A394-E31151C180B7}" srcOrd="3" destOrd="0" presId="urn:microsoft.com/office/officeart/2018/2/layout/IconCircleList"/>
    <dgm:cxn modelId="{4CEC88D6-CBF4-4CDE-A730-72FE9794B2E3}" type="presParOf" srcId="{B88C4D58-852D-438A-9B90-49C891B0BE0E}" destId="{57792B54-22C7-4112-82F3-CDF08D5C1CCD}" srcOrd="5" destOrd="0" presId="urn:microsoft.com/office/officeart/2018/2/layout/IconCircleList"/>
    <dgm:cxn modelId="{5FE72F34-4FEA-4C49-9476-D2F58A09030C}" type="presParOf" srcId="{B88C4D58-852D-438A-9B90-49C891B0BE0E}" destId="{6FE69DAE-913A-4A9F-A7CB-A77369E5E195}" srcOrd="6" destOrd="0" presId="urn:microsoft.com/office/officeart/2018/2/layout/IconCircleList"/>
    <dgm:cxn modelId="{5948767E-094E-4EB1-BF06-A171D97ECB3E}" type="presParOf" srcId="{6FE69DAE-913A-4A9F-A7CB-A77369E5E195}" destId="{C695FF64-1633-4286-A9C6-3BED15132161}" srcOrd="0" destOrd="0" presId="urn:microsoft.com/office/officeart/2018/2/layout/IconCircleList"/>
    <dgm:cxn modelId="{C287B0E6-83DF-42C8-AEA0-8490C7EA6703}" type="presParOf" srcId="{6FE69DAE-913A-4A9F-A7CB-A77369E5E195}" destId="{DE2C5DE8-29F5-4412-8BA2-698A6E2030CD}" srcOrd="1" destOrd="0" presId="urn:microsoft.com/office/officeart/2018/2/layout/IconCircleList"/>
    <dgm:cxn modelId="{2FB6199D-CF06-4270-8135-E606CA8938F5}" type="presParOf" srcId="{6FE69DAE-913A-4A9F-A7CB-A77369E5E195}" destId="{A0B7EEB4-52CB-4B6A-ADE6-72A20FA99CC8}" srcOrd="2" destOrd="0" presId="urn:microsoft.com/office/officeart/2018/2/layout/IconCircleList"/>
    <dgm:cxn modelId="{8E15D240-6FD6-4881-9DB7-B6053797C94B}" type="presParOf" srcId="{6FE69DAE-913A-4A9F-A7CB-A77369E5E195}" destId="{8038F27E-9243-4D6D-88D5-3363F606536D}" srcOrd="3" destOrd="0" presId="urn:microsoft.com/office/officeart/2018/2/layout/IconCircleList"/>
    <dgm:cxn modelId="{38537595-0B4E-47D7-BD56-4418358D2C67}" type="presParOf" srcId="{B88C4D58-852D-438A-9B90-49C891B0BE0E}" destId="{D1F9F8FA-AC75-4310-A827-8A5B83934527}" srcOrd="7" destOrd="0" presId="urn:microsoft.com/office/officeart/2018/2/layout/IconCircleList"/>
    <dgm:cxn modelId="{EF240231-9576-478B-B97B-7C245D8DB8F3}" type="presParOf" srcId="{B88C4D58-852D-438A-9B90-49C891B0BE0E}" destId="{B49C9F19-CBAC-4812-985C-3FD58C3BC510}" srcOrd="8" destOrd="0" presId="urn:microsoft.com/office/officeart/2018/2/layout/IconCircleList"/>
    <dgm:cxn modelId="{C85E679F-169F-4270-B0EC-98C7514C9630}" type="presParOf" srcId="{B49C9F19-CBAC-4812-985C-3FD58C3BC510}" destId="{C254A0EA-AAAF-42BE-B71D-D81B2F5A4A32}" srcOrd="0" destOrd="0" presId="urn:microsoft.com/office/officeart/2018/2/layout/IconCircleList"/>
    <dgm:cxn modelId="{48A10BEC-7D55-4E23-BC3A-48B6254E7A96}" type="presParOf" srcId="{B49C9F19-CBAC-4812-985C-3FD58C3BC510}" destId="{C056282D-8B60-48F5-93A2-1BC29552F58A}" srcOrd="1" destOrd="0" presId="urn:microsoft.com/office/officeart/2018/2/layout/IconCircleList"/>
    <dgm:cxn modelId="{D6A6D0C4-43E3-4F7A-A467-6774C84CAA40}" type="presParOf" srcId="{B49C9F19-CBAC-4812-985C-3FD58C3BC510}" destId="{01BD997A-648B-41C5-8E5D-FA0FA799F771}" srcOrd="2" destOrd="0" presId="urn:microsoft.com/office/officeart/2018/2/layout/IconCircleList"/>
    <dgm:cxn modelId="{D71B4884-3C00-401B-BEEF-5F79641281A6}" type="presParOf" srcId="{B49C9F19-CBAC-4812-985C-3FD58C3BC510}" destId="{700A7336-F37B-4C6D-8E9F-D131566DA72B}" srcOrd="3" destOrd="0" presId="urn:microsoft.com/office/officeart/2018/2/layout/IconCircleList"/>
    <dgm:cxn modelId="{FF52EB91-FE41-4694-8045-6166C21B57AC}" type="presParOf" srcId="{B88C4D58-852D-438A-9B90-49C891B0BE0E}" destId="{CD6B7335-E872-4D0C-830A-8AA9182E8154}" srcOrd="9" destOrd="0" presId="urn:microsoft.com/office/officeart/2018/2/layout/IconCircleList"/>
    <dgm:cxn modelId="{F4C6BAA1-AA27-4741-9B92-F670F44BC6B0}" type="presParOf" srcId="{B88C4D58-852D-438A-9B90-49C891B0BE0E}" destId="{250D0265-6B44-48DB-B020-4A2197D7083A}" srcOrd="10" destOrd="0" presId="urn:microsoft.com/office/officeart/2018/2/layout/IconCircleList"/>
    <dgm:cxn modelId="{76B4D207-B43E-43C3-B18A-4ABEB7551750}" type="presParOf" srcId="{250D0265-6B44-48DB-B020-4A2197D7083A}" destId="{D1C5610E-B681-4781-B95F-99682DB7C50B}" srcOrd="0" destOrd="0" presId="urn:microsoft.com/office/officeart/2018/2/layout/IconCircleList"/>
    <dgm:cxn modelId="{9405268D-6C85-4C1E-9688-0D33B0EC00BF}" type="presParOf" srcId="{250D0265-6B44-48DB-B020-4A2197D7083A}" destId="{2BFEF19D-B201-4C34-9474-163B36AC9217}" srcOrd="1" destOrd="0" presId="urn:microsoft.com/office/officeart/2018/2/layout/IconCircleList"/>
    <dgm:cxn modelId="{1B4E4A56-C758-4996-AF2A-0BC6C5D4E4BD}" type="presParOf" srcId="{250D0265-6B44-48DB-B020-4A2197D7083A}" destId="{1D3840F2-7F88-4310-894E-672E0DD7BE66}" srcOrd="2" destOrd="0" presId="urn:microsoft.com/office/officeart/2018/2/layout/IconCircleList"/>
    <dgm:cxn modelId="{43DE1C02-8E6D-458D-9D84-C461EEA01220}" type="presParOf" srcId="{250D0265-6B44-48DB-B020-4A2197D7083A}" destId="{A02F8381-87D1-4F5D-B298-3D6AC3D8AA5B}" srcOrd="3" destOrd="0" presId="urn:microsoft.com/office/officeart/2018/2/layout/IconCircleList"/>
    <dgm:cxn modelId="{FA0601FD-F70B-4A38-B57C-C977230820AC}" type="presParOf" srcId="{B88C4D58-852D-438A-9B90-49C891B0BE0E}" destId="{2F5321C6-D7A8-45D0-BCF8-9D255BFDCF50}" srcOrd="11" destOrd="0" presId="urn:microsoft.com/office/officeart/2018/2/layout/IconCircleList"/>
    <dgm:cxn modelId="{075B7023-58E1-41AD-9461-96426ECB9A5F}" type="presParOf" srcId="{B88C4D58-852D-438A-9B90-49C891B0BE0E}" destId="{EDABBE1D-C020-48A5-87A1-0DC97D0CEBBC}" srcOrd="12" destOrd="0" presId="urn:microsoft.com/office/officeart/2018/2/layout/IconCircleList"/>
    <dgm:cxn modelId="{84B4CB74-6039-4154-977F-00B95AAA603B}" type="presParOf" srcId="{EDABBE1D-C020-48A5-87A1-0DC97D0CEBBC}" destId="{1399FD79-38F4-47B5-9492-A913E132EF69}" srcOrd="0" destOrd="0" presId="urn:microsoft.com/office/officeart/2018/2/layout/IconCircleList"/>
    <dgm:cxn modelId="{3BCCF0F0-CBBE-4A2B-8CC1-34BE30767D5E}" type="presParOf" srcId="{EDABBE1D-C020-48A5-87A1-0DC97D0CEBBC}" destId="{F3B03591-4D2E-4708-BC8E-B82827FD0BA6}" srcOrd="1" destOrd="0" presId="urn:microsoft.com/office/officeart/2018/2/layout/IconCircleList"/>
    <dgm:cxn modelId="{DA4A3741-9E8F-4345-9A99-92E58FAC0E33}" type="presParOf" srcId="{EDABBE1D-C020-48A5-87A1-0DC97D0CEBBC}" destId="{58EBA8DE-837B-4AC6-B4BE-0DD1D06B33E2}" srcOrd="2" destOrd="0" presId="urn:microsoft.com/office/officeart/2018/2/layout/IconCircleList"/>
    <dgm:cxn modelId="{A996FC56-FE73-4250-A6F7-3F9CA12D5E56}" type="presParOf" srcId="{EDABBE1D-C020-48A5-87A1-0DC97D0CEBBC}" destId="{D8B9A01A-95C6-44A2-89A7-2D23CE36E39F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245C14-C794-405B-A80E-5D88B10C4422}">
      <dsp:nvSpPr>
        <dsp:cNvPr id="0" name=""/>
        <dsp:cNvSpPr/>
      </dsp:nvSpPr>
      <dsp:spPr>
        <a:xfrm>
          <a:off x="416016" y="242226"/>
          <a:ext cx="936387" cy="93638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F33ABC-8C4E-4F00-A392-5AFD05555FE0}">
      <dsp:nvSpPr>
        <dsp:cNvPr id="0" name=""/>
        <dsp:cNvSpPr/>
      </dsp:nvSpPr>
      <dsp:spPr>
        <a:xfrm>
          <a:off x="612658" y="438868"/>
          <a:ext cx="543104" cy="54310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05AC6D-0516-452F-8E09-4CB3F5B2E45B}">
      <dsp:nvSpPr>
        <dsp:cNvPr id="0" name=""/>
        <dsp:cNvSpPr/>
      </dsp:nvSpPr>
      <dsp:spPr>
        <a:xfrm>
          <a:off x="1553059" y="242226"/>
          <a:ext cx="2207199" cy="9363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Zhodnocení úrovně kognitivních funkcí</a:t>
          </a:r>
          <a:endParaRPr lang="en-US" sz="1600" kern="1200"/>
        </a:p>
      </dsp:txBody>
      <dsp:txXfrm>
        <a:off x="1553059" y="242226"/>
        <a:ext cx="2207199" cy="936387"/>
      </dsp:txXfrm>
    </dsp:sp>
    <dsp:sp modelId="{07DC4AF8-8C82-4C11-8F4A-D12F781CAF2E}">
      <dsp:nvSpPr>
        <dsp:cNvPr id="0" name=""/>
        <dsp:cNvSpPr/>
      </dsp:nvSpPr>
      <dsp:spPr>
        <a:xfrm>
          <a:off x="4144846" y="242226"/>
          <a:ext cx="936387" cy="936387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C93712-FC9A-4640-9EBF-78FD12C9BE5A}">
      <dsp:nvSpPr>
        <dsp:cNvPr id="0" name=""/>
        <dsp:cNvSpPr/>
      </dsp:nvSpPr>
      <dsp:spPr>
        <a:xfrm>
          <a:off x="4341487" y="438868"/>
          <a:ext cx="543104" cy="54310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7E7969-D4CE-4666-8A73-0502039D9D67}">
      <dsp:nvSpPr>
        <dsp:cNvPr id="0" name=""/>
        <dsp:cNvSpPr/>
      </dsp:nvSpPr>
      <dsp:spPr>
        <a:xfrm>
          <a:off x="5281888" y="242226"/>
          <a:ext cx="2207199" cy="9363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Předoperační lateralizace a lokalizace oblastí funkčního oslabení</a:t>
          </a:r>
          <a:endParaRPr lang="en-US" sz="1600" kern="1200"/>
        </a:p>
      </dsp:txBody>
      <dsp:txXfrm>
        <a:off x="5281888" y="242226"/>
        <a:ext cx="2207199" cy="936387"/>
      </dsp:txXfrm>
    </dsp:sp>
    <dsp:sp modelId="{A9B6F3CE-7E6F-4A12-AEB9-AAC5D5C25E49}">
      <dsp:nvSpPr>
        <dsp:cNvPr id="0" name=""/>
        <dsp:cNvSpPr/>
      </dsp:nvSpPr>
      <dsp:spPr>
        <a:xfrm>
          <a:off x="7873676" y="242226"/>
          <a:ext cx="936387" cy="936387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42F3DC-1084-4404-92F0-A2E303B65BAF}">
      <dsp:nvSpPr>
        <dsp:cNvPr id="0" name=""/>
        <dsp:cNvSpPr/>
      </dsp:nvSpPr>
      <dsp:spPr>
        <a:xfrm>
          <a:off x="8070317" y="438868"/>
          <a:ext cx="543104" cy="54310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EBBAD1-D9B2-4A87-A394-E31151C180B7}">
      <dsp:nvSpPr>
        <dsp:cNvPr id="0" name=""/>
        <dsp:cNvSpPr/>
      </dsp:nvSpPr>
      <dsp:spPr>
        <a:xfrm>
          <a:off x="9010718" y="242226"/>
          <a:ext cx="2207199" cy="9363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Predikce rizik pooperačních deficitů (Wada)</a:t>
          </a:r>
          <a:endParaRPr lang="en-US" sz="1600" kern="1200"/>
        </a:p>
      </dsp:txBody>
      <dsp:txXfrm>
        <a:off x="9010718" y="242226"/>
        <a:ext cx="2207199" cy="936387"/>
      </dsp:txXfrm>
    </dsp:sp>
    <dsp:sp modelId="{C695FF64-1633-4286-A9C6-3BED15132161}">
      <dsp:nvSpPr>
        <dsp:cNvPr id="0" name=""/>
        <dsp:cNvSpPr/>
      </dsp:nvSpPr>
      <dsp:spPr>
        <a:xfrm>
          <a:off x="416016" y="2026970"/>
          <a:ext cx="936387" cy="936387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2C5DE8-29F5-4412-8BA2-698A6E2030CD}">
      <dsp:nvSpPr>
        <dsp:cNvPr id="0" name=""/>
        <dsp:cNvSpPr/>
      </dsp:nvSpPr>
      <dsp:spPr>
        <a:xfrm>
          <a:off x="612658" y="2223612"/>
          <a:ext cx="543104" cy="543104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38F27E-9243-4D6D-88D5-3363F606536D}">
      <dsp:nvSpPr>
        <dsp:cNvPr id="0" name=""/>
        <dsp:cNvSpPr/>
      </dsp:nvSpPr>
      <dsp:spPr>
        <a:xfrm>
          <a:off x="1553059" y="2026970"/>
          <a:ext cx="2207199" cy="9363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Sledování efektu farmakoterapie</a:t>
          </a:r>
          <a:endParaRPr lang="en-US" sz="1600" kern="1200"/>
        </a:p>
      </dsp:txBody>
      <dsp:txXfrm>
        <a:off x="1553059" y="2026970"/>
        <a:ext cx="2207199" cy="936387"/>
      </dsp:txXfrm>
    </dsp:sp>
    <dsp:sp modelId="{C254A0EA-AAAF-42BE-B71D-D81B2F5A4A32}">
      <dsp:nvSpPr>
        <dsp:cNvPr id="0" name=""/>
        <dsp:cNvSpPr/>
      </dsp:nvSpPr>
      <dsp:spPr>
        <a:xfrm>
          <a:off x="4144846" y="2026970"/>
          <a:ext cx="936387" cy="936387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56282D-8B60-48F5-93A2-1BC29552F58A}">
      <dsp:nvSpPr>
        <dsp:cNvPr id="0" name=""/>
        <dsp:cNvSpPr/>
      </dsp:nvSpPr>
      <dsp:spPr>
        <a:xfrm>
          <a:off x="4341487" y="2223612"/>
          <a:ext cx="543104" cy="543104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0A7336-F37B-4C6D-8E9F-D131566DA72B}">
      <dsp:nvSpPr>
        <dsp:cNvPr id="0" name=""/>
        <dsp:cNvSpPr/>
      </dsp:nvSpPr>
      <dsp:spPr>
        <a:xfrm>
          <a:off x="5281888" y="2026970"/>
          <a:ext cx="2207199" cy="9363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Diferenciální diagnostika somaticky a psychogenně podmíněných záchvatů</a:t>
          </a:r>
          <a:endParaRPr lang="en-US" sz="1600" kern="1200"/>
        </a:p>
      </dsp:txBody>
      <dsp:txXfrm>
        <a:off x="5281888" y="2026970"/>
        <a:ext cx="2207199" cy="936387"/>
      </dsp:txXfrm>
    </dsp:sp>
    <dsp:sp modelId="{D1C5610E-B681-4781-B95F-99682DB7C50B}">
      <dsp:nvSpPr>
        <dsp:cNvPr id="0" name=""/>
        <dsp:cNvSpPr/>
      </dsp:nvSpPr>
      <dsp:spPr>
        <a:xfrm>
          <a:off x="7873676" y="2026970"/>
          <a:ext cx="936387" cy="93638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FEF19D-B201-4C34-9474-163B36AC9217}">
      <dsp:nvSpPr>
        <dsp:cNvPr id="0" name=""/>
        <dsp:cNvSpPr/>
      </dsp:nvSpPr>
      <dsp:spPr>
        <a:xfrm>
          <a:off x="8070317" y="2223612"/>
          <a:ext cx="543104" cy="543104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2F8381-87D1-4F5D-B298-3D6AC3D8AA5B}">
      <dsp:nvSpPr>
        <dsp:cNvPr id="0" name=""/>
        <dsp:cNvSpPr/>
      </dsp:nvSpPr>
      <dsp:spPr>
        <a:xfrm>
          <a:off x="9010718" y="2026970"/>
          <a:ext cx="2207199" cy="9363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Diagnostika osobnosti, poruch nálady, úzkostných poruch</a:t>
          </a:r>
          <a:endParaRPr lang="en-US" sz="1600" kern="1200"/>
        </a:p>
      </dsp:txBody>
      <dsp:txXfrm>
        <a:off x="9010718" y="2026970"/>
        <a:ext cx="2207199" cy="936387"/>
      </dsp:txXfrm>
    </dsp:sp>
    <dsp:sp modelId="{1399FD79-38F4-47B5-9492-A913E132EF69}">
      <dsp:nvSpPr>
        <dsp:cNvPr id="0" name=""/>
        <dsp:cNvSpPr/>
      </dsp:nvSpPr>
      <dsp:spPr>
        <a:xfrm>
          <a:off x="416016" y="3811714"/>
          <a:ext cx="936387" cy="936387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B03591-4D2E-4708-BC8E-B82827FD0BA6}">
      <dsp:nvSpPr>
        <dsp:cNvPr id="0" name=""/>
        <dsp:cNvSpPr/>
      </dsp:nvSpPr>
      <dsp:spPr>
        <a:xfrm>
          <a:off x="612658" y="4008355"/>
          <a:ext cx="543104" cy="543104"/>
        </a:xfrm>
        <a:prstGeom prst="rect">
          <a:avLst/>
        </a:prstGeom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B9A01A-95C6-44A2-89A7-2D23CE36E39F}">
      <dsp:nvSpPr>
        <dsp:cNvPr id="0" name=""/>
        <dsp:cNvSpPr/>
      </dsp:nvSpPr>
      <dsp:spPr>
        <a:xfrm>
          <a:off x="1553059" y="3811714"/>
          <a:ext cx="2207199" cy="9363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Posudková činnost</a:t>
          </a:r>
          <a:endParaRPr lang="en-US" sz="1600" kern="1200"/>
        </a:p>
      </dsp:txBody>
      <dsp:txXfrm>
        <a:off x="1553059" y="3811714"/>
        <a:ext cx="2207199" cy="9363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05.11.2023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1309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05.11.2023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7188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05.11.2023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5787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05.11.2023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55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05.11.2023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7285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05.11.2023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6106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05.11.2023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7578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05.11.2023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4983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05.11.2023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3794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05.11.2023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4307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05.11.2023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8594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3A43DF-04A3-4662-88CA-28FDED1CFC09}" type="datetimeFigureOut">
              <a:rPr lang="cs-CZ" smtClean="0"/>
              <a:t>05.11.2023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4252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grossmann@mail.muni.cz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sv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4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Picture 26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045368" y="2043663"/>
            <a:ext cx="6105194" cy="2031055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  <a:cs typeface="Calibri Light"/>
              </a:rPr>
              <a:t>Epilepsie</a:t>
            </a:r>
            <a:endParaRPr lang="cs-CZ">
              <a:solidFill>
                <a:srgbClr val="FFFFFF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045368" y="4074718"/>
            <a:ext cx="6105194" cy="682079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cs-CZ">
                <a:solidFill>
                  <a:srgbClr val="FFFFFF"/>
                </a:solidFill>
                <a:cs typeface="Calibri"/>
              </a:rPr>
              <a:t>Petr Grossmann</a:t>
            </a:r>
            <a:endParaRPr lang="cs-CZ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5230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395A302E-3D59-4D2F-B697-D637CACBA128}"/>
              </a:ext>
            </a:extLst>
          </p:cNvPr>
          <p:cNvSpPr txBox="1"/>
          <p:nvPr/>
        </p:nvSpPr>
        <p:spPr>
          <a:xfrm>
            <a:off x="3520661" y="3432313"/>
            <a:ext cx="5161721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i="1" cap="all">
                <a:solidFill>
                  <a:srgbClr val="001E2E"/>
                </a:solidFill>
                <a:latin typeface="Walbaum Display Light"/>
              </a:rPr>
              <a:t>KONTAKT PRO DOTAZY NEBO INDIVIDUÁLNÍ KONZULTACE: </a:t>
            </a:r>
            <a:r>
              <a:rPr lang="en-US" i="1" cap="all">
                <a:solidFill>
                  <a:srgbClr val="0563C1"/>
                </a:solidFill>
                <a:latin typeface="Walbaum Display Light"/>
                <a:cs typeface="Segoe UI"/>
                <a:hlinkClick r:id="rId2"/>
              </a:rPr>
              <a:t>GROSSMANN@MAIL.MUNI.CZ</a:t>
            </a:r>
            <a:r>
              <a:rPr lang="cs-CZ">
                <a:latin typeface="Walbaum Display Light"/>
              </a:rPr>
              <a:t>​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0761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18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0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7" name="Picture 22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6DF6B7C7-C4DE-4B0F-B78A-8C9955594E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  <a:cs typeface="Calibri Light"/>
              </a:rPr>
              <a:t>Epilepsie</a:t>
            </a:r>
            <a:endParaRPr lang="cs-CZ">
              <a:solidFill>
                <a:srgbClr val="FFFFFF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BBCDDB-0A41-4951-8967-18A76024CE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z="2400">
                <a:solidFill>
                  <a:srgbClr val="000000"/>
                </a:solidFill>
                <a:cs typeface="Calibri"/>
              </a:rPr>
              <a:t>Jeden z nejčastějších neurologických problémů</a:t>
            </a:r>
          </a:p>
          <a:p>
            <a:r>
              <a:rPr lang="cs-CZ" sz="2400">
                <a:solidFill>
                  <a:srgbClr val="000000"/>
                </a:solidFill>
                <a:cs typeface="Calibri"/>
              </a:rPr>
              <a:t>Zejména se týká osob v produktivním věku</a:t>
            </a:r>
          </a:p>
          <a:p>
            <a:r>
              <a:rPr lang="cs-CZ" sz="2400">
                <a:solidFill>
                  <a:srgbClr val="000000"/>
                </a:solidFill>
                <a:cs typeface="Calibri"/>
              </a:rPr>
              <a:t>Problematika ID, ŘP, ZTP a ZTP/P</a:t>
            </a:r>
          </a:p>
          <a:p>
            <a:r>
              <a:rPr lang="cs-CZ" sz="2400">
                <a:solidFill>
                  <a:srgbClr val="000000"/>
                </a:solidFill>
                <a:cs typeface="Calibri"/>
              </a:rPr>
              <a:t>Časté neuropsychologické posuzování</a:t>
            </a:r>
          </a:p>
          <a:p>
            <a:endParaRPr lang="cs-CZ" sz="2400">
              <a:solidFill>
                <a:srgbClr val="000000"/>
              </a:solidFill>
              <a:cs typeface="Calibri"/>
            </a:endParaRPr>
          </a:p>
          <a:p>
            <a:r>
              <a:rPr lang="cs-CZ" sz="2400">
                <a:solidFill>
                  <a:srgbClr val="000000"/>
                </a:solidFill>
                <a:cs typeface="Calibri"/>
              </a:rPr>
              <a:t>50 milionů lidí na světě</a:t>
            </a:r>
          </a:p>
          <a:p>
            <a:r>
              <a:rPr lang="cs-CZ" sz="2400">
                <a:solidFill>
                  <a:srgbClr val="000000"/>
                </a:solidFill>
                <a:cs typeface="Calibri"/>
              </a:rPr>
              <a:t>Ve vyspělých zemích 24-53/100 tis. Obyvatel</a:t>
            </a:r>
          </a:p>
          <a:p>
            <a:r>
              <a:rPr lang="cs-CZ" sz="2400">
                <a:solidFill>
                  <a:srgbClr val="000000"/>
                </a:solidFill>
                <a:cs typeface="Calibri"/>
              </a:rPr>
              <a:t>V ČR celkem 70 000 </a:t>
            </a:r>
          </a:p>
        </p:txBody>
      </p:sp>
    </p:spTree>
    <p:extLst>
      <p:ext uri="{BB962C8B-B14F-4D97-AF65-F5344CB8AC3E}">
        <p14:creationId xmlns:p14="http://schemas.microsoft.com/office/powerpoint/2010/main" val="3867328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AFA67CD3-AB4E-4A7A-BEB8-53C445D8C4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77125" y="3726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07CF545F-9C2E-4446-97CD-AD92990C2B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658DCD-E222-45F8-94C8-8152E2B093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3343" y="407079"/>
            <a:ext cx="6282372" cy="619668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cs-CZ" sz="2400" dirty="0">
                <a:solidFill>
                  <a:srgbClr val="000000"/>
                </a:solidFill>
                <a:cs typeface="Calibri" panose="020F0502020204030204"/>
              </a:rPr>
              <a:t>Chronické onemocnění mozku charakterizované opakovanými záchvaty a abnormálními výboji mozkových neuronů.</a:t>
            </a:r>
          </a:p>
          <a:p>
            <a:pPr marL="0" indent="0">
              <a:buNone/>
            </a:pPr>
            <a:endParaRPr lang="cs-CZ" sz="2400" dirty="0">
              <a:solidFill>
                <a:srgbClr val="000000"/>
              </a:solidFill>
              <a:ea typeface="+mn-lt"/>
              <a:cs typeface="+mn-lt"/>
            </a:endParaRPr>
          </a:p>
          <a:p>
            <a:pPr marL="0" indent="0">
              <a:buNone/>
            </a:pPr>
            <a:r>
              <a:rPr lang="cs-CZ" sz="2400" dirty="0">
                <a:solidFill>
                  <a:srgbClr val="000000"/>
                </a:solidFill>
                <a:ea typeface="+mn-lt"/>
                <a:cs typeface="+mn-lt"/>
              </a:rPr>
              <a:t>1-4% populace - ojedinělý záchvat</a:t>
            </a:r>
          </a:p>
          <a:p>
            <a:pPr marL="0" indent="0">
              <a:buNone/>
            </a:pPr>
            <a:endParaRPr lang="cs-CZ" sz="2400" dirty="0">
              <a:solidFill>
                <a:srgbClr val="000000"/>
              </a:solidFill>
              <a:ea typeface="+mn-lt"/>
              <a:cs typeface="+mn-lt"/>
            </a:endParaRPr>
          </a:p>
          <a:p>
            <a:pPr marL="0" indent="0">
              <a:buNone/>
            </a:pPr>
            <a:r>
              <a:rPr lang="cs-CZ" sz="2400" dirty="0">
                <a:solidFill>
                  <a:srgbClr val="000000"/>
                </a:solidFill>
                <a:ea typeface="+mn-lt"/>
                <a:cs typeface="+mn-lt"/>
              </a:rPr>
              <a:t>K dg epilepsie mimo jiné nutné 2 záchvaty</a:t>
            </a:r>
            <a:endParaRPr lang="en-US" sz="2400" dirty="0">
              <a:solidFill>
                <a:srgbClr val="000000"/>
              </a:solidFill>
              <a:ea typeface="+mn-lt"/>
              <a:cs typeface="+mn-lt"/>
            </a:endParaRPr>
          </a:p>
          <a:p>
            <a:pPr marL="0" indent="0">
              <a:buNone/>
            </a:pPr>
            <a:endParaRPr lang="cs-CZ" sz="2400" dirty="0">
              <a:solidFill>
                <a:srgbClr val="000000"/>
              </a:solidFill>
              <a:ea typeface="+mn-lt"/>
              <a:cs typeface="+mn-lt"/>
            </a:endParaRPr>
          </a:p>
          <a:p>
            <a:pPr marL="0" indent="0">
              <a:buNone/>
            </a:pPr>
            <a:r>
              <a:rPr lang="cs-CZ" sz="2400" dirty="0">
                <a:solidFill>
                  <a:srgbClr val="000000"/>
                </a:solidFill>
                <a:ea typeface="+mn-lt"/>
                <a:cs typeface="+mn-lt"/>
              </a:rPr>
              <a:t>Etiologie</a:t>
            </a:r>
            <a:endParaRPr lang="en-US" sz="2400" dirty="0">
              <a:solidFill>
                <a:srgbClr val="000000"/>
              </a:solidFill>
              <a:ea typeface="+mn-lt"/>
              <a:cs typeface="+mn-lt"/>
            </a:endParaRPr>
          </a:p>
          <a:p>
            <a:pPr marL="0" indent="0">
              <a:buNone/>
            </a:pPr>
            <a:r>
              <a:rPr lang="cs-CZ" sz="2400" dirty="0">
                <a:solidFill>
                  <a:srgbClr val="000000"/>
                </a:solidFill>
                <a:ea typeface="+mn-lt"/>
                <a:cs typeface="+mn-lt"/>
              </a:rPr>
              <a:t>- idiopatická - primární</a:t>
            </a:r>
            <a:endParaRPr lang="en-US" sz="2400" dirty="0">
              <a:solidFill>
                <a:srgbClr val="000000"/>
              </a:solidFill>
              <a:ea typeface="+mn-lt"/>
              <a:cs typeface="+mn-lt"/>
            </a:endParaRPr>
          </a:p>
          <a:p>
            <a:pPr marL="0" indent="0">
              <a:buNone/>
            </a:pPr>
            <a:r>
              <a:rPr lang="cs-CZ" sz="2400" dirty="0">
                <a:solidFill>
                  <a:srgbClr val="000000"/>
                </a:solidFill>
                <a:ea typeface="+mn-lt"/>
                <a:cs typeface="+mn-lt"/>
              </a:rPr>
              <a:t>- symptomatická - sekundární - </a:t>
            </a:r>
            <a:r>
              <a:rPr lang="cs-CZ" sz="2400" dirty="0" err="1">
                <a:solidFill>
                  <a:srgbClr val="000000"/>
                </a:solidFill>
                <a:ea typeface="+mn-lt"/>
                <a:cs typeface="+mn-lt"/>
              </a:rPr>
              <a:t>posttrauma</a:t>
            </a:r>
            <a:r>
              <a:rPr lang="cs-CZ" sz="2400" dirty="0">
                <a:solidFill>
                  <a:srgbClr val="000000"/>
                </a:solidFill>
                <a:ea typeface="+mn-lt"/>
                <a:cs typeface="+mn-lt"/>
              </a:rPr>
              <a:t>., </a:t>
            </a:r>
            <a:r>
              <a:rPr lang="cs-CZ" sz="2400" dirty="0" err="1">
                <a:solidFill>
                  <a:srgbClr val="000000"/>
                </a:solidFill>
                <a:ea typeface="+mn-lt"/>
                <a:cs typeface="+mn-lt"/>
              </a:rPr>
              <a:t>perinat</a:t>
            </a:r>
            <a:r>
              <a:rPr lang="cs-CZ" sz="2400" dirty="0">
                <a:solidFill>
                  <a:srgbClr val="000000"/>
                </a:solidFill>
                <a:ea typeface="+mn-lt"/>
                <a:cs typeface="+mn-lt"/>
              </a:rPr>
              <a:t>. trauma, genetické, vývojové abnormity, toxické</a:t>
            </a: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23" name="Freeform 62">
            <a:extLst>
              <a:ext uri="{FF2B5EF4-FFF2-40B4-BE49-F238E27FC236}">
                <a16:creationId xmlns:a16="http://schemas.microsoft.com/office/drawing/2014/main" id="{339C8D78-A644-462F-B674-F440635E53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191562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85000"/>
                  </a:schemeClr>
                </a:gs>
                <a:gs pos="100000">
                  <a:schemeClr val="bg2">
                    <a:lumMod val="8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Graphic 6" descr="Brain in head">
            <a:extLst>
              <a:ext uri="{FF2B5EF4-FFF2-40B4-BE49-F238E27FC236}">
                <a16:creationId xmlns:a16="http://schemas.microsoft.com/office/drawing/2014/main" id="{AF98F6BA-6AC4-4774-88F3-9E04690CA52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121726" y="1629089"/>
            <a:ext cx="3620021" cy="3620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83138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16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5" name="Picture 18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15E17FE0-C4E2-445B-90AA-19F57C4995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cs-CZ" sz="4000">
                <a:solidFill>
                  <a:srgbClr val="FFFFFF"/>
                </a:solidFill>
                <a:cs typeface="Calibri Light"/>
              </a:rPr>
              <a:t>Dělení záchvatů</a:t>
            </a:r>
            <a:endParaRPr lang="cs-CZ" sz="4000">
              <a:solidFill>
                <a:srgbClr val="FFFFFF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A657985-F2E4-465B-A240-3E7F73D163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2048" y="2675436"/>
            <a:ext cx="10992205" cy="3790003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 sz="2000" dirty="0">
                <a:solidFill>
                  <a:srgbClr val="000000"/>
                </a:solidFill>
                <a:cs typeface="Calibri"/>
              </a:rPr>
              <a:t>Ložiskové/parciální/fokální</a:t>
            </a:r>
          </a:p>
          <a:p>
            <a:pPr lvl="1"/>
            <a:r>
              <a:rPr lang="cs-CZ" sz="2000" dirty="0">
                <a:solidFill>
                  <a:srgbClr val="000000"/>
                </a:solidFill>
                <a:cs typeface="Calibri"/>
              </a:rPr>
              <a:t>Projevuje se podle lokalizace ložiska</a:t>
            </a:r>
          </a:p>
          <a:p>
            <a:pPr lvl="1"/>
            <a:r>
              <a:rPr lang="cs-CZ" sz="2000" dirty="0">
                <a:solidFill>
                  <a:srgbClr val="000000"/>
                </a:solidFill>
                <a:cs typeface="Calibri"/>
              </a:rPr>
              <a:t>Porucha vědomí ano/ne</a:t>
            </a:r>
          </a:p>
          <a:p>
            <a:pPr lvl="1"/>
            <a:r>
              <a:rPr lang="cs-CZ" sz="2000" dirty="0">
                <a:solidFill>
                  <a:srgbClr val="000000"/>
                </a:solidFill>
                <a:cs typeface="Calibri"/>
              </a:rPr>
              <a:t>Rozvoj generalizovaného záchvatu ano/ne</a:t>
            </a:r>
          </a:p>
          <a:p>
            <a:pPr lvl="1"/>
            <a:r>
              <a:rPr lang="cs-CZ" sz="2000" dirty="0">
                <a:solidFill>
                  <a:srgbClr val="000000"/>
                </a:solidFill>
                <a:cs typeface="Calibri"/>
              </a:rPr>
              <a:t>Aura = první příznaky, které předcházejí záchvatu - pacienti je dokáží rozpoznat, projevuje se jako teplo či tlak na hrudi, v oblasti žaludku, </a:t>
            </a:r>
            <a:r>
              <a:rPr lang="cs-CZ" sz="2000" dirty="0" err="1">
                <a:solidFill>
                  <a:srgbClr val="000000"/>
                </a:solidFill>
                <a:cs typeface="Calibri"/>
              </a:rPr>
              <a:t>illusion</a:t>
            </a:r>
            <a:r>
              <a:rPr lang="cs-CZ" sz="2000" dirty="0">
                <a:solidFill>
                  <a:srgbClr val="000000"/>
                </a:solidFill>
                <a:cs typeface="Calibri"/>
              </a:rPr>
              <a:t> </a:t>
            </a:r>
            <a:r>
              <a:rPr lang="cs-CZ" sz="2000" dirty="0" err="1">
                <a:solidFill>
                  <a:srgbClr val="000000"/>
                </a:solidFill>
                <a:cs typeface="Calibri"/>
              </a:rPr>
              <a:t>du</a:t>
            </a:r>
            <a:r>
              <a:rPr lang="cs-CZ" sz="2000" dirty="0">
                <a:solidFill>
                  <a:srgbClr val="000000"/>
                </a:solidFill>
                <a:cs typeface="Calibri"/>
              </a:rPr>
              <a:t> </a:t>
            </a:r>
            <a:r>
              <a:rPr lang="cs-CZ" sz="2000" dirty="0" err="1">
                <a:solidFill>
                  <a:srgbClr val="000000"/>
                </a:solidFill>
                <a:cs typeface="Calibri"/>
              </a:rPr>
              <a:t>déjà</a:t>
            </a:r>
            <a:r>
              <a:rPr lang="cs-CZ" sz="2000" dirty="0">
                <a:solidFill>
                  <a:srgbClr val="000000"/>
                </a:solidFill>
                <a:cs typeface="Calibri"/>
              </a:rPr>
              <a:t> </a:t>
            </a:r>
            <a:r>
              <a:rPr lang="cs-CZ" sz="2000" dirty="0" err="1">
                <a:solidFill>
                  <a:srgbClr val="000000"/>
                </a:solidFill>
                <a:cs typeface="Calibri"/>
              </a:rPr>
              <a:t>vu</a:t>
            </a:r>
            <a:r>
              <a:rPr lang="cs-CZ" sz="2000" dirty="0">
                <a:solidFill>
                  <a:srgbClr val="000000"/>
                </a:solidFill>
                <a:cs typeface="Calibri"/>
              </a:rPr>
              <a:t>/</a:t>
            </a:r>
            <a:r>
              <a:rPr lang="cs-CZ" sz="2000" dirty="0" err="1">
                <a:solidFill>
                  <a:srgbClr val="000000"/>
                </a:solidFill>
                <a:ea typeface="+mn-lt"/>
                <a:cs typeface="+mn-lt"/>
              </a:rPr>
              <a:t>déjà</a:t>
            </a:r>
            <a:r>
              <a:rPr lang="cs-CZ" sz="2000" dirty="0">
                <a:solidFill>
                  <a:srgbClr val="000000"/>
                </a:solidFill>
                <a:ea typeface="+mn-lt"/>
                <a:cs typeface="+mn-lt"/>
              </a:rPr>
              <a:t> </a:t>
            </a:r>
            <a:r>
              <a:rPr lang="cs-CZ" sz="2000" dirty="0" err="1">
                <a:solidFill>
                  <a:srgbClr val="000000"/>
                </a:solidFill>
                <a:ea typeface="+mn-lt"/>
                <a:cs typeface="+mn-lt"/>
              </a:rPr>
              <a:t>vécu</a:t>
            </a:r>
            <a:r>
              <a:rPr lang="cs-CZ" sz="2000" dirty="0">
                <a:solidFill>
                  <a:srgbClr val="000000"/>
                </a:solidFill>
                <a:ea typeface="+mn-lt"/>
                <a:cs typeface="+mn-lt"/>
              </a:rPr>
              <a:t>, sluchové či zrakové </a:t>
            </a:r>
            <a:r>
              <a:rPr lang="cs-CZ" sz="2000" dirty="0" err="1">
                <a:solidFill>
                  <a:srgbClr val="000000"/>
                </a:solidFill>
                <a:ea typeface="+mn-lt"/>
                <a:cs typeface="+mn-lt"/>
              </a:rPr>
              <a:t>pseudohalucinace</a:t>
            </a:r>
            <a:r>
              <a:rPr lang="cs-CZ" sz="2000" dirty="0">
                <a:solidFill>
                  <a:srgbClr val="000000"/>
                </a:solidFill>
                <a:ea typeface="+mn-lt"/>
                <a:cs typeface="+mn-lt"/>
              </a:rPr>
              <a:t>, pocit, že "na ně jde záchvat"</a:t>
            </a:r>
          </a:p>
          <a:p>
            <a:r>
              <a:rPr lang="cs-CZ" sz="2000" dirty="0">
                <a:solidFill>
                  <a:srgbClr val="000000"/>
                </a:solidFill>
                <a:cs typeface="Calibri"/>
              </a:rPr>
              <a:t>Primárně generalizované</a:t>
            </a:r>
          </a:p>
          <a:p>
            <a:pPr lvl="1"/>
            <a:r>
              <a:rPr lang="cs-CZ" sz="2000" dirty="0">
                <a:solidFill>
                  <a:srgbClr val="000000"/>
                </a:solidFill>
                <a:cs typeface="Calibri"/>
              </a:rPr>
              <a:t>Nemají fokální začátek</a:t>
            </a:r>
          </a:p>
          <a:p>
            <a:pPr lvl="1"/>
            <a:r>
              <a:rPr lang="cs-CZ" sz="2000" dirty="0">
                <a:solidFill>
                  <a:srgbClr val="000000"/>
                </a:solidFill>
                <a:cs typeface="Calibri"/>
              </a:rPr>
              <a:t>Nemají auru</a:t>
            </a:r>
          </a:p>
          <a:p>
            <a:pPr lvl="1"/>
            <a:r>
              <a:rPr lang="cs-CZ" sz="2000" dirty="0">
                <a:solidFill>
                  <a:srgbClr val="000000"/>
                </a:solidFill>
                <a:cs typeface="Calibri"/>
              </a:rPr>
              <a:t>Zapojení obou hemisfér</a:t>
            </a:r>
          </a:p>
          <a:p>
            <a:pPr lvl="1"/>
            <a:r>
              <a:rPr lang="cs-CZ" sz="2000" dirty="0">
                <a:solidFill>
                  <a:srgbClr val="000000"/>
                </a:solidFill>
                <a:cs typeface="Calibri"/>
              </a:rPr>
              <a:t>Absence a tonicko-klonické záchvaty (dříve grand </a:t>
            </a:r>
            <a:r>
              <a:rPr lang="cs-CZ" sz="2000" dirty="0" err="1">
                <a:solidFill>
                  <a:srgbClr val="000000"/>
                </a:solidFill>
                <a:cs typeface="Calibri"/>
              </a:rPr>
              <a:t>mal</a:t>
            </a:r>
            <a:r>
              <a:rPr lang="cs-CZ" sz="2000" dirty="0">
                <a:solidFill>
                  <a:srgbClr val="000000"/>
                </a:solidFill>
                <a:cs typeface="Calibri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2562074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1CD81A2A-6ED4-4EF4-A14C-912D31E148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D4C69A1-4358-43EA-84DB-36A0375314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9473"/>
            <a:ext cx="5393361" cy="861737"/>
          </a:xfrm>
        </p:spPr>
        <p:txBody>
          <a:bodyPr>
            <a:normAutofit/>
          </a:bodyPr>
          <a:lstStyle/>
          <a:p>
            <a:r>
              <a:rPr lang="cs-CZ" dirty="0">
                <a:ea typeface="+mj-lt"/>
                <a:cs typeface="+mj-lt"/>
              </a:rPr>
              <a:t>Diagnostika a léčba</a:t>
            </a:r>
            <a:endParaRPr lang="cs-CZ" dirty="0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1661932C-CA15-4E17-B115-FAE7CBEE47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198657" y="1"/>
            <a:ext cx="1155142" cy="625027"/>
          </a:xfrm>
          <a:custGeom>
            <a:avLst/>
            <a:gdLst>
              <a:gd name="connsiteX0" fmla="*/ 4784 w 1155142"/>
              <a:gd name="connsiteY0" fmla="*/ 0 h 625027"/>
              <a:gd name="connsiteX1" fmla="*/ 1150358 w 1155142"/>
              <a:gd name="connsiteY1" fmla="*/ 0 h 625027"/>
              <a:gd name="connsiteX2" fmla="*/ 1155142 w 1155142"/>
              <a:gd name="connsiteY2" fmla="*/ 47456 h 625027"/>
              <a:gd name="connsiteX3" fmla="*/ 577571 w 1155142"/>
              <a:gd name="connsiteY3" fmla="*/ 625027 h 625027"/>
              <a:gd name="connsiteX4" fmla="*/ 0 w 1155142"/>
              <a:gd name="connsiteY4" fmla="*/ 47456 h 625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625027">
                <a:moveTo>
                  <a:pt x="4784" y="0"/>
                </a:moveTo>
                <a:lnTo>
                  <a:pt x="1150358" y="0"/>
                </a:lnTo>
                <a:lnTo>
                  <a:pt x="1155142" y="47456"/>
                </a:lnTo>
                <a:cubicBezTo>
                  <a:pt x="1155142" y="366440"/>
                  <a:pt x="896555" y="625027"/>
                  <a:pt x="577571" y="625027"/>
                </a:cubicBezTo>
                <a:cubicBezTo>
                  <a:pt x="258587" y="625027"/>
                  <a:pt x="0" y="366440"/>
                  <a:pt x="0" y="47456"/>
                </a:cubicBezTo>
                <a:close/>
              </a:path>
            </a:pathLst>
          </a:custGeom>
          <a:solidFill>
            <a:schemeClr val="accent5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42D0774-7740-4563-BDD2-20A7CED65F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13092"/>
            <a:ext cx="5393361" cy="5598643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cs-CZ" dirty="0">
                <a:cs typeface="Calibri"/>
              </a:rPr>
              <a:t>EEG</a:t>
            </a:r>
          </a:p>
          <a:p>
            <a:r>
              <a:rPr lang="cs-CZ" dirty="0">
                <a:cs typeface="Calibri"/>
              </a:rPr>
              <a:t>Evokované potenciály</a:t>
            </a:r>
          </a:p>
          <a:p>
            <a:r>
              <a:rPr lang="cs-CZ" dirty="0">
                <a:cs typeface="Calibri"/>
              </a:rPr>
              <a:t>Spánková deprivace</a:t>
            </a:r>
          </a:p>
          <a:p>
            <a:r>
              <a:rPr lang="cs-CZ" dirty="0">
                <a:cs typeface="Calibri"/>
              </a:rPr>
              <a:t>Neuropsychologické vyšetření</a:t>
            </a:r>
          </a:p>
          <a:p>
            <a:endParaRPr lang="cs-CZ" dirty="0">
              <a:cs typeface="Calibri"/>
            </a:endParaRPr>
          </a:p>
          <a:p>
            <a:r>
              <a:rPr lang="cs-CZ" dirty="0">
                <a:cs typeface="Calibri"/>
              </a:rPr>
              <a:t>Antiepileptika</a:t>
            </a:r>
          </a:p>
          <a:p>
            <a:r>
              <a:rPr lang="cs-CZ" dirty="0">
                <a:cs typeface="Calibri"/>
              </a:rPr>
              <a:t>Útlum, kognitivní zpomalení, por. pozornosti, </a:t>
            </a:r>
            <a:r>
              <a:rPr lang="cs-CZ" dirty="0" err="1">
                <a:cs typeface="Calibri"/>
              </a:rPr>
              <a:t>sníž</a:t>
            </a:r>
            <a:r>
              <a:rPr lang="cs-CZ" dirty="0">
                <a:cs typeface="Calibri"/>
              </a:rPr>
              <a:t>. koncentrace, verbální výbavnosti a </a:t>
            </a:r>
            <a:r>
              <a:rPr lang="cs-CZ" dirty="0" err="1">
                <a:cs typeface="Calibri"/>
              </a:rPr>
              <a:t>fluence</a:t>
            </a:r>
            <a:r>
              <a:rPr lang="cs-CZ" dirty="0">
                <a:cs typeface="Calibri"/>
              </a:rPr>
              <a:t>.</a:t>
            </a:r>
          </a:p>
          <a:p>
            <a:r>
              <a:rPr lang="cs-CZ" dirty="0">
                <a:cs typeface="Calibri"/>
              </a:rPr>
              <a:t>adaptace</a:t>
            </a:r>
          </a:p>
          <a:p>
            <a:r>
              <a:rPr lang="cs-CZ" dirty="0" err="1">
                <a:cs typeface="Calibri"/>
              </a:rPr>
              <a:t>Valproát</a:t>
            </a:r>
            <a:r>
              <a:rPr lang="cs-CZ" dirty="0">
                <a:cs typeface="Calibri"/>
              </a:rPr>
              <a:t>, </a:t>
            </a:r>
            <a:r>
              <a:rPr lang="cs-CZ" dirty="0" err="1">
                <a:cs typeface="Calibri"/>
              </a:rPr>
              <a:t>topiramát</a:t>
            </a:r>
            <a:r>
              <a:rPr lang="cs-CZ" dirty="0">
                <a:cs typeface="Calibri"/>
              </a:rPr>
              <a:t>, </a:t>
            </a:r>
            <a:r>
              <a:rPr lang="cs-CZ" dirty="0" err="1">
                <a:cs typeface="Calibri"/>
              </a:rPr>
              <a:t>lamotrigin</a:t>
            </a:r>
            <a:r>
              <a:rPr lang="cs-CZ" dirty="0">
                <a:cs typeface="Calibri"/>
              </a:rPr>
              <a:t>, </a:t>
            </a:r>
            <a:r>
              <a:rPr lang="cs-CZ" dirty="0" err="1">
                <a:cs typeface="Calibri"/>
              </a:rPr>
              <a:t>karbamazepin</a:t>
            </a:r>
            <a:r>
              <a:rPr lang="cs-CZ" dirty="0">
                <a:cs typeface="Calibri"/>
              </a:rPr>
              <a:t> </a:t>
            </a:r>
            <a:r>
              <a:rPr lang="cs-CZ" i="1" dirty="0">
                <a:cs typeface="Calibri"/>
              </a:rPr>
              <a:t>* </a:t>
            </a:r>
            <a:r>
              <a:rPr lang="cs-CZ" i="1" dirty="0" err="1">
                <a:cs typeface="Calibri"/>
              </a:rPr>
              <a:t>thymostabilizéry</a:t>
            </a:r>
            <a:endParaRPr lang="cs-CZ" dirty="0">
              <a:cs typeface="Calibri"/>
            </a:endParaRPr>
          </a:p>
          <a:p>
            <a:r>
              <a:rPr lang="cs-CZ" dirty="0">
                <a:cs typeface="Calibri"/>
              </a:rPr>
              <a:t>U </a:t>
            </a:r>
            <a:r>
              <a:rPr lang="cs-CZ" dirty="0" err="1">
                <a:cs typeface="Calibri"/>
              </a:rPr>
              <a:t>farmakorezistentní</a:t>
            </a:r>
            <a:r>
              <a:rPr lang="cs-CZ" dirty="0">
                <a:cs typeface="Calibri"/>
              </a:rPr>
              <a:t> formy - </a:t>
            </a:r>
            <a:r>
              <a:rPr lang="cs-CZ" dirty="0" err="1">
                <a:cs typeface="Calibri"/>
              </a:rPr>
              <a:t>epileptochirurgie</a:t>
            </a:r>
            <a:endParaRPr lang="cs-CZ" i="1" dirty="0" err="1">
              <a:cs typeface="Calibri"/>
            </a:endParaRPr>
          </a:p>
          <a:p>
            <a:pPr marL="0" indent="0">
              <a:buNone/>
            </a:pPr>
            <a:endParaRPr lang="cs-CZ" i="1" dirty="0">
              <a:cs typeface="Calibri"/>
            </a:endParaRPr>
          </a:p>
          <a:p>
            <a:pPr marL="0" indent="0">
              <a:buNone/>
            </a:pPr>
            <a:endParaRPr lang="cs-CZ" i="1" dirty="0">
              <a:cs typeface="Calibri"/>
            </a:endParaRPr>
          </a:p>
          <a:p>
            <a:endParaRPr lang="cs-CZ" dirty="0">
              <a:cs typeface="Calibri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8590ADD5-9383-4D3D-9047-3DA2593CCB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8185" y="3423959"/>
            <a:ext cx="540822" cy="540822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 descr="Stetoskop">
            <a:extLst>
              <a:ext uri="{FF2B5EF4-FFF2-40B4-BE49-F238E27FC236}">
                <a16:creationId xmlns:a16="http://schemas.microsoft.com/office/drawing/2014/main" id="{EDDD92BD-95A5-475D-B5A7-A6B13B3578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87184" y="1216485"/>
            <a:ext cx="3781051" cy="3781051"/>
          </a:xfrm>
          <a:custGeom>
            <a:avLst/>
            <a:gdLst/>
            <a:ahLst/>
            <a:cxnLst/>
            <a:rect l="l" t="t" r="r" b="b"/>
            <a:pathLst>
              <a:path w="4114800" h="5712488">
                <a:moveTo>
                  <a:pt x="133155" y="0"/>
                </a:moveTo>
                <a:lnTo>
                  <a:pt x="3981645" y="0"/>
                </a:lnTo>
                <a:cubicBezTo>
                  <a:pt x="4055184" y="0"/>
                  <a:pt x="4114800" y="59616"/>
                  <a:pt x="4114800" y="133155"/>
                </a:cubicBezTo>
                <a:lnTo>
                  <a:pt x="4114800" y="5579333"/>
                </a:lnTo>
                <a:cubicBezTo>
                  <a:pt x="4114800" y="5652872"/>
                  <a:pt x="4055184" y="5712488"/>
                  <a:pt x="3981645" y="5712488"/>
                </a:cubicBezTo>
                <a:lnTo>
                  <a:pt x="133155" y="5712488"/>
                </a:lnTo>
                <a:cubicBezTo>
                  <a:pt x="59616" y="5712488"/>
                  <a:pt x="0" y="5652872"/>
                  <a:pt x="0" y="5579333"/>
                </a:cubicBezTo>
                <a:lnTo>
                  <a:pt x="0" y="133155"/>
                </a:lnTo>
                <a:cubicBezTo>
                  <a:pt x="0" y="59616"/>
                  <a:pt x="59616" y="0"/>
                  <a:pt x="133155" y="0"/>
                </a:cubicBezTo>
                <a:close/>
              </a:path>
            </a:pathLst>
          </a:custGeom>
        </p:spPr>
      </p:pic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DABE3E45-88CF-45D8-8D40-C773324D93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49602" y="1"/>
            <a:ext cx="2066948" cy="1621879"/>
          </a:xfrm>
          <a:custGeom>
            <a:avLst/>
            <a:gdLst>
              <a:gd name="connsiteX0" fmla="*/ 0 w 2066948"/>
              <a:gd name="connsiteY0" fmla="*/ 0 h 1621879"/>
              <a:gd name="connsiteX1" fmla="*/ 123825 w 2066948"/>
              <a:gd name="connsiteY1" fmla="*/ 0 h 1621879"/>
              <a:gd name="connsiteX2" fmla="*/ 123825 w 2066948"/>
              <a:gd name="connsiteY2" fmla="*/ 1452620 h 1621879"/>
              <a:gd name="connsiteX3" fmla="*/ 1881378 w 2066948"/>
              <a:gd name="connsiteY3" fmla="*/ 436017 h 1621879"/>
              <a:gd name="connsiteX4" fmla="*/ 1127572 w 2066948"/>
              <a:gd name="connsiteY4" fmla="*/ 0 h 1621879"/>
              <a:gd name="connsiteX5" fmla="*/ 1374887 w 2066948"/>
              <a:gd name="connsiteY5" fmla="*/ 0 h 1621879"/>
              <a:gd name="connsiteX6" fmla="*/ 2035969 w 2066948"/>
              <a:gd name="connsiteY6" fmla="*/ 382391 h 1621879"/>
              <a:gd name="connsiteX7" fmla="*/ 2058648 w 2066948"/>
              <a:gd name="connsiteY7" fmla="*/ 466963 h 1621879"/>
              <a:gd name="connsiteX8" fmla="*/ 2035969 w 2066948"/>
              <a:gd name="connsiteY8" fmla="*/ 489642 h 1621879"/>
              <a:gd name="connsiteX9" fmla="*/ 92869 w 2066948"/>
              <a:gd name="connsiteY9" fmla="*/ 1613592 h 1621879"/>
              <a:gd name="connsiteX10" fmla="*/ 61913 w 2066948"/>
              <a:gd name="connsiteY10" fmla="*/ 1621879 h 1621879"/>
              <a:gd name="connsiteX11" fmla="*/ 0 w 2066948"/>
              <a:gd name="connsiteY11" fmla="*/ 1559967 h 1621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66948" h="1621879">
                <a:moveTo>
                  <a:pt x="0" y="0"/>
                </a:moveTo>
                <a:lnTo>
                  <a:pt x="123825" y="0"/>
                </a:lnTo>
                <a:lnTo>
                  <a:pt x="123825" y="1452620"/>
                </a:lnTo>
                <a:lnTo>
                  <a:pt x="1881378" y="436017"/>
                </a:lnTo>
                <a:lnTo>
                  <a:pt x="1127572" y="0"/>
                </a:lnTo>
                <a:lnTo>
                  <a:pt x="1374887" y="0"/>
                </a:lnTo>
                <a:lnTo>
                  <a:pt x="2035969" y="382391"/>
                </a:lnTo>
                <a:cubicBezTo>
                  <a:pt x="2065582" y="399479"/>
                  <a:pt x="2075745" y="437340"/>
                  <a:pt x="2058648" y="466963"/>
                </a:cubicBezTo>
                <a:cubicBezTo>
                  <a:pt x="2053219" y="476384"/>
                  <a:pt x="2045389" y="484204"/>
                  <a:pt x="2035969" y="489642"/>
                </a:cubicBezTo>
                <a:lnTo>
                  <a:pt x="92869" y="1613592"/>
                </a:lnTo>
                <a:cubicBezTo>
                  <a:pt x="83458" y="1619031"/>
                  <a:pt x="72780" y="1621889"/>
                  <a:pt x="61913" y="1621879"/>
                </a:cubicBezTo>
                <a:cubicBezTo>
                  <a:pt x="27719" y="1621879"/>
                  <a:pt x="0" y="1594161"/>
                  <a:pt x="0" y="1559967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49CD1692-827B-4C8D-B4A1-134FD04CF4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138745" y="1027906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B91ECDA9-56DC-4270-8F33-01C5637B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463438">
            <a:off x="7456580" y="5166682"/>
            <a:ext cx="1835725" cy="2024785"/>
          </a:xfrm>
          <a:custGeom>
            <a:avLst/>
            <a:gdLst>
              <a:gd name="connsiteX0" fmla="*/ 1801138 w 1835725"/>
              <a:gd name="connsiteY0" fmla="*/ 1622662 h 2024785"/>
              <a:gd name="connsiteX1" fmla="*/ 1835717 w 1835725"/>
              <a:gd name="connsiteY1" fmla="*/ 1680254 h 2024785"/>
              <a:gd name="connsiteX2" fmla="*/ 1812568 w 1835725"/>
              <a:gd name="connsiteY2" fmla="*/ 1877193 h 2024785"/>
              <a:gd name="connsiteX3" fmla="*/ 1776210 w 1835725"/>
              <a:gd name="connsiteY3" fmla="*/ 2024785 h 2024785"/>
              <a:gd name="connsiteX4" fmla="*/ 1655772 w 1835725"/>
              <a:gd name="connsiteY4" fmla="*/ 1983449 h 2024785"/>
              <a:gd name="connsiteX5" fmla="*/ 1687591 w 1835725"/>
              <a:gd name="connsiteY5" fmla="*/ 1854495 h 2024785"/>
              <a:gd name="connsiteX6" fmla="*/ 1708939 w 1835725"/>
              <a:gd name="connsiteY6" fmla="*/ 1673301 h 2024785"/>
              <a:gd name="connsiteX7" fmla="*/ 1778129 w 1835725"/>
              <a:gd name="connsiteY7" fmla="*/ 1615979 h 2024785"/>
              <a:gd name="connsiteX8" fmla="*/ 1801138 w 1835725"/>
              <a:gd name="connsiteY8" fmla="*/ 1622662 h 2024785"/>
              <a:gd name="connsiteX9" fmla="*/ 1585229 w 1835725"/>
              <a:gd name="connsiteY9" fmla="*/ 764759 h 2024785"/>
              <a:gd name="connsiteX10" fmla="*/ 1623024 w 1835725"/>
              <a:gd name="connsiteY10" fmla="*/ 792810 h 2024785"/>
              <a:gd name="connsiteX11" fmla="*/ 1777614 w 1835725"/>
              <a:gd name="connsiteY11" fmla="*/ 1157141 h 2024785"/>
              <a:gd name="connsiteX12" fmla="*/ 1733799 w 1835725"/>
              <a:gd name="connsiteY12" fmla="*/ 1235532 h 2024785"/>
              <a:gd name="connsiteX13" fmla="*/ 1716464 w 1835725"/>
              <a:gd name="connsiteY13" fmla="*/ 1237722 h 2024785"/>
              <a:gd name="connsiteX14" fmla="*/ 1716464 w 1835725"/>
              <a:gd name="connsiteY14" fmla="*/ 1237913 h 2024785"/>
              <a:gd name="connsiteX15" fmla="*/ 1655409 w 1835725"/>
              <a:gd name="connsiteY15" fmla="*/ 1191717 h 2024785"/>
              <a:gd name="connsiteX16" fmla="*/ 1513200 w 1835725"/>
              <a:gd name="connsiteY16" fmla="*/ 856627 h 2024785"/>
              <a:gd name="connsiteX17" fmla="*/ 1538499 w 1835725"/>
              <a:gd name="connsiteY17" fmla="*/ 770415 h 2024785"/>
              <a:gd name="connsiteX18" fmla="*/ 1585229 w 1835725"/>
              <a:gd name="connsiteY18" fmla="*/ 764759 h 2024785"/>
              <a:gd name="connsiteX19" fmla="*/ 477919 w 1835725"/>
              <a:gd name="connsiteY19" fmla="*/ 21437 h 2024785"/>
              <a:gd name="connsiteX20" fmla="*/ 509236 w 1835725"/>
              <a:gd name="connsiteY20" fmla="*/ 84182 h 2024785"/>
              <a:gd name="connsiteX21" fmla="*/ 445829 w 1835725"/>
              <a:gd name="connsiteY21" fmla="*/ 139871 h 2024785"/>
              <a:gd name="connsiteX22" fmla="*/ 437447 w 1835725"/>
              <a:gd name="connsiteY22" fmla="*/ 139395 h 2024785"/>
              <a:gd name="connsiteX23" fmla="*/ 73211 w 1835725"/>
              <a:gd name="connsiteY23" fmla="*/ 137204 h 2024785"/>
              <a:gd name="connsiteX24" fmla="*/ 749 w 1835725"/>
              <a:gd name="connsiteY24" fmla="*/ 84082 h 2024785"/>
              <a:gd name="connsiteX25" fmla="*/ 53871 w 1835725"/>
              <a:gd name="connsiteY25" fmla="*/ 11621 h 2024785"/>
              <a:gd name="connsiteX26" fmla="*/ 58352 w 1835725"/>
              <a:gd name="connsiteY26" fmla="*/ 11093 h 2024785"/>
              <a:gd name="connsiteX27" fmla="*/ 454020 w 1835725"/>
              <a:gd name="connsiteY27" fmla="*/ 13474 h 2024785"/>
              <a:gd name="connsiteX28" fmla="*/ 477919 w 1835725"/>
              <a:gd name="connsiteY28" fmla="*/ 21437 h 2024785"/>
              <a:gd name="connsiteX29" fmla="*/ 957797 w 1835725"/>
              <a:gd name="connsiteY29" fmla="*/ 167970 h 2024785"/>
              <a:gd name="connsiteX30" fmla="*/ 1286982 w 1835725"/>
              <a:gd name="connsiteY30" fmla="*/ 387616 h 2024785"/>
              <a:gd name="connsiteX31" fmla="*/ 1293725 w 1835725"/>
              <a:gd name="connsiteY31" fmla="*/ 477075 h 2024785"/>
              <a:gd name="connsiteX32" fmla="*/ 1245453 w 1835725"/>
              <a:gd name="connsiteY32" fmla="*/ 499154 h 2024785"/>
              <a:gd name="connsiteX33" fmla="*/ 1245167 w 1835725"/>
              <a:gd name="connsiteY33" fmla="*/ 499154 h 2024785"/>
              <a:gd name="connsiteX34" fmla="*/ 1203638 w 1835725"/>
              <a:gd name="connsiteY34" fmla="*/ 484104 h 2024785"/>
              <a:gd name="connsiteX35" fmla="*/ 900647 w 1835725"/>
              <a:gd name="connsiteY35" fmla="*/ 281508 h 2024785"/>
              <a:gd name="connsiteX36" fmla="*/ 872454 w 1835725"/>
              <a:gd name="connsiteY36" fmla="*/ 196164 h 2024785"/>
              <a:gd name="connsiteX37" fmla="*/ 957797 w 1835725"/>
              <a:gd name="connsiteY37" fmla="*/ 167970 h 2024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835725" h="2024785">
                <a:moveTo>
                  <a:pt x="1801138" y="1622662"/>
                </a:moveTo>
                <a:cubicBezTo>
                  <a:pt x="1822105" y="1633400"/>
                  <a:pt x="1836117" y="1655372"/>
                  <a:pt x="1835717" y="1680254"/>
                </a:cubicBezTo>
                <a:cubicBezTo>
                  <a:pt x="1832093" y="1746382"/>
                  <a:pt x="1824354" y="1812154"/>
                  <a:pt x="1812568" y="1877193"/>
                </a:cubicBezTo>
                <a:lnTo>
                  <a:pt x="1776210" y="2024785"/>
                </a:lnTo>
                <a:lnTo>
                  <a:pt x="1655772" y="1983449"/>
                </a:lnTo>
                <a:lnTo>
                  <a:pt x="1687591" y="1854495"/>
                </a:lnTo>
                <a:cubicBezTo>
                  <a:pt x="1698455" y="1794657"/>
                  <a:pt x="1705590" y="1734142"/>
                  <a:pt x="1708939" y="1673301"/>
                </a:cubicBezTo>
                <a:cubicBezTo>
                  <a:pt x="1712216" y="1638363"/>
                  <a:pt x="1743190" y="1612703"/>
                  <a:pt x="1778129" y="1615979"/>
                </a:cubicBezTo>
                <a:cubicBezTo>
                  <a:pt x="1786387" y="1616753"/>
                  <a:pt x="1794149" y="1619084"/>
                  <a:pt x="1801138" y="1622662"/>
                </a:cubicBezTo>
                <a:close/>
                <a:moveTo>
                  <a:pt x="1585229" y="764759"/>
                </a:moveTo>
                <a:cubicBezTo>
                  <a:pt x="1600438" y="768789"/>
                  <a:pt x="1614156" y="778436"/>
                  <a:pt x="1623024" y="792810"/>
                </a:cubicBezTo>
                <a:cubicBezTo>
                  <a:pt x="1689575" y="907319"/>
                  <a:pt x="1741505" y="1029715"/>
                  <a:pt x="1777614" y="1157141"/>
                </a:cubicBezTo>
                <a:cubicBezTo>
                  <a:pt x="1787149" y="1190888"/>
                  <a:pt x="1767537" y="1225969"/>
                  <a:pt x="1733799" y="1235532"/>
                </a:cubicBezTo>
                <a:cubicBezTo>
                  <a:pt x="1728151" y="1237046"/>
                  <a:pt x="1722312" y="1237780"/>
                  <a:pt x="1716464" y="1237722"/>
                </a:cubicBezTo>
                <a:lnTo>
                  <a:pt x="1716464" y="1237913"/>
                </a:lnTo>
                <a:cubicBezTo>
                  <a:pt x="1688070" y="1237913"/>
                  <a:pt x="1663124" y="1219044"/>
                  <a:pt x="1655409" y="1191717"/>
                </a:cubicBezTo>
                <a:cubicBezTo>
                  <a:pt x="1622214" y="1074512"/>
                  <a:pt x="1574437" y="961936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53325" y="762319"/>
                  <a:pt x="1570022" y="760730"/>
                  <a:pt x="1585229" y="764759"/>
                </a:cubicBezTo>
                <a:close/>
                <a:moveTo>
                  <a:pt x="477919" y="21437"/>
                </a:moveTo>
                <a:cubicBezTo>
                  <a:pt x="499341" y="33775"/>
                  <a:pt x="512445" y="58102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89834" y="-4456"/>
                  <a:pt x="322735" y="-3656"/>
                  <a:pt x="454020" y="13474"/>
                </a:cubicBezTo>
                <a:cubicBezTo>
                  <a:pt x="462713" y="14543"/>
                  <a:pt x="470778" y="17324"/>
                  <a:pt x="477919" y="21437"/>
                </a:cubicBezTo>
                <a:close/>
                <a:moveTo>
                  <a:pt x="957797" y="167970"/>
                </a:move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8235" y="164811"/>
                  <a:pt x="926445" y="152188"/>
                  <a:pt x="957797" y="167970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75F47824-961D-465D-84F9-EAE11BC617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9527" y="6033795"/>
            <a:ext cx="1991064" cy="824205"/>
          </a:xfrm>
          <a:custGeom>
            <a:avLst/>
            <a:gdLst>
              <a:gd name="connsiteX0" fmla="*/ 995532 w 1991064"/>
              <a:gd name="connsiteY0" fmla="*/ 0 h 824205"/>
              <a:gd name="connsiteX1" fmla="*/ 1984823 w 1991064"/>
              <a:gd name="connsiteY1" fmla="*/ 784423 h 824205"/>
              <a:gd name="connsiteX2" fmla="*/ 1991064 w 1991064"/>
              <a:gd name="connsiteY2" fmla="*/ 824205 h 824205"/>
              <a:gd name="connsiteX3" fmla="*/ 0 w 1991064"/>
              <a:gd name="connsiteY3" fmla="*/ 824205 h 824205"/>
              <a:gd name="connsiteX4" fmla="*/ 6241 w 1991064"/>
              <a:gd name="connsiteY4" fmla="*/ 784423 h 824205"/>
              <a:gd name="connsiteX5" fmla="*/ 995532 w 1991064"/>
              <a:gd name="connsiteY5" fmla="*/ 0 h 824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91064" h="824205">
                <a:moveTo>
                  <a:pt x="995532" y="0"/>
                </a:moveTo>
                <a:cubicBezTo>
                  <a:pt x="1483521" y="0"/>
                  <a:pt x="1890663" y="336754"/>
                  <a:pt x="1984823" y="784423"/>
                </a:cubicBezTo>
                <a:lnTo>
                  <a:pt x="1991064" y="824205"/>
                </a:lnTo>
                <a:lnTo>
                  <a:pt x="0" y="824205"/>
                </a:lnTo>
                <a:lnTo>
                  <a:pt x="6241" y="784423"/>
                </a:lnTo>
                <a:cubicBezTo>
                  <a:pt x="100402" y="336754"/>
                  <a:pt x="507544" y="0"/>
                  <a:pt x="99553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FEC9DA3E-C1D7-472D-B7C0-F71AE41FBA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51696" y="5519196"/>
            <a:ext cx="1340305" cy="1338805"/>
          </a:xfrm>
          <a:custGeom>
            <a:avLst/>
            <a:gdLst>
              <a:gd name="connsiteX0" fmla="*/ 61913 w 1340305"/>
              <a:gd name="connsiteY0" fmla="*/ 0 h 1338805"/>
              <a:gd name="connsiteX1" fmla="*/ 1340305 w 1340305"/>
              <a:gd name="connsiteY1" fmla="*/ 0 h 1338805"/>
              <a:gd name="connsiteX2" fmla="*/ 1340305 w 1340305"/>
              <a:gd name="connsiteY2" fmla="*/ 123825 h 1338805"/>
              <a:gd name="connsiteX3" fmla="*/ 123825 w 1340305"/>
              <a:gd name="connsiteY3" fmla="*/ 123825 h 1338805"/>
              <a:gd name="connsiteX4" fmla="*/ 123825 w 1340305"/>
              <a:gd name="connsiteY4" fmla="*/ 1338805 h 1338805"/>
              <a:gd name="connsiteX5" fmla="*/ 0 w 1340305"/>
              <a:gd name="connsiteY5" fmla="*/ 1338805 h 1338805"/>
              <a:gd name="connsiteX6" fmla="*/ 0 w 1340305"/>
              <a:gd name="connsiteY6" fmla="*/ 61913 h 1338805"/>
              <a:gd name="connsiteX7" fmla="*/ 61913 w 1340305"/>
              <a:gd name="connsiteY7" fmla="*/ 0 h 1338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40305" h="1338805">
                <a:moveTo>
                  <a:pt x="61913" y="0"/>
                </a:moveTo>
                <a:lnTo>
                  <a:pt x="1340305" y="0"/>
                </a:lnTo>
                <a:lnTo>
                  <a:pt x="1340305" y="123825"/>
                </a:lnTo>
                <a:lnTo>
                  <a:pt x="123825" y="123825"/>
                </a:lnTo>
                <a:lnTo>
                  <a:pt x="123825" y="1338805"/>
                </a:lnTo>
                <a:lnTo>
                  <a:pt x="0" y="1338805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6255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CF39EE-CDD3-429B-AA07-B21BC9BC64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553" y="645503"/>
            <a:ext cx="10882980" cy="553146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cs-CZ">
                <a:cs typeface="Calibri"/>
              </a:rPr>
              <a:t>Zásadní je postižení kognitivních funkcí</a:t>
            </a:r>
            <a:endParaRPr lang="cs-CZ" dirty="0">
              <a:cs typeface="Calibri"/>
            </a:endParaRPr>
          </a:p>
          <a:p>
            <a:pPr marL="0" indent="0">
              <a:buNone/>
            </a:pPr>
            <a:endParaRPr lang="cs-CZ" dirty="0">
              <a:cs typeface="Calibri"/>
            </a:endParaRPr>
          </a:p>
          <a:p>
            <a:pPr marL="0" indent="0">
              <a:buNone/>
            </a:pPr>
            <a:r>
              <a:rPr lang="cs-CZ">
                <a:cs typeface="Calibri"/>
              </a:rPr>
              <a:t>Kromě toho také interpersonální kontakt, osobnostní zralost, seberealizace, soběstačnost.</a:t>
            </a:r>
            <a:endParaRPr lang="cs-CZ" dirty="0">
              <a:cs typeface="Calibri"/>
            </a:endParaRPr>
          </a:p>
          <a:p>
            <a:pPr marL="0" indent="0">
              <a:buNone/>
            </a:pPr>
            <a:r>
              <a:rPr lang="cs-CZ">
                <a:cs typeface="Calibri"/>
              </a:rPr>
              <a:t>Invalidizující onemocnění - posudková činnost.</a:t>
            </a:r>
            <a:endParaRPr lang="cs-CZ" dirty="0">
              <a:cs typeface="Calibri"/>
            </a:endParaRPr>
          </a:p>
          <a:p>
            <a:pPr marL="0" indent="0">
              <a:buNone/>
            </a:pPr>
            <a:endParaRPr lang="cs-CZ" dirty="0">
              <a:cs typeface="Calibri"/>
            </a:endParaRPr>
          </a:p>
          <a:p>
            <a:pPr marL="0" indent="0">
              <a:buNone/>
            </a:pPr>
            <a:r>
              <a:rPr lang="cs-CZ">
                <a:cs typeface="Calibri"/>
              </a:rPr>
              <a:t>MMSE, ACE-R, Raven jsou nedostačující. Standardem je WAIS-III, WMS-III</a:t>
            </a:r>
            <a:endParaRPr lang="cs-CZ" dirty="0">
              <a:cs typeface="Calibri"/>
            </a:endParaRPr>
          </a:p>
          <a:p>
            <a:pPr marL="0" indent="0">
              <a:buNone/>
            </a:pPr>
            <a:endParaRPr lang="cs-CZ" dirty="0">
              <a:cs typeface="Calibri"/>
            </a:endParaRPr>
          </a:p>
          <a:p>
            <a:pPr marL="0" indent="0">
              <a:buNone/>
            </a:pPr>
            <a:r>
              <a:rPr lang="cs-CZ">
                <a:cs typeface="Calibri"/>
              </a:rPr>
              <a:t>Vedle standardních částí (definice zakázky, anamnéza, psychiatricko psychol. anamnéza, zhodnocení kvality spolupráce, emotivita, akt. psych. stav, intelekt, kognitivní funkce) také lateralita.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9526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Picture 36">
            <a:extLst>
              <a:ext uri="{FF2B5EF4-FFF2-40B4-BE49-F238E27FC236}">
                <a16:creationId xmlns:a16="http://schemas.microsoft.com/office/drawing/2014/main" id="{A20EEF0C-780B-448F-A9BB-44466A02EA1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 r="-3" b="6295"/>
          <a:stretch/>
        </p:blipFill>
        <p:spPr>
          <a:xfrm>
            <a:off x="-4243" y="10"/>
            <a:ext cx="12196243" cy="685799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79291AE7-587D-42D7-93C8-FC192F2A50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cs-CZ" sz="3600">
                <a:cs typeface="Calibri Light"/>
              </a:rPr>
              <a:t>Indikace neuropsychologického vyšetření</a:t>
            </a:r>
            <a:endParaRPr lang="cs-CZ" sz="3600"/>
          </a:p>
        </p:txBody>
      </p:sp>
      <p:graphicFrame>
        <p:nvGraphicFramePr>
          <p:cNvPr id="10" name="Zástupný obsah 2">
            <a:extLst>
              <a:ext uri="{FF2B5EF4-FFF2-40B4-BE49-F238E27FC236}">
                <a16:creationId xmlns:a16="http://schemas.microsoft.com/office/drawing/2014/main" id="{DDD5C7BF-C8C9-42E1-9955-E4DE7E59AA9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8587808"/>
              </p:ext>
            </p:extLst>
          </p:nvPr>
        </p:nvGraphicFramePr>
        <p:xfrm>
          <a:off x="234858" y="1551068"/>
          <a:ext cx="11633935" cy="49903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12106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BC42CC-2A66-4EB7-BBD0-160C6063DD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cs typeface="Calibri Light"/>
              </a:rPr>
              <a:t>Ložisková postižení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BBCFA8-197D-402A-AF11-67028774C5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>
                <a:cs typeface="Calibri"/>
              </a:rPr>
              <a:t>Epilepsie temporálního laloku – KF, osobnost, paměťové schopnosti, </a:t>
            </a:r>
            <a:r>
              <a:rPr lang="cs-CZ" dirty="0" err="1">
                <a:cs typeface="Calibri"/>
              </a:rPr>
              <a:t>vizuospaciální</a:t>
            </a:r>
            <a:r>
              <a:rPr lang="cs-CZ" dirty="0">
                <a:cs typeface="Calibri"/>
              </a:rPr>
              <a:t> funkce</a:t>
            </a:r>
          </a:p>
          <a:p>
            <a:r>
              <a:rPr lang="cs-CZ" dirty="0">
                <a:cs typeface="Calibri"/>
              </a:rPr>
              <a:t>Epilepsie frontálního laloku - exekutivní funkce, pozornost, myšlení, paměť</a:t>
            </a:r>
          </a:p>
          <a:p>
            <a:r>
              <a:rPr lang="cs-CZ" dirty="0">
                <a:cs typeface="Calibri"/>
              </a:rPr>
              <a:t>Epilepsie parietálního laloku – pozornost, symbolické schopnosti, </a:t>
            </a:r>
            <a:r>
              <a:rPr lang="cs-CZ" dirty="0" err="1">
                <a:cs typeface="Calibri"/>
              </a:rPr>
              <a:t>somatosenzorické</a:t>
            </a:r>
            <a:r>
              <a:rPr lang="cs-CZ" dirty="0">
                <a:cs typeface="Calibri"/>
              </a:rPr>
              <a:t> funkce (taktilní agnozie),  agnozie v těl. schématu (agnozie prstů), </a:t>
            </a:r>
            <a:r>
              <a:rPr lang="cs-CZ" dirty="0" err="1">
                <a:cs typeface="Calibri"/>
              </a:rPr>
              <a:t>pravo</a:t>
            </a:r>
            <a:r>
              <a:rPr lang="cs-CZ" dirty="0">
                <a:cs typeface="Calibri"/>
              </a:rPr>
              <a:t>-levá orientace.</a:t>
            </a:r>
          </a:p>
          <a:p>
            <a:r>
              <a:rPr lang="cs-CZ" dirty="0">
                <a:cs typeface="Calibri"/>
              </a:rPr>
              <a:t>Epilepsie okcipitálního laloku - vizuální procesy (viz. agnózie)</a:t>
            </a:r>
          </a:p>
          <a:p>
            <a:endParaRPr lang="cs-CZ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733931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C6464B-F29A-4182-8E61-537FFDEA9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320" y="365125"/>
            <a:ext cx="5120114" cy="1692794"/>
          </a:xfrm>
        </p:spPr>
        <p:txBody>
          <a:bodyPr>
            <a:normAutofit/>
          </a:bodyPr>
          <a:lstStyle/>
          <a:p>
            <a:r>
              <a:rPr lang="cs-CZ">
                <a:cs typeface="Calibri Light"/>
              </a:rPr>
              <a:t>Psychiatrická problematika</a:t>
            </a:r>
            <a:endParaRPr lang="cs-CZ"/>
          </a:p>
        </p:txBody>
      </p:sp>
      <p:cxnSp>
        <p:nvCxnSpPr>
          <p:cNvPr id="18" name="Straight Arrow Connector 8">
            <a:extLst>
              <a:ext uri="{FF2B5EF4-FFF2-40B4-BE49-F238E27FC236}">
                <a16:creationId xmlns:a16="http://schemas.microsoft.com/office/drawing/2014/main" id="{E4A809D5-3600-46D4-A466-67F2349A54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55320" y="2316480"/>
            <a:ext cx="4572000" cy="0"/>
          </a:xfrm>
          <a:prstGeom prst="straightConnector1">
            <a:avLst/>
          </a:prstGeom>
          <a:ln w="19050" cap="sq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1B82FE2-D5A0-463A-8024-0A040E230F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4886" y="2376252"/>
            <a:ext cx="5120113" cy="3627880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 sz="2000">
                <a:cs typeface="Calibri"/>
              </a:rPr>
              <a:t>KF</a:t>
            </a:r>
            <a:endParaRPr lang="cs-CZ" sz="2000" dirty="0">
              <a:cs typeface="Calibri"/>
            </a:endParaRPr>
          </a:p>
          <a:p>
            <a:r>
              <a:rPr lang="cs-CZ" sz="2000">
                <a:cs typeface="Calibri"/>
              </a:rPr>
              <a:t>Změna chování</a:t>
            </a:r>
            <a:endParaRPr lang="cs-CZ" sz="2000" dirty="0">
              <a:cs typeface="Calibri"/>
            </a:endParaRPr>
          </a:p>
          <a:p>
            <a:r>
              <a:rPr lang="cs-CZ" sz="2000">
                <a:cs typeface="Calibri"/>
              </a:rPr>
              <a:t>Změna osobnosti</a:t>
            </a:r>
            <a:endParaRPr lang="cs-CZ" sz="2000" dirty="0">
              <a:cs typeface="Calibri"/>
            </a:endParaRPr>
          </a:p>
          <a:p>
            <a:r>
              <a:rPr lang="cs-CZ" sz="2000">
                <a:cs typeface="Calibri"/>
              </a:rPr>
              <a:t>Jiná psychopatologická symptomatika</a:t>
            </a:r>
            <a:endParaRPr lang="cs-CZ" sz="2000" dirty="0">
              <a:cs typeface="Calibri"/>
            </a:endParaRPr>
          </a:p>
          <a:p>
            <a:r>
              <a:rPr lang="cs-CZ" sz="2000">
                <a:cs typeface="Calibri"/>
              </a:rPr>
              <a:t>Gestaut-Geschwindův syndrom – hypergrafie, hyperreligiozita, hyposexualita, viskozita, iritabilita</a:t>
            </a:r>
            <a:endParaRPr lang="cs-CZ" sz="2000" dirty="0">
              <a:cs typeface="Calibri"/>
            </a:endParaRPr>
          </a:p>
          <a:p>
            <a:r>
              <a:rPr lang="cs-CZ" sz="2000">
                <a:cs typeface="Calibri"/>
              </a:rPr>
              <a:t>Klüver-Bucyho syndrom – hyperoralita, hypersexualita, placidita, poruchy paměti, změna dietních návyků</a:t>
            </a:r>
            <a:endParaRPr lang="cs-CZ" sz="2000" dirty="0">
              <a:cs typeface="Calibri"/>
            </a:endParaRPr>
          </a:p>
          <a:p>
            <a:r>
              <a:rPr lang="cs-CZ" sz="2000">
                <a:cs typeface="Calibri"/>
              </a:rPr>
              <a:t>Metody SCL-90, MMPI-2, ROR</a:t>
            </a:r>
            <a:endParaRPr lang="cs-CZ" sz="2000" dirty="0">
              <a:cs typeface="Calibri"/>
            </a:endParaRPr>
          </a:p>
          <a:p>
            <a:r>
              <a:rPr lang="cs-CZ" sz="2000">
                <a:cs typeface="Calibri"/>
              </a:rPr>
              <a:t>Posudková problematika - ŘP, ID, ZTP</a:t>
            </a:r>
            <a:endParaRPr lang="cs-CZ" sz="2000" dirty="0">
              <a:cs typeface="Calibri"/>
            </a:endParaRPr>
          </a:p>
          <a:p>
            <a:endParaRPr lang="cs-CZ" sz="2000" dirty="0">
              <a:cs typeface="Calibri"/>
            </a:endParaRPr>
          </a:p>
        </p:txBody>
      </p:sp>
      <p:pic>
        <p:nvPicPr>
          <p:cNvPr id="4" name="Obrázek 4" descr="Obsah obrázku tráva, exteriér, budova, dům&#10;&#10;Popis se vygeneroval automaticky.">
            <a:extLst>
              <a:ext uri="{FF2B5EF4-FFF2-40B4-BE49-F238E27FC236}">
                <a16:creationId xmlns:a16="http://schemas.microsoft.com/office/drawing/2014/main" id="{A3FDEA81-5B77-4A54-90EF-26AF2B8947A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913" r="9815"/>
          <a:stretch/>
        </p:blipFill>
        <p:spPr>
          <a:xfrm>
            <a:off x="5878849" y="10"/>
            <a:ext cx="6313150" cy="6857987"/>
          </a:xfrm>
          <a:custGeom>
            <a:avLst/>
            <a:gdLst/>
            <a:ahLst/>
            <a:cxnLst/>
            <a:rect l="l" t="t" r="r" b="b"/>
            <a:pathLst>
              <a:path w="6313150" h="6857997">
                <a:moveTo>
                  <a:pt x="65565" y="0"/>
                </a:moveTo>
                <a:lnTo>
                  <a:pt x="6313150" y="0"/>
                </a:lnTo>
                <a:lnTo>
                  <a:pt x="6313150" y="6857997"/>
                </a:lnTo>
                <a:lnTo>
                  <a:pt x="3293946" y="6857997"/>
                </a:lnTo>
                <a:lnTo>
                  <a:pt x="3235857" y="6823061"/>
                </a:lnTo>
                <a:cubicBezTo>
                  <a:pt x="1291240" y="5592803"/>
                  <a:pt x="0" y="3423096"/>
                  <a:pt x="0" y="951803"/>
                </a:cubicBezTo>
                <a:cubicBezTo>
                  <a:pt x="0" y="727140"/>
                  <a:pt x="10673" y="504970"/>
                  <a:pt x="31536" y="285771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76480254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Širokoúhlá obrazovka</PresentationFormat>
  <Paragraphs>0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systému Office</vt:lpstr>
      <vt:lpstr>Epilepsie</vt:lpstr>
      <vt:lpstr>Epilepsie</vt:lpstr>
      <vt:lpstr>Prezentace aplikace PowerPoint</vt:lpstr>
      <vt:lpstr>Dělení záchvatů</vt:lpstr>
      <vt:lpstr>Diagnostika a léčba</vt:lpstr>
      <vt:lpstr>Prezentace aplikace PowerPoint</vt:lpstr>
      <vt:lpstr>Indikace neuropsychologického vyšetření</vt:lpstr>
      <vt:lpstr>Ložisková postižení</vt:lpstr>
      <vt:lpstr>Psychiatrická problematika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/>
  <cp:lastModifiedBy/>
  <cp:revision>502</cp:revision>
  <dcterms:created xsi:type="dcterms:W3CDTF">2020-10-28T09:53:43Z</dcterms:created>
  <dcterms:modified xsi:type="dcterms:W3CDTF">2023-11-05T20:41:36Z</dcterms:modified>
</cp:coreProperties>
</file>