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02E24C-36B4-4674-864A-84AA8F14190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EE0B51-158B-4742-8687-DB5ECB7881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A1F62A-B190-4A49-9F76-172B4A295C4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0C39632-3B2A-4B21-A4F9-57D1958A419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707DC05-D853-4699-BBE0-49972A8DAF6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3ED3A59-C199-4C15-94C3-F121ADC8E8E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9D0F59-C714-4103-AA0F-5C666ACA59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AFD5BB0-01A5-4BF1-A955-947F91CE089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DD41972-360F-412A-A946-7BC98637366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031E2DC-3400-418F-B4A9-41C4196C5DC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55016D3-4278-4C62-ADB8-87D084BCD8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941645-9EF7-4D03-BB25-A7204922630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EE31851-8FAB-4EA5-8E31-32330572E5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9A1445A-2FB3-4A73-9EE6-3F39E2764E1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552A5CC-D354-44A9-B8D5-D5D19DF72E6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FF1DE6A-3945-42D9-8D7A-CCAFB7F0D7E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8B2686E-4F8A-472D-9307-84780C3F4E6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4AF8154-E83E-4279-87EC-2EFD926427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2BD6EBA-7EA0-4344-ADAA-492072DE04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171047A-C010-4A2C-9AB9-75C403A5A48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53B36FB-F19A-4858-9621-FDD69C38A24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A23DE09B-90BA-4824-8937-8D0C08212D6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56EE530-2D27-4150-A8D1-DCD947DB305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9360142-6449-4EA3-A7E6-B5620993A84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FD17E2B-592D-49B1-B05F-B3822E7327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E75BF2D3-FB08-4367-A656-9F7760B0501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17A1B87-25A5-4E27-9B64-396269744B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B795E5F-F25E-4822-B8A8-7D71EFCB54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BBD1ABF-AE15-4331-8DAC-422915DE95A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16013DC-82DF-4A7C-95A1-C4CC7CEE3F2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5A66CE-97D4-4D4B-9083-F71CDEC914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6EC0AE9-5F61-43E2-B162-1F8C2AA440B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76B686-D5F9-4170-94D2-6BE7C76463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0D302C-ED7E-4258-9DFC-7C7246CFDE9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1B039DF-AC36-4C97-9355-C1D006E055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4193BE-013D-46D8-B403-78AC192721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 hidden="1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" name="Straight Connector 9"/>
          <p:cNvCxnSpPr/>
          <p:nvPr/>
        </p:nvCxnSpPr>
        <p:spPr>
          <a:xfrm>
            <a:off x="1193400" y="1897200"/>
            <a:ext cx="9967680" cy="720"/>
          </a:xfrm>
          <a:prstGeom prst="straightConnector1">
            <a:avLst/>
          </a:prstGeom>
          <a:ln w="0">
            <a:solidFill>
              <a:srgbClr val="404040"/>
            </a:solidFill>
          </a:ln>
        </p:spPr>
      </p:cxnSp>
      <p:sp>
        <p:nvSpPr>
          <p:cNvPr id="2" name="Rectangle 9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" name="Straight Connector 8"/>
          <p:cNvCxnSpPr/>
          <p:nvPr/>
        </p:nvCxnSpPr>
        <p:spPr>
          <a:xfrm>
            <a:off x="1207440" y="4474440"/>
            <a:ext cx="9876240" cy="720"/>
          </a:xfrm>
          <a:prstGeom prst="straightConnector1">
            <a:avLst/>
          </a:prstGeom>
          <a:ln w="0">
            <a:solidFill>
              <a:srgbClr val="404040"/>
            </a:solidFill>
          </a:ln>
        </p:spPr>
      </p:cxn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1097280" y="6446880"/>
            <a:ext cx="68176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10993680" y="6446880"/>
            <a:ext cx="7794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8F929392-E986-47CB-A82A-AB3DD193B092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dt" idx="3"/>
          </p:nvPr>
        </p:nvSpPr>
        <p:spPr>
          <a:xfrm>
            <a:off x="8218440" y="6446880"/>
            <a:ext cx="258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6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46" name="Straight Connector 9"/>
          <p:cNvCxnSpPr/>
          <p:nvPr/>
        </p:nvCxnSpPr>
        <p:spPr>
          <a:xfrm>
            <a:off x="1193400" y="1897200"/>
            <a:ext cx="9967680" cy="720"/>
          </a:xfrm>
          <a:prstGeom prst="straightConnector1">
            <a:avLst/>
          </a:prstGeom>
          <a:ln w="0">
            <a:solidFill>
              <a:srgbClr val="404040"/>
            </a:solidFill>
          </a:ln>
        </p:spPr>
      </p:cxnSp>
      <p:sp>
        <p:nvSpPr>
          <p:cNvPr id="47" name="PlaceHolder 1"/>
          <p:cNvSpPr>
            <a:spLocks noGrp="1"/>
          </p:cNvSpPr>
          <p:nvPr>
            <p:ph type="ftr" idx="4"/>
          </p:nvPr>
        </p:nvSpPr>
        <p:spPr>
          <a:xfrm>
            <a:off x="1097280" y="6446880"/>
            <a:ext cx="68176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ldNum" idx="5"/>
          </p:nvPr>
        </p:nvSpPr>
        <p:spPr>
          <a:xfrm>
            <a:off x="10993680" y="6446880"/>
            <a:ext cx="7794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A151F794-5C92-42A7-B02C-7D92A168E671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6"/>
          </p:nvPr>
        </p:nvSpPr>
        <p:spPr>
          <a:xfrm>
            <a:off x="8218440" y="6446880"/>
            <a:ext cx="258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8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Klikněte pro úpravu formátu textu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ffffff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ffffff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6" hidden="1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89" name="Straight Connector 9"/>
          <p:cNvCxnSpPr/>
          <p:nvPr/>
        </p:nvCxnSpPr>
        <p:spPr>
          <a:xfrm>
            <a:off x="1193400" y="1897200"/>
            <a:ext cx="9967680" cy="720"/>
          </a:xfrm>
          <a:prstGeom prst="straightConnector1">
            <a:avLst/>
          </a:prstGeom>
          <a:ln w="0">
            <a:solidFill>
              <a:srgbClr val="404040"/>
            </a:solidFill>
          </a:ln>
        </p:spPr>
      </p:cxnSp>
      <p:sp>
        <p:nvSpPr>
          <p:cNvPr id="90" name="Rectangle 9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ftr" idx="7"/>
          </p:nvPr>
        </p:nvSpPr>
        <p:spPr>
          <a:xfrm>
            <a:off x="1097280" y="6446880"/>
            <a:ext cx="68176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&lt;zápatí&gt;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ldNum" idx="8"/>
          </p:nvPr>
        </p:nvSpPr>
        <p:spPr>
          <a:xfrm>
            <a:off x="10993680" y="6446880"/>
            <a:ext cx="77940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800" spc="-1" strike="noStrike">
                <a:solidFill>
                  <a:srgbClr val="ffffff"/>
                </a:solidFill>
                <a:latin typeface="Avenir Next LT Pr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E015211-8038-4F39-8EFA-713EFC2CA991}" type="slidenum">
              <a:rPr b="0" lang="en-US" sz="800" spc="-1" strike="noStrike">
                <a:solidFill>
                  <a:srgbClr val="ffffff"/>
                </a:solidFill>
                <a:latin typeface="Avenir Next LT Pro"/>
              </a:rPr>
              <a:t>&lt;číslo&gt;</a:t>
            </a:fld>
            <a:endParaRPr b="0" lang="cs-CZ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dt" idx="9"/>
          </p:nvPr>
        </p:nvSpPr>
        <p:spPr>
          <a:xfrm>
            <a:off x="8218440" y="6446880"/>
            <a:ext cx="258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&lt;datum/čas&gt;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33" name="Obrázek 5" descr="Obsah obrázku budova, socha, hledání, hlava&#10;&#10;Popis se vygeneroval automaticky."/>
          <p:cNvPicPr/>
          <p:nvPr/>
        </p:nvPicPr>
        <p:blipFill>
          <a:blip r:embed="rId1"/>
          <a:srcRect l="0" t="11890" r="0" b="13118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34" name="Rectangle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207520"/>
            <a:ext cx="12191400" cy="3161520"/>
          </a:xfrm>
          <a:prstGeom prst="rect">
            <a:avLst/>
          </a:prstGeom>
          <a:gradFill rotWithShape="0">
            <a:gsLst>
              <a:gs pos="0">
                <a:srgbClr val="000000">
                  <a:alpha val="0"/>
                </a:srgbClr>
              </a:gs>
              <a:gs pos="26000">
                <a:srgbClr val="000000">
                  <a:alpha val="20000"/>
                </a:srgbClr>
              </a:gs>
              <a:gs pos="46064">
                <a:srgbClr val="000000">
                  <a:alpha val="30000"/>
                </a:srgbClr>
              </a:gs>
              <a:gs pos="68000">
                <a:srgbClr val="000000">
                  <a:alpha val="20000"/>
                </a:srgbClr>
              </a:gs>
              <a:gs pos="100000">
                <a:srgbClr val="000000">
                  <a:alpha val="0"/>
                </a:srgb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7680" cy="3565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8000" spc="-52" strike="noStrike">
                <a:solidFill>
                  <a:srgbClr val="ffffff"/>
                </a:solidFill>
                <a:latin typeface="Avenir Next LT Pro Light"/>
              </a:rPr>
              <a:t>Spánek </a:t>
            </a:r>
            <a:br>
              <a:rPr sz="8000"/>
            </a:br>
            <a:r>
              <a:rPr b="0" lang="cs-CZ" sz="8000" spc="-52" strike="noStrike">
                <a:solidFill>
                  <a:srgbClr val="ffffff"/>
                </a:solidFill>
                <a:latin typeface="Avenir Next LT Pro Light"/>
              </a:rPr>
              <a:t>a poruchy spánku</a:t>
            </a:r>
            <a:endParaRPr b="0" lang="cs-CZ" sz="8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1100160" y="4645080"/>
            <a:ext cx="10057680" cy="114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r>
              <a:rPr b="0" lang="cs-CZ" sz="2400" spc="197" strike="noStrike" cap="all">
                <a:solidFill>
                  <a:srgbClr val="ffffff"/>
                </a:solidFill>
                <a:latin typeface="Avenir Next LT Pro"/>
              </a:rPr>
              <a:t>Petr Grossmann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37" name="Straight Connector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207440" y="4474440"/>
            <a:ext cx="9876240" cy="720"/>
          </a:xfrm>
          <a:prstGeom prst="straightConnector1">
            <a:avLst/>
          </a:prstGeom>
          <a:ln w="0">
            <a:solidFill>
              <a:srgbClr val="ffffff"/>
            </a:solidFill>
          </a:ln>
        </p:spPr>
      </p:cxnSp>
      <p:sp>
        <p:nvSpPr>
          <p:cNvPr id="138" name="Rectangle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160" y="6400800"/>
            <a:ext cx="12188160" cy="456480"/>
          </a:xfrm>
          <a:prstGeom prst="rect">
            <a:avLst/>
          </a:prstGeom>
          <a:gradFill rotWithShape="0">
            <a:gsLst>
              <a:gs pos="7000">
                <a:srgbClr val="000000">
                  <a:alpha val="0"/>
                </a:srgbClr>
              </a:gs>
              <a:gs pos="61000">
                <a:srgbClr val="000000">
                  <a:alpha val="10000"/>
                </a:srgbClr>
              </a:gs>
              <a:gs pos="100000">
                <a:srgbClr val="000000">
                  <a:alpha val="40000"/>
                </a:srgb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Probuzení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Organismus musí být vybaven možností ukončit spánek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Je nutná obnova svalového tonu, zásobení těla (krví, resp. kyslíkem), vertikalizace (TK)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 tomu slouží tzv. Probouzecí reakce (arousal) - může pokračovat bdělostí, ale i spánkem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Spánková inertnost - fyziologický stav nižší kognitivní a senzomotorické aktivity po probuzení, trvá většinou minuty, výjimečně déle, individuálně variabilní, může být překážkou výkonu některých povolání (služby, časný začátek pracovní doby)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Odpočinkový denní spánek - siesta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Přirozený pokles bdělosti časně odpolední (také postprandiální spánkový tlak)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Může také kompenzovat chronický nedostatek spánku v noci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Pozitivní vliv na učení, zlepšení imunity, snižuje duševní napětí, příznivý vliv na kardiovaskulární choroby.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Délka trvání je individuální, dosahuje jen N1, popř. N2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Probouzení může být provázeno spánkovou inertností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 případě insomnie se nedoporučuje.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Sny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23080" y="2108160"/>
            <a:ext cx="11310120" cy="40734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75000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Duševní činnost v době spánku (vnímání, myšlenky, emoce, které se vyskytnou v době spánku)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Při probuzení z NREM si vybavují lidé sy v 50%, z REM v 80%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Z REM spánku je popis snu živější, delší, obsahuje více děje a je bizarnější než z NREM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Jsou málo prozkoumány, patrně hraje roli dopamin, např antiparkinsonika, vareniclin, β-blokátory, transdermální nikotin zvyšují výskyt nočních můr.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Reflektují konsolidaci a integraci recentních vzpomínek. (Oblasti aktivované při učení jsou následně reaktivovány v následujícím spánku)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Charakter snů souvisí s předchozí zkušeností, s duševní zátěží, emoční a vztahovou situací, celkovým zdravotním stavem etc.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Klinicky významné: noční můry a dysforické snění - časté u úzkostných poruch a PTSD, patrně usnadňují regulaci emocí a konsolidaci paměti emocí - farmakologicky by měly být léčeny jen v případě, kdy vyvolávají velmi závažné potíže.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Paměť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Spánek je důležitý pro konsolidaci paměti.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Důležitý je NREM a REM spánek, potlačení REM však nemá zničující vliv (např. u AD)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Napomáhají i jiné kompenzační mechanismy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 deklarativní paměť je důležitý NREM (pro sémantickou paměť N3 a pro epizodickou N2)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 nedeklarativní paměť je důležitý REM spánek a N2.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Trvání spánku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3333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dospělých optimálně 7-9 h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Za poslední dekády ve vyspělých zemích zkrácení o 1-2 h (biologická adaptace není možná)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Chronicky kratší spánek než 7 h je spojen s rizikem kardiovask. chorob, obezity, diabetu, hypertenze, CMP, ICHS, a zvýšeným rizikem úmrtí.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 věkem se délka zkracuje (viz dále)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Ženy mají lepší efektivitu spánku, spí mírně déle než muži, mají víe N3, některé parametry spánku jsou závislé na ovulaci, HAK snižuje N3, po menopauze se objevuje více poruch spánku.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7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80" y="0"/>
            <a:ext cx="12188160" cy="685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43320" y="643320"/>
            <a:ext cx="3072960" cy="5125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0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Doporučená délka spánku</a:t>
            </a:r>
            <a:endParaRPr b="0" lang="cs-CZ" sz="4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79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041720" y="1778400"/>
            <a:ext cx="720" cy="3201120"/>
          </a:xfrm>
          <a:prstGeom prst="straightConnector1">
            <a:avLst/>
          </a:prstGeom>
          <a:ln w="19050">
            <a:solidFill>
              <a:srgbClr val="000000"/>
            </a:solidFill>
            <a:miter/>
          </a:ln>
        </p:spPr>
      </p:cxn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363920" y="621720"/>
            <a:ext cx="6791040" cy="514728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ctr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i="1" lang="cs-CZ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Americká National Sleep Foundation:</a:t>
            </a:r>
            <a:endParaRPr b="0" lang="cs-CZ" sz="16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14-17 h novorozenci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12-15 h kojenci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11-14 h batolata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10-13 h předškolní děti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9-11 h školáci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8-10 h teenageři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7-9 h mladí dospělí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7-8 h staří dospělí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Cirkadiánní rytmus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3333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Adaptace na cyklicky se měnící podmínka na zemi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Vytvoření cirkadiánních hodin (běží i když nejsme vystaveni běžným podmínkám)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Délka cirkadiánní periody (circa dies = přibližně den) 23,5-25 hodin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Centrální pacemaker člověka jsou suprachiasmatická jádra (nuclei suprachiasmatici)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Podílejí se také hodinové geny.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Synchronizátory - zeitgebery - střídání světla a tmy, rytmický příjem potravy, soc. interakce, cvičení, atmosférické podmínky, teplota...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Chronotyp - cirkadiánní prefrence - sova, ranní ptáče, nevyhraněný typ.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172120" y="286560"/>
            <a:ext cx="598284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Spánek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1" name="Obrázek 4" descr="Obsah obrázku dřevěné, venku, Přírodní materiál, stavební dříví&#10;&#10;Popis se vygeneroval automaticky."/>
          <p:cNvPicPr/>
          <p:nvPr/>
        </p:nvPicPr>
        <p:blipFill>
          <a:blip r:embed="rId1"/>
          <a:srcRect l="4274" t="0" r="0" b="0"/>
          <a:stretch/>
        </p:blipFill>
        <p:spPr>
          <a:xfrm>
            <a:off x="0" y="0"/>
            <a:ext cx="4579200" cy="6400080"/>
          </a:xfrm>
          <a:prstGeom prst="rect">
            <a:avLst/>
          </a:prstGeom>
          <a:ln w="0">
            <a:noFill/>
          </a:ln>
        </p:spPr>
      </p:pic>
      <p:cxnSp>
        <p:nvCxnSpPr>
          <p:cNvPr id="142" name="!!Straight Connecto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242680" y="1917720"/>
            <a:ext cx="5944320" cy="720"/>
          </a:xfrm>
          <a:prstGeom prst="straightConnector1">
            <a:avLst/>
          </a:prstGeom>
          <a:ln w="0">
            <a:solidFill>
              <a:srgbClr val="404040"/>
            </a:solidFill>
          </a:ln>
        </p:spPr>
      </p:cxn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5172120" y="2108160"/>
            <a:ext cx="598284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Cirkádiánní periodicky se vyskytující stav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Charakterizovaný 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sníženou reaktivitou na vnější podněty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Druhově typickou polohou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Typickými změnami aktivit mozku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člověka změněnou kognitivní činností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Je to okamžitě reverzibilní stav (na rozdíl od komatu, hybernace, estivace)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4" name="Rectangl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80" y="0"/>
            <a:ext cx="12188160" cy="685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43320" y="643320"/>
            <a:ext cx="3072960" cy="5125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r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Tři základní funkční stavy řízení organismu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47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041720" y="1778400"/>
            <a:ext cx="720" cy="3201120"/>
          </a:xfrm>
          <a:prstGeom prst="straightConnector1">
            <a:avLst/>
          </a:prstGeom>
          <a:ln w="19050">
            <a:solidFill>
              <a:srgbClr val="000000"/>
            </a:solidFill>
            <a:miter/>
          </a:ln>
        </p:spPr>
      </p:cxn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363920" y="621720"/>
            <a:ext cx="6791040" cy="514728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ctr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Bdění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NREM spánek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REM spánek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  <a:tabLst>
                <a:tab algn="l" pos="0"/>
              </a:tabLst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PSG – polysomnografie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  <a:tabLst>
                <a:tab algn="l" pos="0"/>
              </a:tabLst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EEG - elektroencephalografie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  <a:tabLst>
                <a:tab algn="l" pos="0"/>
              </a:tabLst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EOG - elektrookulografie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  <a:p>
            <a:pPr lvl="1" marL="383400" indent="-182880" defTabSz="914400">
              <a:lnSpc>
                <a:spcPct val="110000"/>
              </a:lnSpc>
              <a:spcBef>
                <a:spcPts val="201"/>
              </a:spcBef>
              <a:spcAft>
                <a:spcPts val="400"/>
              </a:spcAft>
              <a:buClr>
                <a:srgbClr val="404040"/>
              </a:buClr>
              <a:buFont typeface="Calibri"/>
              <a:buChar char="◦"/>
              <a:tabLst>
                <a:tab algn="l" pos="0"/>
              </a:tabLst>
            </a:pPr>
            <a:r>
              <a:rPr b="0" lang="cs-CZ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EMG -- elektromyografie</a:t>
            </a: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NREM a REM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Non Rapid Eye Movement a Rapid Eye Movement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Během noci se cyklicky střídají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 dospělého začíná spánek NREM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NREM/REM spánek se nazývá spánkový cyklus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Na začátku noci převládá NREM, s postupujícím trváním se podíl vyrovnává (klinický význam)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1 cyklus asi 90 min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dfdfd"/>
            </a:gs>
            <a:gs pos="65000">
              <a:srgbClr val="e7e7e7"/>
            </a:gs>
            <a:gs pos="100000">
              <a:srgbClr val="b9b9b9"/>
            </a:gs>
          </a:gsLst>
          <a:lin ang="162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2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sp>
        <p:nvSpPr>
          <p:cNvPr id="153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7000" y="480240"/>
            <a:ext cx="11237400" cy="5897160"/>
          </a:xfrm>
          <a:prstGeom prst="rect">
            <a:avLst/>
          </a:prstGeom>
          <a:solidFill>
            <a:schemeClr val="bg1"/>
          </a:solidFill>
          <a:ln w="22225">
            <a:solidFill>
              <a:srgbClr val="20ff1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54" name="Obrázek 2" descr=""/>
          <p:cNvPicPr/>
          <p:nvPr/>
        </p:nvPicPr>
        <p:blipFill>
          <a:blip r:embed="rId1"/>
          <a:stretch/>
        </p:blipFill>
        <p:spPr>
          <a:xfrm>
            <a:off x="804240" y="874440"/>
            <a:ext cx="10577160" cy="5103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Ospalost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Projev fyziologické potřeby spát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 době příhodné pro usnutí - začátek noci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Projevy:  Zívání, prodloužení reakční doby, mióza, zpomalení pohybů, zhoršení jejich přesnosti, změna výrazu tváře, vyšší chybovost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Zvýšená ospalost v denní době nejčastěji souvisí s nedostatkem předchozího spánku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Usínání - hypnagogium</a:t>
            </a:r>
            <a:endParaRPr b="0" lang="cs-CZ" sz="4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98333" lnSpcReduction="10000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Usínáme postupně se prohlubujícím NREM spánkem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Při N1 je nízký práh probuzení, opakované návrat do bdělosti, pokud trvá v řádu minut, není abnormitou.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Změny polohy těla.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  <a:ea typeface="Avenir Next LT Pro"/>
              </a:rPr>
              <a:t>Hypnagogický záškub - je náhlá, krátká kontrakce (myoklonus) velkých svalových skupin převážně dolních končetin, vyskytující se na začátku spánku. Může se opakovat. Záškub je většinou silný a vyvolá pohyb. Je provázen probouzecí reakcí a je často spojen s nepříjemným pocitem. Pokud se hypnagogické záškuby neopakují mnohokrát za sebou, nepovažují se za nemoc.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9" name="Rectangle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</a:endParaRPr>
          </a:p>
        </p:txBody>
      </p:sp>
      <p:pic>
        <p:nvPicPr>
          <p:cNvPr id="160" name="Picture 13" descr=""/>
          <p:cNvPicPr/>
          <p:nvPr/>
        </p:nvPicPr>
        <p:blipFill>
          <a:blip r:embed="rId1">
            <a:alphaModFix amt="35000"/>
          </a:blip>
          <a:srcRect l="0" t="1415" r="0" b="14315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NREM - </a:t>
            </a: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  <a:ea typeface="Avenir Next LT Pro Light"/>
              </a:rPr>
              <a:t>Non Rapid Eye Movements</a:t>
            </a:r>
            <a:endParaRPr b="0" lang="cs-CZ" sz="47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62" name="Straight Connector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193400" y="1910520"/>
            <a:ext cx="9967680" cy="720"/>
          </a:xfrm>
          <a:prstGeom prst="straightConnector1">
            <a:avLst/>
          </a:prstGeom>
          <a:ln w="0">
            <a:solidFill>
              <a:srgbClr val="ffffff"/>
            </a:solidFill>
          </a:ln>
        </p:spPr>
      </p:cxn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408240" y="1962000"/>
            <a:ext cx="11414520" cy="390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938" lnSpcReduction="10000"/>
          </a:bodyPr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Zpomalená a synchronizovaná korová aktivita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Nižší metabolický obrat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Pomalé vlny na EEG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Snížený svylový tonus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75-80% spánku v dospělosti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Tři stádia N1 (snadno probuditelný), N2 (na EEG spánková vřetena, nepamatuje si probuzení), N3 (hluboký spánek, na EEG pomalé vlny)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Sluchová kůra reaguje stejně jako v bdělosti, ale ve spánku nejsou aktivovány oblasti mozku nutné pro vědomou percepci (levostr. Parietální kůra, obousranně thalamus, prefrontální a cingulární kůra)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432000" indent="-324000">
              <a:spcBef>
                <a:spcPts val="88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Arial"/>
              </a:rPr>
              <a:t>Při emočně zabarveném podnětu se aktivuje L amygdala a orbitofrontální a temporální kůra - vzbudí i podnět menší intenzity, je-li emočně významný.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spcBef>
                <a:spcPts val="884"/>
              </a:spcBef>
              <a:buNone/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4" name="Rectangle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7680" cy="1450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cs-CZ" sz="47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REM – </a:t>
            </a:r>
            <a:r>
              <a:rPr b="0" lang="cs-CZ" sz="3600" spc="-52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 Light"/>
              </a:rPr>
              <a:t>Rapid Eye Movement</a:t>
            </a:r>
            <a:endParaRPr b="0" lang="cs-CZ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1097280" y="2108160"/>
            <a:ext cx="10057680" cy="3760200"/>
          </a:xfrm>
          <a:prstGeom prst="rect">
            <a:avLst/>
          </a:prstGeom>
          <a:noFill/>
          <a:ln w="0">
            <a:noFill/>
          </a:ln>
        </p:spPr>
        <p:txBody>
          <a:bodyPr lIns="0" rIns="0" tIns="45720" bIns="45720" anchor="t">
            <a:normAutofit fontScale="87222"/>
          </a:bodyPr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Mozková aktivita jako při bdělosti, podobně i metabolický obrat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Desynchronizace činnosti mozkové kůry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Kosterní svaly atonické (s výjimkou bránice m. cricoarrytenoidei posteriores, svalů středouší a okohybných svalů)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Není termoregulace - přechodná poikilotermie.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Rychlé oční pohyby – spojitost se sny není prokázána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Trvá 5-30 min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marL="91440" indent="-9144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b="0" lang="cs-CZ" sz="20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venir Next LT Pro"/>
              </a:rPr>
              <a:t>Význam nejasný, možná snazší probuzení - při probuzení z REM je človvěk čilejší než z NREM.</a:t>
            </a: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  <a:p>
            <a:pPr indent="0" defTabSz="914400">
              <a:lnSpc>
                <a:spcPct val="110000"/>
              </a:lnSpc>
              <a:spcBef>
                <a:spcPts val="1199"/>
              </a:spcBef>
              <a:spcAft>
                <a:spcPts val="201"/>
              </a:spcAft>
              <a:buNone/>
              <a:tabLst>
                <a:tab algn="l" pos="0"/>
              </a:tabLst>
            </a:pPr>
            <a:endParaRPr b="0" lang="cs-CZ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RetrospectVTI">
  <a:themeElements>
    <a:clrScheme name="Retrospect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 pitchFamily="0" charset="1"/>
        <a:ea typeface=""/>
        <a:cs typeface=""/>
      </a:majorFont>
      <a:minorFont>
        <a:latin typeface="Avenir Next LT Pro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shade val="92000"/>
              </a:schemeClr>
            </a:gs>
            <a:gs pos="45000">
              <a:schemeClr val="phClr">
                <a:tint val="60000"/>
                <a:shade val="99000"/>
              </a:schemeClr>
            </a:gs>
            <a:gs pos="100000">
              <a:schemeClr val="phClr">
                <a:tint val="55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85000"/>
              </a:schemeClr>
            </a:gs>
            <a:gs pos="34000">
              <a:schemeClr val="phClr">
                <a:shade val="87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12700" cap="flat" cmpd="sng" algn="ctr">
          <a:prstDash val="solid"/>
        </a:ln>
        <a:ln w="15875" cap="flat" cmpd="sng" algn="ctr">
          <a:prstDash val="solid"/>
        </a:ln>
        <a:ln w="254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</a:schemeClr>
        </a:solidFill>
        <a:gradFill>
          <a:gsLst>
            <a:gs pos="0">
              <a:schemeClr val="phClr">
                <a:tint val="96000"/>
                <a:shade val="99000"/>
              </a:schemeClr>
            </a:gs>
            <a:gs pos="65000">
              <a:schemeClr val="phClr">
                <a:tint val="100000"/>
                <a:shade val="80000"/>
              </a:schemeClr>
            </a:gs>
            <a:gs pos="100000">
              <a:schemeClr val="phClr">
                <a:tint val="100000"/>
                <a:shade val="48000"/>
              </a:schemeClr>
            </a:gs>
          </a:gsLst>
          <a:lin ang="162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Application>LibreOffice/7.6.1.2$Windows_X86_64 LibreOffice_project/f5defcebd022c5bc36bbb79be232cb6926d8f674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2021-01-09T11:24:33Z</dcterms:created>
  <dc:creator/>
  <dc:description/>
  <dc:language>cs-CZ</dc:language>
  <cp:lastModifiedBy/>
  <dcterms:modified xsi:type="dcterms:W3CDTF">2023-12-18T07:59:52Z</dcterms:modified>
  <cp:revision>836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25</vt:i4>
  </property>
</Properties>
</file>