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7" r:id="rId10"/>
    <p:sldId id="268" r:id="rId11"/>
    <p:sldId id="269" r:id="rId12"/>
    <p:sldId id="270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38AC03-FC7F-B2C9-5FFD-8A8139260EC9}" v="324" dt="2023-12-17T22:12:45.533"/>
    <p1510:client id="{64BC0EF2-4585-094D-5298-F8460150ADA9}" v="797" dt="2023-12-10T21:43:12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17.12.2023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Q0HG16EC3g" TargetMode="External"/><Relationship Id="rId2" Type="http://schemas.openxmlformats.org/officeDocument/2006/relationships/hyperlink" Target="https://www.youtube.com/watch?v=-Y3kex_8Uo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gRAE4ytKtQ" TargetMode="External"/><Relationship Id="rId2" Type="http://schemas.openxmlformats.org/officeDocument/2006/relationships/hyperlink" Target="https://www.youtube.com/watch?v=RxWEilu-Mf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ehtMYlOuIk" TargetMode="External"/><Relationship Id="rId2" Type="http://schemas.openxmlformats.org/officeDocument/2006/relationships/hyperlink" Target="https://www.youtube.com/watch?v=ZB28gfSmz1Y&amp;t=123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WC-cVQmEmY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oef68YabD0?start=29&amp;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94TvTvjeeU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N11KlmDCR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Edukační materiály</a:t>
            </a:r>
            <a:br>
              <a:rPr lang="cs-CZ" dirty="0">
                <a:ea typeface="Calibri Light"/>
                <a:cs typeface="Calibri Light"/>
              </a:rPr>
            </a:br>
            <a:r>
              <a:rPr lang="cs-CZ" b="1" dirty="0">
                <a:ea typeface="Calibri Light"/>
                <a:cs typeface="Calibri Light"/>
              </a:rPr>
              <a:t>neuropsychologie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F8A31-6D5E-0643-F71C-B05534FC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Parkinsonova nemoc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75A62-0E27-650C-434F-2E883BA8E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132"/>
            <a:ext cx="10515600" cy="53244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https://www.youtube.com/watch?v=-Y3kex_8UoY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Calibri"/>
                <a:cs typeface="Calibri"/>
              </a:rPr>
              <a:t>Tremor (80%, klidový, s pohybem slábne)</a:t>
            </a:r>
          </a:p>
          <a:p>
            <a:r>
              <a:rPr lang="cs-CZ" dirty="0" err="1">
                <a:ea typeface="Calibri"/>
                <a:cs typeface="Calibri"/>
              </a:rPr>
              <a:t>Bradykineze</a:t>
            </a:r>
            <a:r>
              <a:rPr lang="cs-CZ" dirty="0">
                <a:ea typeface="Calibri"/>
                <a:cs typeface="Calibri"/>
              </a:rPr>
              <a:t> (zpomalení pohybu, pomalé reakce, redukce mimiky)</a:t>
            </a:r>
          </a:p>
          <a:p>
            <a:r>
              <a:rPr lang="cs-CZ" dirty="0">
                <a:ea typeface="Calibri"/>
                <a:cs typeface="Calibri"/>
              </a:rPr>
              <a:t>Rigidita (nepohodlí a bolest)</a:t>
            </a:r>
          </a:p>
          <a:p>
            <a:r>
              <a:rPr lang="cs-CZ" dirty="0">
                <a:ea typeface="Calibri"/>
                <a:cs typeface="Calibri"/>
              </a:rPr>
              <a:t>Porucha rovnováhy (později, pády)</a:t>
            </a:r>
          </a:p>
          <a:p>
            <a:r>
              <a:rPr lang="cs-CZ" dirty="0">
                <a:ea typeface="Calibri"/>
                <a:cs typeface="Calibri"/>
              </a:rPr>
              <a:t>Flexe trupu a HKK, drobné šoupavé kroky</a:t>
            </a:r>
          </a:p>
          <a:p>
            <a:r>
              <a:rPr lang="cs-CZ" dirty="0">
                <a:ea typeface="Calibri"/>
                <a:cs typeface="Calibri"/>
              </a:rPr>
              <a:t>Potíže se zahájením pohybu</a:t>
            </a:r>
          </a:p>
          <a:p>
            <a:r>
              <a:rPr lang="cs-CZ" dirty="0">
                <a:ea typeface="Calibri"/>
                <a:cs typeface="Calibri"/>
              </a:rPr>
              <a:t>Dysartrie, potíže s polykáním</a:t>
            </a: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https://www.youtube.com/watch?v=EQ0HG16EC3g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Calibri"/>
                <a:cs typeface="Calibri"/>
              </a:rPr>
              <a:t>Elena to ví</a:t>
            </a: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27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ABFD2-8386-6BD1-7077-90E30FC7E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Huntingtonova</a:t>
            </a:r>
            <a:r>
              <a:rPr lang="cs-CZ" dirty="0">
                <a:ea typeface="Calibri Light"/>
                <a:cs typeface="Calibri Light"/>
              </a:rPr>
              <a:t> choroba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41A0E-BFBE-CD9C-34EB-D6C33888B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https://www.youtube.com/watch?v=RxWEilu-Mf4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https://www.youtube.com/watch?v=WgRAE4ytKtQ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Potíže s pohybem, svalové záškuby</a:t>
            </a:r>
          </a:p>
          <a:p>
            <a:r>
              <a:rPr lang="cs-CZ" dirty="0">
                <a:ea typeface="Calibri"/>
                <a:cs typeface="Calibri"/>
              </a:rPr>
              <a:t>Potíže s polykáním </a:t>
            </a:r>
          </a:p>
          <a:p>
            <a:r>
              <a:rPr lang="cs-CZ" dirty="0">
                <a:ea typeface="Calibri"/>
                <a:cs typeface="Calibri"/>
              </a:rPr>
              <a:t>Náladovost, podrážděnost, agrese</a:t>
            </a:r>
          </a:p>
          <a:p>
            <a:r>
              <a:rPr lang="cs-CZ" dirty="0">
                <a:ea typeface="Calibri"/>
                <a:cs typeface="Calibri"/>
              </a:rPr>
              <a:t>Deprese, apatie </a:t>
            </a:r>
          </a:p>
          <a:p>
            <a:r>
              <a:rPr lang="cs-CZ" dirty="0">
                <a:ea typeface="Calibri"/>
                <a:cs typeface="Calibri"/>
              </a:rPr>
              <a:t>Demence </a:t>
            </a:r>
          </a:p>
          <a:p>
            <a:r>
              <a:rPr lang="cs-CZ" dirty="0">
                <a:ea typeface="Calibri"/>
                <a:cs typeface="Calibri"/>
              </a:rPr>
              <a:t>Chorea maior</a:t>
            </a:r>
          </a:p>
        </p:txBody>
      </p:sp>
    </p:spTree>
    <p:extLst>
      <p:ext uri="{BB962C8B-B14F-4D97-AF65-F5344CB8AC3E}">
        <p14:creationId xmlns:p14="http://schemas.microsoft.com/office/powerpoint/2010/main" val="3906135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45BD6-10D2-43FA-CC62-3B2EFC75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Schizofrenie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8FCF-2EA2-7FC8-FBC7-7D1A258EA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https://www.youtube.com/watch?v=ZB28gfSmz1Y&amp;t=123s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https://www.youtube.com/watch?v=IehtMYlOuIk</a:t>
            </a:r>
            <a:endParaRPr lang="cs-CZ" dirty="0">
              <a:ea typeface="+mn-lt"/>
              <a:cs typeface="+mn-lt"/>
            </a:endParaRP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44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E65593-9014-DBC1-6686-C09134A3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 Light"/>
                <a:cs typeface="Calibri Light"/>
              </a:rPr>
              <a:t>Mydriáza</a:t>
            </a:r>
            <a:endParaRPr lang="cs-CZ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Zástupný obsah 3" descr="Rozšířené zorničky – zdravé jídlo v mém okolí">
            <a:extLst>
              <a:ext uri="{FF2B5EF4-FFF2-40B4-BE49-F238E27FC236}">
                <a16:creationId xmlns:a16="http://schemas.microsoft.com/office/drawing/2014/main" id="{610C6440-67BC-6132-98ED-22BB81ECD2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2"/>
          <a:stretch/>
        </p:blipFill>
        <p:spPr>
          <a:xfrm>
            <a:off x="429768" y="1721922"/>
            <a:ext cx="6704891" cy="4520559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209390-B110-2E7E-35FF-F1074FC3D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r>
              <a:rPr lang="en-US" sz="1800" err="1">
                <a:ea typeface="Calibri"/>
                <a:cs typeface="Calibri"/>
              </a:rPr>
              <a:t>Rozšíření</a:t>
            </a:r>
            <a:r>
              <a:rPr lang="en-US" sz="1800" dirty="0">
                <a:ea typeface="Calibri"/>
                <a:cs typeface="Calibri"/>
              </a:rPr>
              <a:t> </a:t>
            </a:r>
            <a:r>
              <a:rPr lang="en-US" sz="1800" err="1">
                <a:ea typeface="Calibri"/>
                <a:cs typeface="Calibri"/>
              </a:rPr>
              <a:t>zornic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 err="1">
                <a:ea typeface="Calibri"/>
                <a:cs typeface="Calibri"/>
              </a:rPr>
              <a:t>Intoxikace</a:t>
            </a:r>
            <a:r>
              <a:rPr lang="en-US" sz="1800" dirty="0">
                <a:ea typeface="Calibri"/>
                <a:cs typeface="Calibri"/>
              </a:rPr>
              <a:t> THC, </a:t>
            </a:r>
            <a:r>
              <a:rPr lang="en-US" sz="1800" dirty="0" err="1">
                <a:ea typeface="Calibri"/>
                <a:cs typeface="Calibri"/>
              </a:rPr>
              <a:t>stimulanty</a:t>
            </a:r>
            <a:r>
              <a:rPr lang="en-US" sz="1800" dirty="0">
                <a:ea typeface="Calibri"/>
                <a:cs typeface="Calibri"/>
              </a:rPr>
              <a:t>, MDMA</a:t>
            </a:r>
          </a:p>
        </p:txBody>
      </p:sp>
    </p:spTree>
    <p:extLst>
      <p:ext uri="{BB962C8B-B14F-4D97-AF65-F5344CB8AC3E}">
        <p14:creationId xmlns:p14="http://schemas.microsoft.com/office/powerpoint/2010/main" val="2639071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60CE-E0DF-00AE-6571-9B8C0F28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8163"/>
            <a:ext cx="3687491" cy="2106333"/>
          </a:xfrm>
        </p:spPr>
        <p:txBody>
          <a:bodyPr anchor="t">
            <a:normAutofit/>
          </a:bodyPr>
          <a:lstStyle/>
          <a:p>
            <a:r>
              <a:rPr lang="cs-CZ" sz="3200">
                <a:ea typeface="Calibri Light"/>
                <a:cs typeface="Calibri Light"/>
              </a:rPr>
              <a:t>Mióza</a:t>
            </a:r>
            <a:endParaRPr lang="cs-CZ" sz="3200"/>
          </a:p>
        </p:txBody>
      </p:sp>
      <p:pic>
        <p:nvPicPr>
          <p:cNvPr id="4" name="Zástupný obsah 3" descr="Barva očí může prozradit sklony k alkoholismu - Novinky">
            <a:extLst>
              <a:ext uri="{FF2B5EF4-FFF2-40B4-BE49-F238E27FC236}">
                <a16:creationId xmlns:a16="http://schemas.microsoft.com/office/drawing/2014/main" id="{257C1754-E94D-3313-FF44-F433B8318C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31" b="23269"/>
          <a:stretch/>
        </p:blipFill>
        <p:spPr>
          <a:xfrm>
            <a:off x="-2" y="10"/>
            <a:ext cx="12192002" cy="3428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EC81CC9-EAC3-3907-9268-3A583E3B6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00" y="3401858"/>
            <a:ext cx="12207200" cy="123363"/>
            <a:chOff x="-5025" y="6737718"/>
            <a:chExt cx="12207200" cy="1233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5915B0-4647-B7BB-3CDF-D62A16FCB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A416CD1-48B0-ADCA-33F6-A12FBD9EE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52915E1-139E-2C42-4D6C-0034A68E2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6" y="4088724"/>
            <a:ext cx="6012254" cy="2171405"/>
          </a:xfrm>
        </p:spPr>
        <p:txBody>
          <a:bodyPr anchor="t">
            <a:normAutofit/>
          </a:bodyPr>
          <a:lstStyle/>
          <a:p>
            <a:r>
              <a:rPr lang="en-US" sz="2000" dirty="0" err="1">
                <a:ea typeface="Calibri"/>
                <a:cs typeface="Calibri"/>
              </a:rPr>
              <a:t>Zúžení</a:t>
            </a:r>
            <a:r>
              <a:rPr lang="en-US" sz="2000" dirty="0">
                <a:ea typeface="Calibri"/>
                <a:cs typeface="Calibri"/>
              </a:rPr>
              <a:t> </a:t>
            </a:r>
            <a:r>
              <a:rPr lang="en-US" sz="2000" dirty="0" err="1">
                <a:ea typeface="Calibri"/>
                <a:cs typeface="Calibri"/>
              </a:rPr>
              <a:t>zornic</a:t>
            </a:r>
          </a:p>
          <a:p>
            <a:r>
              <a:rPr lang="en-US" sz="2000" dirty="0" err="1">
                <a:ea typeface="Calibri"/>
                <a:cs typeface="Calibri"/>
              </a:rPr>
              <a:t>Intoxikace</a:t>
            </a:r>
            <a:r>
              <a:rPr lang="en-US" sz="2000" dirty="0">
                <a:ea typeface="Calibri"/>
                <a:cs typeface="Calibri"/>
              </a:rPr>
              <a:t> </a:t>
            </a:r>
            <a:r>
              <a:rPr lang="en-US" sz="2000" dirty="0" err="1">
                <a:ea typeface="Calibri"/>
                <a:cs typeface="Calibri"/>
              </a:rPr>
              <a:t>opiáty</a:t>
            </a:r>
          </a:p>
        </p:txBody>
      </p:sp>
    </p:spTree>
    <p:extLst>
      <p:ext uri="{BB962C8B-B14F-4D97-AF65-F5344CB8AC3E}">
        <p14:creationId xmlns:p14="http://schemas.microsoft.com/office/powerpoint/2010/main" val="103526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658554-4CC1-4559-9C7C-D3377794A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096ED0-E4BF-89E8-5767-5DD4EE7A0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898" y="3705611"/>
            <a:ext cx="10491655" cy="1169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Anizokorie zornic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443019-571F-4479-AFDB-8DBAEC505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4" name="Zástupný obsah 3" descr="Untitled">
            <a:extLst>
              <a:ext uri="{FF2B5EF4-FFF2-40B4-BE49-F238E27FC236}">
                <a16:creationId xmlns:a16="http://schemas.microsoft.com/office/drawing/2014/main" id="{D8D8F85A-7117-A5FD-7BD9-F2A21F908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221" b="619"/>
          <a:stretch/>
        </p:blipFill>
        <p:spPr>
          <a:xfrm>
            <a:off x="422144" y="10"/>
            <a:ext cx="10943844" cy="359901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9C6408-AA0E-411D-A5D2-E5F13306F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77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F1F66-36AD-857E-BB3A-DF303D16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Brocova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pic>
        <p:nvPicPr>
          <p:cNvPr id="4" name="Online médium 3" title="Broca's Aphasia (Non-Fluent Aphasia)">
            <a:hlinkClick r:id="" action="ppaction://media"/>
            <a:extLst>
              <a:ext uri="{FF2B5EF4-FFF2-40B4-BE49-F238E27FC236}">
                <a16:creationId xmlns:a16="http://schemas.microsoft.com/office/drawing/2014/main" id="{716C97D0-07DB-0FF0-78D8-F6BD7579B1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58235" y="712695"/>
            <a:ext cx="7494494" cy="561190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DC17182-8193-01D4-3E5E-E39B95C03B78}"/>
              </a:ext>
            </a:extLst>
          </p:cNvPr>
          <p:cNvSpPr txBox="1"/>
          <p:nvPr/>
        </p:nvSpPr>
        <p:spPr>
          <a:xfrm>
            <a:off x="677078" y="1996807"/>
            <a:ext cx="28574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dirty="0">
                <a:ea typeface="+mn-lt"/>
                <a:cs typeface="+mn-lt"/>
              </a:rPr>
              <a:t>https://www.youtube.com/watch?v=JWC-cVQmEmY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71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7FB39-C5E4-2CD1-66BE-DF6D8BB7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Brocova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D6CC4-E272-0D8F-97C2-1607A6164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Expresivní afázie</a:t>
            </a:r>
          </a:p>
          <a:p>
            <a:r>
              <a:rPr lang="cs-CZ" dirty="0">
                <a:ea typeface="Calibri"/>
                <a:cs typeface="Calibri"/>
              </a:rPr>
              <a:t>Porucha řeči a psaného projevu</a:t>
            </a:r>
          </a:p>
          <a:p>
            <a:r>
              <a:rPr lang="cs-CZ" dirty="0">
                <a:ea typeface="Calibri"/>
                <a:cs typeface="Calibri"/>
              </a:rPr>
              <a:t>Potíže s opakováním slov a vět</a:t>
            </a:r>
          </a:p>
          <a:p>
            <a:r>
              <a:rPr lang="cs-CZ" dirty="0">
                <a:ea typeface="Calibri"/>
                <a:cs typeface="Calibri"/>
              </a:rPr>
              <a:t>Postižení jsou si často vědomi svých potíží (frustrace, deprese)</a:t>
            </a:r>
          </a:p>
          <a:p>
            <a:r>
              <a:rPr lang="cs-CZ" dirty="0">
                <a:ea typeface="Calibri"/>
                <a:cs typeface="Calibri"/>
              </a:rPr>
              <a:t>Také známá jako non-</a:t>
            </a:r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 afázie</a:t>
            </a:r>
          </a:p>
          <a:p>
            <a:r>
              <a:rPr lang="cs-CZ" dirty="0">
                <a:ea typeface="Calibri"/>
                <a:cs typeface="Calibri"/>
              </a:rPr>
              <a:t>Řeč je namáhavá, neplynulá, výroky se omezují na několik málo slov</a:t>
            </a:r>
          </a:p>
          <a:p>
            <a:r>
              <a:rPr lang="cs-CZ" dirty="0">
                <a:ea typeface="Calibri"/>
                <a:cs typeface="Calibri"/>
              </a:rPr>
              <a:t>Omezují se na klíčová slova - telegrafická řeč.</a:t>
            </a:r>
          </a:p>
          <a:p>
            <a:r>
              <a:rPr lang="cs-CZ" dirty="0" err="1">
                <a:ea typeface="Calibri"/>
                <a:cs typeface="Calibri"/>
              </a:rPr>
              <a:t>Fonemická</a:t>
            </a:r>
            <a:r>
              <a:rPr lang="cs-CZ" dirty="0">
                <a:ea typeface="Calibri"/>
                <a:cs typeface="Calibri"/>
              </a:rPr>
              <a:t> </a:t>
            </a:r>
            <a:r>
              <a:rPr lang="cs-CZ" dirty="0" err="1">
                <a:ea typeface="Calibri"/>
                <a:cs typeface="Calibri"/>
              </a:rPr>
              <a:t>parafázie</a:t>
            </a:r>
            <a:r>
              <a:rPr lang="cs-CZ" dirty="0">
                <a:ea typeface="Calibri"/>
                <a:cs typeface="Calibri"/>
              </a:rPr>
              <a:t> - záměna hlásek</a:t>
            </a:r>
          </a:p>
        </p:txBody>
      </p:sp>
    </p:spTree>
    <p:extLst>
      <p:ext uri="{BB962C8B-B14F-4D97-AF65-F5344CB8AC3E}">
        <p14:creationId xmlns:p14="http://schemas.microsoft.com/office/powerpoint/2010/main" val="13786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9235B-EC10-3256-1CE5-9F3A0CD2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Wernickeova</a:t>
            </a:r>
            <a:r>
              <a:rPr lang="cs-CZ" dirty="0">
                <a:ea typeface="Calibri Light"/>
                <a:cs typeface="Calibri Light"/>
              </a:rPr>
              <a:t> afázie</a:t>
            </a:r>
          </a:p>
        </p:txBody>
      </p:sp>
      <p:pic>
        <p:nvPicPr>
          <p:cNvPr id="4" name="Online médium 3" title="Fluent Aphasia (Wernicke's Aphasia)">
            <a:hlinkClick r:id="" action="ppaction://media"/>
            <a:extLst>
              <a:ext uri="{FF2B5EF4-FFF2-40B4-BE49-F238E27FC236}">
                <a16:creationId xmlns:a16="http://schemas.microsoft.com/office/drawing/2014/main" id="{7CE1D3FC-4FBC-8E6F-F4DA-F7427B05B80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286794"/>
            <a:ext cx="4805082" cy="3034553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F4FCBB3-B78A-9308-7DBA-2587327E7D24}"/>
              </a:ext>
            </a:extLst>
          </p:cNvPr>
          <p:cNvSpPr txBox="1"/>
          <p:nvPr/>
        </p:nvSpPr>
        <p:spPr>
          <a:xfrm>
            <a:off x="941023" y="2283704"/>
            <a:ext cx="243289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dirty="0">
                <a:ea typeface="+mn-lt"/>
                <a:cs typeface="+mn-lt"/>
              </a:rPr>
              <a:t>https://www.youtube.com/watch?v=3oef68YabD0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06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EEC9B-BA6C-F7F5-E5E9-F2187559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Wernickeova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71127-CB9B-989D-74E2-34EE4F811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 afázie, Senzorická afázie</a:t>
            </a:r>
            <a:endParaRPr lang="cs-CZ" dirty="0"/>
          </a:p>
          <a:p>
            <a:r>
              <a:rPr lang="cs-CZ" dirty="0">
                <a:ea typeface="Calibri"/>
                <a:cs typeface="Calibri"/>
              </a:rPr>
              <a:t>Nerozumí slyšenému nebo čtenému</a:t>
            </a:r>
          </a:p>
          <a:p>
            <a:r>
              <a:rPr lang="cs-CZ" dirty="0">
                <a:ea typeface="Calibri"/>
                <a:cs typeface="Calibri"/>
              </a:rPr>
              <a:t>Je schopen plynule hovořit</a:t>
            </a:r>
          </a:p>
          <a:p>
            <a:r>
              <a:rPr lang="cs-CZ" dirty="0">
                <a:ea typeface="Calibri"/>
                <a:cs typeface="Calibri"/>
              </a:rPr>
              <a:t>Vyslovuje dobře, věty jsou přiměřeně dlouhé, rytmické i melodické</a:t>
            </a:r>
          </a:p>
          <a:p>
            <a:r>
              <a:rPr lang="cs-CZ" dirty="0">
                <a:ea typeface="Calibri"/>
                <a:cs typeface="Calibri"/>
              </a:rPr>
              <a:t>Špatné pojmenovávání, chápání i opakování</a:t>
            </a:r>
          </a:p>
          <a:p>
            <a:r>
              <a:rPr lang="cs-CZ" dirty="0">
                <a:ea typeface="Calibri"/>
                <a:cs typeface="Calibri"/>
              </a:rPr>
              <a:t>Nesmyslné </a:t>
            </a:r>
            <a:r>
              <a:rPr lang="cs-CZ" dirty="0" err="1">
                <a:ea typeface="Calibri"/>
                <a:cs typeface="Calibri"/>
              </a:rPr>
              <a:t>slabyky</a:t>
            </a:r>
            <a:r>
              <a:rPr lang="cs-CZ" dirty="0">
                <a:ea typeface="Calibri"/>
                <a:cs typeface="Calibri"/>
              </a:rPr>
              <a:t> či </a:t>
            </a:r>
            <a:r>
              <a:rPr lang="cs-CZ" dirty="0" err="1">
                <a:ea typeface="Calibri"/>
                <a:cs typeface="Calibri"/>
              </a:rPr>
              <a:t>slová</a:t>
            </a:r>
            <a:r>
              <a:rPr lang="cs-CZ" dirty="0">
                <a:ea typeface="Calibri"/>
                <a:cs typeface="Calibri"/>
              </a:rPr>
              <a:t> (</a:t>
            </a:r>
            <a:r>
              <a:rPr lang="cs-CZ" dirty="0" err="1">
                <a:ea typeface="Calibri"/>
                <a:cs typeface="Calibri"/>
              </a:rPr>
              <a:t>parafázie</a:t>
            </a:r>
            <a:r>
              <a:rPr lang="cs-CZ" dirty="0">
                <a:ea typeface="Calibri"/>
                <a:cs typeface="Calibri"/>
              </a:rPr>
              <a:t>) - nesrozumitelnost</a:t>
            </a:r>
          </a:p>
        </p:txBody>
      </p:sp>
    </p:spTree>
    <p:extLst>
      <p:ext uri="{BB962C8B-B14F-4D97-AF65-F5344CB8AC3E}">
        <p14:creationId xmlns:p14="http://schemas.microsoft.com/office/powerpoint/2010/main" val="208828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4B0AFE92-CEBB-E06F-132D-812B9120E5A4}"/>
              </a:ext>
            </a:extLst>
          </p:cNvPr>
          <p:cNvSpPr txBox="1">
            <a:spLocks/>
          </p:cNvSpPr>
          <p:nvPr/>
        </p:nvSpPr>
        <p:spPr>
          <a:xfrm>
            <a:off x="829235" y="3023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err="1">
                <a:ea typeface="Calibri Light"/>
                <a:cs typeface="Calibri Light"/>
              </a:rPr>
              <a:t>Konduktivní</a:t>
            </a:r>
            <a:r>
              <a:rPr lang="cs-CZ" dirty="0">
                <a:ea typeface="Calibri Light"/>
                <a:cs typeface="Calibri Light"/>
              </a:rPr>
              <a:t> afázie</a:t>
            </a:r>
          </a:p>
          <a:p>
            <a:r>
              <a:rPr lang="cs-CZ" sz="1600" dirty="0">
                <a:ea typeface="+mj-lt"/>
                <a:cs typeface="+mj-lt"/>
              </a:rPr>
              <a:t>https://www.youtube.com/watch?v=G94TvTvjeeU</a:t>
            </a:r>
            <a:endParaRPr lang="cs-CZ" sz="1600" dirty="0"/>
          </a:p>
        </p:txBody>
      </p:sp>
      <p:pic>
        <p:nvPicPr>
          <p:cNvPr id="6" name="Online médium 5" title="Reel-Example: Conduction Aphasia 1">
            <a:hlinkClick r:id="" action="ppaction://media"/>
            <a:extLst>
              <a:ext uri="{FF2B5EF4-FFF2-40B4-BE49-F238E27FC236}">
                <a16:creationId xmlns:a16="http://schemas.microsoft.com/office/drawing/2014/main" id="{14B17B47-E685-DEC6-36CD-E3B1DD56D0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30194" y="1626769"/>
            <a:ext cx="9013004" cy="511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19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FECE5-E237-E5B5-2E5F-1738A5EF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Konduktivní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353FB-3AFB-1FF7-937B-2E596518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Porozumění řeči je zachované</a:t>
            </a:r>
          </a:p>
          <a:p>
            <a:r>
              <a:rPr lang="cs-CZ" dirty="0">
                <a:ea typeface="Calibri"/>
                <a:cs typeface="Calibri"/>
              </a:rPr>
              <a:t>Potíže s opakováním nebo pojmenováním, vyjmenováváním, psaním</a:t>
            </a:r>
          </a:p>
          <a:p>
            <a:r>
              <a:rPr lang="cs-CZ" dirty="0">
                <a:ea typeface="Calibri"/>
                <a:cs typeface="Calibri"/>
              </a:rPr>
              <a:t>Porozumění čtenému textu je dobré, čtení nahlas je narušené</a:t>
            </a:r>
          </a:p>
          <a:p>
            <a:r>
              <a:rPr lang="cs-CZ" dirty="0">
                <a:ea typeface="Calibri"/>
                <a:cs typeface="Calibri"/>
              </a:rPr>
              <a:t>Projev je </a:t>
            </a:r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, s </a:t>
            </a:r>
            <a:r>
              <a:rPr lang="cs-CZ" dirty="0" err="1">
                <a:ea typeface="Calibri"/>
                <a:cs typeface="Calibri"/>
              </a:rPr>
              <a:t>parafáziemi</a:t>
            </a:r>
          </a:p>
        </p:txBody>
      </p:sp>
    </p:spTree>
    <p:extLst>
      <p:ext uri="{BB962C8B-B14F-4D97-AF65-F5344CB8AC3E}">
        <p14:creationId xmlns:p14="http://schemas.microsoft.com/office/powerpoint/2010/main" val="237065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552C8-DC4D-C896-FE36-6A3005DC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Příčiny afázií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6F2D8-8739-F55A-D16F-601DC2034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Vzniká v důsledku organického postižení mozku.</a:t>
            </a:r>
          </a:p>
          <a:p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Cévní mozkové příhody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Trauma mozku </a:t>
            </a:r>
          </a:p>
          <a:p>
            <a:r>
              <a:rPr lang="cs-CZ" dirty="0">
                <a:ea typeface="+mn-lt"/>
                <a:cs typeface="+mn-lt"/>
              </a:rPr>
              <a:t>Tumor</a:t>
            </a:r>
          </a:p>
          <a:p>
            <a:r>
              <a:rPr lang="cs-CZ" dirty="0">
                <a:ea typeface="+mn-lt"/>
                <a:cs typeface="+mn-lt"/>
              </a:rPr>
              <a:t>Zánětlivá onemocnění mozku</a:t>
            </a:r>
          </a:p>
          <a:p>
            <a:r>
              <a:rPr lang="cs-CZ" dirty="0">
                <a:ea typeface="+mn-lt"/>
                <a:cs typeface="+mn-lt"/>
              </a:rPr>
              <a:t>Degenerativní onemocnění CNS 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Intoxikace</a:t>
            </a: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00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31A6E-88B8-D5BC-CFEE-E514650F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Deprese, nihilismus, </a:t>
            </a:r>
            <a:r>
              <a:rPr lang="cs-CZ" dirty="0" err="1">
                <a:ea typeface="Calibri Light"/>
                <a:cs typeface="Calibri Light"/>
              </a:rPr>
              <a:t>Cotardův</a:t>
            </a:r>
            <a:r>
              <a:rPr lang="cs-CZ" dirty="0">
                <a:ea typeface="Calibri Light"/>
                <a:cs typeface="Calibri Light"/>
              </a:rPr>
              <a:t> syndrom, PM retardace</a:t>
            </a:r>
            <a:endParaRPr lang="cs-CZ" dirty="0"/>
          </a:p>
        </p:txBody>
      </p:sp>
      <p:pic>
        <p:nvPicPr>
          <p:cNvPr id="4" name="Online médium 3" title="Nihilistic Delusions [with CC]">
            <a:hlinkClick r:id="" action="ppaction://media"/>
            <a:extLst>
              <a:ext uri="{FF2B5EF4-FFF2-40B4-BE49-F238E27FC236}">
                <a16:creationId xmlns:a16="http://schemas.microsoft.com/office/drawing/2014/main" id="{FBDC4553-E4B4-DEC8-685B-F64FBB7EDB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286794"/>
            <a:ext cx="4572000" cy="342900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F722125-86F4-33C9-D9D4-99622BA6E4D7}"/>
              </a:ext>
            </a:extLst>
          </p:cNvPr>
          <p:cNvSpPr txBox="1"/>
          <p:nvPr/>
        </p:nvSpPr>
        <p:spPr>
          <a:xfrm>
            <a:off x="791837" y="2582078"/>
            <a:ext cx="259355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dirty="0">
                <a:ea typeface="+mn-lt"/>
                <a:cs typeface="+mn-lt"/>
              </a:rPr>
              <a:t>https://www.youtube.com/watch?v=TiVt6iGH0wA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438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Edukační materiály neuropsychologie</vt:lpstr>
      <vt:lpstr>Brocova afázie</vt:lpstr>
      <vt:lpstr>Brocova afázie</vt:lpstr>
      <vt:lpstr>Wernickeova afázie</vt:lpstr>
      <vt:lpstr>Wernickeova afázie</vt:lpstr>
      <vt:lpstr>Prezentace aplikace PowerPoint</vt:lpstr>
      <vt:lpstr>Konduktivní afázie</vt:lpstr>
      <vt:lpstr>Příčiny afázií</vt:lpstr>
      <vt:lpstr>Deprese, nihilismus, Cotardův syndrom, PM retardace</vt:lpstr>
      <vt:lpstr>Parkinsonova nemoc</vt:lpstr>
      <vt:lpstr>Huntingtonova choroba</vt:lpstr>
      <vt:lpstr>Schizofrenie</vt:lpstr>
      <vt:lpstr>Mydriáza</vt:lpstr>
      <vt:lpstr>Mióza</vt:lpstr>
      <vt:lpstr>Anizokorie zornic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220</cp:revision>
  <dcterms:created xsi:type="dcterms:W3CDTF">2022-05-18T06:29:53Z</dcterms:created>
  <dcterms:modified xsi:type="dcterms:W3CDTF">2023-12-17T22:26:12Z</dcterms:modified>
</cp:coreProperties>
</file>