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306" r:id="rId3"/>
    <p:sldId id="304" r:id="rId4"/>
    <p:sldId id="284" r:id="rId5"/>
    <p:sldId id="273" r:id="rId6"/>
    <p:sldId id="262" r:id="rId7"/>
    <p:sldId id="285" r:id="rId8"/>
    <p:sldId id="274" r:id="rId9"/>
    <p:sldId id="286" r:id="rId10"/>
    <p:sldId id="307" r:id="rId11"/>
    <p:sldId id="263" r:id="rId12"/>
    <p:sldId id="287" r:id="rId13"/>
    <p:sldId id="275" r:id="rId14"/>
    <p:sldId id="305" r:id="rId15"/>
    <p:sldId id="311" r:id="rId16"/>
    <p:sldId id="288" r:id="rId17"/>
    <p:sldId id="276" r:id="rId18"/>
    <p:sldId id="264" r:id="rId19"/>
    <p:sldId id="277" r:id="rId20"/>
    <p:sldId id="282" r:id="rId21"/>
    <p:sldId id="265" r:id="rId22"/>
    <p:sldId id="289" r:id="rId23"/>
    <p:sldId id="308" r:id="rId24"/>
    <p:sldId id="268" r:id="rId25"/>
    <p:sldId id="290" r:id="rId26"/>
    <p:sldId id="297" r:id="rId27"/>
    <p:sldId id="278" r:id="rId28"/>
    <p:sldId id="291" r:id="rId29"/>
    <p:sldId id="279" r:id="rId30"/>
    <p:sldId id="283" r:id="rId31"/>
    <p:sldId id="270" r:id="rId32"/>
    <p:sldId id="294" r:id="rId33"/>
    <p:sldId id="280" r:id="rId34"/>
    <p:sldId id="295" r:id="rId35"/>
    <p:sldId id="271" r:id="rId36"/>
    <p:sldId id="298" r:id="rId37"/>
    <p:sldId id="309" r:id="rId38"/>
    <p:sldId id="281" r:id="rId39"/>
    <p:sldId id="299" r:id="rId40"/>
    <p:sldId id="300" r:id="rId41"/>
    <p:sldId id="310" r:id="rId42"/>
    <p:sldId id="302" r:id="rId43"/>
    <p:sldId id="296" r:id="rId4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0040C"/>
    <a:srgbClr val="FFCC00"/>
    <a:srgbClr val="00CC00"/>
    <a:srgbClr val="FF9900"/>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4.xml"/><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cs-CZ" smtClean="0"/>
              <a:t>Kliknutím lze upravit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99744A89-C7F8-414B-9F61-B563EAB604FD}" type="slidenum">
              <a:rPr lang="cs-CZ" smtClean="0"/>
              <a:pPr>
                <a:defRPr/>
              </a:pPr>
              <a:t>‹#›</a:t>
            </a:fld>
            <a:endParaRPr lang="cs-CZ"/>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0627574-2242-4391-97B7-B4D0EE834A36}" type="slidenum">
              <a:rPr lang="cs-CZ" smtClean="0"/>
              <a:pPr>
                <a:defRPr/>
              </a:pPr>
              <a:t>‹#›</a:t>
            </a:fld>
            <a:endParaRPr lang="cs-CZ"/>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5D73DC4-011F-4CBC-ABD2-2071A6BCE4F6}" type="slidenum">
              <a:rPr lang="cs-CZ" smtClean="0"/>
              <a:pPr>
                <a:defRPr/>
              </a:pPr>
              <a:t>‹#›</a:t>
            </a:fld>
            <a:endParaRPr lang="cs-CZ"/>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44A65A0C-3601-4717-8388-FC063C8FB7D3}" type="slidenum">
              <a:rPr lang="cs-CZ" smtClean="0"/>
              <a:pPr>
                <a:defRPr/>
              </a:pPr>
              <a:t>‹#›</a:t>
            </a:fld>
            <a:endParaRPr lang="cs-CZ"/>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cs-CZ" smtClean="0"/>
              <a:t>Kliknutím lze upravit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62BE058A-A82B-466B-884B-696303C6A0D0}" type="slidenum">
              <a:rPr lang="cs-CZ" smtClean="0"/>
              <a:pPr>
                <a:defRPr/>
              </a:pPr>
              <a:t>‹#›</a:t>
            </a:fld>
            <a:endParaRPr lang="cs-CZ"/>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78B0260D-07D5-4C6B-90D1-1F37C3ACFBDB}" type="slidenum">
              <a:rPr lang="cs-CZ" smtClean="0"/>
              <a:pPr>
                <a:defRPr/>
              </a:pPr>
              <a:t>‹#›</a:t>
            </a:fld>
            <a:endParaRPr lang="cs-CZ"/>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49F0E480-43EF-4620-A0ED-14A8D1BDCA40}" type="slidenum">
              <a:rPr lang="cs-CZ" smtClean="0"/>
              <a:pPr>
                <a:defRPr/>
              </a:pPr>
              <a:t>‹#›</a:t>
            </a:fld>
            <a:endParaRPr lang="cs-CZ"/>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7F36E402-0D7C-44D8-8441-745F6903D2D8}" type="slidenum">
              <a:rPr lang="cs-CZ" smtClean="0"/>
              <a:pPr>
                <a:defRPr/>
              </a:pPr>
              <a:t>‹#›</a:t>
            </a:fld>
            <a:endParaRPr lang="cs-CZ"/>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02B9D6D2-EA66-4C54-B622-0FBFEF946BF0}" type="slidenum">
              <a:rPr lang="cs-CZ" smtClean="0"/>
              <a:pPr>
                <a:defRPr/>
              </a:pPr>
              <a:t>‹#›</a:t>
            </a:fld>
            <a:endParaRPr lang="cs-CZ"/>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cs-CZ" smtClean="0"/>
              <a:t>Kliknutím lze upravit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36F473D2-C5D9-43DE-96EE-048B2109CC96}" type="slidenum">
              <a:rPr lang="cs-CZ" smtClean="0"/>
              <a:pPr>
                <a:defRPr/>
              </a:pPr>
              <a:t>‹#›</a:t>
            </a:fld>
            <a:endParaRPr lang="cs-CZ"/>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cs-CZ" smtClean="0"/>
              <a:t>Kliknutím lze upravit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FABD159D-06F7-432A-A4C6-D7FCEF1F4C05}" type="slidenum">
              <a:rPr lang="cs-CZ" smtClean="0"/>
              <a:pPr>
                <a:defRPr/>
              </a:pPr>
              <a:t>‹#›</a:t>
            </a:fld>
            <a:endParaRPr lang="cs-CZ"/>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cs-CZ"/>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cs-CZ"/>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FAC990B6-6D92-415B-9504-6A87E426DDE3}" type="slidenum">
              <a:rPr lang="cs-CZ" smtClean="0"/>
              <a:pPr>
                <a:defRPr/>
              </a:pPr>
              <a:t>‹#›</a:t>
            </a:fld>
            <a:endParaRPr lang="cs-CZ"/>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mpactlab.com/wp-content/uploads/2008/06/adhd3-main_full.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opnews.com.sg/images/ADHD-boy.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imibazar.cz/h/bc/12/090705/19/n1288.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imibazar.cz/h/bc/12/090705/19/p4570.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eurobitsystems.com/images/neurofeedback-system-large.gif" TargetMode="External"/><Relationship Id="rId2" Type="http://schemas.openxmlformats.org/officeDocument/2006/relationships/image" Target="http://www.neurobitsystems.com/images/backgr-line.gif"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0" y="0"/>
            <a:ext cx="9144000" cy="6172200"/>
          </a:xfrm>
        </p:spPr>
        <p:txBody>
          <a:bodyPr/>
          <a:lstStyle/>
          <a:p>
            <a:pPr algn="ctr" eaLnBrk="1" hangingPunct="1">
              <a:buClr>
                <a:srgbClr val="00FF00"/>
              </a:buClr>
              <a:buFontTx/>
              <a:buNone/>
            </a:pPr>
            <a:r>
              <a:rPr lang="cs-CZ" sz="2800" b="1" dirty="0" smtClean="0">
                <a:solidFill>
                  <a:srgbClr val="00CC00"/>
                </a:solidFill>
                <a:latin typeface="Times New Roman" pitchFamily="18" charset="0"/>
              </a:rPr>
              <a:t> </a:t>
            </a:r>
          </a:p>
          <a:p>
            <a:pPr algn="ctr" eaLnBrk="1" hangingPunct="1">
              <a:buClr>
                <a:srgbClr val="00FF00"/>
              </a:buClr>
              <a:buFontTx/>
              <a:buNone/>
            </a:pPr>
            <a:endParaRPr lang="cs-CZ" sz="2800" b="1" dirty="0" smtClean="0">
              <a:solidFill>
                <a:srgbClr val="00CC00"/>
              </a:solidFill>
              <a:latin typeface="Times New Roman" pitchFamily="18" charset="0"/>
            </a:endParaRPr>
          </a:p>
          <a:p>
            <a:pPr algn="ctr" eaLnBrk="1" hangingPunct="1">
              <a:buClr>
                <a:srgbClr val="00FF00"/>
              </a:buClr>
              <a:buFontTx/>
              <a:buNone/>
            </a:pPr>
            <a:endParaRPr lang="cs-CZ" sz="2800" b="1" dirty="0" smtClean="0">
              <a:solidFill>
                <a:srgbClr val="00CC00"/>
              </a:solidFill>
              <a:latin typeface="Times New Roman" pitchFamily="18" charset="0"/>
            </a:endParaRPr>
          </a:p>
          <a:p>
            <a:pPr algn="ctr" eaLnBrk="1" hangingPunct="1">
              <a:buClr>
                <a:srgbClr val="00FF00"/>
              </a:buClr>
              <a:buFontTx/>
              <a:buNone/>
            </a:pPr>
            <a:endParaRPr lang="cs-CZ" sz="2800" b="1" dirty="0" smtClean="0">
              <a:solidFill>
                <a:srgbClr val="00CC00"/>
              </a:solidFill>
              <a:latin typeface="Times New Roman" pitchFamily="18" charset="0"/>
            </a:endParaRPr>
          </a:p>
          <a:p>
            <a:pPr algn="ctr" eaLnBrk="1" hangingPunct="1">
              <a:buClr>
                <a:srgbClr val="00FF00"/>
              </a:buClr>
              <a:buFontTx/>
              <a:buNone/>
            </a:pPr>
            <a:r>
              <a:rPr lang="cs-CZ" sz="3600" dirty="0" smtClean="0">
                <a:cs typeface="Gautami" pitchFamily="2" charset="0"/>
              </a:rPr>
              <a:t>P</a:t>
            </a:r>
            <a:r>
              <a:rPr lang="cs-CZ" sz="3600" dirty="0"/>
              <a:t>ORUCHY </a:t>
            </a:r>
            <a:r>
              <a:rPr lang="cs-CZ" sz="3600" dirty="0" smtClean="0"/>
              <a:t>POZORNOSTI</a:t>
            </a:r>
          </a:p>
          <a:p>
            <a:pPr algn="ctr" eaLnBrk="1" hangingPunct="1">
              <a:buClr>
                <a:srgbClr val="00FF00"/>
              </a:buClr>
              <a:buFontTx/>
              <a:buNone/>
            </a:pPr>
            <a:r>
              <a:rPr lang="cs-CZ" sz="3600" dirty="0" smtClean="0"/>
              <a:t> A </a:t>
            </a:r>
          </a:p>
          <a:p>
            <a:pPr algn="ctr" eaLnBrk="1" hangingPunct="1">
              <a:buClr>
                <a:srgbClr val="00FF00"/>
              </a:buClr>
              <a:buFontTx/>
              <a:buNone/>
            </a:pPr>
            <a:r>
              <a:rPr lang="cs-CZ" sz="3600" dirty="0" smtClean="0"/>
              <a:t>AKTIVITY </a:t>
            </a:r>
            <a:r>
              <a:rPr lang="cs-CZ" sz="3600" dirty="0" smtClean="0">
                <a:solidFill>
                  <a:schemeClr val="tx2"/>
                </a:solidFill>
              </a:rPr>
              <a:t>                           </a:t>
            </a:r>
            <a:r>
              <a:rPr lang="cs-CZ" sz="3600" dirty="0" smtClean="0">
                <a:solidFill>
                  <a:schemeClr val="tx2"/>
                </a:solidFill>
                <a:cs typeface="Gautami" pitchFamily="2" charset="0"/>
              </a:rPr>
              <a:t> </a:t>
            </a:r>
            <a:endParaRPr lang="cs-CZ" sz="3600" dirty="0" smtClean="0">
              <a:solidFill>
                <a:schemeClr val="tx2"/>
              </a:solidFill>
            </a:endParaRPr>
          </a:p>
          <a:p>
            <a:pPr algn="ctr" eaLnBrk="1" hangingPunct="1">
              <a:buClr>
                <a:srgbClr val="00FF00"/>
              </a:buClr>
            </a:pPr>
            <a:endParaRPr lang="cs-CZ" sz="4400" dirty="0" smtClean="0">
              <a:solidFill>
                <a:schemeClr val="tx2"/>
              </a:solidFill>
              <a:latin typeface="Times New Roman" pitchFamily="18" charset="0"/>
            </a:endParaRPr>
          </a:p>
          <a:p>
            <a:pPr eaLnBrk="1" hangingPunct="1">
              <a:buClr>
                <a:srgbClr val="FFCC00"/>
              </a:buClr>
            </a:pPr>
            <a:endParaRPr lang="cs-CZ" sz="4400" dirty="0" smtClean="0">
              <a:solidFill>
                <a:schemeClr val="accent1"/>
              </a:solidFill>
              <a:latin typeface="Times New Roman" pitchFamily="18" charset="0"/>
            </a:endParaRPr>
          </a:p>
          <a:p>
            <a:pPr eaLnBrk="1" hangingPunct="1">
              <a:buClr>
                <a:srgbClr val="FFCC00"/>
              </a:buClr>
            </a:pPr>
            <a:endParaRPr lang="cs-CZ" b="1" dirty="0" smtClean="0">
              <a:solidFill>
                <a:schemeClr val="accent1"/>
              </a:solidFill>
              <a:latin typeface="Century Gothic" pitchFamily="34" charset="0"/>
              <a:cs typeface="Gautami" pitchFamily="2"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5" descr="adhd3-main_full.jpg"/>
          <p:cNvSpPr>
            <a:spLocks noChangeAspect="1" noChangeArrowheads="1"/>
          </p:cNvSpPr>
          <p:nvPr/>
        </p:nvSpPr>
        <p:spPr bwMode="auto">
          <a:xfrm>
            <a:off x="76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2291" name="AutoShape 7" descr="adhd3-main_full.jpg"/>
          <p:cNvSpPr>
            <a:spLocks noChangeAspect="1" noChangeArrowheads="1"/>
          </p:cNvSpPr>
          <p:nvPr/>
        </p:nvSpPr>
        <p:spPr bwMode="auto">
          <a:xfrm>
            <a:off x="76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2292" name="AutoShape 9" descr="adhd3-main_full.jpg"/>
          <p:cNvSpPr>
            <a:spLocks noChangeAspect="1" noChangeArrowheads="1"/>
          </p:cNvSpPr>
          <p:nvPr/>
        </p:nvSpPr>
        <p:spPr bwMode="auto">
          <a:xfrm>
            <a:off x="76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2293" name="AutoShape 11" descr="adhd3-main_full.jp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12294" name="Picture 13" descr="Zobrazit obrázek v plné velikost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928" y="-99392"/>
            <a:ext cx="5868144" cy="6976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755576" y="548680"/>
            <a:ext cx="7560840" cy="6156920"/>
          </a:xfrm>
        </p:spPr>
        <p:txBody>
          <a:bodyPr/>
          <a:lstStyle/>
          <a:p>
            <a:pPr eaLnBrk="1" hangingPunct="1">
              <a:buClr>
                <a:srgbClr val="FF9900"/>
              </a:buClr>
            </a:pPr>
            <a:endParaRPr lang="cs-CZ" sz="900" b="1" dirty="0" smtClean="0">
              <a:solidFill>
                <a:schemeClr val="tx2"/>
              </a:solidFill>
              <a:latin typeface="Century Gothic" pitchFamily="34" charset="0"/>
            </a:endParaRPr>
          </a:p>
          <a:p>
            <a:pPr eaLnBrk="1" hangingPunct="1">
              <a:buClr>
                <a:srgbClr val="FFCC00"/>
              </a:buClr>
              <a:buFontTx/>
              <a:buNone/>
            </a:pPr>
            <a:r>
              <a:rPr lang="cs-CZ" sz="3600" dirty="0" smtClean="0">
                <a:solidFill>
                  <a:schemeClr val="tx2"/>
                </a:solidFill>
                <a:latin typeface="Times New Roman" pitchFamily="18" charset="0"/>
              </a:rPr>
              <a:t>  </a:t>
            </a:r>
            <a:r>
              <a:rPr lang="cs-CZ" dirty="0" smtClean="0"/>
              <a:t>Od </a:t>
            </a:r>
            <a:r>
              <a:rPr lang="cs-CZ" dirty="0" smtClean="0"/>
              <a:t>80. let se ve Skandinávských zemích a Austrálii nově objevuje termín </a:t>
            </a:r>
            <a:r>
              <a:rPr lang="cs-CZ" b="1" dirty="0" smtClean="0"/>
              <a:t>DAMP </a:t>
            </a:r>
          </a:p>
          <a:p>
            <a:pPr eaLnBrk="1" hangingPunct="1">
              <a:buClr>
                <a:srgbClr val="FFCC00"/>
              </a:buClr>
              <a:buFontTx/>
              <a:buNone/>
            </a:pPr>
            <a:endParaRPr lang="cs-CZ" dirty="0" smtClean="0"/>
          </a:p>
          <a:p>
            <a:pPr eaLnBrk="1" hangingPunct="1">
              <a:buClr>
                <a:srgbClr val="FFCC00"/>
              </a:buClr>
              <a:buFontTx/>
              <a:buNone/>
            </a:pPr>
            <a:r>
              <a:rPr lang="cs-CZ" dirty="0" smtClean="0"/>
              <a:t>   Deficits in Attention, Motoric Control and Perceptual Abilities, který je širší než pojmy ADHD a ADD, ale ne tolik široký jako pojem </a:t>
            </a:r>
            <a:r>
              <a:rPr lang="cs-CZ" dirty="0" smtClean="0"/>
              <a:t>LMD…</a:t>
            </a:r>
            <a:endParaRPr lang="cs-CZ" dirty="0" smtClean="0"/>
          </a:p>
          <a:p>
            <a:pPr eaLnBrk="1" hangingPunct="1">
              <a:buClr>
                <a:srgbClr val="FFCC00"/>
              </a:buClr>
              <a:buFontTx/>
              <a:buNone/>
            </a:pPr>
            <a:endParaRPr lang="cs-CZ" sz="4000" dirty="0" smtClean="0">
              <a:solidFill>
                <a:schemeClr val="hlink"/>
              </a:solidFill>
              <a:latin typeface="Times New Roman" pitchFamily="18" charset="0"/>
            </a:endParaRPr>
          </a:p>
          <a:p>
            <a:pPr eaLnBrk="1" hangingPunct="1">
              <a:buClr>
                <a:srgbClr val="FFCC00"/>
              </a:buClr>
              <a:buFontTx/>
              <a:buNone/>
            </a:pPr>
            <a:r>
              <a:rPr lang="cs-CZ" sz="2400" dirty="0" smtClean="0">
                <a:solidFill>
                  <a:schemeClr val="tx2"/>
                </a:solidFill>
                <a:latin typeface="Times New Roman" pitchFamily="18" charset="0"/>
              </a:rPr>
              <a:t> </a:t>
            </a:r>
            <a:endParaRPr lang="cs-CZ" sz="2400" dirty="0" smtClean="0">
              <a:solidFill>
                <a:schemeClr val="accent1"/>
              </a:solidFill>
              <a:latin typeface="Times New Roman" pitchFamily="18" charset="0"/>
            </a:endParaRPr>
          </a:p>
          <a:p>
            <a:pPr eaLnBrk="1" hangingPunct="1">
              <a:buClr>
                <a:srgbClr val="FF9900"/>
              </a:buClr>
            </a:pPr>
            <a:endParaRPr lang="cs-CZ" sz="2400" dirty="0" smtClean="0">
              <a:solidFill>
                <a:schemeClr val="tx2"/>
              </a:solidFill>
              <a:latin typeface="Times New Roman" pitchFamily="18" charset="0"/>
            </a:endParaRPr>
          </a:p>
          <a:p>
            <a:pPr eaLnBrk="1" hangingPunct="1">
              <a:buClr>
                <a:srgbClr val="FF9900"/>
              </a:buClr>
            </a:pPr>
            <a:endParaRPr lang="cs-CZ" sz="2400" b="1" dirty="0" smtClean="0">
              <a:solidFill>
                <a:schemeClr val="tx2"/>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755576" y="548679"/>
            <a:ext cx="7488832" cy="6193433"/>
          </a:xfrm>
        </p:spPr>
        <p:txBody>
          <a:bodyPr/>
          <a:lstStyle/>
          <a:p>
            <a:pPr eaLnBrk="1" hangingPunct="1">
              <a:buClr>
                <a:srgbClr val="FFCC00"/>
              </a:buClr>
              <a:buFontTx/>
              <a:buNone/>
            </a:pPr>
            <a:r>
              <a:rPr lang="cs-CZ" sz="3600" dirty="0" smtClean="0">
                <a:solidFill>
                  <a:schemeClr val="accent1"/>
                </a:solidFill>
                <a:latin typeface="Times New Roman" pitchFamily="18" charset="0"/>
              </a:rPr>
              <a:t>  </a:t>
            </a:r>
            <a:r>
              <a:rPr lang="cs-CZ" sz="2800" dirty="0" smtClean="0"/>
              <a:t>Tento pojem zahrnuje problémy v:</a:t>
            </a:r>
          </a:p>
          <a:p>
            <a:pPr eaLnBrk="1" hangingPunct="1">
              <a:buClr>
                <a:srgbClr val="FFCC00"/>
              </a:buClr>
              <a:buFontTx/>
              <a:buNone/>
            </a:pPr>
            <a:endParaRPr lang="cs-CZ" sz="2800" dirty="0" smtClean="0"/>
          </a:p>
          <a:p>
            <a:pPr eaLnBrk="1" hangingPunct="1">
              <a:buClr>
                <a:srgbClr val="FFCC00"/>
              </a:buClr>
              <a:buFontTx/>
              <a:buChar char="-"/>
            </a:pPr>
            <a:r>
              <a:rPr lang="cs-CZ" sz="2800" dirty="0" smtClean="0"/>
              <a:t>pozornosti,</a:t>
            </a:r>
          </a:p>
          <a:p>
            <a:pPr eaLnBrk="1" hangingPunct="1">
              <a:buClr>
                <a:srgbClr val="FFCC00"/>
              </a:buClr>
              <a:buFontTx/>
              <a:buChar char="-"/>
            </a:pPr>
            <a:r>
              <a:rPr lang="cs-CZ" sz="2800" dirty="0" smtClean="0"/>
              <a:t>obtíže v pohybové koordinaci,</a:t>
            </a:r>
          </a:p>
          <a:p>
            <a:pPr eaLnBrk="1" hangingPunct="1">
              <a:buClr>
                <a:srgbClr val="FFCC00"/>
              </a:buClr>
              <a:buFontTx/>
              <a:buChar char="-"/>
            </a:pPr>
            <a:r>
              <a:rPr lang="cs-CZ" sz="2800" dirty="0" smtClean="0"/>
              <a:t>problémy v percepci,</a:t>
            </a:r>
          </a:p>
          <a:p>
            <a:pPr eaLnBrk="1" hangingPunct="1">
              <a:buClr>
                <a:srgbClr val="FFCC00"/>
              </a:buClr>
              <a:buFontTx/>
              <a:buChar char="-"/>
            </a:pPr>
            <a:r>
              <a:rPr lang="cs-CZ" sz="2800" dirty="0" smtClean="0"/>
              <a:t>obtíže v porozumění a rytmu řeči,</a:t>
            </a:r>
          </a:p>
          <a:p>
            <a:pPr eaLnBrk="1" hangingPunct="1">
              <a:buClr>
                <a:srgbClr val="FFCC00"/>
              </a:buClr>
              <a:buFontTx/>
              <a:buChar char="-"/>
            </a:pPr>
            <a:r>
              <a:rPr lang="cs-CZ" sz="2800" dirty="0" smtClean="0"/>
              <a:t>v porozumění slyšeného,</a:t>
            </a:r>
          </a:p>
          <a:p>
            <a:pPr eaLnBrk="1" hangingPunct="1">
              <a:buClr>
                <a:srgbClr val="FFCC00"/>
              </a:buClr>
              <a:buFontTx/>
              <a:buNone/>
            </a:pPr>
            <a:r>
              <a:rPr lang="cs-CZ" sz="2800" dirty="0" smtClean="0"/>
              <a:t>   přičemž všechny problémy se mohou vzájemně kombinovat, nebo se některý z nich nemusí projevit vůbec.</a:t>
            </a:r>
          </a:p>
          <a:p>
            <a:pPr eaLnBrk="1" hangingPunct="1"/>
            <a:endParaRPr lang="cs-CZ" sz="36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827584" y="188913"/>
            <a:ext cx="7488832" cy="6248400"/>
          </a:xfrm>
        </p:spPr>
        <p:txBody>
          <a:bodyPr/>
          <a:lstStyle/>
          <a:p>
            <a:pPr algn="ctr" eaLnBrk="1" hangingPunct="1">
              <a:buClr>
                <a:srgbClr val="FFCC00"/>
              </a:buClr>
              <a:buFont typeface="Wingdings" pitchFamily="2" charset="2"/>
              <a:buNone/>
            </a:pPr>
            <a:endParaRPr lang="cs-CZ" sz="4000" dirty="0" smtClean="0">
              <a:solidFill>
                <a:srgbClr val="FFCC00"/>
              </a:solidFill>
              <a:latin typeface="Times New Roman" pitchFamily="18" charset="0"/>
            </a:endParaRPr>
          </a:p>
          <a:p>
            <a:pPr algn="ctr" eaLnBrk="1" hangingPunct="1">
              <a:buClr>
                <a:srgbClr val="FFCC00"/>
              </a:buClr>
              <a:buFont typeface="Wingdings" pitchFamily="2" charset="2"/>
              <a:buNone/>
            </a:pPr>
            <a:r>
              <a:rPr lang="cs-CZ" sz="2800" dirty="0" smtClean="0"/>
              <a:t>Příčiny vzniku poruch </a:t>
            </a:r>
            <a:r>
              <a:rPr lang="cs-CZ" sz="2800" dirty="0" smtClean="0"/>
              <a:t>pozornosti </a:t>
            </a:r>
            <a:r>
              <a:rPr lang="cs-CZ" sz="2800" dirty="0" smtClean="0"/>
              <a:t>a aktivity jsou mnohočetné:</a:t>
            </a:r>
          </a:p>
          <a:p>
            <a:pPr eaLnBrk="1" hangingPunct="1">
              <a:buClr>
                <a:srgbClr val="FFCC00"/>
              </a:buClr>
              <a:buFontTx/>
              <a:buChar char="•"/>
            </a:pPr>
            <a:endParaRPr lang="cs-CZ" sz="2800" dirty="0" smtClean="0"/>
          </a:p>
          <a:p>
            <a:pPr eaLnBrk="1" hangingPunct="1">
              <a:buClr>
                <a:srgbClr val="FFCC00"/>
              </a:buClr>
              <a:buFontTx/>
              <a:buChar char="•"/>
            </a:pPr>
            <a:endParaRPr lang="cs-CZ" sz="2800" dirty="0" smtClean="0"/>
          </a:p>
          <a:p>
            <a:pPr eaLnBrk="1" hangingPunct="1">
              <a:buClr>
                <a:srgbClr val="FFCC00"/>
              </a:buClr>
            </a:pPr>
            <a:r>
              <a:rPr lang="cs-CZ" sz="2800" dirty="0" smtClean="0"/>
              <a:t>prenatální a perinatální vlivy</a:t>
            </a:r>
          </a:p>
          <a:p>
            <a:pPr eaLnBrk="1" hangingPunct="1">
              <a:buClr>
                <a:srgbClr val="FFCC00"/>
              </a:buClr>
            </a:pPr>
            <a:r>
              <a:rPr lang="cs-CZ" sz="2800" dirty="0" smtClean="0"/>
              <a:t>organické postižení CNS</a:t>
            </a:r>
          </a:p>
          <a:p>
            <a:pPr eaLnBrk="1" hangingPunct="1">
              <a:buClr>
                <a:srgbClr val="FFCC00"/>
              </a:buClr>
            </a:pPr>
            <a:r>
              <a:rPr lang="cs-CZ" sz="2800" dirty="0" smtClean="0"/>
              <a:t>genetické faktory</a:t>
            </a:r>
          </a:p>
          <a:p>
            <a:pPr eaLnBrk="1" hangingPunct="1">
              <a:buClr>
                <a:srgbClr val="FFCC00"/>
              </a:buClr>
            </a:pPr>
            <a:r>
              <a:rPr lang="cs-CZ" sz="2800" dirty="0" smtClean="0"/>
              <a:t>vlivy prostředí</a:t>
            </a:r>
          </a:p>
          <a:p>
            <a:pPr eaLnBrk="1" hangingPunct="1">
              <a:buClr>
                <a:srgbClr val="FFCC00"/>
              </a:buClr>
            </a:pPr>
            <a:endParaRPr lang="cs-CZ" sz="4000" dirty="0" smtClean="0">
              <a:solidFill>
                <a:schemeClr val="accent1"/>
              </a:solidFill>
              <a:latin typeface="Times New Roman" pitchFamily="18" charset="0"/>
            </a:endParaRPr>
          </a:p>
          <a:p>
            <a:pPr eaLnBrk="1" hangingPunct="1">
              <a:buClr>
                <a:srgbClr val="FFCC00"/>
              </a:buClr>
              <a:buFont typeface="Wingdings" pitchFamily="2" charset="2"/>
              <a:buChar char="q"/>
            </a:pPr>
            <a:endParaRPr lang="cs-CZ" sz="2800" b="1" dirty="0" smtClean="0">
              <a:solidFill>
                <a:schemeClr val="tx2"/>
              </a:solidFill>
              <a:latin typeface="Century Gothic" pitchFamily="34" charset="0"/>
            </a:endParaRPr>
          </a:p>
          <a:p>
            <a:pPr eaLnBrk="1" hangingPunct="1"/>
            <a:endParaRPr lang="cs-CZ" sz="36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cs-CZ" smtClean="0"/>
          </a:p>
        </p:txBody>
      </p:sp>
      <p:sp>
        <p:nvSpPr>
          <p:cNvPr id="17411" name="Rectangle 3"/>
          <p:cNvSpPr>
            <a:spLocks noGrp="1" noChangeArrowheads="1"/>
          </p:cNvSpPr>
          <p:nvPr>
            <p:ph idx="1"/>
          </p:nvPr>
        </p:nvSpPr>
        <p:spPr/>
        <p:txBody>
          <a:bodyPr/>
          <a:lstStyle/>
          <a:p>
            <a:pPr eaLnBrk="1" hangingPunct="1"/>
            <a:endParaRPr lang="cs-CZ" smtClean="0"/>
          </a:p>
        </p:txBody>
      </p:sp>
      <p:pic>
        <p:nvPicPr>
          <p:cNvPr id="17412" name="Picture 5" descr="eeg of adhd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cs-CZ" smtClean="0"/>
          </a:p>
        </p:txBody>
      </p:sp>
      <p:sp>
        <p:nvSpPr>
          <p:cNvPr id="16387" name="Rectangle 3"/>
          <p:cNvSpPr>
            <a:spLocks noGrp="1" noChangeArrowheads="1"/>
          </p:cNvSpPr>
          <p:nvPr>
            <p:ph idx="1"/>
          </p:nvPr>
        </p:nvSpPr>
        <p:spPr/>
        <p:txBody>
          <a:bodyPr/>
          <a:lstStyle/>
          <a:p>
            <a:pPr eaLnBrk="1" hangingPunct="1"/>
            <a:endParaRPr lang="cs-CZ" smtClean="0"/>
          </a:p>
        </p:txBody>
      </p:sp>
      <p:pic>
        <p:nvPicPr>
          <p:cNvPr id="16388" name="Picture 5" descr="The image on the left illustrates areas of activity in the brain of a person without ADHD. The image on the right illustrates the areas of activity of the brain of someone with ADHD.  There is some controversy over the research by Dr. Alan Zametkin that produced these images. The children in these studies were in most cases severely dys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620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755575" y="404813"/>
            <a:ext cx="7560841" cy="4968403"/>
          </a:xfrm>
        </p:spPr>
        <p:txBody>
          <a:bodyPr/>
          <a:lstStyle/>
          <a:p>
            <a:pPr eaLnBrk="1" hangingPunct="1">
              <a:buClr>
                <a:srgbClr val="FFCC00"/>
              </a:buClr>
              <a:buFont typeface="Wingdings" pitchFamily="2" charset="2"/>
              <a:buNone/>
            </a:pPr>
            <a:r>
              <a:rPr lang="cs-CZ" sz="4000" dirty="0" smtClean="0">
                <a:solidFill>
                  <a:schemeClr val="accent2"/>
                </a:solidFill>
                <a:latin typeface="Times New Roman" pitchFamily="18" charset="0"/>
              </a:rPr>
              <a:t>  </a:t>
            </a:r>
          </a:p>
          <a:p>
            <a:pPr eaLnBrk="1" hangingPunct="1">
              <a:buClr>
                <a:srgbClr val="FFCC00"/>
              </a:buClr>
              <a:buFont typeface="Wingdings" pitchFamily="2" charset="2"/>
              <a:buNone/>
            </a:pPr>
            <a:r>
              <a:rPr lang="cs-CZ" sz="4000" dirty="0" smtClean="0">
                <a:solidFill>
                  <a:schemeClr val="accent2"/>
                </a:solidFill>
                <a:latin typeface="Times New Roman" pitchFamily="18" charset="0"/>
              </a:rPr>
              <a:t> </a:t>
            </a:r>
            <a:r>
              <a:rPr lang="cs-CZ" dirty="0" smtClean="0"/>
              <a:t>Diagnóza </a:t>
            </a:r>
            <a:r>
              <a:rPr lang="cs-CZ" dirty="0" smtClean="0"/>
              <a:t>převažuje u chlapců–podle MKN-10 v poměru 3:1</a:t>
            </a:r>
          </a:p>
          <a:p>
            <a:pPr eaLnBrk="1" hangingPunct="1">
              <a:buClr>
                <a:srgbClr val="FFCC00"/>
              </a:buClr>
              <a:buFont typeface="Wingdings" pitchFamily="2" charset="2"/>
              <a:buNone/>
            </a:pPr>
            <a:endParaRPr lang="cs-CZ" dirty="0" smtClean="0"/>
          </a:p>
          <a:p>
            <a:pPr eaLnBrk="1" hangingPunct="1">
              <a:buClr>
                <a:srgbClr val="FFCC00"/>
              </a:buClr>
              <a:buFont typeface="Wingdings" pitchFamily="2" charset="2"/>
              <a:buNone/>
            </a:pPr>
            <a:r>
              <a:rPr lang="cs-CZ" dirty="0" smtClean="0"/>
              <a:t>  </a:t>
            </a:r>
            <a:r>
              <a:rPr lang="cs-CZ" dirty="0" smtClean="0"/>
              <a:t>Problémy </a:t>
            </a:r>
            <a:r>
              <a:rPr lang="cs-CZ" dirty="0" smtClean="0"/>
              <a:t>dětí se promítají do všech oblastí jejich života, obtíže zpravidla vynikají při vstupu do školského zařízení.</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755575" y="980728"/>
            <a:ext cx="7488833" cy="5616922"/>
          </a:xfrm>
        </p:spPr>
        <p:txBody>
          <a:bodyPr/>
          <a:lstStyle/>
          <a:p>
            <a:pPr algn="ctr" eaLnBrk="1" hangingPunct="1">
              <a:buFontTx/>
              <a:buNone/>
            </a:pPr>
            <a:r>
              <a:rPr lang="cs-CZ" dirty="0" smtClean="0"/>
              <a:t>OBRAZ DÍTĚTE S DIAGNÓZOU  ADHD A ADD</a:t>
            </a:r>
          </a:p>
          <a:p>
            <a:pPr eaLnBrk="1" hangingPunct="1"/>
            <a:endParaRPr lang="cs-CZ" dirty="0" smtClean="0"/>
          </a:p>
          <a:p>
            <a:pPr eaLnBrk="1" hangingPunct="1">
              <a:buClr>
                <a:srgbClr val="FFCC00"/>
              </a:buClr>
              <a:buFont typeface="Wingdings" pitchFamily="2" charset="2"/>
              <a:buNone/>
            </a:pPr>
            <a:r>
              <a:rPr lang="cs-CZ" dirty="0" smtClean="0"/>
              <a:t>   </a:t>
            </a:r>
            <a:r>
              <a:rPr lang="cs-CZ" sz="2800" dirty="0" smtClean="0"/>
              <a:t>Obraz poruchy se mění v průběhu vývoje dítěte v souvislosti s dozráváním CNS a promítá se do něj rovněž výchovné působení.</a:t>
            </a:r>
          </a:p>
          <a:p>
            <a:pPr eaLnBrk="1" hangingPunct="1"/>
            <a:endParaRPr lang="cs-CZ" sz="4000" dirty="0" smtClean="0">
              <a:solidFill>
                <a:schemeClr val="accent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755576" y="908720"/>
            <a:ext cx="7632774" cy="5949280"/>
          </a:xfrm>
        </p:spPr>
        <p:txBody>
          <a:bodyPr/>
          <a:lstStyle/>
          <a:p>
            <a:pPr eaLnBrk="1" hangingPunct="1">
              <a:lnSpc>
                <a:spcPct val="90000"/>
              </a:lnSpc>
              <a:buClr>
                <a:srgbClr val="FFCC00"/>
              </a:buClr>
              <a:buFont typeface="Wingdings" pitchFamily="2" charset="2"/>
              <a:buChar char="§"/>
            </a:pPr>
            <a:endParaRPr lang="cs-CZ" sz="900" b="1" dirty="0" smtClean="0">
              <a:solidFill>
                <a:schemeClr val="accent1"/>
              </a:solidFill>
              <a:latin typeface="Century Gothic" pitchFamily="34" charset="0"/>
            </a:endParaRPr>
          </a:p>
          <a:p>
            <a:pPr eaLnBrk="1" hangingPunct="1">
              <a:lnSpc>
                <a:spcPct val="90000"/>
              </a:lnSpc>
              <a:buClr>
                <a:srgbClr val="FFCC00"/>
              </a:buClr>
            </a:pPr>
            <a:r>
              <a:rPr lang="cs-CZ" dirty="0" smtClean="0"/>
              <a:t>HYPERAKTIVITA</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PORUCHY POZORNOSTI</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IMPULZIVITA</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EMOČNÍ LABILITA</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OBTÍŽE VE VZTAZÍCH – nižší schopnost empatie</a:t>
            </a:r>
          </a:p>
          <a:p>
            <a:pPr eaLnBrk="1" hangingPunct="1">
              <a:lnSpc>
                <a:spcPct val="90000"/>
              </a:lnSpc>
              <a:buClr>
                <a:srgbClr val="FFCC00"/>
              </a:buClr>
              <a:buFont typeface="Wingdings" pitchFamily="2" charset="2"/>
              <a:buChar char="§"/>
            </a:pPr>
            <a:endParaRPr lang="cs-CZ" sz="4000" dirty="0" smtClean="0">
              <a:solidFill>
                <a:schemeClr val="accent1"/>
              </a:solidFill>
              <a:latin typeface="Times New Roman" pitchFamily="18" charset="0"/>
            </a:endParaRPr>
          </a:p>
          <a:p>
            <a:pPr eaLnBrk="1" hangingPunct="1">
              <a:lnSpc>
                <a:spcPct val="90000"/>
              </a:lnSpc>
              <a:buClr>
                <a:srgbClr val="FF9900"/>
              </a:buClr>
              <a:buFont typeface="Wingdings" pitchFamily="2" charset="2"/>
              <a:buChar char="§"/>
            </a:pPr>
            <a:endParaRPr lang="cs-CZ" sz="2400" b="1" dirty="0" smtClean="0">
              <a:solidFill>
                <a:schemeClr val="tx2"/>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755576" y="980728"/>
            <a:ext cx="7560840" cy="5380384"/>
          </a:xfrm>
        </p:spPr>
        <p:txBody>
          <a:bodyPr/>
          <a:lstStyle/>
          <a:p>
            <a:pPr eaLnBrk="1" hangingPunct="1">
              <a:buClr>
                <a:srgbClr val="FFCC00"/>
              </a:buClr>
            </a:pPr>
            <a:r>
              <a:rPr lang="cs-CZ" dirty="0" smtClean="0"/>
              <a:t>PORUCHY EXEKUTIVNÍCH FUNKCÍ</a:t>
            </a:r>
          </a:p>
          <a:p>
            <a:pPr eaLnBrk="1" hangingPunct="1">
              <a:buClr>
                <a:srgbClr val="FFCC00"/>
              </a:buClr>
            </a:pPr>
            <a:r>
              <a:rPr lang="cs-CZ" dirty="0" smtClean="0"/>
              <a:t> </a:t>
            </a:r>
          </a:p>
          <a:p>
            <a:pPr eaLnBrk="1" hangingPunct="1">
              <a:buClr>
                <a:srgbClr val="FFCC00"/>
              </a:buClr>
            </a:pPr>
            <a:r>
              <a:rPr lang="cs-CZ" dirty="0" smtClean="0"/>
              <a:t>snížená schopnost seberegulace,</a:t>
            </a:r>
          </a:p>
          <a:p>
            <a:pPr eaLnBrk="1" hangingPunct="1">
              <a:buClr>
                <a:srgbClr val="FFCC00"/>
              </a:buClr>
            </a:pPr>
            <a:r>
              <a:rPr lang="cs-CZ" dirty="0" smtClean="0"/>
              <a:t>problémy v plánování činnosti,</a:t>
            </a:r>
          </a:p>
          <a:p>
            <a:pPr eaLnBrk="1" hangingPunct="1">
              <a:buClr>
                <a:srgbClr val="FFCC00"/>
              </a:buClr>
            </a:pPr>
            <a:r>
              <a:rPr lang="cs-CZ" dirty="0" smtClean="0"/>
              <a:t>ulpívavost na osvědčeném způsobu řešení problému,</a:t>
            </a:r>
          </a:p>
          <a:p>
            <a:pPr eaLnBrk="1" hangingPunct="1">
              <a:buClr>
                <a:srgbClr val="FFCC00"/>
              </a:buClr>
            </a:pPr>
            <a:r>
              <a:rPr lang="cs-CZ" dirty="0" smtClean="0"/>
              <a:t>obtížné </a:t>
            </a:r>
            <a:r>
              <a:rPr lang="cs-CZ" dirty="0" smtClean="0"/>
              <a:t>rozhodování…</a:t>
            </a:r>
            <a:endParaRPr lang="cs-CZ" dirty="0" smtClean="0"/>
          </a:p>
          <a:p>
            <a:pPr eaLnBrk="1" hangingPunct="1">
              <a:buClr>
                <a:srgbClr val="FFCC00"/>
              </a:buClr>
            </a:pPr>
            <a:endParaRPr lang="cs-CZ" dirty="0" smtClean="0"/>
          </a:p>
          <a:p>
            <a:pPr eaLnBrk="1" hangingPunct="1">
              <a:buClr>
                <a:srgbClr val="FFCC00"/>
              </a:buClr>
            </a:pPr>
            <a:r>
              <a:rPr lang="cs-CZ" dirty="0" smtClean="0"/>
              <a:t>NÍZKÁ VYTRVALOST</a:t>
            </a:r>
          </a:p>
          <a:p>
            <a:pPr eaLnBrk="1" hangingPunct="1">
              <a:buClr>
                <a:srgbClr val="FFCC00"/>
              </a:buClr>
            </a:pPr>
            <a:endParaRPr lang="cs-CZ" dirty="0" smtClean="0"/>
          </a:p>
          <a:p>
            <a:pPr eaLnBrk="1" hangingPunct="1">
              <a:buClr>
                <a:srgbClr val="FFCC00"/>
              </a:buClr>
            </a:pPr>
            <a:r>
              <a:rPr lang="cs-CZ" dirty="0" smtClean="0"/>
              <a:t>PROBLÉMY V MOTORICE </a:t>
            </a:r>
          </a:p>
          <a:p>
            <a:pPr eaLnBrk="1" hangingPunct="1">
              <a:buClr>
                <a:srgbClr val="FFCC00"/>
              </a:buClr>
              <a:buFont typeface="Wingdings" pitchFamily="2" charset="2"/>
              <a:buChar char="§"/>
            </a:pPr>
            <a:endParaRPr lang="cs-CZ" sz="1200" dirty="0" smtClean="0">
              <a:solidFill>
                <a:schemeClr val="accent1"/>
              </a:solidFill>
              <a:latin typeface="Times New Roman" pitchFamily="18" charset="0"/>
            </a:endParaRPr>
          </a:p>
          <a:p>
            <a:pPr eaLnBrk="1" hangingPunct="1">
              <a:buClr>
                <a:srgbClr val="FFCC00"/>
              </a:buClr>
              <a:buFont typeface="Wingdings" pitchFamily="2" charset="2"/>
              <a:buChar char="§"/>
            </a:pPr>
            <a:endParaRPr lang="cs-CZ" b="1" dirty="0" smtClean="0">
              <a:solidFill>
                <a:schemeClr val="accent2"/>
              </a:solidFill>
              <a:latin typeface="Century Gothic" pitchFamily="34" charset="0"/>
            </a:endParaRPr>
          </a:p>
          <a:p>
            <a:pPr eaLnBrk="1" hangingPunct="1"/>
            <a:endParaRPr lang="cs-CZ"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adh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755576" y="476672"/>
            <a:ext cx="7560840" cy="5904384"/>
          </a:xfrm>
        </p:spPr>
        <p:txBody>
          <a:bodyPr/>
          <a:lstStyle/>
          <a:p>
            <a:pPr eaLnBrk="1" hangingPunct="1">
              <a:buFont typeface="Wingdings" pitchFamily="2" charset="2"/>
              <a:buNone/>
            </a:pPr>
            <a:r>
              <a:rPr lang="cs-CZ" sz="4000" dirty="0" smtClean="0">
                <a:solidFill>
                  <a:schemeClr val="accent1"/>
                </a:solidFill>
                <a:latin typeface="Times New Roman" pitchFamily="18" charset="0"/>
              </a:rPr>
              <a:t>  </a:t>
            </a:r>
            <a:r>
              <a:rPr lang="cs-CZ" dirty="0" smtClean="0"/>
              <a:t>Velmi často bývají přidruženy ještě další obtíže: </a:t>
            </a:r>
          </a:p>
          <a:p>
            <a:pPr eaLnBrk="1" hangingPunct="1">
              <a:buFontTx/>
              <a:buChar char="•"/>
            </a:pPr>
            <a:endParaRPr lang="cs-CZ" dirty="0" smtClean="0"/>
          </a:p>
          <a:p>
            <a:pPr eaLnBrk="1" hangingPunct="1">
              <a:buClr>
                <a:srgbClr val="FFCC00"/>
              </a:buClr>
            </a:pPr>
            <a:r>
              <a:rPr lang="cs-CZ" dirty="0" smtClean="0"/>
              <a:t>specifické vývojové poruchy učení, </a:t>
            </a:r>
          </a:p>
          <a:p>
            <a:pPr eaLnBrk="1" hangingPunct="1">
              <a:buClr>
                <a:srgbClr val="FFCC00"/>
              </a:buClr>
            </a:pPr>
            <a:endParaRPr lang="cs-CZ" dirty="0" smtClean="0"/>
          </a:p>
          <a:p>
            <a:pPr eaLnBrk="1" hangingPunct="1">
              <a:buClr>
                <a:srgbClr val="FFCC00"/>
              </a:buClr>
            </a:pPr>
            <a:r>
              <a:rPr lang="cs-CZ" dirty="0" smtClean="0"/>
              <a:t>poruchy chování,</a:t>
            </a:r>
          </a:p>
          <a:p>
            <a:pPr eaLnBrk="1" hangingPunct="1">
              <a:buClr>
                <a:srgbClr val="FFCC00"/>
              </a:buClr>
            </a:pPr>
            <a:endParaRPr lang="cs-CZ" dirty="0" smtClean="0"/>
          </a:p>
          <a:p>
            <a:pPr eaLnBrk="1" hangingPunct="1">
              <a:buClr>
                <a:srgbClr val="FFCC00"/>
              </a:buClr>
            </a:pPr>
            <a:r>
              <a:rPr lang="cs-CZ" dirty="0" smtClean="0"/>
              <a:t>poruchy řeči, či </a:t>
            </a:r>
          </a:p>
          <a:p>
            <a:pPr eaLnBrk="1" hangingPunct="1">
              <a:buClr>
                <a:srgbClr val="FFCC00"/>
              </a:buClr>
            </a:pPr>
            <a:endParaRPr lang="cs-CZ" dirty="0" smtClean="0"/>
          </a:p>
          <a:p>
            <a:pPr eaLnBrk="1" hangingPunct="1">
              <a:buClr>
                <a:srgbClr val="FFCC00"/>
              </a:buClr>
            </a:pPr>
            <a:r>
              <a:rPr lang="cs-CZ" dirty="0" smtClean="0"/>
              <a:t>problémy ve vizuální a auditivní percepci.</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755576" y="115888"/>
            <a:ext cx="7307337" cy="6553200"/>
          </a:xfrm>
        </p:spPr>
        <p:txBody>
          <a:bodyPr/>
          <a:lstStyle/>
          <a:p>
            <a:pPr eaLnBrk="1" hangingPunct="1">
              <a:buClr>
                <a:srgbClr val="FF9900"/>
              </a:buClr>
              <a:buFontTx/>
              <a:buNone/>
            </a:pPr>
            <a:endParaRPr lang="cs-CZ" sz="2000" b="1" dirty="0" smtClean="0">
              <a:solidFill>
                <a:srgbClr val="00CC00"/>
              </a:solidFill>
              <a:latin typeface="Century Gothic" pitchFamily="34" charset="0"/>
            </a:endParaRPr>
          </a:p>
          <a:p>
            <a:pPr algn="ctr" eaLnBrk="1" hangingPunct="1">
              <a:buClr>
                <a:srgbClr val="FF9900"/>
              </a:buClr>
              <a:buFontTx/>
              <a:buNone/>
            </a:pPr>
            <a:r>
              <a:rPr lang="cs-CZ" b="1" dirty="0" smtClean="0">
                <a:solidFill>
                  <a:schemeClr val="hlink"/>
                </a:solidFill>
                <a:latin typeface="Century Gothic" pitchFamily="34" charset="0"/>
              </a:rPr>
              <a:t> </a:t>
            </a:r>
            <a:r>
              <a:rPr lang="cs-CZ" dirty="0" smtClean="0"/>
              <a:t>SPECIFIKA PORUCHY POZORNOSTI ADD</a:t>
            </a:r>
          </a:p>
          <a:p>
            <a:pPr eaLnBrk="1" hangingPunct="1">
              <a:buClr>
                <a:srgbClr val="FF9900"/>
              </a:buClr>
            </a:pPr>
            <a:endParaRPr lang="cs-CZ" dirty="0" smtClean="0"/>
          </a:p>
          <a:p>
            <a:pPr eaLnBrk="1" hangingPunct="1">
              <a:buClr>
                <a:srgbClr val="FF9900"/>
              </a:buClr>
            </a:pPr>
            <a:endParaRPr lang="cs-CZ" dirty="0"/>
          </a:p>
          <a:p>
            <a:pPr eaLnBrk="1" hangingPunct="1">
              <a:buClr>
                <a:srgbClr val="FF9900"/>
              </a:buClr>
            </a:pPr>
            <a:r>
              <a:rPr lang="cs-CZ" dirty="0" smtClean="0"/>
              <a:t>Diagnóza se odlišuje v projevech hyperaktivity, která zde není přítomna.</a:t>
            </a:r>
          </a:p>
          <a:p>
            <a:pPr eaLnBrk="1" hangingPunct="1">
              <a:buClr>
                <a:srgbClr val="FFCC00"/>
              </a:buClr>
            </a:pPr>
            <a:endParaRPr lang="cs-CZ" sz="4000" dirty="0" smtClean="0">
              <a:solidFill>
                <a:schemeClr val="tx2"/>
              </a:solidFill>
              <a:latin typeface="Times New Roman" pitchFamily="18" charset="0"/>
            </a:endParaRPr>
          </a:p>
          <a:p>
            <a:pPr eaLnBrk="1" hangingPunct="1">
              <a:buClr>
                <a:srgbClr val="FFCC00"/>
              </a:buClr>
            </a:pPr>
            <a:endParaRPr lang="cs-CZ" sz="4000" dirty="0" smtClean="0">
              <a:solidFill>
                <a:schemeClr val="accent2"/>
              </a:solidFill>
              <a:latin typeface="Times New Roman" pitchFamily="18" charset="0"/>
            </a:endParaRPr>
          </a:p>
          <a:p>
            <a:pPr eaLnBrk="1" hangingPunct="1">
              <a:buClr>
                <a:srgbClr val="FF9900"/>
              </a:buClr>
            </a:pPr>
            <a:endParaRPr lang="cs-CZ" sz="4000" dirty="0" smtClean="0">
              <a:solidFill>
                <a:schemeClr val="tx2"/>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755576" y="476672"/>
            <a:ext cx="7704856" cy="6192416"/>
          </a:xfrm>
        </p:spPr>
        <p:txBody>
          <a:bodyPr/>
          <a:lstStyle/>
          <a:p>
            <a:pPr eaLnBrk="1" hangingPunct="1">
              <a:buClr>
                <a:srgbClr val="FFCC00"/>
              </a:buClr>
            </a:pPr>
            <a:r>
              <a:rPr lang="cs-CZ" dirty="0" smtClean="0"/>
              <a:t>V </a:t>
            </a:r>
            <a:r>
              <a:rPr lang="cs-CZ" dirty="0" smtClean="0"/>
              <a:t>obrazu poruchy dominuje pomalá školní práce, dítě působí dojmem, jako by žilo ve svém světě a nevěnovalo školní práci pozornost.</a:t>
            </a:r>
          </a:p>
          <a:p>
            <a:pPr eaLnBrk="1" hangingPunct="1">
              <a:buClr>
                <a:srgbClr val="FFCC00"/>
              </a:buClr>
            </a:pPr>
            <a:endParaRPr lang="cs-CZ" dirty="0" smtClean="0"/>
          </a:p>
          <a:p>
            <a:pPr eaLnBrk="1" hangingPunct="1">
              <a:buClr>
                <a:srgbClr val="FFCC00"/>
              </a:buClr>
            </a:pPr>
            <a:r>
              <a:rPr lang="cs-CZ" dirty="0" smtClean="0"/>
              <a:t>Děti </a:t>
            </a:r>
            <a:r>
              <a:rPr lang="cs-CZ" dirty="0" smtClean="0"/>
              <a:t>jsou málo aktivní a nesamostatné („kam ho postaví, tam ho najde“).</a:t>
            </a:r>
          </a:p>
          <a:p>
            <a:pPr eaLnBrk="1" hangingPunct="1"/>
            <a:endParaRPr lang="cs-CZ" sz="40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Zobrazit obrázek v plné velikost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755576" y="115888"/>
            <a:ext cx="7353374" cy="5617368"/>
          </a:xfrm>
        </p:spPr>
        <p:txBody>
          <a:bodyPr/>
          <a:lstStyle/>
          <a:p>
            <a:pPr algn="ctr" eaLnBrk="1" hangingPunct="1">
              <a:lnSpc>
                <a:spcPct val="90000"/>
              </a:lnSpc>
              <a:buClr>
                <a:srgbClr val="FF9900"/>
              </a:buClr>
              <a:buFontTx/>
              <a:buNone/>
            </a:pPr>
            <a:endParaRPr lang="cs-CZ" sz="2000" b="1" dirty="0" smtClean="0">
              <a:solidFill>
                <a:srgbClr val="00CC00"/>
              </a:solidFill>
              <a:latin typeface="Century Gothic" pitchFamily="34" charset="0"/>
            </a:endParaRPr>
          </a:p>
          <a:p>
            <a:pPr algn="ctr" eaLnBrk="1" hangingPunct="1">
              <a:lnSpc>
                <a:spcPct val="90000"/>
              </a:lnSpc>
              <a:buClr>
                <a:srgbClr val="FF9900"/>
              </a:buClr>
              <a:buFontTx/>
              <a:buNone/>
            </a:pPr>
            <a:endParaRPr lang="cs-CZ" sz="4000" dirty="0" smtClean="0">
              <a:solidFill>
                <a:srgbClr val="B0040C"/>
              </a:solidFill>
              <a:latin typeface="Times New Roman" pitchFamily="18" charset="0"/>
            </a:endParaRPr>
          </a:p>
          <a:p>
            <a:pPr algn="ctr" eaLnBrk="1" hangingPunct="1">
              <a:lnSpc>
                <a:spcPct val="90000"/>
              </a:lnSpc>
              <a:buClr>
                <a:srgbClr val="FF9900"/>
              </a:buClr>
              <a:buFontTx/>
              <a:buNone/>
            </a:pPr>
            <a:endParaRPr lang="cs-CZ" sz="4000" dirty="0" smtClean="0">
              <a:solidFill>
                <a:srgbClr val="B0040C"/>
              </a:solidFill>
              <a:latin typeface="Times New Roman" pitchFamily="18" charset="0"/>
            </a:endParaRPr>
          </a:p>
          <a:p>
            <a:pPr algn="ctr" eaLnBrk="1" hangingPunct="1">
              <a:lnSpc>
                <a:spcPct val="90000"/>
              </a:lnSpc>
              <a:buClr>
                <a:srgbClr val="FF9900"/>
              </a:buClr>
              <a:buFontTx/>
              <a:buNone/>
            </a:pPr>
            <a:endParaRPr lang="cs-CZ" sz="2000" dirty="0" smtClean="0">
              <a:solidFill>
                <a:srgbClr val="B0040C"/>
              </a:solidFill>
              <a:latin typeface="Times New Roman" pitchFamily="18" charset="0"/>
            </a:endParaRPr>
          </a:p>
          <a:p>
            <a:pPr algn="ctr" eaLnBrk="1" hangingPunct="1">
              <a:lnSpc>
                <a:spcPct val="90000"/>
              </a:lnSpc>
              <a:buClr>
                <a:srgbClr val="FF9900"/>
              </a:buClr>
              <a:buFontTx/>
              <a:buNone/>
            </a:pPr>
            <a:r>
              <a:rPr lang="cs-CZ" dirty="0" smtClean="0"/>
              <a:t>PRŮBĚH </a:t>
            </a:r>
            <a:r>
              <a:rPr lang="cs-CZ" dirty="0" smtClean="0"/>
              <a:t>PORADENSKÉHO </a:t>
            </a:r>
            <a:r>
              <a:rPr lang="cs-CZ" dirty="0" smtClean="0"/>
              <a:t>PROCESU                                                 A DIAGNOSTIKA ADHD i ADD</a:t>
            </a:r>
          </a:p>
          <a:p>
            <a:pPr algn="ctr" eaLnBrk="1" hangingPunct="1">
              <a:lnSpc>
                <a:spcPct val="90000"/>
              </a:lnSpc>
              <a:buClr>
                <a:srgbClr val="FF9900"/>
              </a:buClr>
              <a:buFontTx/>
              <a:buNone/>
            </a:pPr>
            <a:endParaRPr lang="cs-CZ" sz="1000" b="1" dirty="0" smtClean="0">
              <a:solidFill>
                <a:schemeClr val="hlink"/>
              </a:solidFill>
              <a:latin typeface="Century Gothic" pitchFamily="34" charset="0"/>
            </a:endParaRPr>
          </a:p>
          <a:p>
            <a:pPr eaLnBrk="1" hangingPunct="1">
              <a:lnSpc>
                <a:spcPct val="90000"/>
              </a:lnSpc>
              <a:buClr>
                <a:srgbClr val="FFCC00"/>
              </a:buClr>
            </a:pPr>
            <a:endParaRPr lang="cs-CZ" sz="3600" b="1" dirty="0" smtClean="0">
              <a:solidFill>
                <a:schemeClr val="hlink"/>
              </a:solidFill>
              <a:latin typeface="Century Gothic" pitchFamily="34" charset="0"/>
            </a:endParaRPr>
          </a:p>
          <a:p>
            <a:pPr eaLnBrk="1" hangingPunct="1">
              <a:lnSpc>
                <a:spcPct val="90000"/>
              </a:lnSpc>
              <a:buClr>
                <a:srgbClr val="FF9900"/>
              </a:buClr>
            </a:pPr>
            <a:endParaRPr lang="cs-CZ" sz="1600" b="1" dirty="0" smtClean="0">
              <a:solidFill>
                <a:schemeClr val="tx2"/>
              </a:solidFill>
              <a:latin typeface="Century Gothic" pitchFamily="34" charset="0"/>
            </a:endParaRPr>
          </a:p>
          <a:p>
            <a:pPr eaLnBrk="1" hangingPunct="1">
              <a:lnSpc>
                <a:spcPct val="90000"/>
              </a:lnSpc>
              <a:buClr>
                <a:srgbClr val="FF9900"/>
              </a:buClr>
            </a:pPr>
            <a:endParaRPr lang="cs-CZ" sz="2000" b="1" dirty="0" smtClean="0">
              <a:solidFill>
                <a:schemeClr val="tx2"/>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755576" y="1124744"/>
            <a:ext cx="7560840" cy="5544344"/>
          </a:xfrm>
        </p:spPr>
        <p:txBody>
          <a:bodyPr/>
          <a:lstStyle/>
          <a:p>
            <a:pPr eaLnBrk="1" hangingPunct="1">
              <a:buClr>
                <a:srgbClr val="FFCC00"/>
              </a:buClr>
              <a:buFontTx/>
              <a:buNone/>
            </a:pPr>
            <a:r>
              <a:rPr lang="cs-CZ" sz="4000" dirty="0" smtClean="0">
                <a:solidFill>
                  <a:schemeClr val="accent2"/>
                </a:solidFill>
                <a:latin typeface="Times New Roman" pitchFamily="18" charset="0"/>
              </a:rPr>
              <a:t> </a:t>
            </a:r>
          </a:p>
          <a:p>
            <a:pPr eaLnBrk="1" hangingPunct="1">
              <a:buClr>
                <a:srgbClr val="FFCC00"/>
              </a:buClr>
            </a:pPr>
            <a:r>
              <a:rPr lang="cs-CZ" dirty="0" smtClean="0"/>
              <a:t>Anamnéza: kromě standardního postupu věnujeme větší pozornost prenatálnímu vývoji a jeho komplikacím, ptáme se na možné genetické vlivy, věnujeme se podmínkám prostředí.                                   </a:t>
            </a:r>
          </a:p>
          <a:p>
            <a:pPr eaLnBrk="1" hangingPunct="1">
              <a:buClr>
                <a:srgbClr val="FFCC00"/>
              </a:buClr>
            </a:pPr>
            <a:endParaRPr lang="cs-CZ" dirty="0" smtClean="0">
              <a:solidFill>
                <a:schemeClr val="accent1"/>
              </a:solidFill>
              <a:latin typeface="Times New Roman" pitchFamily="18" charset="0"/>
            </a:endParaRPr>
          </a:p>
          <a:p>
            <a:pPr eaLnBrk="1" hangingPunct="1">
              <a:buClr>
                <a:srgbClr val="FFCC00"/>
              </a:buClr>
              <a:buFontTx/>
              <a:buNone/>
            </a:pPr>
            <a:r>
              <a:rPr lang="cs-CZ" sz="4000" dirty="0" smtClean="0">
                <a:solidFill>
                  <a:schemeClr val="accent1"/>
                </a:solidFill>
                <a:latin typeface="Times New Roman" pitchFamily="18" charset="0"/>
              </a:rPr>
              <a:t>   </a:t>
            </a:r>
            <a:endParaRPr lang="cs-CZ" sz="40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eaLnBrk="1" hangingPunct="1">
              <a:buClr>
                <a:srgbClr val="FFCC00"/>
              </a:buClr>
              <a:buFontTx/>
              <a:buNone/>
            </a:pPr>
            <a:r>
              <a:rPr lang="cs-CZ" sz="4000" dirty="0" smtClean="0">
                <a:solidFill>
                  <a:schemeClr val="accent1"/>
                </a:solidFill>
                <a:latin typeface="Times New Roman" pitchFamily="18" charset="0"/>
              </a:rPr>
              <a:t>  </a:t>
            </a:r>
          </a:p>
          <a:p>
            <a:pPr eaLnBrk="1" hangingPunct="1">
              <a:buClr>
                <a:srgbClr val="FFCC00"/>
              </a:buClr>
              <a:buFontTx/>
              <a:buNone/>
            </a:pPr>
            <a:r>
              <a:rPr lang="cs-CZ" sz="4000" dirty="0" smtClean="0">
                <a:solidFill>
                  <a:schemeClr val="accent1"/>
                </a:solidFill>
                <a:latin typeface="Times New Roman" pitchFamily="18" charset="0"/>
              </a:rPr>
              <a:t>  </a:t>
            </a:r>
            <a:r>
              <a:rPr lang="cs-CZ" dirty="0" smtClean="0"/>
              <a:t>Zjišťujeme </a:t>
            </a:r>
            <a:r>
              <a:rPr lang="cs-CZ" dirty="0" smtClean="0"/>
              <a:t>projevy dítěte od narození – zpravidla jsou rodiči popisovány 2 typy chování:</a:t>
            </a:r>
          </a:p>
          <a:p>
            <a:pPr eaLnBrk="1" hangingPunct="1">
              <a:buFontTx/>
              <a:buNone/>
            </a:pPr>
            <a:endParaRPr lang="cs-CZ"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3568" y="1052736"/>
            <a:ext cx="7560840" cy="5256312"/>
          </a:xfrm>
        </p:spPr>
        <p:txBody>
          <a:bodyPr/>
          <a:lstStyle/>
          <a:p>
            <a:pPr eaLnBrk="1" hangingPunct="1">
              <a:buClr>
                <a:srgbClr val="FFCC00"/>
              </a:buClr>
            </a:pPr>
            <a:r>
              <a:rPr lang="cs-CZ" dirty="0" smtClean="0"/>
              <a:t>dítě je od počátku vývoje neklidné, uplakané, nespokojené, dráždivé, má poruchy spánku</a:t>
            </a:r>
            <a:r>
              <a:rPr lang="cs-CZ" b="1" dirty="0" smtClean="0"/>
              <a:t> </a:t>
            </a:r>
            <a:r>
              <a:rPr lang="cs-CZ" dirty="0" smtClean="0"/>
              <a:t>(např. obrácený rytmus)</a:t>
            </a:r>
          </a:p>
          <a:p>
            <a:pPr eaLnBrk="1" hangingPunct="1">
              <a:buClr>
                <a:srgbClr val="FFCC00"/>
              </a:buClr>
            </a:pPr>
            <a:endParaRPr lang="cs-CZ" b="1" dirty="0" smtClean="0"/>
          </a:p>
          <a:p>
            <a:pPr eaLnBrk="1" hangingPunct="1">
              <a:buClr>
                <a:srgbClr val="FFCC00"/>
              </a:buClr>
            </a:pPr>
            <a:r>
              <a:rPr lang="cs-CZ" dirty="0" smtClean="0"/>
              <a:t>v kojeneckém věku je miminko spokojené, teprve později - zpravidla v batolecím období začíná být hyperaktivní, zlostné, neposlušné, apod.</a:t>
            </a:r>
          </a:p>
          <a:p>
            <a:pPr eaLnBrk="1" hangingPunct="1"/>
            <a:endParaRPr lang="cs-CZ" sz="4000" dirty="0" smtClean="0">
              <a:solidFill>
                <a:schemeClr val="hlink"/>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755575" y="188913"/>
            <a:ext cx="7560841" cy="6480175"/>
          </a:xfrm>
        </p:spPr>
        <p:txBody>
          <a:bodyPr/>
          <a:lstStyle/>
          <a:p>
            <a:pPr eaLnBrk="1" hangingPunct="1">
              <a:buClr>
                <a:srgbClr val="FFCC00"/>
              </a:buClr>
            </a:pPr>
            <a:r>
              <a:rPr lang="cs-CZ" dirty="0" smtClean="0"/>
              <a:t>Pohovor </a:t>
            </a:r>
            <a:r>
              <a:rPr lang="cs-CZ" dirty="0" smtClean="0"/>
              <a:t>s rodiči: probereme chování dítěte v různých situacích.                              </a:t>
            </a:r>
          </a:p>
          <a:p>
            <a:pPr eaLnBrk="1" hangingPunct="1">
              <a:buClr>
                <a:srgbClr val="FFCC00"/>
              </a:buClr>
            </a:pPr>
            <a:endParaRPr lang="cs-CZ" dirty="0" smtClean="0"/>
          </a:p>
          <a:p>
            <a:pPr eaLnBrk="1" hangingPunct="1">
              <a:buClr>
                <a:srgbClr val="FFCC00"/>
              </a:buClr>
              <a:buFontTx/>
              <a:buNone/>
            </a:pPr>
            <a:r>
              <a:rPr lang="cs-CZ" dirty="0" smtClean="0"/>
              <a:t>  Ptáme se na schopnost soustředit se, udržet pozornost, vůli a vytrvalost, event. ulpívavost, zajímáme se jak často mění dítě své zájmy, jak se projevuje chování dítěte, </a:t>
            </a:r>
            <a:r>
              <a:rPr lang="cs-CZ" dirty="0"/>
              <a:t>zda je dítě obratné, nebo nešikovné, zabýváme se i jeho sociálními vztahy.</a:t>
            </a:r>
          </a:p>
          <a:p>
            <a:pPr eaLnBrk="1" hangingPunct="1">
              <a:buClr>
                <a:srgbClr val="FFCC00"/>
              </a:buClr>
              <a:buFontTx/>
              <a:buNone/>
            </a:pPr>
            <a:endParaRPr lang="cs-CZ" dirty="0"/>
          </a:p>
          <a:p>
            <a:pPr eaLnBrk="1" hangingPunct="1">
              <a:buClr>
                <a:srgbClr val="FFCC00"/>
              </a:buClr>
              <a:buFontTx/>
              <a:buNone/>
            </a:pPr>
            <a:r>
              <a:rPr lang="cs-CZ" dirty="0"/>
              <a:t>  V této souvislosti jsou velmi cenné zprávy pedagogů.</a:t>
            </a:r>
          </a:p>
          <a:p>
            <a:pPr eaLnBrk="1" hangingPunct="1">
              <a:buClr>
                <a:srgbClr val="FFCC00"/>
              </a:buClr>
              <a:buFontTx/>
              <a:buNone/>
            </a:pPr>
            <a:endParaRPr lang="cs-CZ" sz="28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755576" y="1052736"/>
            <a:ext cx="7488832" cy="5689104"/>
          </a:xfrm>
        </p:spPr>
        <p:txBody>
          <a:bodyPr/>
          <a:lstStyle/>
          <a:p>
            <a:pPr marL="0" indent="0" eaLnBrk="1" hangingPunct="1">
              <a:buClr>
                <a:srgbClr val="FFCC00"/>
              </a:buClr>
              <a:buNone/>
            </a:pPr>
            <a:r>
              <a:rPr lang="cs-CZ" dirty="0" smtClean="0"/>
              <a:t>Vlastní </a:t>
            </a:r>
            <a:r>
              <a:rPr lang="cs-CZ" dirty="0" smtClean="0"/>
              <a:t>vyšetření:</a:t>
            </a:r>
          </a:p>
          <a:p>
            <a:pPr eaLnBrk="1" hangingPunct="1">
              <a:buClr>
                <a:srgbClr val="FFCC00"/>
              </a:buClr>
              <a:buFontTx/>
              <a:buNone/>
            </a:pPr>
            <a:endParaRPr lang="cs-CZ" dirty="0" smtClean="0"/>
          </a:p>
          <a:p>
            <a:pPr eaLnBrk="1" hangingPunct="1">
              <a:buClr>
                <a:srgbClr val="FFCC00"/>
              </a:buClr>
            </a:pPr>
            <a:r>
              <a:rPr lang="cs-CZ" dirty="0" smtClean="0">
                <a:effectLst>
                  <a:outerShdw blurRad="38100" dist="38100" dir="2700000" algn="tl">
                    <a:srgbClr val="000000">
                      <a:alpha val="43137"/>
                    </a:srgbClr>
                  </a:outerShdw>
                </a:effectLst>
              </a:rPr>
              <a:t>pozorování</a:t>
            </a:r>
            <a:r>
              <a:rPr lang="cs-CZ" dirty="0" smtClean="0"/>
              <a:t>: všímáme si veškerých projevů dítěte v průběhu vyšetření, zaznamenáváme nápadnosti v aktivitě, motorice, vyjadřování, navazování komunikace, případné emoční reakce, napětí a tiky, vytrvalost při práci, úpravu oblečení, atd.</a:t>
            </a:r>
          </a:p>
          <a:p>
            <a:pPr eaLnBrk="1" hangingPunct="1">
              <a:buClr>
                <a:srgbClr val="FFCC00"/>
              </a:buClr>
            </a:pPr>
            <a:endParaRPr lang="cs-CZ" sz="4000" dirty="0" smtClean="0">
              <a:solidFill>
                <a:schemeClr val="accent1"/>
              </a:solidFill>
              <a:latin typeface="Times New Roman" pitchFamily="18" charset="0"/>
            </a:endParaRPr>
          </a:p>
          <a:p>
            <a:pPr eaLnBrk="1" hangingPunct="1"/>
            <a:endParaRPr lang="cs-CZ"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DHD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 y="0"/>
            <a:ext cx="9147556"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755576" y="476672"/>
            <a:ext cx="7560840" cy="4968552"/>
          </a:xfrm>
        </p:spPr>
        <p:txBody>
          <a:bodyPr/>
          <a:lstStyle/>
          <a:p>
            <a:pPr eaLnBrk="1" hangingPunct="1">
              <a:buClr>
                <a:srgbClr val="FFCC00"/>
              </a:buClr>
              <a:buFont typeface="Wingdings" pitchFamily="2" charset="2"/>
              <a:buChar char="§"/>
            </a:pPr>
            <a:endParaRPr lang="cs-CZ" sz="4000" dirty="0" smtClean="0">
              <a:solidFill>
                <a:schemeClr val="accent2"/>
              </a:solidFill>
              <a:latin typeface="Times New Roman" pitchFamily="18" charset="0"/>
            </a:endParaRPr>
          </a:p>
          <a:p>
            <a:pPr eaLnBrk="1" hangingPunct="1">
              <a:buClr>
                <a:srgbClr val="FFCC00"/>
              </a:buClr>
              <a:buFont typeface="Wingdings" pitchFamily="2" charset="2"/>
              <a:buChar char="§"/>
            </a:pPr>
            <a:endParaRPr lang="cs-CZ" sz="4000" dirty="0" smtClean="0">
              <a:solidFill>
                <a:schemeClr val="accent2"/>
              </a:solidFill>
              <a:latin typeface="Times New Roman" pitchFamily="18" charset="0"/>
            </a:endParaRPr>
          </a:p>
          <a:p>
            <a:pPr eaLnBrk="1" hangingPunct="1">
              <a:buClr>
                <a:srgbClr val="FFCC00"/>
              </a:buClr>
            </a:pPr>
            <a:r>
              <a:rPr lang="cs-CZ" dirty="0" smtClean="0">
                <a:effectLst>
                  <a:outerShdw blurRad="38100" dist="38100" dir="2700000" algn="tl">
                    <a:srgbClr val="000000">
                      <a:alpha val="43137"/>
                    </a:srgbClr>
                  </a:outerShdw>
                </a:effectLst>
              </a:rPr>
              <a:t>rozhovor</a:t>
            </a:r>
            <a:r>
              <a:rPr lang="cs-CZ" dirty="0" smtClean="0"/>
              <a:t>: všímáme si zejména zvláštností v řeči (výslovnost, vyjadřování, artikulace), zaměřujeme pozornost na vztahy v rodině,  mezi vrstevníky a ve školském zařízení.</a:t>
            </a:r>
          </a:p>
          <a:p>
            <a:pPr eaLnBrk="1" hangingPunct="1"/>
            <a:endParaRPr lang="cs-CZ" sz="4000" dirty="0" smtClean="0">
              <a:solidFill>
                <a:schemeClr val="accent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755576" y="188913"/>
            <a:ext cx="7454974" cy="6553200"/>
          </a:xfrm>
        </p:spPr>
        <p:txBody>
          <a:bodyPr/>
          <a:lstStyle/>
          <a:p>
            <a:pPr eaLnBrk="1" hangingPunct="1">
              <a:buClr>
                <a:srgbClr val="FF9900"/>
              </a:buClr>
            </a:pPr>
            <a:endParaRPr lang="cs-CZ" sz="900" b="1" dirty="0" smtClean="0">
              <a:solidFill>
                <a:schemeClr val="tx2"/>
              </a:solidFill>
              <a:latin typeface="Century Gothic" pitchFamily="34" charset="0"/>
            </a:endParaRPr>
          </a:p>
          <a:p>
            <a:pPr eaLnBrk="1" hangingPunct="1">
              <a:buClr>
                <a:srgbClr val="FFCC00"/>
              </a:buClr>
              <a:buFont typeface="Wingdings" pitchFamily="2" charset="2"/>
              <a:buChar char="§"/>
            </a:pPr>
            <a:endParaRPr lang="cs-CZ" b="1" dirty="0" smtClean="0">
              <a:solidFill>
                <a:schemeClr val="accent2"/>
              </a:solidFill>
              <a:latin typeface="Century Gothic" pitchFamily="34" charset="0"/>
            </a:endParaRPr>
          </a:p>
          <a:p>
            <a:pPr eaLnBrk="1" hangingPunct="1">
              <a:buClr>
                <a:srgbClr val="FFCC00"/>
              </a:buClr>
              <a:buFont typeface="Wingdings" pitchFamily="2" charset="2"/>
              <a:buChar char="§"/>
            </a:pPr>
            <a:endParaRPr lang="cs-CZ" sz="4000" dirty="0" smtClean="0">
              <a:solidFill>
                <a:schemeClr val="accent2"/>
              </a:solidFill>
              <a:latin typeface="Times New Roman" pitchFamily="18" charset="0"/>
            </a:endParaRPr>
          </a:p>
          <a:p>
            <a:pPr eaLnBrk="1" hangingPunct="1">
              <a:buClr>
                <a:srgbClr val="FFCC00"/>
              </a:buClr>
            </a:pPr>
            <a:r>
              <a:rPr lang="cs-CZ" dirty="0" smtClean="0">
                <a:effectLst>
                  <a:outerShdw blurRad="38100" dist="38100" dir="2700000" algn="tl">
                    <a:srgbClr val="000000">
                      <a:alpha val="43137"/>
                    </a:srgbClr>
                  </a:outerShdw>
                </a:effectLst>
              </a:rPr>
              <a:t>zjišťování úrovně rozumových schopností</a:t>
            </a:r>
            <a:r>
              <a:rPr lang="cs-CZ" dirty="0" smtClean="0"/>
              <a:t>: používáme zejména komplexní intelektové testové baterie pro příslušnou věkovou kategorii (WISC III, TM, Kaufmanova baterie, apod.).</a:t>
            </a:r>
          </a:p>
          <a:p>
            <a:pPr eaLnBrk="1" hangingPunct="1">
              <a:buClr>
                <a:srgbClr val="FFCC00"/>
              </a:buClr>
            </a:pPr>
            <a:endParaRPr lang="cs-CZ" b="1" dirty="0" smtClean="0">
              <a:solidFill>
                <a:schemeClr val="accent1"/>
              </a:solidFill>
              <a:latin typeface="Century Gothic" pitchFamily="34" charset="0"/>
            </a:endParaRPr>
          </a:p>
          <a:p>
            <a:pPr eaLnBrk="1" hangingPunct="1">
              <a:buClr>
                <a:srgbClr val="FFCC00"/>
              </a:buClr>
            </a:pPr>
            <a:endParaRPr lang="cs-CZ" b="1" dirty="0" smtClean="0">
              <a:solidFill>
                <a:schemeClr val="accent1"/>
              </a:solidFill>
              <a:latin typeface="Century Gothic" pitchFamily="34" charset="0"/>
            </a:endParaRPr>
          </a:p>
          <a:p>
            <a:pPr eaLnBrk="1" hangingPunct="1">
              <a:buClr>
                <a:srgbClr val="FF9900"/>
              </a:buClr>
              <a:buFontTx/>
              <a:buNone/>
            </a:pPr>
            <a:endParaRPr lang="cs-CZ" b="1" dirty="0" smtClean="0">
              <a:solidFill>
                <a:srgbClr val="00CC00"/>
              </a:solidFill>
              <a:latin typeface="Century Gothic" pitchFamily="34" charset="0"/>
            </a:endParaRPr>
          </a:p>
          <a:p>
            <a:pPr eaLnBrk="1" hangingPunct="1">
              <a:buClr>
                <a:srgbClr val="FF9900"/>
              </a:buClr>
            </a:pPr>
            <a:endParaRPr lang="cs-CZ" sz="900" b="1" dirty="0" smtClean="0">
              <a:solidFill>
                <a:srgbClr val="00CC00"/>
              </a:solidFill>
              <a:latin typeface="Century Gothic" pitchFamily="34" charset="0"/>
            </a:endParaRPr>
          </a:p>
          <a:p>
            <a:pPr eaLnBrk="1" hangingPunct="1"/>
            <a:endParaRPr lang="cs-CZ" sz="3600" dirty="0" smtClean="0">
              <a:solidFill>
                <a:srgbClr val="00CC00"/>
              </a:solidFill>
            </a:endParaRPr>
          </a:p>
          <a:p>
            <a:pPr eaLnBrk="1" hangingPunct="1"/>
            <a:endParaRPr lang="cs-CZ" sz="3600" dirty="0" smtClean="0">
              <a:solidFill>
                <a:srgbClr val="00CC0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755576" y="1556792"/>
            <a:ext cx="7416824" cy="4035152"/>
          </a:xfrm>
        </p:spPr>
        <p:txBody>
          <a:bodyPr/>
          <a:lstStyle/>
          <a:p>
            <a:pPr eaLnBrk="1" hangingPunct="1">
              <a:buClr>
                <a:srgbClr val="FFCC00"/>
              </a:buClr>
              <a:buFont typeface="Wingdings" pitchFamily="2" charset="2"/>
              <a:buNone/>
            </a:pPr>
            <a:r>
              <a:rPr lang="cs-CZ" sz="4000" dirty="0" smtClean="0">
                <a:solidFill>
                  <a:schemeClr val="accent1"/>
                </a:solidFill>
                <a:latin typeface="Times New Roman" pitchFamily="18" charset="0"/>
              </a:rPr>
              <a:t>  </a:t>
            </a:r>
            <a:r>
              <a:rPr lang="cs-CZ" dirty="0" smtClean="0">
                <a:latin typeface="+mj-lt"/>
              </a:rPr>
              <a:t>Sledujeme rozložení výkonů mezi jednotlivými subtesty ve verbální a neverbální částí – zaměřujeme se i na vnitřní výkon v jednom subtestu.</a:t>
            </a:r>
          </a:p>
          <a:p>
            <a:pPr eaLnBrk="1" hangingPunct="1">
              <a:buFontTx/>
              <a:buChar char="•"/>
            </a:pPr>
            <a:endParaRPr lang="cs-CZ" sz="4000" dirty="0" smtClean="0">
              <a:solidFill>
                <a:schemeClr val="hlink"/>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755576" y="1119882"/>
            <a:ext cx="7124774" cy="5549205"/>
          </a:xfrm>
        </p:spPr>
        <p:txBody>
          <a:bodyPr/>
          <a:lstStyle/>
          <a:p>
            <a:pPr eaLnBrk="1" hangingPunct="1">
              <a:lnSpc>
                <a:spcPct val="90000"/>
              </a:lnSpc>
              <a:buClr>
                <a:srgbClr val="FFCC00"/>
              </a:buClr>
              <a:buFont typeface="Wingdings" pitchFamily="2" charset="2"/>
              <a:buChar char="§"/>
            </a:pPr>
            <a:endParaRPr lang="cs-CZ" sz="4000" b="1" dirty="0" smtClean="0">
              <a:solidFill>
                <a:schemeClr val="accent2"/>
              </a:solidFill>
              <a:latin typeface="Century Gothic" pitchFamily="34" charset="0"/>
            </a:endParaRPr>
          </a:p>
          <a:p>
            <a:pPr eaLnBrk="1" hangingPunct="1">
              <a:lnSpc>
                <a:spcPct val="90000"/>
              </a:lnSpc>
              <a:buClr>
                <a:srgbClr val="FFCC00"/>
              </a:buClr>
            </a:pPr>
            <a:r>
              <a:rPr lang="cs-CZ" dirty="0" smtClean="0">
                <a:effectLst>
                  <a:outerShdw blurRad="38100" dist="38100" dir="2700000" algn="tl">
                    <a:srgbClr val="000000">
                      <a:alpha val="43137"/>
                    </a:srgbClr>
                  </a:outerShdw>
                </a:effectLst>
              </a:rPr>
              <a:t>zjišťování úrovně parciálních schopností</a:t>
            </a:r>
            <a:r>
              <a:rPr lang="cs-CZ" dirty="0" smtClean="0"/>
              <a:t>: </a:t>
            </a:r>
          </a:p>
          <a:p>
            <a:pPr eaLnBrk="1" hangingPunct="1">
              <a:lnSpc>
                <a:spcPct val="90000"/>
              </a:lnSpc>
              <a:buClr>
                <a:srgbClr val="FFCC00"/>
              </a:buClr>
            </a:pPr>
            <a:endParaRPr lang="cs-CZ" dirty="0" smtClean="0"/>
          </a:p>
          <a:p>
            <a:pPr eaLnBrk="1" hangingPunct="1">
              <a:lnSpc>
                <a:spcPct val="90000"/>
              </a:lnSpc>
              <a:buClr>
                <a:srgbClr val="FFCC00"/>
              </a:buClr>
              <a:buFont typeface="Wingdings" panose="05000000000000000000" pitchFamily="2" charset="2"/>
              <a:buChar char="Ø"/>
            </a:pPr>
            <a:r>
              <a:rPr lang="cs-CZ" dirty="0" smtClean="0"/>
              <a:t>administrujeme testy pozornosti (např. číselný čtverec)</a:t>
            </a:r>
          </a:p>
          <a:p>
            <a:pPr eaLnBrk="1" hangingPunct="1">
              <a:lnSpc>
                <a:spcPct val="90000"/>
              </a:lnSpc>
              <a:buClr>
                <a:srgbClr val="FFCC00"/>
              </a:buClr>
              <a:buFont typeface="Wingdings" panose="05000000000000000000" pitchFamily="2" charset="2"/>
              <a:buChar char="Ø"/>
            </a:pPr>
            <a:endParaRPr lang="cs-CZ" dirty="0" smtClean="0"/>
          </a:p>
          <a:p>
            <a:pPr eaLnBrk="1" hangingPunct="1">
              <a:lnSpc>
                <a:spcPct val="90000"/>
              </a:lnSpc>
              <a:buClr>
                <a:srgbClr val="FFCC00"/>
              </a:buClr>
              <a:buFont typeface="Wingdings" panose="05000000000000000000" pitchFamily="2" charset="2"/>
              <a:buChar char="Ø"/>
            </a:pPr>
            <a:r>
              <a:rPr lang="cs-CZ" dirty="0" smtClean="0"/>
              <a:t>zjišťujeme úroveň jemné motoriky pomocí kresebných testů (test postavy, obkreslování)</a:t>
            </a:r>
            <a:r>
              <a:rPr lang="cs-CZ" b="1" dirty="0" smtClean="0"/>
              <a:t> </a:t>
            </a:r>
          </a:p>
          <a:p>
            <a:pPr eaLnBrk="1" hangingPunct="1">
              <a:lnSpc>
                <a:spcPct val="90000"/>
              </a:lnSpc>
              <a:buClr>
                <a:srgbClr val="FFCC00"/>
              </a:buClr>
              <a:buFont typeface="Wingdings" panose="05000000000000000000" pitchFamily="2" charset="2"/>
              <a:buChar char="Ø"/>
            </a:pPr>
            <a:endParaRPr lang="cs-CZ" sz="1400" b="1" dirty="0" smtClean="0">
              <a:solidFill>
                <a:schemeClr val="tx2"/>
              </a:solidFill>
              <a:latin typeface="Century Gothic" pitchFamily="34" charset="0"/>
            </a:endParaRPr>
          </a:p>
          <a:p>
            <a:pPr eaLnBrk="1" hangingPunct="1">
              <a:lnSpc>
                <a:spcPct val="90000"/>
              </a:lnSpc>
              <a:buClr>
                <a:srgbClr val="FFCC00"/>
              </a:buClr>
              <a:buFont typeface="Wingdings" panose="05000000000000000000" pitchFamily="2" charset="2"/>
              <a:buChar char="Ø"/>
            </a:pPr>
            <a:endParaRPr lang="cs-CZ" sz="2800" b="1" dirty="0" smtClean="0">
              <a:solidFill>
                <a:schemeClr val="tx2"/>
              </a:solidFill>
              <a:latin typeface="Century Gothic" pitchFamily="34" charset="0"/>
            </a:endParaRPr>
          </a:p>
          <a:p>
            <a:pPr eaLnBrk="1" hangingPunct="1">
              <a:lnSpc>
                <a:spcPct val="90000"/>
              </a:lnSpc>
            </a:pPr>
            <a:endParaRPr lang="cs-CZ" sz="28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755576" y="908720"/>
            <a:ext cx="7632848" cy="5184874"/>
          </a:xfrm>
        </p:spPr>
        <p:txBody>
          <a:bodyPr>
            <a:normAutofit/>
          </a:bodyPr>
          <a:lstStyle/>
          <a:p>
            <a:pPr eaLnBrk="1" hangingPunct="1">
              <a:buClr>
                <a:srgbClr val="FFCC00"/>
              </a:buClr>
              <a:buFontTx/>
              <a:buChar char="•"/>
            </a:pPr>
            <a:r>
              <a:rPr lang="cs-CZ" dirty="0" smtClean="0"/>
              <a:t>vizuální a auditivní percepci</a:t>
            </a:r>
          </a:p>
          <a:p>
            <a:pPr eaLnBrk="1" hangingPunct="1">
              <a:buClr>
                <a:srgbClr val="FFCC00"/>
              </a:buClr>
              <a:buFontTx/>
              <a:buChar char="•"/>
            </a:pPr>
            <a:endParaRPr lang="cs-CZ" dirty="0" smtClean="0"/>
          </a:p>
          <a:p>
            <a:pPr eaLnBrk="1" hangingPunct="1">
              <a:buClr>
                <a:srgbClr val="FFCC00"/>
              </a:buClr>
              <a:buFontTx/>
              <a:buChar char="•"/>
            </a:pPr>
            <a:r>
              <a:rPr lang="cs-CZ" dirty="0" smtClean="0"/>
              <a:t>pravolevou orientaci, lateralitu</a:t>
            </a:r>
          </a:p>
          <a:p>
            <a:pPr eaLnBrk="1" hangingPunct="1">
              <a:buClr>
                <a:srgbClr val="FFCC00"/>
              </a:buClr>
              <a:buFontTx/>
              <a:buChar char="•"/>
            </a:pPr>
            <a:endParaRPr lang="cs-CZ" dirty="0" smtClean="0"/>
          </a:p>
          <a:p>
            <a:pPr eaLnBrk="1" hangingPunct="1">
              <a:buClr>
                <a:srgbClr val="FFCC00"/>
              </a:buClr>
              <a:buFontTx/>
              <a:buChar char="•"/>
            </a:pPr>
            <a:r>
              <a:rPr lang="cs-CZ" dirty="0" smtClean="0"/>
              <a:t>paměťové funkce, schopnost plánování, exekutivní funkce</a:t>
            </a:r>
          </a:p>
          <a:p>
            <a:pPr eaLnBrk="1" hangingPunct="1">
              <a:buClr>
                <a:srgbClr val="FFCC00"/>
              </a:buClr>
              <a:buFontTx/>
              <a:buChar char="•"/>
            </a:pPr>
            <a:endParaRPr lang="cs-CZ" dirty="0" smtClean="0"/>
          </a:p>
          <a:p>
            <a:pPr eaLnBrk="1" hangingPunct="1">
              <a:buClr>
                <a:srgbClr val="FFCC00"/>
              </a:buClr>
              <a:buFontTx/>
              <a:buChar char="•"/>
            </a:pPr>
            <a:r>
              <a:rPr lang="cs-CZ" dirty="0" smtClean="0"/>
              <a:t>(emoční ladění, osobnostní charakteristiky, dg. SPU)</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755576" y="1196751"/>
            <a:ext cx="7560840" cy="5545361"/>
          </a:xfrm>
        </p:spPr>
        <p:txBody>
          <a:bodyPr/>
          <a:lstStyle/>
          <a:p>
            <a:pPr eaLnBrk="1" hangingPunct="1">
              <a:buClr>
                <a:srgbClr val="FF9900"/>
              </a:buClr>
            </a:pPr>
            <a:endParaRPr lang="cs-CZ" sz="2400" b="1" dirty="0" smtClean="0">
              <a:solidFill>
                <a:srgbClr val="00CC00"/>
              </a:solidFill>
              <a:latin typeface="Century Gothic" pitchFamily="34" charset="0"/>
            </a:endParaRPr>
          </a:p>
          <a:p>
            <a:pPr eaLnBrk="1" hangingPunct="1">
              <a:buClr>
                <a:srgbClr val="FFCC00"/>
              </a:buClr>
              <a:buFont typeface="Wingdings" pitchFamily="2" charset="2"/>
              <a:buChar char="§"/>
            </a:pPr>
            <a:endParaRPr lang="cs-CZ" b="1" dirty="0" smtClean="0">
              <a:solidFill>
                <a:schemeClr val="accent2"/>
              </a:solidFill>
              <a:latin typeface="Century Gothic" pitchFamily="34" charset="0"/>
            </a:endParaRPr>
          </a:p>
          <a:p>
            <a:pPr eaLnBrk="1" hangingPunct="1">
              <a:buClr>
                <a:srgbClr val="FFCC00"/>
              </a:buClr>
              <a:buFont typeface="Wingdings" pitchFamily="2" charset="2"/>
              <a:buChar char="§"/>
            </a:pPr>
            <a:r>
              <a:rPr lang="cs-CZ" dirty="0" smtClean="0">
                <a:effectLst>
                  <a:outerShdw blurRad="38100" dist="38100" dir="2700000" algn="tl">
                    <a:srgbClr val="000000">
                      <a:alpha val="43137"/>
                    </a:srgbClr>
                  </a:outerShdw>
                </a:effectLst>
              </a:rPr>
              <a:t>závěr </a:t>
            </a:r>
            <a:r>
              <a:rPr lang="cs-CZ" dirty="0" smtClean="0">
                <a:effectLst>
                  <a:outerShdw blurRad="38100" dist="38100" dir="2700000" algn="tl">
                    <a:srgbClr val="000000">
                      <a:alpha val="43137"/>
                    </a:srgbClr>
                  </a:outerShdw>
                </a:effectLst>
              </a:rPr>
              <a:t>vyšetření a doporučení</a:t>
            </a:r>
            <a:r>
              <a:rPr lang="cs-CZ" dirty="0" smtClean="0"/>
              <a:t>: s rodiči probereme výsledky vyšetření, podle obrazu poruchy dítěte zvážíme, zda nejsou nutná další odborná vyšetření (neurologické) a následná spolupráce s pedagogy.</a:t>
            </a:r>
          </a:p>
          <a:p>
            <a:pPr eaLnBrk="1" hangingPunct="1">
              <a:buClr>
                <a:srgbClr val="FFCC00"/>
              </a:buClr>
            </a:pPr>
            <a:endParaRPr lang="cs-CZ" sz="4000" dirty="0" smtClean="0">
              <a:solidFill>
                <a:schemeClr val="accent1"/>
              </a:solidFill>
              <a:latin typeface="Times New Roman" pitchFamily="18" charset="0"/>
            </a:endParaRPr>
          </a:p>
          <a:p>
            <a:pPr eaLnBrk="1" hangingPunct="1">
              <a:buClr>
                <a:srgbClr val="FFCC00"/>
              </a:buClr>
            </a:pPr>
            <a:endParaRPr lang="cs-CZ" sz="2400" b="1" dirty="0" smtClean="0">
              <a:solidFill>
                <a:srgbClr val="00CC00"/>
              </a:solidFill>
              <a:latin typeface="Century Gothic" pitchFamily="34" charset="0"/>
            </a:endParaRPr>
          </a:p>
          <a:p>
            <a:pPr eaLnBrk="1" hangingPunct="1">
              <a:buClr>
                <a:srgbClr val="FFCC00"/>
              </a:buClr>
            </a:pPr>
            <a:endParaRPr lang="cs-CZ" sz="2400" b="1" dirty="0" smtClean="0">
              <a:solidFill>
                <a:srgbClr val="00CC00"/>
              </a:solidFill>
              <a:latin typeface="Century Gothic" pitchFamily="34" charset="0"/>
            </a:endParaRPr>
          </a:p>
          <a:p>
            <a:pPr eaLnBrk="1" hangingPunct="1"/>
            <a:endParaRPr lang="cs-CZ" sz="2400"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683568" y="980728"/>
            <a:ext cx="7488833" cy="4827587"/>
          </a:xfrm>
        </p:spPr>
        <p:txBody>
          <a:bodyPr/>
          <a:lstStyle/>
          <a:p>
            <a:pPr algn="ctr" eaLnBrk="1" hangingPunct="1">
              <a:buFontTx/>
              <a:buNone/>
            </a:pPr>
            <a:r>
              <a:rPr lang="cs-CZ" dirty="0" smtClean="0"/>
              <a:t>  </a:t>
            </a:r>
            <a:r>
              <a:rPr lang="cs-CZ" sz="2800" dirty="0" smtClean="0"/>
              <a:t>PODPŮRNÉ PSYCHOLOGICKÉ PROSTŘEDKY, </a:t>
            </a:r>
            <a:r>
              <a:rPr lang="cs-CZ" sz="2800" dirty="0" smtClean="0"/>
              <a:t>       JEŽ </a:t>
            </a:r>
            <a:r>
              <a:rPr lang="cs-CZ" sz="2800" dirty="0" smtClean="0"/>
              <a:t>MŮŽEME VYUŽÍT PŘI PRÁCI S DĚTMI S PORUCHAMI AKTIVITY A POZORNOSTI</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ritalin_and_adhd_recent_d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836712"/>
            <a:ext cx="4986536" cy="4970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755576" y="980727"/>
            <a:ext cx="7488832" cy="5761385"/>
          </a:xfrm>
        </p:spPr>
        <p:txBody>
          <a:bodyPr/>
          <a:lstStyle/>
          <a:p>
            <a:pPr eaLnBrk="1" hangingPunct="1">
              <a:lnSpc>
                <a:spcPct val="90000"/>
              </a:lnSpc>
              <a:buClr>
                <a:srgbClr val="FFCC00"/>
              </a:buClr>
            </a:pPr>
            <a:r>
              <a:rPr lang="cs-CZ" dirty="0" smtClean="0"/>
              <a:t>trénink pozornosti – KUPOZ – cvičení na soustředění</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trénink vytrvalosti</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nácvik koordinace pohybu a podpora rozvoje obratnosti </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EEG biofeedback</a:t>
            </a:r>
          </a:p>
          <a:p>
            <a:pPr eaLnBrk="1" hangingPunct="1">
              <a:lnSpc>
                <a:spcPct val="90000"/>
              </a:lnSpc>
              <a:buClr>
                <a:srgbClr val="FFCC00"/>
              </a:buClr>
            </a:pPr>
            <a:endParaRPr lang="cs-CZ" dirty="0" smtClean="0"/>
          </a:p>
          <a:p>
            <a:pPr eaLnBrk="1" hangingPunct="1">
              <a:lnSpc>
                <a:spcPct val="90000"/>
              </a:lnSpc>
              <a:buClr>
                <a:srgbClr val="FFCC00"/>
              </a:buClr>
            </a:pPr>
            <a:r>
              <a:rPr lang="cs-CZ" dirty="0" smtClean="0"/>
              <a:t>relaxační metody</a:t>
            </a:r>
          </a:p>
          <a:p>
            <a:pPr eaLnBrk="1" hangingPunct="1">
              <a:lnSpc>
                <a:spcPct val="90000"/>
              </a:lnSpc>
              <a:buClr>
                <a:srgbClr val="FFCC00"/>
              </a:buClr>
            </a:pPr>
            <a:endParaRPr lang="cs-CZ" sz="3600" dirty="0" smtClean="0">
              <a:solidFill>
                <a:schemeClr val="accent1"/>
              </a:solidFill>
              <a:latin typeface="Times New Roman" pitchFamily="18" charset="0"/>
            </a:endParaRPr>
          </a:p>
          <a:p>
            <a:pPr eaLnBrk="1" hangingPunct="1">
              <a:lnSpc>
                <a:spcPct val="90000"/>
              </a:lnSpc>
            </a:pPr>
            <a:endParaRPr lang="cs-CZ" sz="2800"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Zobrazit obrázek v plné velikost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64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7" descr="p45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755576" y="404664"/>
            <a:ext cx="7560841" cy="6120408"/>
          </a:xfrm>
        </p:spPr>
        <p:txBody>
          <a:bodyPr/>
          <a:lstStyle/>
          <a:p>
            <a:pPr eaLnBrk="1" hangingPunct="1">
              <a:lnSpc>
                <a:spcPct val="90000"/>
              </a:lnSpc>
              <a:buClr>
                <a:srgbClr val="FFFF00"/>
              </a:buClr>
            </a:pPr>
            <a:r>
              <a:rPr lang="cs-CZ" dirty="0" smtClean="0">
                <a:cs typeface="Gautami" pitchFamily="2" charset="0"/>
              </a:rPr>
              <a:t>Hyperaktivita</a:t>
            </a:r>
            <a:endParaRPr lang="cs-CZ" dirty="0" smtClean="0"/>
          </a:p>
          <a:p>
            <a:pPr eaLnBrk="1" hangingPunct="1">
              <a:lnSpc>
                <a:spcPct val="90000"/>
              </a:lnSpc>
              <a:buClr>
                <a:srgbClr val="FFFF00"/>
              </a:buClr>
            </a:pPr>
            <a:endParaRPr lang="cs-CZ" dirty="0" smtClean="0"/>
          </a:p>
          <a:p>
            <a:pPr eaLnBrk="1" hangingPunct="1">
              <a:lnSpc>
                <a:spcPct val="90000"/>
              </a:lnSpc>
              <a:buClr>
                <a:srgbClr val="FFFF00"/>
              </a:buClr>
            </a:pPr>
            <a:r>
              <a:rPr lang="cs-CZ" dirty="0" smtClean="0">
                <a:cs typeface="Gautami" pitchFamily="2" charset="0"/>
              </a:rPr>
              <a:t>Impulzivita</a:t>
            </a:r>
            <a:endParaRPr lang="cs-CZ" dirty="0" smtClean="0"/>
          </a:p>
          <a:p>
            <a:pPr eaLnBrk="1" hangingPunct="1">
              <a:lnSpc>
                <a:spcPct val="90000"/>
              </a:lnSpc>
              <a:buClr>
                <a:srgbClr val="FFCC00"/>
              </a:buClr>
            </a:pPr>
            <a:endParaRPr lang="cs-CZ" dirty="0" smtClean="0"/>
          </a:p>
          <a:p>
            <a:pPr eaLnBrk="1" hangingPunct="1">
              <a:lnSpc>
                <a:spcPct val="90000"/>
              </a:lnSpc>
              <a:buClr>
                <a:srgbClr val="FF9900"/>
              </a:buClr>
            </a:pPr>
            <a:r>
              <a:rPr lang="cs-CZ" dirty="0" smtClean="0">
                <a:cs typeface="Gautami" pitchFamily="2" charset="0"/>
              </a:rPr>
              <a:t>syndrom </a:t>
            </a:r>
            <a:r>
              <a:rPr lang="cs-CZ" dirty="0" smtClean="0">
                <a:cs typeface="Gautami" pitchFamily="2" charset="0"/>
              </a:rPr>
              <a:t>LDE (lehká dětská encefalopatie)</a:t>
            </a:r>
            <a:endParaRPr lang="cs-CZ" dirty="0" smtClean="0"/>
          </a:p>
          <a:p>
            <a:pPr eaLnBrk="1" hangingPunct="1">
              <a:lnSpc>
                <a:spcPct val="90000"/>
              </a:lnSpc>
              <a:buClr>
                <a:srgbClr val="FF9900"/>
              </a:buClr>
            </a:pPr>
            <a:endParaRPr lang="cs-CZ" dirty="0" smtClean="0"/>
          </a:p>
          <a:p>
            <a:pPr eaLnBrk="1" hangingPunct="1">
              <a:lnSpc>
                <a:spcPct val="90000"/>
              </a:lnSpc>
              <a:buClr>
                <a:srgbClr val="FF9900"/>
              </a:buClr>
            </a:pPr>
            <a:r>
              <a:rPr lang="cs-CZ" dirty="0" smtClean="0">
                <a:cs typeface="Gautami" pitchFamily="2" charset="0"/>
              </a:rPr>
              <a:t>LMD </a:t>
            </a:r>
            <a:r>
              <a:rPr lang="cs-CZ" dirty="0" smtClean="0">
                <a:cs typeface="Gautami" pitchFamily="2" charset="0"/>
              </a:rPr>
              <a:t>(lehká mozková dysfunkce)</a:t>
            </a:r>
            <a:endParaRPr lang="cs-CZ" dirty="0" smtClean="0"/>
          </a:p>
          <a:p>
            <a:pPr eaLnBrk="1" hangingPunct="1">
              <a:lnSpc>
                <a:spcPct val="90000"/>
              </a:lnSpc>
            </a:pPr>
            <a:endParaRPr lang="cs-CZ" dirty="0" smtClean="0">
              <a:cs typeface="Gautami" pitchFamily="2" charset="0"/>
            </a:endParaRPr>
          </a:p>
          <a:p>
            <a:pPr eaLnBrk="1" hangingPunct="1">
              <a:lnSpc>
                <a:spcPct val="90000"/>
              </a:lnSpc>
            </a:pPr>
            <a:r>
              <a:rPr lang="cs-CZ" dirty="0" smtClean="0">
                <a:cs typeface="Gautami" pitchFamily="2" charset="0"/>
              </a:rPr>
              <a:t>Hyperkinetická porucha</a:t>
            </a:r>
          </a:p>
          <a:p>
            <a:pPr eaLnBrk="1" hangingPunct="1">
              <a:lnSpc>
                <a:spcPct val="90000"/>
              </a:lnSpc>
            </a:pPr>
            <a:endParaRPr lang="cs-CZ" dirty="0">
              <a:cs typeface="Gautami" pitchFamily="2" charset="0"/>
            </a:endParaRPr>
          </a:p>
          <a:p>
            <a:pPr>
              <a:lnSpc>
                <a:spcPct val="90000"/>
              </a:lnSpc>
            </a:pPr>
            <a:r>
              <a:rPr lang="cs-CZ" dirty="0">
                <a:cs typeface="Gautami" pitchFamily="2" charset="0"/>
              </a:rPr>
              <a:t>Hyperkinetická porucha chování</a:t>
            </a:r>
          </a:p>
          <a:p>
            <a:pPr eaLnBrk="1" hangingPunct="1">
              <a:lnSpc>
                <a:spcPct val="90000"/>
              </a:lnSpc>
            </a:pPr>
            <a:endParaRPr lang="cs-CZ" dirty="0" smtClean="0">
              <a:cs typeface="Gautami" pitchFamily="2"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cs-CZ" smtClean="0"/>
          </a:p>
        </p:txBody>
      </p:sp>
      <p:sp>
        <p:nvSpPr>
          <p:cNvPr id="44035" name="Rectangle 3"/>
          <p:cNvSpPr>
            <a:spLocks noGrp="1" noChangeArrowheads="1"/>
          </p:cNvSpPr>
          <p:nvPr>
            <p:ph idx="1"/>
          </p:nvPr>
        </p:nvSpPr>
        <p:spPr/>
        <p:txBody>
          <a:bodyPr/>
          <a:lstStyle/>
          <a:p>
            <a:pPr eaLnBrk="1" hangingPunct="1"/>
            <a:endParaRPr lang="cs-CZ" smtClean="0"/>
          </a:p>
        </p:txBody>
      </p:sp>
      <p:sp>
        <p:nvSpPr>
          <p:cNvPr id="44036" name="AutoShape 5" descr="o4570">
            <a:hlinkClick r:id="rId2"/>
          </p:cNvPr>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44037" name="Picture 7" descr="p4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45058" name="AutoShape 5" descr="EEG System"/>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45059" name="AutoShape 7" descr="EEG System"/>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45060" name="Picture 9" descr="EEG Biofeedback / Neurofeedback syste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b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755576" y="476672"/>
            <a:ext cx="7488832" cy="5905401"/>
          </a:xfrm>
        </p:spPr>
        <p:txBody>
          <a:bodyPr>
            <a:normAutofit/>
          </a:bodyPr>
          <a:lstStyle/>
          <a:p>
            <a:pPr eaLnBrk="1" hangingPunct="1">
              <a:buClr>
                <a:srgbClr val="FFCC00"/>
              </a:buClr>
            </a:pPr>
            <a:r>
              <a:rPr lang="cs-CZ" dirty="0" smtClean="0"/>
              <a:t>arteterapie</a:t>
            </a:r>
          </a:p>
          <a:p>
            <a:pPr eaLnBrk="1" hangingPunct="1">
              <a:buClr>
                <a:srgbClr val="FFCC00"/>
              </a:buClr>
            </a:pPr>
            <a:endParaRPr lang="cs-CZ" dirty="0" smtClean="0"/>
          </a:p>
          <a:p>
            <a:pPr eaLnBrk="1" hangingPunct="1">
              <a:buClr>
                <a:srgbClr val="FFCC00"/>
              </a:buClr>
            </a:pPr>
            <a:r>
              <a:rPr lang="cs-CZ" dirty="0" smtClean="0"/>
              <a:t>režimová opatření</a:t>
            </a:r>
          </a:p>
          <a:p>
            <a:pPr eaLnBrk="1" hangingPunct="1">
              <a:buClr>
                <a:srgbClr val="FFCC00"/>
              </a:buClr>
            </a:pPr>
            <a:endParaRPr lang="cs-CZ" dirty="0" smtClean="0"/>
          </a:p>
          <a:p>
            <a:pPr eaLnBrk="1" hangingPunct="1">
              <a:buClr>
                <a:srgbClr val="FFCC00"/>
              </a:buClr>
            </a:pPr>
            <a:r>
              <a:rPr lang="cs-CZ" dirty="0" smtClean="0"/>
              <a:t>rozvoj představivosti a způsobů řešení problémů</a:t>
            </a:r>
          </a:p>
          <a:p>
            <a:pPr eaLnBrk="1" hangingPunct="1">
              <a:buClr>
                <a:srgbClr val="FFCC00"/>
              </a:buClr>
            </a:pPr>
            <a:endParaRPr lang="cs-CZ" dirty="0" smtClean="0"/>
          </a:p>
          <a:p>
            <a:pPr eaLnBrk="1" hangingPunct="1">
              <a:buClr>
                <a:srgbClr val="FFCC00"/>
              </a:buClr>
            </a:pPr>
            <a:r>
              <a:rPr lang="cs-CZ" dirty="0" smtClean="0"/>
              <a:t>rozvoj strategií zvládání zátěžových situací</a:t>
            </a:r>
          </a:p>
          <a:p>
            <a:pPr eaLnBrk="1" hangingPunct="1">
              <a:buClr>
                <a:srgbClr val="FFCC00"/>
              </a:buClr>
            </a:pPr>
            <a:endParaRPr lang="cs-CZ" dirty="0" smtClean="0"/>
          </a:p>
          <a:p>
            <a:pPr eaLnBrk="1" hangingPunct="1">
              <a:buClr>
                <a:srgbClr val="FFCC00"/>
              </a:buClr>
            </a:pPr>
            <a:r>
              <a:rPr lang="cs-CZ" dirty="0" smtClean="0"/>
              <a:t>začlenění do vhodné zájmové skupiny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755576" y="-387424"/>
            <a:ext cx="7632848" cy="5157192"/>
          </a:xfrm>
        </p:spPr>
        <p:txBody>
          <a:bodyPr/>
          <a:lstStyle/>
          <a:p>
            <a:pPr eaLnBrk="1" hangingPunct="1">
              <a:buClr>
                <a:srgbClr val="FFCC00"/>
              </a:buClr>
              <a:buFontTx/>
              <a:buNone/>
            </a:pPr>
            <a:r>
              <a:rPr lang="cs-CZ" sz="4000" dirty="0" smtClean="0">
                <a:solidFill>
                  <a:schemeClr val="accent2"/>
                </a:solidFill>
                <a:latin typeface="Times New Roman" pitchFamily="18" charset="0"/>
                <a:cs typeface="Gautami" pitchFamily="2" charset="0"/>
              </a:rPr>
              <a:t> </a:t>
            </a:r>
          </a:p>
          <a:p>
            <a:pPr eaLnBrk="1" hangingPunct="1">
              <a:buClr>
                <a:srgbClr val="FFCC00"/>
              </a:buClr>
              <a:buFontTx/>
              <a:buNone/>
            </a:pPr>
            <a:endParaRPr lang="cs-CZ" sz="4000" dirty="0" smtClean="0">
              <a:solidFill>
                <a:schemeClr val="tx2"/>
              </a:solidFill>
              <a:latin typeface="Times New Roman" pitchFamily="18" charset="0"/>
            </a:endParaRPr>
          </a:p>
          <a:p>
            <a:pPr marL="0" indent="0" eaLnBrk="1" hangingPunct="1">
              <a:buClr>
                <a:srgbClr val="FFCC00"/>
              </a:buClr>
              <a:buNone/>
            </a:pPr>
            <a:r>
              <a:rPr lang="cs-CZ" sz="4000" dirty="0" smtClean="0">
                <a:solidFill>
                  <a:schemeClr val="accent1"/>
                </a:solidFill>
                <a:latin typeface="Times New Roman" pitchFamily="18" charset="0"/>
                <a:cs typeface="Gautami" pitchFamily="2" charset="0"/>
              </a:rPr>
              <a:t> </a:t>
            </a:r>
            <a:endParaRPr lang="cs-CZ" dirty="0" smtClean="0"/>
          </a:p>
          <a:p>
            <a:pPr eaLnBrk="1" hangingPunct="1">
              <a:buClr>
                <a:srgbClr val="FFCC00"/>
              </a:buClr>
            </a:pPr>
            <a:r>
              <a:rPr lang="cs-CZ" dirty="0" smtClean="0">
                <a:cs typeface="Gautami" pitchFamily="2" charset="0"/>
              </a:rPr>
              <a:t>Porucha </a:t>
            </a:r>
            <a:r>
              <a:rPr lang="cs-CZ" dirty="0" smtClean="0">
                <a:cs typeface="Gautami" pitchFamily="2" charset="0"/>
              </a:rPr>
              <a:t>aktivity a pozornosti </a:t>
            </a:r>
            <a:r>
              <a:rPr lang="cs-CZ" dirty="0" smtClean="0">
                <a:cs typeface="Gautami" pitchFamily="2" charset="0"/>
              </a:rPr>
              <a:t>ADHD                                    </a:t>
            </a:r>
            <a:r>
              <a:rPr lang="cs-CZ" dirty="0" smtClean="0">
                <a:cs typeface="Gautami" pitchFamily="2" charset="0"/>
              </a:rPr>
              <a:t>(Attention Deficit Hyperactivity Disorder)</a:t>
            </a:r>
            <a:endParaRPr lang="cs-CZ" dirty="0" smtClean="0"/>
          </a:p>
          <a:p>
            <a:pPr eaLnBrk="1" hangingPunct="1">
              <a:buClr>
                <a:srgbClr val="FFCC00"/>
              </a:buClr>
            </a:pPr>
            <a:endParaRPr lang="cs-CZ" dirty="0" smtClean="0"/>
          </a:p>
          <a:p>
            <a:pPr eaLnBrk="1" hangingPunct="1">
              <a:buClr>
                <a:srgbClr val="FFCC00"/>
              </a:buClr>
            </a:pPr>
            <a:r>
              <a:rPr lang="cs-CZ" dirty="0" smtClean="0"/>
              <a:t> Porucha pozornosti </a:t>
            </a:r>
            <a:r>
              <a:rPr lang="cs-CZ" dirty="0" smtClean="0">
                <a:cs typeface="Gautami" pitchFamily="2" charset="0"/>
              </a:rPr>
              <a:t>ADD                                                     (Attention </a:t>
            </a:r>
            <a:r>
              <a:rPr lang="cs-CZ" dirty="0" smtClean="0">
                <a:cs typeface="Gautami" pitchFamily="2" charset="0"/>
              </a:rPr>
              <a:t>Deficit Disorder)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755576" y="0"/>
            <a:ext cx="7560840" cy="5805264"/>
          </a:xfrm>
        </p:spPr>
        <p:txBody>
          <a:bodyPr/>
          <a:lstStyle/>
          <a:p>
            <a:pPr algn="ctr" eaLnBrk="1" hangingPunct="1">
              <a:buClr>
                <a:srgbClr val="FFCC00"/>
              </a:buClr>
              <a:buFontTx/>
              <a:buNone/>
            </a:pPr>
            <a:endParaRPr lang="cs-CZ" sz="4000" b="1" dirty="0" smtClean="0">
              <a:solidFill>
                <a:srgbClr val="00CC00"/>
              </a:solidFill>
              <a:latin typeface="Century Gothic" pitchFamily="34" charset="0"/>
            </a:endParaRPr>
          </a:p>
          <a:p>
            <a:pPr algn="ctr" eaLnBrk="1" hangingPunct="1">
              <a:buClr>
                <a:srgbClr val="FFCC00"/>
              </a:buClr>
              <a:buFontTx/>
              <a:buNone/>
            </a:pPr>
            <a:r>
              <a:rPr lang="cs-CZ" dirty="0" smtClean="0"/>
              <a:t>TERMINOLOGIE:</a:t>
            </a:r>
          </a:p>
          <a:p>
            <a:pPr algn="r" eaLnBrk="1" hangingPunct="1">
              <a:buClr>
                <a:srgbClr val="FFCC00"/>
              </a:buClr>
              <a:buFontTx/>
              <a:buNone/>
            </a:pPr>
            <a:endParaRPr lang="cs-CZ" b="1" dirty="0" smtClean="0"/>
          </a:p>
          <a:p>
            <a:pPr eaLnBrk="1" hangingPunct="1">
              <a:buClr>
                <a:srgbClr val="FFCC00"/>
              </a:buClr>
            </a:pPr>
            <a:endParaRPr lang="cs-CZ" b="1" dirty="0" smtClean="0"/>
          </a:p>
          <a:p>
            <a:pPr eaLnBrk="1" hangingPunct="1">
              <a:buClr>
                <a:srgbClr val="FFCC00"/>
              </a:buClr>
            </a:pPr>
            <a:endParaRPr lang="cs-CZ" b="1" dirty="0" smtClean="0"/>
          </a:p>
          <a:p>
            <a:pPr marL="0" indent="0" eaLnBrk="1" hangingPunct="1">
              <a:buClr>
                <a:srgbClr val="FFCC00"/>
              </a:buClr>
              <a:buNone/>
            </a:pPr>
            <a:r>
              <a:rPr lang="cs-CZ" dirty="0" smtClean="0"/>
              <a:t>V </a:t>
            </a:r>
            <a:r>
              <a:rPr lang="cs-CZ" dirty="0" smtClean="0"/>
              <a:t>50. letech se setkáváme s pojmem </a:t>
            </a:r>
            <a:r>
              <a:rPr lang="cs-CZ" b="1" dirty="0" smtClean="0"/>
              <a:t>LDE</a:t>
            </a:r>
            <a:r>
              <a:rPr lang="cs-CZ" dirty="0" smtClean="0"/>
              <a:t> </a:t>
            </a:r>
            <a:r>
              <a:rPr lang="cs-CZ" dirty="0" smtClean="0"/>
              <a:t>ve </a:t>
            </a:r>
            <a:r>
              <a:rPr lang="cs-CZ" dirty="0" smtClean="0"/>
              <a:t>smyslu lehčího časného poškození</a:t>
            </a:r>
          </a:p>
          <a:p>
            <a:pPr eaLnBrk="1" hangingPunct="1">
              <a:buClr>
                <a:srgbClr val="FFCC00"/>
              </a:buClr>
            </a:pPr>
            <a:endParaRPr lang="cs-CZ" dirty="0" smtClean="0">
              <a:solidFill>
                <a:schemeClr val="tx2"/>
              </a:solidFill>
              <a:latin typeface="Times New Roman" pitchFamily="18" charset="0"/>
            </a:endParaRPr>
          </a:p>
          <a:p>
            <a:pPr eaLnBrk="1" hangingPunct="1">
              <a:buClr>
                <a:srgbClr val="FFCC00"/>
              </a:buClr>
            </a:pPr>
            <a:endParaRPr lang="cs-CZ" b="1" dirty="0" smtClean="0">
              <a:solidFill>
                <a:schemeClr val="accent1"/>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755576" y="115888"/>
            <a:ext cx="7560840" cy="6553200"/>
          </a:xfrm>
        </p:spPr>
        <p:txBody>
          <a:bodyPr/>
          <a:lstStyle/>
          <a:p>
            <a:pPr eaLnBrk="1" hangingPunct="1">
              <a:buClr>
                <a:srgbClr val="FFCC00"/>
              </a:buClr>
            </a:pPr>
            <a:endParaRPr lang="cs-CZ" sz="1200" dirty="0" smtClean="0">
              <a:solidFill>
                <a:schemeClr val="accent1"/>
              </a:solidFill>
              <a:latin typeface="Times New Roman" pitchFamily="18" charset="0"/>
            </a:endParaRPr>
          </a:p>
          <a:p>
            <a:pPr marL="0" indent="0" eaLnBrk="1" hangingPunct="1">
              <a:buClr>
                <a:srgbClr val="FFCC00"/>
              </a:buClr>
              <a:buNone/>
            </a:pPr>
            <a:r>
              <a:rPr lang="cs-CZ" sz="3600" dirty="0" smtClean="0">
                <a:solidFill>
                  <a:schemeClr val="accent1"/>
                </a:solidFill>
                <a:latin typeface="Times New Roman" pitchFamily="18" charset="0"/>
              </a:rPr>
              <a:t> </a:t>
            </a:r>
            <a:r>
              <a:rPr lang="cs-CZ" dirty="0" smtClean="0"/>
              <a:t>Později přichází pojem </a:t>
            </a:r>
            <a:r>
              <a:rPr lang="cs-CZ" b="1" dirty="0" smtClean="0"/>
              <a:t>LMD</a:t>
            </a:r>
            <a:r>
              <a:rPr lang="cs-CZ" dirty="0" smtClean="0"/>
              <a:t> charakterizovaný:</a:t>
            </a:r>
          </a:p>
          <a:p>
            <a:pPr eaLnBrk="1" hangingPunct="1">
              <a:buClr>
                <a:srgbClr val="FFCC00"/>
              </a:buClr>
            </a:pPr>
            <a:endParaRPr lang="cs-CZ" dirty="0" smtClean="0"/>
          </a:p>
          <a:p>
            <a:pPr eaLnBrk="1" hangingPunct="1">
              <a:buClr>
                <a:srgbClr val="FFCC00"/>
              </a:buClr>
            </a:pPr>
            <a:r>
              <a:rPr lang="cs-CZ" dirty="0" smtClean="0"/>
              <a:t>zvláštními a omezenými zájmy,</a:t>
            </a:r>
          </a:p>
          <a:p>
            <a:pPr eaLnBrk="1" hangingPunct="1">
              <a:buClr>
                <a:srgbClr val="FFCC00"/>
              </a:buClr>
            </a:pPr>
            <a:r>
              <a:rPr lang="cs-CZ" dirty="0" smtClean="0"/>
              <a:t>ulpívavostí, </a:t>
            </a:r>
          </a:p>
          <a:p>
            <a:pPr eaLnBrk="1" hangingPunct="1">
              <a:buClr>
                <a:srgbClr val="FFCC00"/>
              </a:buClr>
            </a:pPr>
            <a:r>
              <a:rPr lang="cs-CZ" dirty="0" smtClean="0"/>
              <a:t>nezájmem o kolektivní hry,</a:t>
            </a:r>
          </a:p>
          <a:p>
            <a:pPr eaLnBrk="1" hangingPunct="1">
              <a:buClr>
                <a:srgbClr val="FFCC00"/>
              </a:buClr>
            </a:pPr>
            <a:r>
              <a:rPr lang="cs-CZ" dirty="0" smtClean="0"/>
              <a:t>obtížným chápáním pravidel,</a:t>
            </a:r>
          </a:p>
          <a:p>
            <a:pPr eaLnBrk="1" hangingPunct="1">
              <a:buClr>
                <a:srgbClr val="FFCC00"/>
              </a:buClr>
            </a:pPr>
            <a:r>
              <a:rPr lang="cs-CZ" dirty="0" smtClean="0"/>
              <a:t>omezenou, nebo žádnou schopností symbolické hry, konstrukční a jednoduchá napodobivá hra, </a:t>
            </a:r>
          </a:p>
          <a:p>
            <a:pPr eaLnBrk="1" hangingPunct="1">
              <a:buClr>
                <a:srgbClr val="FFCC00"/>
              </a:buClr>
            </a:pPr>
            <a:r>
              <a:rPr lang="cs-CZ" dirty="0" smtClean="0"/>
              <a:t>obtížemi v rozlišování reality a </a:t>
            </a:r>
            <a:r>
              <a:rPr lang="cs-CZ" dirty="0" smtClean="0"/>
              <a:t>fantazie, či…</a:t>
            </a:r>
            <a:endParaRPr lang="cs-CZ" dirty="0" smtClean="0"/>
          </a:p>
          <a:p>
            <a:pPr eaLnBrk="1" hangingPunct="1"/>
            <a:endParaRPr lang="cs-CZ"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755576" y="188913"/>
            <a:ext cx="7560840" cy="6248400"/>
          </a:xfrm>
        </p:spPr>
        <p:txBody>
          <a:bodyPr/>
          <a:lstStyle/>
          <a:p>
            <a:pPr eaLnBrk="1" hangingPunct="1">
              <a:buClr>
                <a:srgbClr val="FFCC00"/>
              </a:buClr>
            </a:pPr>
            <a:endParaRPr lang="cs-CZ" sz="4000" dirty="0" smtClean="0">
              <a:solidFill>
                <a:srgbClr val="B0040C"/>
              </a:solidFill>
              <a:latin typeface="Times New Roman" pitchFamily="18" charset="0"/>
            </a:endParaRPr>
          </a:p>
          <a:p>
            <a:pPr eaLnBrk="1" hangingPunct="1">
              <a:buClr>
                <a:srgbClr val="FFCC00"/>
              </a:buClr>
            </a:pPr>
            <a:r>
              <a:rPr lang="cs-CZ" b="1" dirty="0" smtClean="0"/>
              <a:t>MMD</a:t>
            </a:r>
            <a:r>
              <a:rPr lang="cs-CZ" dirty="0" smtClean="0"/>
              <a:t>, přičemž tento název poukazuje na biologický základ obtíží.</a:t>
            </a:r>
          </a:p>
          <a:p>
            <a:pPr eaLnBrk="1" hangingPunct="1">
              <a:buClr>
                <a:srgbClr val="FFCC00"/>
              </a:buClr>
            </a:pPr>
            <a:endParaRPr lang="cs-CZ" sz="4000" dirty="0" smtClean="0">
              <a:solidFill>
                <a:schemeClr val="accent1"/>
              </a:solidFill>
              <a:latin typeface="Times New Roman" pitchFamily="18" charset="0"/>
            </a:endParaRPr>
          </a:p>
          <a:p>
            <a:pPr eaLnBrk="1" hangingPunct="1"/>
            <a:endParaRPr lang="cs-CZ"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755576" y="332655"/>
            <a:ext cx="7560840" cy="6409457"/>
          </a:xfrm>
        </p:spPr>
        <p:txBody>
          <a:bodyPr/>
          <a:lstStyle/>
          <a:p>
            <a:pPr eaLnBrk="1" hangingPunct="1">
              <a:buClr>
                <a:srgbClr val="FFCC00"/>
              </a:buClr>
              <a:buFontTx/>
              <a:buNone/>
            </a:pPr>
            <a:r>
              <a:rPr lang="cs-CZ" dirty="0" smtClean="0"/>
              <a:t>Termín </a:t>
            </a:r>
            <a:r>
              <a:rPr lang="cs-CZ" dirty="0" smtClean="0"/>
              <a:t>LMD byl jako příliš široký postupně nahrazen užšími pojmy, popisujícími projevy poruchy:</a:t>
            </a:r>
          </a:p>
          <a:p>
            <a:pPr eaLnBrk="1" hangingPunct="1">
              <a:buClr>
                <a:srgbClr val="FFCC00"/>
              </a:buClr>
            </a:pPr>
            <a:endParaRPr lang="cs-CZ" dirty="0" smtClean="0"/>
          </a:p>
          <a:p>
            <a:pPr eaLnBrk="1" hangingPunct="1">
              <a:buClr>
                <a:srgbClr val="FFCC00"/>
              </a:buClr>
              <a:buFontTx/>
              <a:buNone/>
            </a:pPr>
            <a:r>
              <a:rPr lang="cs-CZ" dirty="0" smtClean="0"/>
              <a:t>   ADHD – porucha pozornosti s hyperaktivitou</a:t>
            </a:r>
          </a:p>
          <a:p>
            <a:pPr eaLnBrk="1" hangingPunct="1">
              <a:buClr>
                <a:srgbClr val="FFCC00"/>
              </a:buClr>
              <a:buFontTx/>
              <a:buNone/>
            </a:pPr>
            <a:endParaRPr lang="cs-CZ" dirty="0" smtClean="0"/>
          </a:p>
          <a:p>
            <a:pPr eaLnBrk="1" hangingPunct="1">
              <a:buClr>
                <a:srgbClr val="FFCC00"/>
              </a:buClr>
              <a:buFontTx/>
              <a:buNone/>
            </a:pPr>
            <a:r>
              <a:rPr lang="cs-CZ" dirty="0" smtClean="0"/>
              <a:t>   ADD </a:t>
            </a:r>
            <a:r>
              <a:rPr lang="cs-CZ" dirty="0" smtClean="0"/>
              <a:t> </a:t>
            </a:r>
            <a:r>
              <a:rPr lang="cs-CZ" dirty="0" smtClean="0"/>
              <a:t>– porucha pozornosti</a:t>
            </a:r>
          </a:p>
          <a:p>
            <a:pPr eaLnBrk="1" hangingPunct="1">
              <a:buClr>
                <a:srgbClr val="FFCC00"/>
              </a:buClr>
              <a:buFontTx/>
              <a:buNone/>
            </a:pPr>
            <a:endParaRPr lang="cs-CZ" dirty="0" smtClean="0"/>
          </a:p>
          <a:p>
            <a:pPr eaLnBrk="1" hangingPunct="1">
              <a:buClr>
                <a:srgbClr val="FFCC00"/>
              </a:buClr>
              <a:buFontTx/>
              <a:buNone/>
            </a:pPr>
            <a:r>
              <a:rPr lang="cs-CZ" dirty="0" smtClean="0"/>
              <a:t>   VKP </a:t>
            </a:r>
            <a:r>
              <a:rPr lang="cs-CZ" dirty="0" smtClean="0"/>
              <a:t>– </a:t>
            </a:r>
            <a:r>
              <a:rPr lang="cs-CZ" dirty="0" smtClean="0"/>
              <a:t>vývojová koordinační </a:t>
            </a:r>
            <a:r>
              <a:rPr lang="cs-CZ" dirty="0" smtClean="0"/>
              <a:t>porucha</a:t>
            </a:r>
          </a:p>
          <a:p>
            <a:pPr eaLnBrk="1" hangingPunct="1">
              <a:buClr>
                <a:srgbClr val="FFCC00"/>
              </a:buClr>
              <a:buFontTx/>
              <a:buNone/>
            </a:pPr>
            <a:endParaRPr lang="cs-CZ" dirty="0" smtClean="0"/>
          </a:p>
          <a:p>
            <a:pPr eaLnBrk="1" hangingPunct="1">
              <a:buClr>
                <a:srgbClr val="FFCC00"/>
              </a:buClr>
              <a:buFontTx/>
              <a:buNone/>
            </a:pPr>
            <a:r>
              <a:rPr lang="cs-CZ" dirty="0" smtClean="0"/>
              <a:t>   </a:t>
            </a:r>
            <a:r>
              <a:rPr lang="cs-CZ" dirty="0" smtClean="0"/>
              <a:t>… + SPU + …</a:t>
            </a:r>
            <a:endParaRPr lang="cs-CZ" dirty="0" smtClean="0"/>
          </a:p>
          <a:p>
            <a:pPr eaLnBrk="1" hangingPunct="1"/>
            <a:endParaRPr lang="cs-CZ" sz="3600" dirty="0" smtClean="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1425</TotalTime>
  <Words>888</Words>
  <Application>Microsoft Office PowerPoint</Application>
  <PresentationFormat>Předvádění na obrazovce (4:3)</PresentationFormat>
  <Paragraphs>194</Paragraphs>
  <Slides>43</Slides>
  <Notes>0</Notes>
  <HiddenSlides>0</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NewsPrint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Richard</dc:creator>
  <cp:lastModifiedBy>Iva</cp:lastModifiedBy>
  <cp:revision>28</cp:revision>
  <dcterms:created xsi:type="dcterms:W3CDTF">2007-10-27T07:05:46Z</dcterms:created>
  <dcterms:modified xsi:type="dcterms:W3CDTF">2019-11-17T16:58:45Z</dcterms:modified>
</cp:coreProperties>
</file>