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2.xml" ContentType="application/vnd.openxmlformats-officedocument.presentationml.slide+xml"/>
  <Override PartName="/ppt/slides/slide11.xml" ContentType="application/vnd.openxmlformats-officedocument.presentationml.slide+xml"/>
  <Override PartName="/ppt/slides/slide33.xml" ContentType="application/vnd.openxmlformats-officedocument.presentationml.slide+xml"/>
  <Override PartName="/ppt/slides/slide12.xml" ContentType="application/vnd.openxmlformats-officedocument.presentationml.slide+xml"/>
  <Override PartName="/ppt/slides/slide34.xml" ContentType="application/vnd.openxmlformats-officedocument.presentationml.slide+xml"/>
  <Override PartName="/ppt/slides/slide13.xml" ContentType="application/vnd.openxmlformats-officedocument.presentationml.slide+xml"/>
  <Override PartName="/ppt/slides/slide35.xml" ContentType="application/vnd.openxmlformats-officedocument.presentationml.slide+xml"/>
  <Override PartName="/ppt/slides/slide14.xml" ContentType="application/vnd.openxmlformats-officedocument.presentationml.slide+xml"/>
  <Override PartName="/ppt/slides/slide36.xml" ContentType="application/vnd.openxmlformats-officedocument.presentationml.slide+xml"/>
  <Override PartName="/ppt/slides/slide15.xml" ContentType="application/vnd.openxmlformats-officedocument.presentationml.slide+xml"/>
  <Override PartName="/ppt/slides/slide37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33.xml.rels" ContentType="application/vnd.openxmlformats-package.relationships+xml"/>
  <Override PartName="/ppt/slides/_rels/slide11.xml.rels" ContentType="application/vnd.openxmlformats-package.relationships+xml"/>
  <Override PartName="/ppt/slides/_rels/slide34.xml.rels" ContentType="application/vnd.openxmlformats-package.relationships+xml"/>
  <Override PartName="/ppt/slides/_rels/slide12.xml.rels" ContentType="application/vnd.openxmlformats-package.relationships+xml"/>
  <Override PartName="/ppt/slides/_rels/slide35.xml.rels" ContentType="application/vnd.openxmlformats-package.relationships+xml"/>
  <Override PartName="/ppt/slides/_rels/slide13.xml.rels" ContentType="application/vnd.openxmlformats-package.relationships+xml"/>
  <Override PartName="/ppt/slides/_rels/slide36.xml.rels" ContentType="application/vnd.openxmlformats-package.relationships+xml"/>
  <Override PartName="/ppt/slides/_rels/slide14.xml.rels" ContentType="application/vnd.openxmlformats-package.relationships+xml"/>
  <Override PartName="/ppt/slides/_rels/slide37.xml.rels" ContentType="application/vnd.openxmlformats-package.relationships+xml"/>
  <Override PartName="/ppt/slides/_rels/slide15.xml.rels" ContentType="application/vnd.openxmlformats-package.relationships+xml"/>
  <Override PartName="/ppt/slides/_rels/slide38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media/image1.png" ContentType="image/png"/>
  <Override PartName="/ppt/media/image2.png" ContentType="image/png"/>
  <Override PartName="/ppt/media/image26.png" ContentType="image/png"/>
  <Override PartName="/ppt/media/image12.jpeg" ContentType="image/jpeg"/>
  <Override PartName="/ppt/media/image7.jpeg" ContentType="image/jpeg"/>
  <Override PartName="/ppt/media/image16.png" ContentType="image/png"/>
  <Override PartName="/ppt/media/image11.jpeg" ContentType="image/jpeg"/>
  <Override PartName="/ppt/media/image6.jpeg" ContentType="image/jpeg"/>
  <Override PartName="/ppt/media/image3.png" ContentType="image/png"/>
  <Override PartName="/ppt/media/image30.png" ContentType="image/png"/>
  <Override PartName="/ppt/media/image4.jpeg" ContentType="image/jpeg"/>
  <Override PartName="/ppt/media/image18.png" ContentType="image/png"/>
  <Override PartName="/ppt/media/image5.jpeg" ContentType="image/jpeg"/>
  <Override PartName="/ppt/media/image10.jpeg" ContentType="image/jpeg"/>
  <Override PartName="/ppt/media/image28.png" ContentType="image/png"/>
  <Override PartName="/ppt/media/image8.png" ContentType="image/png"/>
  <Override PartName="/ppt/media/image9.jpeg" ContentType="image/jpeg"/>
  <Override PartName="/ppt/media/image14.jpeg" ContentType="image/jpeg"/>
  <Override PartName="/ppt/media/image24.png" ContentType="image/png"/>
  <Override PartName="/ppt/media/image13.jpeg" ContentType="image/jpeg"/>
  <Override PartName="/ppt/media/image15.png" ContentType="image/png"/>
  <Override PartName="/ppt/media/image17.png" ContentType="image/png"/>
  <Override PartName="/ppt/media/image21.jpeg" ContentType="image/jpeg"/>
  <Override PartName="/ppt/media/image19.png" ContentType="image/png"/>
  <Override PartName="/ppt/media/image20.png" ContentType="image/png"/>
  <Override PartName="/ppt/media/image22.jpeg" ContentType="image/jpeg"/>
  <Override PartName="/ppt/media/image27.png" ContentType="image/png"/>
  <Override PartName="/ppt/media/image23.png" ContentType="image/png"/>
  <Override PartName="/ppt/media/image25.png" ContentType="image/png"/>
  <Override PartName="/ppt/media/image29.jpeg" ContentType="image/jpeg"/>
  <Override PartName="/ppt/media/image31.png" ContentType="image/png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92598D0-498A-4952-83DF-3D5D05EA7DC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31735D1-4D9B-4321-963B-70A58716222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AD5F6B4-6657-4E4D-BBA1-F68357A22E4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5CEF062-CD4D-4836-8F7D-FDD05B38721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D1AAEBE-996A-4C3E-9CEE-DAB3385A85B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C9A96EE-218A-4A7E-B524-089FBEA7BDC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CC95E2D-76AD-4B70-B8F9-BBDA8899BA5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20A8588-B9FB-440F-B3A9-0DB12890258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F36EF51-1764-4531-8D6C-5F383E512F9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C8E9087-8279-49B5-90C7-4701F8B95C6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65B8B41-EBB7-47B4-B819-C3D106D8EE1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65A8C4E-4944-4D4B-9706-CF4208CF6D7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EADE2CF-4342-4A9A-A9F4-CE9A6363ED8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0461E43-C94B-4A21-A3A3-D214CF4BA04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3635796-1014-4F96-8CDD-5BBFDB97547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0FEC32F-886C-457F-96F6-426F559CFBF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EE88FBB-0B67-4CC3-A08D-8BBF4AC9D278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781627C-2C20-4C38-A925-6082D5AF9CB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93E5C72-8909-462D-AFEE-2A9B773C548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FC8BA86-EBEE-484B-9E6C-1CF1619BAFB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674EE3E-31B1-4B47-BC14-3090F0DD8F2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3308DFF-B9AF-42A4-8767-E206C9976E1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19199D0-9C07-49A6-A320-6DF2C986DCE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85944C9-A97D-4939-B0F1-5A79FB6D212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cs-CZ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cs-CZ" sz="6000" spc="-1" strike="noStrike">
                <a:solidFill>
                  <a:schemeClr val="dk1"/>
                </a:solidFill>
                <a:latin typeface="Calibri Light"/>
              </a:rPr>
              <a:t>Kliknutím lze upravit styl.</a:t>
            </a:r>
            <a:endParaRPr b="0" lang="cs-CZ" sz="6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cs-CZ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cs-CZ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 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cs-CZ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7574BCC-11E4-4790-A02E-9AECCF47FE75}" type="slidenum">
              <a:rPr b="0" lang="cs-CZ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38</a:t>
            </a:fld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Klikněte pro úpravu formátu textu osnovy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</a:rPr>
              <a:t>Druhá úroveň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1800" spc="-1" strike="noStrike">
                <a:solidFill>
                  <a:schemeClr val="dk1"/>
                </a:solidFill>
                <a:latin typeface="Calibri"/>
              </a:rPr>
              <a:t>Třetí úroveň</a:t>
            </a: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1800" spc="-1" strike="noStrike">
                <a:solidFill>
                  <a:schemeClr val="dk1"/>
                </a:solidFill>
                <a:latin typeface="Calibri"/>
              </a:rPr>
              <a:t>Čtvrtá úroveň osnovy</a:t>
            </a: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</a:rPr>
              <a:t>Pátá úroveň osnovy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</a:rPr>
              <a:t>Šestá úroveň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</a:rPr>
              <a:t>Sedmá úroveň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Kliknutím lze upravit styl.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Kliknutím lze upravit styly předlohy textu.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</a:rPr>
              <a:t>Druhá úroveň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</a:rPr>
              <a:t>Třetí úroveň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Calibri"/>
              </a:rPr>
              <a:t>Čtvrtá úroveň</a:t>
            </a: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1800" spc="-1" strike="noStrike">
                <a:solidFill>
                  <a:schemeClr val="dk1"/>
                </a:solidFill>
                <a:latin typeface="Calibri"/>
              </a:rPr>
              <a:t>Pátá úroveň</a:t>
            </a:r>
            <a:endParaRPr b="0" lang="cs-CZ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cs-CZ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cs-CZ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&lt;datum/čas&gt;</a:t>
            </a:r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cs-CZ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cs-CZ" sz="1400" spc="-1" strike="noStrike">
                <a:solidFill>
                  <a:srgbClr val="000000"/>
                </a:solidFill>
                <a:latin typeface="Times New Roman"/>
              </a:rPr>
              <a:t>&lt;zápatí&gt;</a:t>
            </a:r>
            <a:endParaRPr b="0" lang="cs-CZ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cs-CZ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4144617-B8A0-4916-BD73-77061ABACF31}" type="slidenum">
              <a:rPr b="0" lang="cs-CZ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&lt;číslo&gt;</a:t>
            </a:fld>
            <a:endParaRPr b="0" lang="cs-CZ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hyperlink" Target="https://cs.wikipedia.org/wiki/Dusitan_amylnat&#253;" TargetMode="External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0" Type="http://schemas.openxmlformats.org/officeDocument/2006/relationships/image" Target="../media/image13.jpeg"/><Relationship Id="rId1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>
            <a:tint val="95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7464600" y="1783800"/>
            <a:ext cx="4087080" cy="2888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5400" spc="-1" strike="noStrike">
                <a:solidFill>
                  <a:schemeClr val="dk1"/>
                </a:solidFill>
                <a:latin typeface="Calibri Light"/>
              </a:rPr>
              <a:t>Návykové látky</a:t>
            </a:r>
            <a:endParaRPr b="0" lang="cs-CZ" sz="5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7464600" y="4750920"/>
            <a:ext cx="4087080" cy="1147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Petr Grossmann</a:t>
            </a:r>
            <a:endParaRPr b="0" lang="cs-CZ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Freeform: Shap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0" y="-360"/>
            <a:ext cx="7187760" cy="6857640"/>
          </a:xfrm>
          <a:custGeom>
            <a:avLst/>
            <a:gdLst>
              <a:gd name="textAreaLeft" fmla="*/ 360 w 7187760"/>
              <a:gd name="textAreaRight" fmla="*/ 7188480 w 7187760"/>
              <a:gd name="textAreaTop" fmla="*/ -360 h 6857640"/>
              <a:gd name="textAreaBottom" fmla="*/ 6857640 h 6857640"/>
            </a:gdLst>
            <a:ahLst/>
            <a:rect l="textAreaLeft" t="textAreaTop" r="textAreaRight" b="textAreaBottom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5" name="Picture 4"/>
          <p:cNvSpPr/>
          <p:nvPr/>
        </p:nvSpPr>
        <p:spPr>
          <a:xfrm>
            <a:off x="0" y="0"/>
            <a:ext cx="7028280" cy="6857640"/>
          </a:xfrm>
          <a:custGeom>
            <a:avLst/>
            <a:gdLst>
              <a:gd name="textAreaLeft" fmla="*/ 0 w 7028280"/>
              <a:gd name="textAreaRight" fmla="*/ 7028640 w 702828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Alkohol - odvykací stav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838080" y="1501920"/>
            <a:ext cx="10515240" cy="4872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77839"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S deliriem/bez deliria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Receptory jsou při dlouhodobém užívání zmnoženy (up-regulace), při vysazení je deficit alkoholu na receptorech příčinou odvykacího stavu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Odvykací stav po alkoholu (abstinenční syndrom) - alespon 3 z příznaků: bolest hlavy, pocení, vyšší tep a TK, epileptický záchvat nevolnost nebo zvracení, tělesný a duševní neklid, přechodné halucinace a iluze, pocit choroby a slabosti, nespavost, třes jazyka, víček nebo prstů.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Detoxikace - zbavení těla toxické látky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Detoxifikace - léčebný postup – minimalizace symptomů odvykacího stavu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U alkoholu nedochází k down-regulaci receptorů, porušení abstinence je aktivuje a znova dochází k odvykacímu stavu, zesílení bažení a návratu k užívání látky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Kontrolované užívání má význam ve zlepšování compliance a harm reduction, dlouhodobě nebývá efektivní 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Alkohol  - Vliv na CNS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Zhoršuje komunikaci mezi neurony, nejdříve na úrovni receptorů, později i postižení struktury synapse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Postihuje zejména bílou hmotu, ale i neurony samotné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Atrofie - nejvíce v čelních lalocích, mozečku a limbickém systému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Zvláště ohroženy jsou děti a dospívající (významně poškozuje KF – atrofie hipokampu)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Sčítání vlivu alkoholu a jiných příčin poklesu KF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Fetální alkoholový syndrom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Nejčastější příčina vrozených vad ve vyspělých zemích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Plod je ohrožen FAS, pokud matka pije alkohol v jakékoli fázi těhotenství, nejvíce je ohrožen v 1. trimestru (matka často o svém těhotenství v této fázi neví)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Vrozené vady oblasti obličeje a hlavy, nízká porodní váha, poškození mozku projevující se poruchami chování, a nižším intelektem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ARND – Alcohol-Related Neurodevelopmental Disorder – k poškození mozku plodu může dojít i když nejsou další známky FAS (časté)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340320" y="4578480"/>
            <a:ext cx="5013000" cy="1650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Rudodřev koka</a:t>
            </a:r>
            <a:br>
              <a:rPr sz="4400"/>
            </a:br>
            <a:r>
              <a:rPr b="0" i="1" lang="cs-CZ" sz="4400" spc="-1" strike="noStrike">
                <a:solidFill>
                  <a:schemeClr val="dk1"/>
                </a:solidFill>
                <a:latin typeface="Calibri Light"/>
              </a:rPr>
              <a:t>Erythroxylum coca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22" name="Obrázek 4" descr="Obsah obrázku rostlina, list, stín&#10;&#10;Popis se vygeneroval automaticky."/>
          <p:cNvPicPr/>
          <p:nvPr/>
        </p:nvPicPr>
        <p:blipFill>
          <a:blip r:embed="rId1"/>
          <a:stretch/>
        </p:blipFill>
        <p:spPr>
          <a:xfrm>
            <a:off x="-2160" y="-1080"/>
            <a:ext cx="5169960" cy="6861240"/>
          </a:xfrm>
          <a:prstGeom prst="rect">
            <a:avLst/>
          </a:prstGeom>
          <a:ln w="0">
            <a:noFill/>
          </a:ln>
        </p:spPr>
      </p:pic>
      <p:pic>
        <p:nvPicPr>
          <p:cNvPr id="123" name="Obrázek 5" descr="Obsah obrázku rostlina, květina, list, zelená&#10;&#10;Popis se vygeneroval automaticky."/>
          <p:cNvPicPr/>
          <p:nvPr/>
        </p:nvPicPr>
        <p:blipFill>
          <a:blip r:embed="rId2"/>
          <a:stretch/>
        </p:blipFill>
        <p:spPr>
          <a:xfrm>
            <a:off x="5161320" y="360"/>
            <a:ext cx="7034760" cy="402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005120" y="12492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Stimulancia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942480" y="1585440"/>
            <a:ext cx="10640520" cy="459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amfetamin, metamfetamin, kokain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Příznaky intoxikace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Euforie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Hrubost, agresivita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Hádavost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Labilní nálada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Halucinace a iluze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Paranoidita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Stereotypní pohyby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Dilatace zornic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Tachykardie a hypertenze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Nauzea, zvracení, slabost, křeče...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Stimulancia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77839"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Chronické užívání vede k závažným neuropatiím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V těžších případech záchvaty, optická neuropatie, mozkové infarkty, subarachnoidální a intracerebrální krvácení, cerebrální atrofie, infarkt myokardu, edém mozku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Vyzokonstrikce, neurodegenerace (frontální cortex, hipokampus, bazální ganglia, cingulární, limbická a paralimbická oblast), snížení cerebrálního průtoku krve (souvisí s vazokonstrkcí a zvýšnou srážlivostí - agregace destiček), anomálie metabolismu glukózy, změny v dopaminergním systému, změny v bioelektrické aktivitě aj.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Jednorázové podání stimulancia může zvýšit kognitivní výkon, u lidí s vysokou kapacitou pracovní paměti naopak spíše snížit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U chronických uživatelů behaviorální a afektivní potíže, snížení kognitivního výkonu, přetrvává i po letech abstinence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Stimulancia - odvykací stav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somatická (tělesná) složka má podobu vystupňované únavy v souvislosti s extrémním vyčerpáním organismu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psychická složka se objevuje obyčejně po odeznění tělesných obtíží a má podobu extrémních chutí na užití pervitinu, skleslosti, špatné nálady, úzkosti. 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Odvykací stav není život ohrožující, je možné jej bez větších obtíží zvládnout bez lékařské intervence.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Obrázek 4" descr=""/>
          <p:cNvPicPr/>
          <p:nvPr/>
        </p:nvPicPr>
        <p:blipFill>
          <a:blip r:embed="rId1"/>
          <a:stretch/>
        </p:blipFill>
        <p:spPr>
          <a:xfrm>
            <a:off x="-3240" y="-628560"/>
            <a:ext cx="12198600" cy="8127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MDMA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3,4-methylendioxymethamfetamin, extáze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entaktogen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Příznaky intoxikace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Neklid, zmatenost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Pocity pohody, klidu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Zvýšení intelektuálního výkonu, empatie, pocity lásky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Potřeba dotýkat se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Zvýšené napětí svalů, jaw clenching, bolesti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Snížený pocit žízně, hypertermie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Dilatace zornic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MDMA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Postihuje zejména serotonergní systém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U chronických uživatelů: Poruchy paměti - krátkodobé, střednědobé, vizuální, pracovní a epizodické, poruchy exekutivních funkcí a úsudku, abnormality u intelektu a psychomotorického výkonu.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Část postižení se může projevit až v odstupu let, často v souvislosti s přirozenými věkem podmíněnými změnami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Obrázek 4" descr="Obsah obrázku rostlina, květina, kytice, žlutá&#10;&#10;Popis se vygeneroval automaticky."/>
          <p:cNvPicPr/>
          <p:nvPr/>
        </p:nvPicPr>
        <p:blipFill>
          <a:blip r:embed="rId1"/>
          <a:stretch/>
        </p:blipFill>
        <p:spPr>
          <a:xfrm>
            <a:off x="2160" y="-1080"/>
            <a:ext cx="6035400" cy="6861240"/>
          </a:xfrm>
          <a:prstGeom prst="rect">
            <a:avLst/>
          </a:prstGeom>
          <a:ln w="0">
            <a:noFill/>
          </a:ln>
        </p:spPr>
      </p:pic>
      <p:pic>
        <p:nvPicPr>
          <p:cNvPr id="87" name="Obrázek 5" descr="Obsah obrázku rostlina, zelenina, zelená, list&#10;&#10;Popis se vygeneroval automaticky."/>
          <p:cNvPicPr/>
          <p:nvPr/>
        </p:nvPicPr>
        <p:blipFill>
          <a:blip r:embed="rId2"/>
          <a:stretch/>
        </p:blipFill>
        <p:spPr>
          <a:xfrm>
            <a:off x="5419080" y="4320"/>
            <a:ext cx="6777000" cy="4551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Obrázek 4" descr="Obsah obrázku dort, kousek, čokoláda, výseč&#10;&#10;Popis se vygeneroval automaticky."/>
          <p:cNvPicPr/>
          <p:nvPr/>
        </p:nvPicPr>
        <p:blipFill>
          <a:blip r:embed="rId1"/>
          <a:stretch/>
        </p:blipFill>
        <p:spPr>
          <a:xfrm>
            <a:off x="78840" y="1110600"/>
            <a:ext cx="12112200" cy="5747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Konopné drogy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716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Marihuana, hašiš -  delta-9-tetrahydrocannabinol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některé designové drogy (kanabimimetika)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Příznaky intoxikace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Euforie/desinhibice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Úzkost/agitovanost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Paranoidita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Zpomalení času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Zhoršení úsudku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Depersonalizace, derealizace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Halucinace a iluze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Zvýš. chuť k jídlu, xerostomie, injekce spojivek, tachykardie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Konopné drogy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93550"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Experimentální podání ukázalo, že má vliv na krátkodobou paměť, pozornost, schopnost vykonávat psychomotorické úkoly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U krátkodobých uživatelů patrně nejsou dopady závažné, aby ovlivnily každodenní fungování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U chronických uživatelů není konsensus, délka užívání však zvyšuje intenzitu postižení KF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Jednoznačně však má vliv na krátkodobou paměť, u adolescentů se ukazuje i vliv na dlouhodobou paměť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Nemá vliv na vybavování již naučeného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Emoční oploštělost a poruchy motivace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Konopí a schizofrenie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Prevalence schizofrenie je asi 1%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V čase se ukazuje jako stabilní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Užívání THC zvyšuje riziko vzniku SCH až desetinásobně.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V oblastech s vyšším užíváním THC je prevalence vyšší (Höschl - až 41%)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2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1136880" y="609480"/>
            <a:ext cx="7407360" cy="1330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Calibri Light"/>
                <a:ea typeface="Calibri Light"/>
              </a:rPr>
              <a:t>HHC - </a:t>
            </a:r>
            <a:r>
              <a:rPr b="0" lang="cs-CZ" sz="44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Calibri Light"/>
                <a:ea typeface="Calibri"/>
              </a:rPr>
              <a:t>hexahydrocannabinol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428760" y="2140560"/>
            <a:ext cx="7923240" cy="4441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cs-CZ" sz="24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Calibri"/>
                <a:ea typeface="Calibri"/>
              </a:rPr>
              <a:t>HHC</a:t>
            </a:r>
            <a:r>
              <a:rPr b="0" lang="cs-CZ" sz="24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Calibri"/>
                <a:ea typeface="Calibri"/>
              </a:rPr>
              <a:t> (hexahydrocannabinol) je hydrogenovaný derivát tetrahydrokanabinolu. Jde o přirozeně se vyskytující fytokanabinoid, který je možné vyrobit také synteticky.  HHC bývá nabízený prostřednictvím automatů a v e-shopech. Je nabízený jako čistě rostlinný materiál, ale jedná se o syntetickou látku nanesenou na květ (technického) konopí. Nabízeny jsou také náplně e-cigaret s obsahem HHC. HHC má psychoaktivní účinek podobný THC. HHC není na žádném ze seznamů OPL nařízení vlády č. 463/2013 Sb., o seznamech návykových látek. O farmakochemie této látky není příliš informací a aktuálně je součástí probíhající studie na VŠCHT a NUDZ.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5" name="Freeform: Shap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10480" y="0"/>
            <a:ext cx="3580920" cy="6857640"/>
          </a:xfrm>
          <a:custGeom>
            <a:avLst/>
            <a:gdLst>
              <a:gd name="textAreaLeft" fmla="*/ 0 w 3580920"/>
              <a:gd name="textAreaRight" fmla="*/ 3581280 w 358092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3531060" h="6858000">
                <a:moveTo>
                  <a:pt x="103528" y="0"/>
                </a:moveTo>
                <a:lnTo>
                  <a:pt x="3531060" y="0"/>
                </a:lnTo>
                <a:lnTo>
                  <a:pt x="3531060" y="6858000"/>
                </a:lnTo>
                <a:lnTo>
                  <a:pt x="11227" y="6858000"/>
                </a:lnTo>
                <a:lnTo>
                  <a:pt x="13007" y="6830689"/>
                </a:lnTo>
                <a:cubicBezTo>
                  <a:pt x="13519" y="6821195"/>
                  <a:pt x="13839" y="6812491"/>
                  <a:pt x="13816" y="6805387"/>
                </a:cubicBezTo>
                <a:cubicBezTo>
                  <a:pt x="15254" y="6794161"/>
                  <a:pt x="9459" y="6753337"/>
                  <a:pt x="6804" y="6745068"/>
                </a:cubicBezTo>
                <a:lnTo>
                  <a:pt x="0" y="6729489"/>
                </a:lnTo>
                <a:lnTo>
                  <a:pt x="2954" y="6720173"/>
                </a:lnTo>
                <a:cubicBezTo>
                  <a:pt x="4526" y="6681672"/>
                  <a:pt x="-2520" y="6667698"/>
                  <a:pt x="5781" y="6647880"/>
                </a:cubicBezTo>
                <a:cubicBezTo>
                  <a:pt x="8350" y="6628113"/>
                  <a:pt x="15430" y="6616086"/>
                  <a:pt x="18369" y="6601567"/>
                </a:cubicBezTo>
                <a:cubicBezTo>
                  <a:pt x="15090" y="6579062"/>
                  <a:pt x="27561" y="6584422"/>
                  <a:pt x="23416" y="6560762"/>
                </a:cubicBezTo>
                <a:cubicBezTo>
                  <a:pt x="13805" y="6562800"/>
                  <a:pt x="26779" y="6518102"/>
                  <a:pt x="18598" y="6513714"/>
                </a:cubicBezTo>
                <a:cubicBezTo>
                  <a:pt x="31032" y="6499191"/>
                  <a:pt x="54928" y="6469276"/>
                  <a:pt x="59435" y="6445731"/>
                </a:cubicBezTo>
                <a:cubicBezTo>
                  <a:pt x="64302" y="6435600"/>
                  <a:pt x="68176" y="6406542"/>
                  <a:pt x="63794" y="6393381"/>
                </a:cubicBezTo>
                <a:cubicBezTo>
                  <a:pt x="87384" y="6347124"/>
                  <a:pt x="95956" y="6355867"/>
                  <a:pt x="106081" y="6308405"/>
                </a:cubicBezTo>
                <a:cubicBezTo>
                  <a:pt x="113812" y="6278148"/>
                  <a:pt x="101282" y="6242621"/>
                  <a:pt x="113316" y="6212827"/>
                </a:cubicBezTo>
                <a:cubicBezTo>
                  <a:pt x="156730" y="6067155"/>
                  <a:pt x="232746" y="6024676"/>
                  <a:pt x="254196" y="5897402"/>
                </a:cubicBezTo>
                <a:cubicBezTo>
                  <a:pt x="278709" y="5861657"/>
                  <a:pt x="256257" y="5849960"/>
                  <a:pt x="262830" y="5814193"/>
                </a:cubicBezTo>
                <a:cubicBezTo>
                  <a:pt x="292627" y="5729321"/>
                  <a:pt x="262967" y="5779716"/>
                  <a:pt x="280557" y="5702062"/>
                </a:cubicBezTo>
                <a:cubicBezTo>
                  <a:pt x="301001" y="5690324"/>
                  <a:pt x="289062" y="5671797"/>
                  <a:pt x="297372" y="5654420"/>
                </a:cubicBezTo>
                <a:cubicBezTo>
                  <a:pt x="310717" y="5602328"/>
                  <a:pt x="319320" y="5592033"/>
                  <a:pt x="335148" y="5528164"/>
                </a:cubicBezTo>
                <a:cubicBezTo>
                  <a:pt x="331779" y="5417827"/>
                  <a:pt x="359342" y="5444441"/>
                  <a:pt x="360460" y="5405598"/>
                </a:cubicBezTo>
                <a:cubicBezTo>
                  <a:pt x="382241" y="5333681"/>
                  <a:pt x="391308" y="5299039"/>
                  <a:pt x="397460" y="5273144"/>
                </a:cubicBezTo>
                <a:cubicBezTo>
                  <a:pt x="403590" y="5241156"/>
                  <a:pt x="498677" y="5031223"/>
                  <a:pt x="494993" y="4964102"/>
                </a:cubicBezTo>
                <a:cubicBezTo>
                  <a:pt x="509257" y="4834400"/>
                  <a:pt x="557982" y="4859515"/>
                  <a:pt x="568696" y="4673314"/>
                </a:cubicBezTo>
                <a:cubicBezTo>
                  <a:pt x="562875" y="4576630"/>
                  <a:pt x="603384" y="4599723"/>
                  <a:pt x="564053" y="4444162"/>
                </a:cubicBezTo>
                <a:cubicBezTo>
                  <a:pt x="584088" y="4367766"/>
                  <a:pt x="539882" y="4356597"/>
                  <a:pt x="562482" y="4238831"/>
                </a:cubicBezTo>
                <a:cubicBezTo>
                  <a:pt x="563771" y="4228532"/>
                  <a:pt x="565115" y="4176012"/>
                  <a:pt x="566528" y="4167684"/>
                </a:cubicBezTo>
                <a:cubicBezTo>
                  <a:pt x="564092" y="4133380"/>
                  <a:pt x="570965" y="4101677"/>
                  <a:pt x="565861" y="4066422"/>
                </a:cubicBezTo>
                <a:cubicBezTo>
                  <a:pt x="560756" y="4031167"/>
                  <a:pt x="538898" y="3990412"/>
                  <a:pt x="535898" y="3956159"/>
                </a:cubicBezTo>
                <a:cubicBezTo>
                  <a:pt x="531004" y="3900312"/>
                  <a:pt x="534822" y="3857908"/>
                  <a:pt x="529864" y="3827475"/>
                </a:cubicBezTo>
                <a:cubicBezTo>
                  <a:pt x="531280" y="3816371"/>
                  <a:pt x="529214" y="3754146"/>
                  <a:pt x="529398" y="3731753"/>
                </a:cubicBezTo>
                <a:cubicBezTo>
                  <a:pt x="528440" y="3695632"/>
                  <a:pt x="516799" y="3663823"/>
                  <a:pt x="516932" y="3591228"/>
                </a:cubicBezTo>
                <a:cubicBezTo>
                  <a:pt x="516182" y="3570529"/>
                  <a:pt x="515070" y="3493177"/>
                  <a:pt x="516408" y="3470066"/>
                </a:cubicBezTo>
                <a:cubicBezTo>
                  <a:pt x="518516" y="3452307"/>
                  <a:pt x="501804" y="3396112"/>
                  <a:pt x="503912" y="3378353"/>
                </a:cubicBezTo>
                <a:lnTo>
                  <a:pt x="510998" y="3426234"/>
                </a:lnTo>
                <a:lnTo>
                  <a:pt x="493021" y="3298102"/>
                </a:lnTo>
                <a:cubicBezTo>
                  <a:pt x="493214" y="3294338"/>
                  <a:pt x="479452" y="3243952"/>
                  <a:pt x="476639" y="3237723"/>
                </a:cubicBezTo>
                <a:cubicBezTo>
                  <a:pt x="477369" y="3215695"/>
                  <a:pt x="494992" y="3193666"/>
                  <a:pt x="495722" y="3171637"/>
                </a:cubicBezTo>
                <a:cubicBezTo>
                  <a:pt x="481856" y="3119765"/>
                  <a:pt x="465452" y="3125243"/>
                  <a:pt x="450994" y="3065288"/>
                </a:cubicBezTo>
                <a:cubicBezTo>
                  <a:pt x="450473" y="3010398"/>
                  <a:pt x="430414" y="2952609"/>
                  <a:pt x="421746" y="2897536"/>
                </a:cubicBezTo>
                <a:cubicBezTo>
                  <a:pt x="400922" y="2881359"/>
                  <a:pt x="396356" y="2866991"/>
                  <a:pt x="385928" y="2840607"/>
                </a:cubicBezTo>
                <a:lnTo>
                  <a:pt x="352690" y="2704145"/>
                </a:lnTo>
                <a:cubicBezTo>
                  <a:pt x="340107" y="2662486"/>
                  <a:pt x="333280" y="2619036"/>
                  <a:pt x="327326" y="2596651"/>
                </a:cubicBezTo>
                <a:cubicBezTo>
                  <a:pt x="320226" y="2593515"/>
                  <a:pt x="322845" y="2562919"/>
                  <a:pt x="316968" y="2569830"/>
                </a:cubicBezTo>
                <a:cubicBezTo>
                  <a:pt x="318605" y="2548205"/>
                  <a:pt x="298030" y="2527006"/>
                  <a:pt x="291337" y="2512570"/>
                </a:cubicBezTo>
                <a:lnTo>
                  <a:pt x="296082" y="2497590"/>
                </a:lnTo>
                <a:cubicBezTo>
                  <a:pt x="296082" y="2497555"/>
                  <a:pt x="296082" y="2497521"/>
                  <a:pt x="296084" y="2497483"/>
                </a:cubicBezTo>
                <a:cubicBezTo>
                  <a:pt x="296167" y="2488909"/>
                  <a:pt x="295802" y="2483236"/>
                  <a:pt x="294022" y="2484247"/>
                </a:cubicBezTo>
                <a:lnTo>
                  <a:pt x="292784" y="2486499"/>
                </a:lnTo>
                <a:lnTo>
                  <a:pt x="275200" y="2427557"/>
                </a:lnTo>
                <a:lnTo>
                  <a:pt x="286266" y="2384112"/>
                </a:lnTo>
                <a:cubicBezTo>
                  <a:pt x="281552" y="2356889"/>
                  <a:pt x="268975" y="2302167"/>
                  <a:pt x="263813" y="2270223"/>
                </a:cubicBezTo>
                <a:cubicBezTo>
                  <a:pt x="260813" y="2252348"/>
                  <a:pt x="240336" y="2209833"/>
                  <a:pt x="238402" y="2198449"/>
                </a:cubicBezTo>
                <a:lnTo>
                  <a:pt x="235318" y="2195917"/>
                </a:lnTo>
                <a:lnTo>
                  <a:pt x="230374" y="2180424"/>
                </a:lnTo>
                <a:lnTo>
                  <a:pt x="218180" y="2103866"/>
                </a:lnTo>
                <a:lnTo>
                  <a:pt x="215674" y="2091957"/>
                </a:lnTo>
                <a:cubicBezTo>
                  <a:pt x="213530" y="2076472"/>
                  <a:pt x="207358" y="2026694"/>
                  <a:pt x="205319" y="2010962"/>
                </a:cubicBezTo>
                <a:cubicBezTo>
                  <a:pt x="205156" y="2005218"/>
                  <a:pt x="204594" y="2000520"/>
                  <a:pt x="203437" y="1997565"/>
                </a:cubicBezTo>
                <a:lnTo>
                  <a:pt x="199907" y="1995657"/>
                </a:lnTo>
                <a:cubicBezTo>
                  <a:pt x="199736" y="1993986"/>
                  <a:pt x="199562" y="1992316"/>
                  <a:pt x="199391" y="1990646"/>
                </a:cubicBezTo>
                <a:lnTo>
                  <a:pt x="208753" y="1964565"/>
                </a:lnTo>
                <a:cubicBezTo>
                  <a:pt x="217880" y="1924146"/>
                  <a:pt x="220709" y="1860908"/>
                  <a:pt x="205295" y="1849539"/>
                </a:cubicBezTo>
                <a:cubicBezTo>
                  <a:pt x="201352" y="1822143"/>
                  <a:pt x="217642" y="1765000"/>
                  <a:pt x="215900" y="1739005"/>
                </a:cubicBezTo>
                <a:cubicBezTo>
                  <a:pt x="215305" y="1683384"/>
                  <a:pt x="214710" y="1627764"/>
                  <a:pt x="214116" y="1572143"/>
                </a:cubicBezTo>
                <a:lnTo>
                  <a:pt x="171292" y="1394445"/>
                </a:lnTo>
                <a:lnTo>
                  <a:pt x="147310" y="1368244"/>
                </a:lnTo>
                <a:cubicBezTo>
                  <a:pt x="150887" y="1343046"/>
                  <a:pt x="142396" y="1338329"/>
                  <a:pt x="136918" y="1304100"/>
                </a:cubicBezTo>
                <a:cubicBezTo>
                  <a:pt x="140988" y="1289635"/>
                  <a:pt x="138268" y="1278156"/>
                  <a:pt x="133350" y="1266991"/>
                </a:cubicBezTo>
                <a:cubicBezTo>
                  <a:pt x="133212" y="1233548"/>
                  <a:pt x="125209" y="1203243"/>
                  <a:pt x="120972" y="1165753"/>
                </a:cubicBezTo>
                <a:cubicBezTo>
                  <a:pt x="124590" y="1125005"/>
                  <a:pt x="127933" y="1116514"/>
                  <a:pt x="123458" y="1076447"/>
                </a:cubicBezTo>
                <a:lnTo>
                  <a:pt x="97854" y="1017164"/>
                </a:lnTo>
                <a:lnTo>
                  <a:pt x="87953" y="994620"/>
                </a:lnTo>
                <a:lnTo>
                  <a:pt x="88632" y="989015"/>
                </a:lnTo>
                <a:cubicBezTo>
                  <a:pt x="88926" y="985113"/>
                  <a:pt x="88892" y="982471"/>
                  <a:pt x="88620" y="980586"/>
                </a:cubicBezTo>
                <a:lnTo>
                  <a:pt x="88469" y="980346"/>
                </a:lnTo>
                <a:cubicBezTo>
                  <a:pt x="88563" y="977736"/>
                  <a:pt x="88658" y="975127"/>
                  <a:pt x="88753" y="972517"/>
                </a:cubicBezTo>
                <a:cubicBezTo>
                  <a:pt x="89577" y="959384"/>
                  <a:pt x="90705" y="946679"/>
                  <a:pt x="92049" y="934639"/>
                </a:cubicBezTo>
                <a:cubicBezTo>
                  <a:pt x="89786" y="915687"/>
                  <a:pt x="78339" y="873402"/>
                  <a:pt x="75170" y="858806"/>
                </a:cubicBezTo>
                <a:cubicBezTo>
                  <a:pt x="75311" y="853363"/>
                  <a:pt x="74422" y="849791"/>
                  <a:pt x="73032" y="847069"/>
                </a:cubicBezTo>
                <a:lnTo>
                  <a:pt x="72378" y="846222"/>
                </a:lnTo>
                <a:lnTo>
                  <a:pt x="79554" y="769298"/>
                </a:lnTo>
                <a:lnTo>
                  <a:pt x="81564" y="766224"/>
                </a:lnTo>
                <a:cubicBezTo>
                  <a:pt x="82786" y="762689"/>
                  <a:pt x="83312" y="757352"/>
                  <a:pt x="82266" y="747981"/>
                </a:cubicBezTo>
                <a:lnTo>
                  <a:pt x="81702" y="745740"/>
                </a:lnTo>
                <a:lnTo>
                  <a:pt x="103923" y="677309"/>
                </a:lnTo>
                <a:cubicBezTo>
                  <a:pt x="105299" y="672730"/>
                  <a:pt x="102678" y="623245"/>
                  <a:pt x="104946" y="620242"/>
                </a:cubicBezTo>
                <a:cubicBezTo>
                  <a:pt x="92830" y="565919"/>
                  <a:pt x="114403" y="564337"/>
                  <a:pt x="112314" y="507811"/>
                </a:cubicBezTo>
                <a:cubicBezTo>
                  <a:pt x="111846" y="486024"/>
                  <a:pt x="112944" y="445088"/>
                  <a:pt x="120754" y="390502"/>
                </a:cubicBezTo>
                <a:cubicBezTo>
                  <a:pt x="118044" y="345330"/>
                  <a:pt x="97534" y="291126"/>
                  <a:pt x="96054" y="236774"/>
                </a:cubicBezTo>
                <a:cubicBezTo>
                  <a:pt x="94028" y="198301"/>
                  <a:pt x="94008" y="171041"/>
                  <a:pt x="100614" y="106394"/>
                </a:cubicBezTo>
                <a:cubicBezTo>
                  <a:pt x="84650" y="66832"/>
                  <a:pt x="99424" y="89628"/>
                  <a:pt x="96438" y="51592"/>
                </a:cubicBezTo>
                <a:cubicBezTo>
                  <a:pt x="111136" y="65057"/>
                  <a:pt x="88198" y="4390"/>
                  <a:pt x="104784" y="6004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6" name="Freeform: Shap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41040" y="736920"/>
            <a:ext cx="2417760" cy="2600640"/>
          </a:xfrm>
          <a:custGeom>
            <a:avLst/>
            <a:gdLst>
              <a:gd name="textAreaLeft" fmla="*/ 0 w 2417760"/>
              <a:gd name="textAreaRight" fmla="*/ 2418120 w 2417760"/>
              <a:gd name="textAreaTop" fmla="*/ 0 h 2600640"/>
              <a:gd name="textAreaBottom" fmla="*/ 2601000 h 2600640"/>
            </a:gdLst>
            <a:ahLst/>
            <a:rect l="textAreaLeft" t="textAreaTop" r="textAreaRight" b="textAreaBottom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algn="tl" blurRad="38160" dir="2985818" dist="12261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47" name="Obrázek 3" descr="Obsah obrázku sladkosti, cukrovinky, směs, jídlo&#10;&#10;Popis se vygeneroval automaticky."/>
          <p:cNvPicPr/>
          <p:nvPr/>
        </p:nvPicPr>
        <p:blipFill>
          <a:blip r:embed="rId1"/>
          <a:stretch/>
        </p:blipFill>
        <p:spPr>
          <a:xfrm>
            <a:off x="9203400" y="984240"/>
            <a:ext cx="2093040" cy="2093040"/>
          </a:xfrm>
          <a:prstGeom prst="rect">
            <a:avLst/>
          </a:prstGeom>
          <a:ln w="0">
            <a:noFill/>
          </a:ln>
        </p:spPr>
      </p:pic>
      <p:sp>
        <p:nvSpPr>
          <p:cNvPr id="148" name="Freeform: Shap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42480" y="3502080"/>
            <a:ext cx="2417760" cy="2600280"/>
          </a:xfrm>
          <a:custGeom>
            <a:avLst/>
            <a:gdLst>
              <a:gd name="textAreaLeft" fmla="*/ 0 w 2417760"/>
              <a:gd name="textAreaRight" fmla="*/ 2418120 w 2417760"/>
              <a:gd name="textAreaTop" fmla="*/ 0 h 2600280"/>
              <a:gd name="textAreaBottom" fmla="*/ 2600640 h 2600280"/>
            </a:gdLst>
            <a:ahLst/>
            <a:rect l="textAreaLeft" t="textAreaTop" r="textAreaRight" b="textAreaBottom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algn="tl" blurRad="38160" dir="2985818" dist="12261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9" name="Rectangl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99920" y="3234240"/>
            <a:ext cx="1026720" cy="361080"/>
          </a:xfrm>
          <a:custGeom>
            <a:avLst/>
            <a:gdLst>
              <a:gd name="textAreaLeft" fmla="*/ 0 w 1026720"/>
              <a:gd name="textAreaRight" fmla="*/ 1027080 w 1026720"/>
              <a:gd name="textAreaTop" fmla="*/ 0 h 361080"/>
              <a:gd name="textAreaBottom" fmla="*/ 361440 h 361080"/>
            </a:gdLst>
            <a:ahLst/>
            <a:rect l="textAreaLeft" t="textAreaTop" r="textAreaRight" b="textAreaBottom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48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50" name="Obrázek 4" descr="Obsah obrázku text&#10;&#10;Popis se vygeneroval automaticky."/>
          <p:cNvPicPr/>
          <p:nvPr/>
        </p:nvPicPr>
        <p:blipFill>
          <a:blip r:embed="rId2"/>
          <a:stretch/>
        </p:blipFill>
        <p:spPr>
          <a:xfrm>
            <a:off x="9368280" y="3643920"/>
            <a:ext cx="1763280" cy="230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cs-CZ" sz="4400" spc="-1" strike="noStrike">
              <a:solidFill>
                <a:schemeClr val="dk1"/>
              </a:solidFill>
              <a:latin typeface="Calibri Light"/>
            </a:endParaRPr>
          </a:p>
        </p:txBody>
      </p:sp>
      <p:pic>
        <p:nvPicPr>
          <p:cNvPr id="152" name="Obrázek 4" descr="Obsah obrázku text, láhev, prázdné&#10;&#10;Popis se vygeneroval automaticky."/>
          <p:cNvPicPr/>
          <p:nvPr/>
        </p:nvPicPr>
        <p:blipFill>
          <a:blip r:embed="rId1"/>
          <a:stretch/>
        </p:blipFill>
        <p:spPr>
          <a:xfrm>
            <a:off x="4680" y="-281160"/>
            <a:ext cx="12182400" cy="7320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367560" y="4032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Opiáty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367560" y="1321200"/>
            <a:ext cx="11490120" cy="5359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 </a:t>
            </a: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opium, laudanum, </a:t>
            </a: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Heroin (diacetylmoorfin), morfin, kodein, 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braun (dihydrokodeinon a hydrokodon, český heroin)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 </a:t>
            </a: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celkový duševní a tělesný útlum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stavy blažené apatie, až euforie, celkové zklidnění, uvolnění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snížení či odstranění fyzické bolesti, odcházejí nepříjemné psychické stavy Celkově zpomalují činnost centrální nervové soustavy, metabolismus i ostatní tělesné funkce. 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je porušen transport vajíčka vejcovodem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útlum dechového centra 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Opiáty způsobují zejména těžkou fyzickou závislost, výjimkou není ani kombinace s psychickou závislostí.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55" name="Obrázek 4" descr="Obsah obrázku rostlina, květina, mák&#10;&#10;Popis se vygeneroval automaticky."/>
          <p:cNvPicPr/>
          <p:nvPr/>
        </p:nvPicPr>
        <p:blipFill>
          <a:blip r:embed="rId1"/>
          <a:stretch/>
        </p:blipFill>
        <p:spPr>
          <a:xfrm>
            <a:off x="9453240" y="37800"/>
            <a:ext cx="2742840" cy="1829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Odvykací stav po opiátech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b2239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b2239"/>
                </a:solidFill>
                <a:latin typeface="Public Sans Web"/>
                <a:ea typeface="Public Sans Web"/>
              </a:rPr>
              <a:t>Příznaky odvykacího stavu jsou opakem příznaků spojených s užíváním heroinu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b2239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b2239"/>
                </a:solidFill>
                <a:latin typeface="Public Sans Web"/>
                <a:ea typeface="Public Sans Web"/>
              </a:rPr>
              <a:t>zornice se rozšíří (mydriáza)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b2239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b2239"/>
                </a:solidFill>
                <a:latin typeface="Public Sans Web"/>
                <a:ea typeface="Public Sans Web"/>
              </a:rPr>
              <a:t>průjmy (někdy i zvracení). 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b2239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b2239"/>
                </a:solidFill>
                <a:latin typeface="Public Sans Web"/>
                <a:ea typeface="Public Sans Web"/>
              </a:rPr>
              <a:t>bolestivé stavy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b2239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b2239"/>
                </a:solidFill>
                <a:latin typeface="Public Sans Web"/>
                <a:ea typeface="Public Sans Web"/>
              </a:rPr>
              <a:t>rýma, slzení, pocení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b2239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b2239"/>
                </a:solidFill>
                <a:latin typeface="Public Sans Web"/>
                <a:ea typeface="Public Sans Web"/>
              </a:rPr>
              <a:t>subjektivně vnímaný pocit chladu. 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b2239"/>
              </a:buClr>
              <a:buFont typeface="Arial"/>
              <a:buChar char="•"/>
            </a:pPr>
            <a:r>
              <a:rPr b="0" lang="cs-CZ" sz="2800" spc="-1" strike="noStrike">
                <a:solidFill>
                  <a:srgbClr val="0b2239"/>
                </a:solidFill>
                <a:latin typeface="Public Sans Web"/>
                <a:ea typeface="Public Sans Web"/>
              </a:rPr>
              <a:t>Odvykací stav u zdravého jedince ale nebývá život ohrožující.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/>
          </p:nvPr>
        </p:nvSpPr>
        <p:spPr>
          <a:xfrm>
            <a:off x="714960" y="918000"/>
            <a:ext cx="10638360" cy="5258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Opiáty potlačují percepční a lokalizační i psychickou a emocionální složku bolesti. (Miovská, Miovský)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Závislost na opioidech je spojvána se změnami ve frontálních lalocích, které se projevují především deficitem v exekutivních funkcích.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U pacientů léčených opiáty byl prokázán efekt na KF, v závislosti na době užívání a dávce.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U uživatelů heroinu byl prokázán efekt na KF, zejména v oblasti PMT, verbální paměti, krátkodobé paměti, pozornosti a řešení problémů.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9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0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61" name="Obrázek 4" descr="Obsah obrázku zelená, rostlina, strom&#10;&#10;Popis se vygeneroval automaticky."/>
          <p:cNvPicPr/>
          <p:nvPr/>
        </p:nvPicPr>
        <p:blipFill>
          <a:blip r:embed="rId1">
            <a:alphaModFix amt="40000"/>
          </a:blip>
          <a:srcRect l="1783" t="0" r="19973" b="0"/>
          <a:stretch/>
        </p:blipFill>
        <p:spPr>
          <a:xfrm>
            <a:off x="0" y="0"/>
            <a:ext cx="8449920" cy="6857640"/>
          </a:xfrm>
          <a:prstGeom prst="rect">
            <a:avLst/>
          </a:prstGeom>
          <a:ln w="0">
            <a:noFill/>
          </a:ln>
        </p:spPr>
      </p:pic>
      <p:sp>
        <p:nvSpPr>
          <p:cNvPr id="162" name="PlaceHolder 1"/>
          <p:cNvSpPr>
            <a:spLocks noGrp="1"/>
          </p:cNvSpPr>
          <p:nvPr>
            <p:ph/>
          </p:nvPr>
        </p:nvSpPr>
        <p:spPr>
          <a:xfrm>
            <a:off x="838080" y="2219760"/>
            <a:ext cx="4619160" cy="3956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3" name="Obrázek 5"/>
          <p:cNvSpPr/>
          <p:nvPr/>
        </p:nvSpPr>
        <p:spPr>
          <a:xfrm>
            <a:off x="6225840" y="0"/>
            <a:ext cx="5962320" cy="6857640"/>
          </a:xfrm>
          <a:custGeom>
            <a:avLst/>
            <a:gdLst>
              <a:gd name="textAreaLeft" fmla="*/ 0 w 5962320"/>
              <a:gd name="textAreaRight" fmla="*/ 5962680 w 596232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698880" y="5082840"/>
            <a:ext cx="493488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Nicotina tabacum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89" name="Obrázek 6" descr="Obsah obrázku rostlina, květina, kytice, žlutá&#10;&#10;Popis se vygeneroval automaticky."/>
          <p:cNvPicPr/>
          <p:nvPr/>
        </p:nvPicPr>
        <p:blipFill>
          <a:blip r:embed="rId1"/>
          <a:stretch/>
        </p:blipFill>
        <p:spPr>
          <a:xfrm>
            <a:off x="2160" y="-1080"/>
            <a:ext cx="6035400" cy="6861240"/>
          </a:xfrm>
          <a:prstGeom prst="rect">
            <a:avLst/>
          </a:prstGeom>
          <a:ln w="0">
            <a:noFill/>
          </a:ln>
        </p:spPr>
      </p:pic>
      <p:pic>
        <p:nvPicPr>
          <p:cNvPr id="90" name="Obrázek 14" descr="Obsah obrázku rostlina, zelenina, zelená, list&#10;&#10;Popis se vygeneroval automaticky."/>
          <p:cNvPicPr/>
          <p:nvPr/>
        </p:nvPicPr>
        <p:blipFill>
          <a:blip r:embed="rId2"/>
          <a:stretch/>
        </p:blipFill>
        <p:spPr>
          <a:xfrm>
            <a:off x="5419080" y="4320"/>
            <a:ext cx="6777000" cy="4551480"/>
          </a:xfrm>
          <a:prstGeom prst="rect">
            <a:avLst/>
          </a:prstGeom>
          <a:ln w="0">
            <a:noFill/>
          </a:ln>
        </p:spPr>
      </p:pic>
      <p:sp>
        <p:nvSpPr>
          <p:cNvPr id="91" name="Nadpis 6"/>
          <p:cNvSpPr txBox="1"/>
          <p:nvPr/>
        </p:nvSpPr>
        <p:spPr>
          <a:xfrm>
            <a:off x="6698880" y="5083200"/>
            <a:ext cx="493488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defTabSz="914400">
              <a:lnSpc>
                <a:spcPct val="90000"/>
              </a:lnSpc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Nicotina tabacum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838080" y="-468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Kratom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513360" y="1141920"/>
            <a:ext cx="10515240" cy="5550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Mytragina speciosa - mořenovité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Kratom je thajský název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Strom původem z jihovýchodní Asie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Povzbuzující a léčivý prostředek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Užívání a prodej kratomu nejsou v České republice zakázány ani jinak regulovány (není zaručeno ani složení ani bezpečnost užívání látky)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Mytragynin a 7-hydroxymitragynin - hlavní psychoaktivní složky,  váží se na opiátové receptory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Efekt je závislý na dávce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Nižší dávky cocaine-like effect – do 5g do 15-20´, trvání asi 1-2h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Vyšší dávky morphine-like effect – nad 5 g (10-25g), až 7h efekt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838080" y="-468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Kratom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513360" y="1141920"/>
            <a:ext cx="10515240" cy="5550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200" spc="-1" strike="noStrike">
                <a:solidFill>
                  <a:schemeClr val="dk1"/>
                </a:solidFill>
                <a:latin typeface="Calibri"/>
                <a:ea typeface="Verdana"/>
              </a:rPr>
              <a:t>Po užití několika gramů látky se v průběhu 10 minut dostaví stimulační a euforizující účinky, které trvají okolo 1-1,5 hodiny. Uživatelé kratomu pociťují nárůst výkonnosti, pozornosti, větší sociabilitu, zvýšenou sexuální touhu. Farmakologický mechanismus zodpovědný za tento stimulační efekt je zatím neznámý. Při užití sedativní a analgetické dávky 10-25 gramů nastupuje zklidnění, euforie a mióza, které mohou být předcházeny krátkým pocitem závratě, nauzeou, pocením a dysforií. Z možných vedlejších účinků jsou běžné zácpa, nauzea, zvracení a ospalost. Celkově může stav trvat až 7 hodin, s nejvyšším efektem mezi druhou a čtvrtou hodinou, ale doznívající příznaky, jako například únava, mohou přetrvávat i do následujícího dne</a:t>
            </a:r>
            <a:endParaRPr b="0" lang="cs-CZ" sz="22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cs-CZ" sz="2200" spc="-1" strike="noStrike">
                <a:solidFill>
                  <a:schemeClr val="dk1"/>
                </a:solidFill>
                <a:latin typeface="Calibri"/>
                <a:ea typeface="Calibri"/>
              </a:rPr>
              <a:t>Kratom je vysoce návyková droga.</a:t>
            </a:r>
            <a:r>
              <a:rPr b="0" lang="cs-CZ" sz="2200" spc="-1" strike="noStrike">
                <a:solidFill>
                  <a:schemeClr val="dk1"/>
                </a:solidFill>
                <a:latin typeface="Calibri"/>
                <a:ea typeface="Calibri"/>
              </a:rPr>
              <a:t> Při delším užívání vzniká kompletní fyzická i psychická závislost. Abstinenční příznaky jsou podobné abstinenčním příznakům po vysazení heroinu. Zahrnují silné křeče především v oblasti stehen, hypertenzi, podrážděnost, extrémní únavu, svědění kůže, průjem, zvracení, sekreci ze sliznic, flue-like sy.</a:t>
            </a:r>
            <a:endParaRPr b="0" lang="cs-CZ" sz="22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200" spc="-1" strike="noStrike">
                <a:solidFill>
                  <a:schemeClr val="dk1"/>
                </a:solidFill>
                <a:latin typeface="Calibri"/>
                <a:ea typeface="Calibri Light"/>
              </a:rPr>
              <a:t>Kratom by se neměl kombinovat s žádnými léky a látkami, především s těmi, které obsahují yohimbin, kokain, amfetamin a kofein. Kratom </a:t>
            </a:r>
            <a:r>
              <a:rPr b="1" lang="cs-CZ" sz="2200" spc="-1" strike="noStrike">
                <a:solidFill>
                  <a:schemeClr val="dk1"/>
                </a:solidFill>
                <a:latin typeface="Calibri"/>
                <a:ea typeface="Calibri Light"/>
              </a:rPr>
              <a:t>nelze kombinovat s léky na nervovou soustavu a s alkoholem.</a:t>
            </a:r>
            <a:endParaRPr b="0" lang="cs-CZ" sz="22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Zástupný obsah 3" descr="Obsah obrázku text, láhev, Řešení&#10;&#10;Popis se vygeneroval automaticky."/>
          <p:cNvPicPr/>
          <p:nvPr/>
        </p:nvPicPr>
        <p:blipFill>
          <a:blip r:embed="rId1"/>
          <a:stretch/>
        </p:blipFill>
        <p:spPr>
          <a:xfrm>
            <a:off x="3782520" y="643320"/>
            <a:ext cx="4627080" cy="5570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  <a:ea typeface="Calibri Light"/>
              </a:rPr>
              <a:t>Poppers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alkyl-nitrit, butyl-nitrit, isobutyl-nitrit či </a:t>
            </a:r>
            <a:r>
              <a:rPr b="0" lang="cs-CZ" sz="2400" spc="-1" strike="noStrike" u="sng">
                <a:solidFill>
                  <a:schemeClr val="dk1"/>
                </a:solidFill>
                <a:uFillTx/>
                <a:latin typeface="Calibri"/>
                <a:ea typeface="Calibri"/>
                <a:hlinkClick r:id="rId1"/>
              </a:rPr>
              <a:t>amyl-nitrit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V minulosti v léčbě anginy pectoris, dnes jako afrodiziakum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Těkavý, vdechuje se přímo z lahvičky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Efekt přichází do několika sekund, trvá 1-2 minuty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Euforie, sexuální touha, pocit tepla, zčervenání obličeje; zesiluje vnímání sekundárních sexuálních znaků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Zvyšuje relaxaci hojně krveného hladkého svalstva (anus, vagina), usnadňuje anální pohlavní styk, oddaluje ejakulaci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Rizika: prudký pokles tlaku a zvýšení tepu, snížení funkce imunitního systému i několik dní po užití. Při požití jedovatý, snižuje úsudek, riziko nebezpečného sexuálního chování.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cs-CZ" sz="11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1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72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73" name="Obrázek 4"/>
          <p:cNvSpPr/>
          <p:nvPr/>
        </p:nvSpPr>
        <p:spPr>
          <a:xfrm>
            <a:off x="6095880" y="0"/>
            <a:ext cx="6095520" cy="6857640"/>
          </a:xfrm>
          <a:custGeom>
            <a:avLst/>
            <a:gdLst>
              <a:gd name="textAreaLeft" fmla="*/ 0 w 6095520"/>
              <a:gd name="textAreaRight" fmla="*/ 6095880 w 6095520"/>
              <a:gd name="textAreaTop" fmla="*/ 0 h 6857640"/>
              <a:gd name="textAreaBottom" fmla="*/ 6858000 h 6857640"/>
            </a:gdLst>
            <a:ahLst/>
            <a:rect l="textAreaLeft" t="textAreaTop" r="textAreaRight" b="textAreaBottom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cs-CZ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599760" y="5234400"/>
            <a:ext cx="6931080" cy="751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36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Calibri Light"/>
                <a:ea typeface="Calibri Light"/>
              </a:rPr>
              <a:t>Halucinogeny</a:t>
            </a:r>
            <a:endParaRPr b="0" lang="cs-CZ" sz="36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75" name="Zástupný obsah 3" descr="Obsah obrázku tráva, rostlina, venku, sklizeň&#10;&#10;Popis se vygeneroval automaticky."/>
          <p:cNvPicPr/>
          <p:nvPr/>
        </p:nvPicPr>
        <p:blipFill>
          <a:blip r:embed="rId2"/>
          <a:srcRect l="10306" t="0" r="0" b="0"/>
          <a:stretch/>
        </p:blipFill>
        <p:spPr>
          <a:xfrm>
            <a:off x="-5400" y="0"/>
            <a:ext cx="6169320" cy="5158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  <a:ea typeface="Calibri Light"/>
              </a:rPr>
              <a:t>Halucinogeny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Nepravé - marihuana hašiš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Pravé - LSD, psillocybin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b2239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0b2239"/>
                </a:solidFill>
                <a:latin typeface="Calibri"/>
                <a:ea typeface="Calibri"/>
              </a:rPr>
              <a:t>Obluzenost, zintenzivnění vjemů a prožitků, zrakové a sluchové halucinace, zvýšená intenzita vnímání barev, kaleidoskopické obrazce, euforie i smutek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b2239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0b2239"/>
                </a:solidFill>
                <a:latin typeface="Calibri"/>
                <a:ea typeface="Calibri"/>
              </a:rPr>
              <a:t>Charakteristiky: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b2239"/>
              </a:buClr>
              <a:buFont typeface="Arial"/>
              <a:buChar char="•"/>
            </a:pPr>
            <a:r>
              <a:rPr b="0" lang="cs-CZ" sz="1600" spc="-1" strike="noStrike">
                <a:solidFill>
                  <a:srgbClr val="0b2239"/>
                </a:solidFill>
                <a:latin typeface="Calibri"/>
                <a:ea typeface="Calibri"/>
              </a:rPr>
              <a:t>mírná psychická závislost,</a:t>
            </a:r>
            <a:endParaRPr b="0" lang="cs-CZ" sz="16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b2239"/>
              </a:buClr>
              <a:buFont typeface="Arial"/>
              <a:buChar char="•"/>
            </a:pPr>
            <a:r>
              <a:rPr b="0" lang="cs-CZ" sz="1600" spc="-1" strike="noStrike">
                <a:solidFill>
                  <a:srgbClr val="0b2239"/>
                </a:solidFill>
                <a:latin typeface="Calibri"/>
                <a:ea typeface="Calibri"/>
              </a:rPr>
              <a:t>nepřítomnost somatické závislosti,</a:t>
            </a:r>
            <a:endParaRPr b="0" lang="cs-CZ" sz="16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b2239"/>
              </a:buClr>
              <a:buFont typeface="Arial"/>
              <a:buChar char="•"/>
            </a:pPr>
            <a:r>
              <a:rPr b="0" lang="cs-CZ" sz="1600" spc="-1" strike="noStrike">
                <a:solidFill>
                  <a:srgbClr val="0b2239"/>
                </a:solidFill>
                <a:latin typeface="Calibri"/>
                <a:ea typeface="Calibri"/>
              </a:rPr>
              <a:t>nepřítomnost odvykacího stavu,</a:t>
            </a:r>
            <a:endParaRPr b="0" lang="cs-CZ" sz="16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b2239"/>
              </a:buClr>
              <a:buFont typeface="Arial"/>
              <a:buChar char="•"/>
            </a:pPr>
            <a:r>
              <a:rPr b="0" lang="cs-CZ" sz="1600" spc="-1" strike="noStrike">
                <a:solidFill>
                  <a:srgbClr val="0b2239"/>
                </a:solidFill>
                <a:latin typeface="Calibri"/>
                <a:ea typeface="Calibri"/>
              </a:rPr>
              <a:t>poruchy chování v průběhu psychózy,</a:t>
            </a:r>
            <a:endParaRPr b="0" lang="cs-CZ" sz="16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b2239"/>
              </a:buClr>
              <a:buFont typeface="Arial"/>
              <a:buChar char="•"/>
            </a:pPr>
            <a:r>
              <a:rPr b="0" lang="cs-CZ" sz="1600" spc="-1" strike="noStrike">
                <a:solidFill>
                  <a:srgbClr val="0b2239"/>
                </a:solidFill>
                <a:latin typeface="Calibri"/>
                <a:ea typeface="Calibri"/>
              </a:rPr>
              <a:t>možnost provokace dlouhodobých psychotických stavů,</a:t>
            </a:r>
            <a:endParaRPr b="0" lang="cs-CZ" sz="16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b2239"/>
              </a:buClr>
              <a:buFont typeface="Arial"/>
              <a:buChar char="•"/>
            </a:pPr>
            <a:r>
              <a:rPr b="0" lang="cs-CZ" sz="1600" spc="-1" strike="noStrike">
                <a:solidFill>
                  <a:srgbClr val="0b2239"/>
                </a:solidFill>
                <a:latin typeface="Calibri"/>
                <a:ea typeface="Calibri"/>
              </a:rPr>
              <a:t>psychotické reminiscence (flashbacky).</a:t>
            </a:r>
            <a:endParaRPr b="0" lang="cs-CZ" sz="16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b2239"/>
              </a:buClr>
              <a:buFont typeface="Arial"/>
              <a:buChar char="•"/>
            </a:pPr>
            <a:r>
              <a:rPr b="0" lang="cs-CZ" sz="2000" spc="-1" strike="noStrike">
                <a:solidFill>
                  <a:srgbClr val="0b2239"/>
                </a:solidFill>
                <a:latin typeface="Calibri"/>
                <a:ea typeface="Calibri"/>
              </a:rPr>
              <a:t>Bad trip - negativní zážitek intoxikace, může vést k ohrožení zdraví či života, vyvolat nevratné změny v organismu, flashbacky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  <a:ea typeface="Calibri Light"/>
              </a:rPr>
              <a:t>Zombie drugs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90000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Rozšířšní zejména v USA, v Evropě méně, v ČR se již objevují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Zástupci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Fentanyl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Xalazin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 defTabSz="91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Nitazeny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80" name="" descr=""/>
          <p:cNvPicPr/>
          <p:nvPr/>
        </p:nvPicPr>
        <p:blipFill>
          <a:blip r:embed="rId1"/>
          <a:stretch/>
        </p:blipFill>
        <p:spPr>
          <a:xfrm>
            <a:off x="3060000" y="2520000"/>
            <a:ext cx="7179840" cy="4037760"/>
          </a:xfrm>
          <a:prstGeom prst="rect">
            <a:avLst/>
          </a:prstGeom>
          <a:ln w="0">
            <a:noFill/>
          </a:ln>
        </p:spPr>
      </p:pic>
      <p:pic>
        <p:nvPicPr>
          <p:cNvPr id="181" name="" descr=""/>
          <p:cNvPicPr/>
          <p:nvPr/>
        </p:nvPicPr>
        <p:blipFill>
          <a:blip r:embed="rId2"/>
          <a:stretch/>
        </p:blipFill>
        <p:spPr>
          <a:xfrm>
            <a:off x="8562960" y="360000"/>
            <a:ext cx="3317040" cy="3685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  <a:ea typeface="Calibri Light"/>
              </a:rPr>
              <a:t>Zombie drugs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Fentanyl – opioidní analgetikum, onkol. Onem., nízká p.o. dostupnost, transdermální náplasti, parenterálně, euforizující droga, 100x účinnější nežmorfin, 50x účinnější než heroin, smrtelná dávka je od 2 mg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Xylazin – tranq – veterinární anestetikum, neschválen pro humánní užití, komplikace při i.v. užití – vředy, abscesy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Nitazeny – nová skupina opioidů, nikdy neprošly klinickým tetsováním, jen výzkumné užití, 40x silnější než fentanyl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marL="228600"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Často přimíchány do jiných drog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Vysokýnárůst obětí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000" spc="-1" strike="noStrike">
                <a:solidFill>
                  <a:schemeClr val="dk1"/>
                </a:solidFill>
                <a:latin typeface="Calibri"/>
                <a:ea typeface="Calibri"/>
              </a:rPr>
              <a:t>Nejčastější příčina úmrtí Američanů pod 50 let je předávkování fentanylem.</a:t>
            </a:r>
            <a:endParaRPr b="0" lang="cs-CZ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Další látky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těkavé látky, designové drogy, halucinogeny...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Obecně lze říct, že mají velký neurotoxický efekt.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Dochází vždy k poruchám kognitivních funkcí, chronické užívání má vždy vážné neuropsychologické následky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93" name="Rectangle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7000" y="480240"/>
            <a:ext cx="11237760" cy="58975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94" name="Rectangl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3320" y="643320"/>
            <a:ext cx="10904760" cy="5570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95" name="Obrázek 9" descr="Obsah obrázku mléčné výrobky, interiér, osoba, jídlo&#10;&#10;Popis se vygeneroval automaticky."/>
          <p:cNvPicPr/>
          <p:nvPr/>
        </p:nvPicPr>
        <p:blipFill>
          <a:blip r:embed="rId1"/>
          <a:srcRect l="-715" t="0" r="40669" b="13457"/>
          <a:stretch/>
        </p:blipFill>
        <p:spPr>
          <a:xfrm>
            <a:off x="9200520" y="4295520"/>
            <a:ext cx="1605600" cy="1489680"/>
          </a:xfrm>
          <a:prstGeom prst="rect">
            <a:avLst/>
          </a:prstGeom>
          <a:ln w="0">
            <a:noFill/>
          </a:ln>
        </p:spPr>
      </p:pic>
      <p:pic>
        <p:nvPicPr>
          <p:cNvPr id="96" name="Obrázek 13" descr="Obsah obrázku kancelářské potřeby, Kancelářské nástroje, Značkovací nástroje, psací potřeba&#10;&#10;Popis se vygeneroval automaticky."/>
          <p:cNvPicPr/>
          <p:nvPr/>
        </p:nvPicPr>
        <p:blipFill>
          <a:blip r:embed="rId2"/>
          <a:srcRect l="-1569" t="15204" r="784" b="22806"/>
          <a:stretch/>
        </p:blipFill>
        <p:spPr>
          <a:xfrm>
            <a:off x="1130040" y="3932640"/>
            <a:ext cx="2796840" cy="1238400"/>
          </a:xfrm>
          <a:prstGeom prst="rect">
            <a:avLst/>
          </a:prstGeom>
          <a:ln w="0">
            <a:noFill/>
          </a:ln>
        </p:spPr>
      </p:pic>
      <p:pic>
        <p:nvPicPr>
          <p:cNvPr id="97" name="Obrázek 10" descr="Obsah obrázku kuřák, řemeslník&#10;&#10;Popis se vygeneroval automaticky."/>
          <p:cNvPicPr/>
          <p:nvPr/>
        </p:nvPicPr>
        <p:blipFill>
          <a:blip r:embed="rId3"/>
          <a:stretch/>
        </p:blipFill>
        <p:spPr>
          <a:xfrm>
            <a:off x="3984480" y="1193760"/>
            <a:ext cx="2620440" cy="1049040"/>
          </a:xfrm>
          <a:prstGeom prst="rect">
            <a:avLst/>
          </a:prstGeom>
          <a:ln w="0">
            <a:noFill/>
          </a:ln>
        </p:spPr>
      </p:pic>
      <p:pic>
        <p:nvPicPr>
          <p:cNvPr id="98" name="Obrázek 8" descr="Obsah obrázku text, štítek&#10;&#10;Popis se vygeneroval automaticky."/>
          <p:cNvPicPr/>
          <p:nvPr/>
        </p:nvPicPr>
        <p:blipFill>
          <a:blip r:embed="rId4"/>
          <a:srcRect l="1122" t="10938" r="49667" b="6773"/>
          <a:stretch/>
        </p:blipFill>
        <p:spPr>
          <a:xfrm>
            <a:off x="4285080" y="2696040"/>
            <a:ext cx="2320200" cy="2958120"/>
          </a:xfrm>
          <a:prstGeom prst="rect">
            <a:avLst/>
          </a:prstGeom>
          <a:ln w="0">
            <a:noFill/>
          </a:ln>
        </p:spPr>
      </p:pic>
      <p:pic>
        <p:nvPicPr>
          <p:cNvPr id="99" name="Obrázek 4" descr="Obsah obrázku Tabákové výrobky, doutník, tabák, Cigareta&#10;&#10;Popis se vygeneroval automaticky."/>
          <p:cNvPicPr/>
          <p:nvPr/>
        </p:nvPicPr>
        <p:blipFill>
          <a:blip r:embed="rId5"/>
          <a:stretch/>
        </p:blipFill>
        <p:spPr>
          <a:xfrm>
            <a:off x="6672240" y="1193760"/>
            <a:ext cx="2287080" cy="705960"/>
          </a:xfrm>
          <a:prstGeom prst="rect">
            <a:avLst/>
          </a:prstGeom>
          <a:ln w="0">
            <a:noFill/>
          </a:ln>
        </p:spPr>
      </p:pic>
      <p:pic>
        <p:nvPicPr>
          <p:cNvPr id="100" name="Obrázek 5" descr="Obsah obrázku kolo, stříbrné, kruh, interiér&#10;&#10;Popis se vygeneroval automaticky."/>
          <p:cNvPicPr/>
          <p:nvPr/>
        </p:nvPicPr>
        <p:blipFill>
          <a:blip r:embed="rId6"/>
          <a:stretch/>
        </p:blipFill>
        <p:spPr>
          <a:xfrm>
            <a:off x="6672240" y="1967040"/>
            <a:ext cx="2287080" cy="2215800"/>
          </a:xfrm>
          <a:prstGeom prst="rect">
            <a:avLst/>
          </a:prstGeom>
          <a:ln w="0">
            <a:noFill/>
          </a:ln>
        </p:spPr>
      </p:pic>
      <p:pic>
        <p:nvPicPr>
          <p:cNvPr id="101" name="Obrázek 7" descr="Obsah obrázku text, prášek, jídlo, rostlina&#10;&#10;Popis se vygeneroval automaticky."/>
          <p:cNvPicPr/>
          <p:nvPr/>
        </p:nvPicPr>
        <p:blipFill>
          <a:blip r:embed="rId7"/>
          <a:stretch/>
        </p:blipFill>
        <p:spPr>
          <a:xfrm>
            <a:off x="6672240" y="4251240"/>
            <a:ext cx="2287080" cy="1402920"/>
          </a:xfrm>
          <a:prstGeom prst="rect">
            <a:avLst/>
          </a:prstGeom>
          <a:ln w="0">
            <a:noFill/>
          </a:ln>
        </p:spPr>
      </p:pic>
      <p:pic>
        <p:nvPicPr>
          <p:cNvPr id="102" name="Obrázek 11" descr="Obsah obrázku interiér, jídlo, šálek, červená&#10;&#10;Popis se vygeneroval automaticky."/>
          <p:cNvPicPr/>
          <p:nvPr/>
        </p:nvPicPr>
        <p:blipFill>
          <a:blip r:embed="rId8"/>
          <a:stretch/>
        </p:blipFill>
        <p:spPr>
          <a:xfrm>
            <a:off x="9028080" y="1193760"/>
            <a:ext cx="2041200" cy="1499760"/>
          </a:xfrm>
          <a:prstGeom prst="rect">
            <a:avLst/>
          </a:prstGeom>
          <a:ln w="0">
            <a:noFill/>
          </a:ln>
        </p:spPr>
      </p:pic>
      <p:pic>
        <p:nvPicPr>
          <p:cNvPr id="103" name="Zástupný obsah 3" descr="Obsah obrázku Tabákové výrobky, Cigareta&#10;&#10;Popis se vygeneroval automaticky."/>
          <p:cNvPicPr/>
          <p:nvPr/>
        </p:nvPicPr>
        <p:blipFill>
          <a:blip r:embed="rId9"/>
          <a:stretch/>
        </p:blipFill>
        <p:spPr>
          <a:xfrm>
            <a:off x="9028080" y="2760840"/>
            <a:ext cx="2041200" cy="1482480"/>
          </a:xfrm>
          <a:prstGeom prst="rect">
            <a:avLst/>
          </a:prstGeom>
          <a:ln w="0">
            <a:noFill/>
          </a:ln>
        </p:spPr>
      </p:pic>
      <p:pic>
        <p:nvPicPr>
          <p:cNvPr id="104" name="Obrázek 12" descr="Rolling cigarettes on the table | Royalty free photo - 50673"/>
          <p:cNvPicPr/>
          <p:nvPr/>
        </p:nvPicPr>
        <p:blipFill>
          <a:blip r:embed="rId10"/>
          <a:stretch/>
        </p:blipFill>
        <p:spPr>
          <a:xfrm>
            <a:off x="1075320" y="1049040"/>
            <a:ext cx="2910600" cy="1922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Nikotin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617400" y="1428120"/>
            <a:ext cx="10736280" cy="51462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7480"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Cigarety, šňupací tabák, žvýkací tabák, snus, vaporizéry aj.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Zhodnocení vlivu nikotinu na kognitivní funkce není snadný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Nikotinové receptory – na presynaptické membráně - ovlivňují výdej několika neuromediátorů - acetylcholin, dopamin, serotonin, noradrenalin.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Podávání čistého nikotinu by mohlo mít i pozitivní efekt , obvyklé podání inhalací kouře je spíše negativní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Užívání je v psychiatrické populaci 2-3x častější než v normální populaci, souvisí to s impulzivitou, ale i s pozitivním efektem na bdělost a soustředění, zkracuje REM spánek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Odvykací stavy po nikotinu však vedou ke zhoršení výkonnosti, obvykle kamuflován užitím další cigarety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Užívání v těhotenství je spojeno s vyšším rizikem postižení dítěte (ADHD, kognitivní deficit, poruchy chování, kriminalita a predispozice k užívání alkoholu a tabáku)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0" y="0"/>
            <a:ext cx="12188520" cy="685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08" name="Zástupný obsah 3" descr="Obsah obrázku venku, strom, budova, černobílá&#10;&#10;Popis se vygeneroval automaticky."/>
          <p:cNvPicPr/>
          <p:nvPr/>
        </p:nvPicPr>
        <p:blipFill>
          <a:blip r:embed="rId1"/>
          <a:srcRect l="0" t="0" r="0" b="16370"/>
          <a:stretch/>
        </p:blipFill>
        <p:spPr>
          <a:xfrm>
            <a:off x="0" y="1440"/>
            <a:ext cx="12191760" cy="6856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Alkohol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443520" y="1407960"/>
            <a:ext cx="11473560" cy="5186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68556"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Sociálně velmi akceptovaná návyková látka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Pokles kognitivního výkonu je patrný prakticky ve všech fázích užívání alkoholu (intoxikace, kocovina, odvykací stav, craving, dlouhodobé následky chronického užívání)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  <a:ea typeface="Calibri"/>
              </a:rPr>
              <a:t>Intoxikace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Dezinhibice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Hádavost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Agrese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Labilita nálady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Zhoršená pozornost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Zhoršený úsudek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Narušení osobních činností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Kolísavá chůze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Špatná rovnováha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Setřelá řeč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Nystagmus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Porucha vědomí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400" spc="-1" strike="noStrike">
                <a:solidFill>
                  <a:schemeClr val="dk1"/>
                </a:solidFill>
                <a:latin typeface="Calibri"/>
                <a:ea typeface="Calibri"/>
              </a:rPr>
              <a:t>Zarudlý obličej, zarudlé spojivky</a:t>
            </a:r>
            <a:endParaRPr b="0" lang="cs-CZ" sz="2400" spc="-1" strike="noStrike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Obrázek 4" descr=""/>
          <p:cNvPicPr/>
          <p:nvPr/>
        </p:nvPicPr>
        <p:blipFill>
          <a:blip r:embed="rId1"/>
          <a:stretch/>
        </p:blipFill>
        <p:spPr>
          <a:xfrm>
            <a:off x="83880" y="122400"/>
            <a:ext cx="7340040" cy="6547320"/>
          </a:xfrm>
          <a:prstGeom prst="rect">
            <a:avLst/>
          </a:prstGeom>
          <a:ln w="0">
            <a:noFill/>
          </a:ln>
        </p:spPr>
      </p:pic>
      <p:pic>
        <p:nvPicPr>
          <p:cNvPr id="112" name="Obrázek 5" descr=""/>
          <p:cNvPicPr/>
          <p:nvPr/>
        </p:nvPicPr>
        <p:blipFill>
          <a:blip r:embed="rId2"/>
          <a:stretch/>
        </p:blipFill>
        <p:spPr>
          <a:xfrm>
            <a:off x="7481160" y="1548000"/>
            <a:ext cx="4423680" cy="2495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cs-CZ" sz="4400" spc="-1" strike="noStrike">
                <a:solidFill>
                  <a:schemeClr val="dk1"/>
                </a:solidFill>
                <a:latin typeface="Calibri Light"/>
              </a:rPr>
              <a:t>Alkohol</a:t>
            </a:r>
            <a:endParaRPr b="0" lang="cs-CZ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1053"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Kocovina – bolesti hlavy, průjem, nechutenství, třes, únava, nevolnost (intoxikace aldehydem, který vzniká při odbourávání alkoholu)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Alkoholové okénko - palimpsest - blokové a ostrůvkovité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Alkohol snižuje funkci hipokampu (paměť), ovlivňuje čelní lalok (plánování, rozhodování, sebeovládání), mozeček (koordinace a přesnost pohybů)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cs-CZ" sz="2800" spc="-1" strike="noStrike">
                <a:solidFill>
                  <a:schemeClr val="dk1"/>
                </a:solidFill>
                <a:latin typeface="Calibri"/>
              </a:rPr>
              <a:t>Craving - bažení po látce - při odvykacím stavu, ale i při dlouhodobé abstinenci, závislý není schopen předvídat následky svého jednání, nevyužívá minulé zkušenosti, lze důvodně předpokládat snížení KF</a:t>
            </a:r>
            <a:endParaRPr b="0" lang="cs-CZ" sz="28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otiv systému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systému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3322</TotalTime>
  <Application>LibreOffice/7.6.1.2$Windows_X86_64 LibreOffice_project/f5defcebd022c5bc36bbb79be232cb6926d8f674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2021-01-10T23:38:03Z</dcterms:created>
  <dc:creator/>
  <dc:description/>
  <dc:language>cs-CZ</dc:language>
  <cp:lastModifiedBy/>
  <dcterms:modified xsi:type="dcterms:W3CDTF">2024-11-28T14:57:09Z</dcterms:modified>
  <cp:revision>802</cp:revision>
  <dc:subject/>
  <dc:title>Prezentace aplikace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Širokoúhlá obrazovka</vt:lpwstr>
  </property>
  <property fmtid="{D5CDD505-2E9C-101B-9397-08002B2CF9AE}" pid="3" name="Slides">
    <vt:i4>35</vt:i4>
  </property>
</Properties>
</file>