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33"/>
  </p:notesMasterIdLst>
  <p:sldIdLst>
    <p:sldId id="256" r:id="rId2"/>
    <p:sldId id="257" r:id="rId3"/>
    <p:sldId id="314" r:id="rId4"/>
    <p:sldId id="259" r:id="rId5"/>
    <p:sldId id="260" r:id="rId6"/>
    <p:sldId id="278" r:id="rId7"/>
    <p:sldId id="261" r:id="rId8"/>
    <p:sldId id="315" r:id="rId9"/>
    <p:sldId id="265" r:id="rId10"/>
    <p:sldId id="262" r:id="rId11"/>
    <p:sldId id="317" r:id="rId12"/>
    <p:sldId id="266" r:id="rId13"/>
    <p:sldId id="318" r:id="rId14"/>
    <p:sldId id="319" r:id="rId15"/>
    <p:sldId id="263" r:id="rId16"/>
    <p:sldId id="280" r:id="rId17"/>
    <p:sldId id="316" r:id="rId18"/>
    <p:sldId id="267" r:id="rId19"/>
    <p:sldId id="320" r:id="rId20"/>
    <p:sldId id="321" r:id="rId21"/>
    <p:sldId id="258" r:id="rId22"/>
    <p:sldId id="268" r:id="rId23"/>
    <p:sldId id="269" r:id="rId24"/>
    <p:sldId id="281" r:id="rId25"/>
    <p:sldId id="270" r:id="rId26"/>
    <p:sldId id="271" r:id="rId27"/>
    <p:sldId id="272" r:id="rId28"/>
    <p:sldId id="274" r:id="rId29"/>
    <p:sldId id="275" r:id="rId30"/>
    <p:sldId id="276" r:id="rId31"/>
    <p:sldId id="277" r:id="rId3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166" y="102"/>
      </p:cViewPr>
      <p:guideLst>
        <p:guide orient="horz" pos="19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A1F9039-3306-E646-AA8F-6241FFF897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662DDD4-30F9-A94D-9BE0-EF2EEB9575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475516B-2087-0845-8BD7-63A0A71457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A9B3FAC9-300B-CC4B-91DF-511A647414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B885247C-17D5-324B-B975-E350AD8858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E8FF773B-62DB-6042-890A-8A5A96B37F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BE7B9E-9493-7542-881D-D1240FB654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>
            <a:extLst>
              <a:ext uri="{FF2B5EF4-FFF2-40B4-BE49-F238E27FC236}">
                <a16:creationId xmlns:a16="http://schemas.microsoft.com/office/drawing/2014/main" id="{6C6DFCAC-C09B-144F-ADF8-5C570EFC6231}"/>
              </a:ext>
            </a:extLst>
          </p:cNvPr>
          <p:cNvGrpSpPr>
            <a:grpSpLocks/>
          </p:cNvGrpSpPr>
          <p:nvPr/>
        </p:nvGrpSpPr>
        <p:grpSpPr bwMode="auto">
          <a:xfrm>
            <a:off x="203200" y="0"/>
            <a:ext cx="3778250" cy="6858000"/>
            <a:chOff x="203200" y="0"/>
            <a:chExt cx="3778250" cy="6858001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8AB459CA-5818-1943-ADC0-DA3B90E3F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>
                <a:gd name="T0" fmla="*/ 0 w 860"/>
                <a:gd name="T1" fmla="*/ 2147483646 h 2502"/>
                <a:gd name="T2" fmla="*/ 2147483646 w 860"/>
                <a:gd name="T3" fmla="*/ 2147483646 h 2502"/>
                <a:gd name="T4" fmla="*/ 2147483646 w 860"/>
                <a:gd name="T5" fmla="*/ 0 h 2502"/>
                <a:gd name="T6" fmla="*/ 2147483646 w 860"/>
                <a:gd name="T7" fmla="*/ 0 h 2502"/>
                <a:gd name="T8" fmla="*/ 0 w 860"/>
                <a:gd name="T9" fmla="*/ 2147483646 h 2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2EAAFCEE-B08A-4749-83A9-8809A0A7AF4C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9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78977D47-1771-5440-853B-A12C006076EA}"/>
                </a:ext>
              </a:extLst>
            </p:cNvPr>
            <p:cNvSpPr/>
            <p:nvPr/>
          </p:nvSpPr>
          <p:spPr bwMode="auto">
            <a:xfrm>
              <a:off x="207963" y="3776664"/>
              <a:ext cx="1936750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2DE9C34-8916-6848-81E2-F0ED55E0C65E}"/>
                </a:ext>
              </a:extLst>
            </p:cNvPr>
            <p:cNvSpPr/>
            <p:nvPr/>
          </p:nvSpPr>
          <p:spPr bwMode="auto">
            <a:xfrm>
              <a:off x="646113" y="3886201"/>
              <a:ext cx="2373312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B16D38D-A257-584F-86F1-85D62EBB32C3}"/>
                </a:ext>
              </a:extLst>
            </p:cNvPr>
            <p:cNvSpPr/>
            <p:nvPr/>
          </p:nvSpPr>
          <p:spPr bwMode="auto">
            <a:xfrm>
              <a:off x="641350" y="3881439"/>
              <a:ext cx="3340100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4E6D974-EFA8-6C49-98B4-C368B89A6B56}"/>
                </a:ext>
              </a:extLst>
            </p:cNvPr>
            <p:cNvSpPr/>
            <p:nvPr/>
          </p:nvSpPr>
          <p:spPr bwMode="auto">
            <a:xfrm>
              <a:off x="203200" y="3771901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>
            <a:extLst>
              <a:ext uri="{FF2B5EF4-FFF2-40B4-BE49-F238E27FC236}">
                <a16:creationId xmlns:a16="http://schemas.microsoft.com/office/drawing/2014/main" id="{AC51CF14-EFB6-E84A-BB65-F7A0029402DE}"/>
              </a:ext>
            </a:extLst>
          </p:cNvPr>
          <p:cNvSpPr>
            <a:spLocks/>
          </p:cNvSpPr>
          <p:nvPr/>
        </p:nvSpPr>
        <p:spPr bwMode="auto">
          <a:xfrm>
            <a:off x="203200" y="3771900"/>
            <a:ext cx="361950" cy="90488"/>
          </a:xfrm>
          <a:custGeom>
            <a:avLst/>
            <a:gdLst>
              <a:gd name="T0" fmla="*/ 2147483646 w 228"/>
              <a:gd name="T1" fmla="*/ 2147483646 h 57"/>
              <a:gd name="T2" fmla="*/ 0 w 228"/>
              <a:gd name="T3" fmla="*/ 0 h 57"/>
              <a:gd name="T4" fmla="*/ 2147483646 w 228"/>
              <a:gd name="T5" fmla="*/ 2147483646 h 57"/>
              <a:gd name="T6" fmla="*/ 2147483646 w 228"/>
              <a:gd name="T7" fmla="*/ 2147483646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49F99E27-5DCF-E342-8E94-C55F3D3377B2}"/>
              </a:ext>
            </a:extLst>
          </p:cNvPr>
          <p:cNvSpPr>
            <a:spLocks/>
          </p:cNvSpPr>
          <p:nvPr/>
        </p:nvSpPr>
        <p:spPr bwMode="auto">
          <a:xfrm>
            <a:off x="560388" y="3867150"/>
            <a:ext cx="61912" cy="80963"/>
          </a:xfrm>
          <a:custGeom>
            <a:avLst/>
            <a:gdLst>
              <a:gd name="T0" fmla="*/ 0 w 39"/>
              <a:gd name="T1" fmla="*/ 0 h 51"/>
              <a:gd name="T2" fmla="*/ 2147483646 w 39"/>
              <a:gd name="T3" fmla="*/ 2147483646 h 51"/>
              <a:gd name="T4" fmla="*/ 2147483646 w 39"/>
              <a:gd name="T5" fmla="*/ 0 h 51"/>
              <a:gd name="T6" fmla="*/ 0 w 39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C065D4A-D438-F34D-9F8C-00B8BF20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26313" y="6116638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10CD585-E847-4248-BA27-0113F86A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24263" y="6116638"/>
            <a:ext cx="360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C39D426-87AE-D043-B0A7-810E1B79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116638"/>
            <a:ext cx="4111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312F4-F517-5447-B509-91CAA1315AC1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7110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3242FF-F091-C043-8664-A3C0A4D5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D73269-2403-F642-BF95-F6A669A65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484ADF-B109-2442-B1A9-107D2AC09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2A51-A5E4-CB42-B5D2-488D1135E96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3062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BC20F-A395-DD47-9B46-4918E229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623C6-9C1C-374C-A51D-AEA96960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FCCD3-4B6B-5544-9D8E-8394935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C435E-61F1-EA4F-B3BD-43960509A40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60427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0FB6BBE6-4238-FD42-9BA8-3367225D1BA3}"/>
              </a:ext>
            </a:extLst>
          </p:cNvPr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F5421141-9627-2946-A666-F437080B48CA}"/>
              </a:ext>
            </a:extLst>
          </p:cNvPr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509236F-E50D-BD48-AA8A-F5730411966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0ED9-4844-204B-AC9B-8C440C83D48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DCB0250-3E18-3347-86D4-88EDD7997B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B03B5-E02F-2043-8226-8122AC9764B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66981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4BCF8-58CF-6B4C-82C4-8B2FD54E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503E0-403E-0845-A186-EB7FA52E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CA023-0BF1-AC43-A2FC-360C6D49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29E6-FF1F-0240-B266-F91212354D86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26098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9D5F11CA-9CC7-7F4A-8373-365147656722}"/>
              </a:ext>
            </a:extLst>
          </p:cNvPr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52C26C9F-2E49-1445-BFAC-D8E3AD71B985}"/>
              </a:ext>
            </a:extLst>
          </p:cNvPr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50AE54-3D62-5F4A-9998-B5044569222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B69A25-036A-484F-AD4E-F3F5710C8A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CDFBEF-27C8-CA4F-9226-CE4913B2BE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A48B-6D9B-7B40-AE09-2C1BEB9E636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30073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A8ED71-30F0-5743-9334-3F841018193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8B5191-7671-E54D-A7BA-7B23D4B96A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8AED22-C478-974E-BD22-B3D7C5C400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01E7C-324C-7A41-A265-5C4B98D86E13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57140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B8253-3D00-BE41-9AAE-D656B949C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64C05-DDA8-2949-B8BF-08B543DF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CE6C9-2856-F441-87EA-2E203E66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73858-0B9D-B54B-9E47-DFDA5015914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24698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A76EA-B8F1-8446-B036-F3BFA8CC5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117D4-6FB0-1840-9288-93644BA3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C44A5-0242-6C40-8FEA-8575A8AB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5EC9-9EC9-D940-9045-FEE6008C8523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3048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169DF-DE71-9C4F-926D-84C12C0D6B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43775" y="6108700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9FE80-DF07-B94A-9FBF-BADACC5C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73263" y="6108700"/>
            <a:ext cx="5313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482E1-51A5-2849-840A-2625B90A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8175" y="6108700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B5D85-6335-5342-AD94-FEC2FB1F0BC0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104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75466-BC1A-A04A-8059-81520640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5130A-144B-5948-B4B2-57BA57518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92C10-0257-4944-B665-311866A1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8CFF-AEB4-9B45-8FCF-E357F912EB10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059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65D9FC-C673-6A40-853B-55FFBCFE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F5EEE8-F04B-BE4F-BF01-F719ED3E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B3D482-5B42-DC42-BE41-822EAE895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7FC41-2B7B-624B-B6B8-3DF0B949A61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4062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AF52561-33FE-2343-B6CD-067E4E72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35508F-1739-0A48-8A59-994C065F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F6DF67-E159-144F-945E-CE60AA68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97690-1315-274D-AA05-A2638AD99E2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8317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E4EDF0-B557-6644-9227-16A9BD1DE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13ADAB8-3342-4746-A55D-4FBD72D0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92F8BA-1962-6D4A-AC78-EA0A18E9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747B-45D7-4241-A15D-B54042660611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4143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3EF0E1B-9A8F-D04A-86ED-6BE08F1F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A6D7F85-0871-E945-B1B9-7D352AA8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9A6D281-AED7-CF44-BB6F-CA3D33606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8449F-95A8-C345-AD72-6DE4E6383D4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89391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B97789-698E-AC4B-B28C-CBDE8B036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04D04D-DC5D-184E-8C41-5B903895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20008A-B489-7B4D-BC2E-C9C7BA05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6096-15A6-5C4A-9B9F-59910AF1DC3E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1422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3581C3-C8D9-9A41-B806-CB920439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BEC7B5-B12F-6848-BCFE-6746EABD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E24838-11D0-8B49-A7EA-7829525F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C51A-506A-7F42-BF41-AD59FC406DA5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8308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>
            <a:extLst>
              <a:ext uri="{FF2B5EF4-FFF2-40B4-BE49-F238E27FC236}">
                <a16:creationId xmlns:a16="http://schemas.microsoft.com/office/drawing/2014/main" id="{B1F8CF19-05B2-EA4C-AADC-B2F0FC1EB79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2013" cy="6858001"/>
          </a:xfrm>
        </p:grpSpPr>
        <p:sp>
          <p:nvSpPr>
            <p:cNvPr id="1032" name="Freeform 6">
              <a:extLst>
                <a:ext uri="{FF2B5EF4-FFF2-40B4-BE49-F238E27FC236}">
                  <a16:creationId xmlns:a16="http://schemas.microsoft.com/office/drawing/2014/main" id="{5EC5349E-5C73-9749-B9FE-457337FF4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073150" cy="5291138"/>
            </a:xfrm>
            <a:custGeom>
              <a:avLst/>
              <a:gdLst>
                <a:gd name="T0" fmla="*/ 0 w 676"/>
                <a:gd name="T1" fmla="*/ 2147483646 h 3333"/>
                <a:gd name="T2" fmla="*/ 0 w 676"/>
                <a:gd name="T3" fmla="*/ 2147483646 h 3333"/>
                <a:gd name="T4" fmla="*/ 2147483646 w 676"/>
                <a:gd name="T5" fmla="*/ 2147483646 h 3333"/>
                <a:gd name="T6" fmla="*/ 2147483646 w 676"/>
                <a:gd name="T7" fmla="*/ 0 h 3333"/>
                <a:gd name="T8" fmla="*/ 2147483646 w 676"/>
                <a:gd name="T9" fmla="*/ 0 h 3333"/>
                <a:gd name="T10" fmla="*/ 0 w 676"/>
                <a:gd name="T11" fmla="*/ 2147483646 h 33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3B2D2C00-BBDE-7D48-97E8-BC4A40D555E1}"/>
                </a:ext>
              </a:extLst>
            </p:cNvPr>
            <p:cNvSpPr/>
            <p:nvPr/>
          </p:nvSpPr>
          <p:spPr bwMode="auto">
            <a:xfrm>
              <a:off x="0" y="0"/>
              <a:ext cx="758825" cy="4624389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FDD051D2-BF7F-354A-8744-70302A9AB462}"/>
                </a:ext>
              </a:extLst>
            </p:cNvPr>
            <p:cNvSpPr/>
            <p:nvPr/>
          </p:nvSpPr>
          <p:spPr bwMode="auto">
            <a:xfrm>
              <a:off x="0" y="5662614"/>
              <a:ext cx="906463" cy="1195387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0063535F-5BA8-C64B-AB24-E8F22DF69195}"/>
                </a:ext>
              </a:extLst>
            </p:cNvPr>
            <p:cNvSpPr/>
            <p:nvPr/>
          </p:nvSpPr>
          <p:spPr bwMode="auto">
            <a:xfrm>
              <a:off x="0" y="5295901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6DCC74B8-9CDC-644A-A23D-15EE969FE281}"/>
                </a:ext>
              </a:extLst>
            </p:cNvPr>
            <p:cNvSpPr/>
            <p:nvPr/>
          </p:nvSpPr>
          <p:spPr bwMode="auto">
            <a:xfrm>
              <a:off x="0" y="5257801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7383E506-FFBE-2145-B2A3-A6A8664D6BA3}"/>
                </a:ext>
              </a:extLst>
            </p:cNvPr>
            <p:cNvSpPr/>
            <p:nvPr/>
          </p:nvSpPr>
          <p:spPr bwMode="auto">
            <a:xfrm>
              <a:off x="0" y="5357814"/>
              <a:ext cx="1377950" cy="1500187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722621D0-88F8-DB4E-8A27-600532660D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79F521C-E1A6-C14C-9EC4-61A6222CDE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82663" y="2667000"/>
            <a:ext cx="770413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7A95-A645-BB4C-8AD6-87E82A077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8063" y="6116638"/>
            <a:ext cx="858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EED65-5CC2-DB4D-A442-9E630A544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7550" y="6116638"/>
            <a:ext cx="5313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D994A-0C83-C44A-BC5A-5316E0910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74050" y="6116638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090A810-98C4-0D48-A10A-5460B5570FDE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8" r:id="rId12"/>
    <p:sldLayoutId id="2147483872" r:id="rId13"/>
    <p:sldLayoutId id="2147483879" r:id="rId14"/>
    <p:sldLayoutId id="2147483873" r:id="rId15"/>
    <p:sldLayoutId id="2147483874" r:id="rId16"/>
    <p:sldLayoutId id="2147483875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8D1515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03CC8D-CC72-4049-9DA8-CA6D6AB42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6954" y="1702048"/>
            <a:ext cx="8591550" cy="2159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cs-CZ" sz="3200" b="1" dirty="0"/>
              <a:t> </a:t>
            </a:r>
            <a:br>
              <a:rPr lang="en-GB" altLang="cs-CZ" sz="3200" b="1" dirty="0"/>
            </a:br>
            <a:r>
              <a:rPr lang="cs-CZ" altLang="cs-CZ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Poruchy nálady – afektivní poruchy. </a:t>
            </a:r>
            <a:br>
              <a:rPr lang="cs-CZ" altLang="cs-CZ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D5999CA-4C4C-4047-B5AB-D8B6C9E28A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3068638"/>
            <a:ext cx="8153400" cy="3386137"/>
          </a:xfrm>
        </p:spPr>
        <p:txBody>
          <a:bodyPr rtlCol="0">
            <a:normAutofit/>
          </a:bodyPr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DB34C05-C295-1A4E-AEDF-C7CA28ABF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projevy a jejich projevy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3273F3-0FF8-F54C-84AE-0303536B5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0625" y="1341438"/>
            <a:ext cx="8134350" cy="51117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F 30 Manická epizoda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 err="1"/>
              <a:t>Hypománie</a:t>
            </a:r>
            <a:r>
              <a:rPr lang="cs-CZ" altLang="cs-CZ" sz="2800" b="1" dirty="0"/>
              <a:t>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nadnesenou náladou </a:t>
            </a:r>
            <a:r>
              <a:rPr lang="cs-CZ" altLang="cs-CZ" sz="2800" dirty="0">
                <a:cs typeface="Times New Roman" panose="02020603050405020304" pitchFamily="18" charset="0"/>
              </a:rPr>
              <a:t>≥ </a:t>
            </a:r>
            <a:r>
              <a:rPr lang="cs-CZ" altLang="cs-CZ" sz="2800" dirty="0"/>
              <a:t> 4 po sobě jdoucí dny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zvýšená energie a aktivita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pocity vysoké fyzické a duševní výkonnosti  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Mánie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zvýšená nálada až vzrušení (&gt;1 týden)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myšlenkový trysk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zvýšené sebevědomí, velikášství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ztráta sociálních zábran s důsledkem riskantního  jednání                    (utrácení, abúzus alkoholu, promiskuita)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Mánie s psychotickými příznaky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bludy a halucinace kongruentní s náladou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1F669-20F3-DD4F-B35C-86F8CCDFC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-242888"/>
            <a:ext cx="7704137" cy="1981201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Manická epizoda</a:t>
            </a:r>
          </a:p>
        </p:txBody>
      </p:sp>
      <p:sp>
        <p:nvSpPr>
          <p:cNvPr id="30722" name="Zástupný symbol pro obsah 2">
            <a:extLst>
              <a:ext uri="{FF2B5EF4-FFF2-40B4-BE49-F238E27FC236}">
                <a16:creationId xmlns:a16="http://schemas.microsoft.com/office/drawing/2014/main" id="{AB17331E-ACEC-CA48-98C5-ADB4A5DAD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1916113"/>
            <a:ext cx="7704137" cy="4083050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sz="2800" dirty="0"/>
              <a:t>přítomnost minimálně 3 z následujících příznaků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1) zvýšená aktivita nebo tělesný neklid 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2) zvýšená hovornost ("tlak řeči") 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3) roztržitost, narušená koncentrace (v těžších případech stálé změny aktivit a plánů) 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4) snížená potřeba spánku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5) zvýšená sexuální energie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6) lehkomyslné chování až nezodpovědné hazardování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7) ztráta normálních sociálních zábran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8) myšlenkový trysk 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sz="2400" dirty="0"/>
              <a:t>9) zvýšené sebehodnocení nebo velikášství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69BCF0-E33D-DE48-A004-C310F94DF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3288" y="115888"/>
            <a:ext cx="7772400" cy="9636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formy a jejich projevy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0D2B0A-35C3-5549-880F-E8924059D4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0263" y="1341438"/>
            <a:ext cx="8062912" cy="48958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F 31 Bipolární efektivní porucha</a:t>
            </a:r>
            <a:r>
              <a:rPr lang="cs-CZ" altLang="cs-CZ" sz="3200" b="1" dirty="0"/>
              <a:t>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střídání epizod manických depresivních a nebo smíšených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deprese převažuje (3x déle v depresi než v mánii)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přetrvávající symptomy  spojeny s recidivami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opožděné zahájení léčby stabilizátory spojeno se zvýšeným počtem </a:t>
            </a:r>
            <a:r>
              <a:rPr lang="cs-CZ" altLang="cs-CZ" sz="2800" dirty="0" err="1"/>
              <a:t>rehospitalizací</a:t>
            </a:r>
            <a:r>
              <a:rPr lang="cs-CZ" altLang="cs-CZ" sz="2800" dirty="0"/>
              <a:t> a suicidálních tendencí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častá sociální, rodinná a pracovní dysfunkce (vysoký rozdíl mezi dosaženým vzděláním a  postavením), polovina nezaměstnaných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stresové životní události mohou vyprovokovat  relaps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B27E-89B9-DE4B-B0A7-444A9A363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-3873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Bipolární afektivní porucha</a:t>
            </a:r>
          </a:p>
        </p:txBody>
      </p:sp>
      <p:sp>
        <p:nvSpPr>
          <p:cNvPr id="32770" name="Zástupný symbol pro obsah 2">
            <a:extLst>
              <a:ext uri="{FF2B5EF4-FFF2-40B4-BE49-F238E27FC236}">
                <a16:creationId xmlns:a16="http://schemas.microsoft.com/office/drawing/2014/main" id="{6AF18896-9A05-C64D-A93C-C70E693F3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1593850"/>
            <a:ext cx="7704137" cy="4405313"/>
          </a:xfrm>
        </p:spPr>
        <p:txBody>
          <a:bodyPr/>
          <a:lstStyle/>
          <a:p>
            <a:pPr eaLnBrk="1" hangingPunct="1"/>
            <a:r>
              <a:rPr lang="cs-CZ" altLang="cs-CZ" sz="2800"/>
              <a:t>V průběhu poruchy došlo k výskytu minimálně 2 epizod opačné polarity (depresivní a manické či 2 epizod manických).  </a:t>
            </a:r>
          </a:p>
          <a:p>
            <a:pPr eaLnBrk="1" hangingPunct="1"/>
            <a:r>
              <a:rPr lang="cs-CZ" altLang="cs-CZ" sz="2800"/>
              <a:t>Porucha nálady, kdy se u pacienta vyskytla minimálně jedna hypomanická, manická nebo smíšená epizoda a libovolné množství dalších hypomanických, manických, depresivních nebo smíšených epizod. </a:t>
            </a:r>
          </a:p>
          <a:p>
            <a:pPr eaLnBrk="1" hangingPunct="1"/>
            <a:r>
              <a:rPr lang="cs-CZ" altLang="cs-CZ" sz="2800"/>
              <a:t>Epizody jsou od sebe oddělené různě dlouhými remisemi.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E3F9E-16F2-C642-8CFA-52C1F094A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-3873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 - dělení</a:t>
            </a:r>
          </a:p>
        </p:txBody>
      </p:sp>
      <p:sp>
        <p:nvSpPr>
          <p:cNvPr id="33794" name="Zástupný symbol pro obsah 2">
            <a:extLst>
              <a:ext uri="{FF2B5EF4-FFF2-40B4-BE49-F238E27FC236}">
                <a16:creationId xmlns:a16="http://schemas.microsoft.com/office/drawing/2014/main" id="{D8BF0C30-0AF8-2A48-BD8A-C792F3F9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1412875"/>
            <a:ext cx="7704137" cy="4989513"/>
          </a:xfrm>
        </p:spPr>
        <p:txBody>
          <a:bodyPr/>
          <a:lstStyle/>
          <a:p>
            <a:pPr eaLnBrk="1" hangingPunct="1"/>
            <a:r>
              <a:rPr lang="cs-CZ" altLang="cs-CZ"/>
              <a:t>BAP, současná epizoda hypomanická</a:t>
            </a:r>
          </a:p>
          <a:p>
            <a:pPr eaLnBrk="1" hangingPunct="1"/>
            <a:r>
              <a:rPr lang="cs-CZ" altLang="cs-CZ"/>
              <a:t>BAP, současná epizoda manická    </a:t>
            </a:r>
          </a:p>
          <a:p>
            <a:pPr lvl="1" eaLnBrk="1" hangingPunct="1"/>
            <a:r>
              <a:rPr lang="cs-CZ" altLang="cs-CZ"/>
              <a:t>bez psychotických příznaků   </a:t>
            </a:r>
          </a:p>
          <a:p>
            <a:pPr lvl="1" eaLnBrk="1" hangingPunct="1"/>
            <a:r>
              <a:rPr lang="cs-CZ" altLang="cs-CZ"/>
              <a:t>s psychotickými příznaky  </a:t>
            </a:r>
          </a:p>
          <a:p>
            <a:pPr eaLnBrk="1" hangingPunct="1"/>
            <a:r>
              <a:rPr lang="cs-CZ" altLang="cs-CZ"/>
              <a:t>BAP, současná epizoda mírné nebo středně těžké deprese</a:t>
            </a:r>
          </a:p>
          <a:p>
            <a:pPr eaLnBrk="1" hangingPunct="1"/>
            <a:r>
              <a:rPr lang="cs-CZ" altLang="cs-CZ"/>
              <a:t>BAP, současná epizoda těžké deprese  </a:t>
            </a:r>
          </a:p>
          <a:p>
            <a:pPr lvl="1" eaLnBrk="1" hangingPunct="1"/>
            <a:r>
              <a:rPr lang="cs-CZ" altLang="cs-CZ"/>
              <a:t>bez psychotických příznaků  </a:t>
            </a:r>
          </a:p>
          <a:p>
            <a:pPr lvl="1" eaLnBrk="1" hangingPunct="1"/>
            <a:r>
              <a:rPr lang="cs-CZ" altLang="cs-CZ"/>
              <a:t>s psychotickými příznaky  </a:t>
            </a:r>
          </a:p>
          <a:p>
            <a:pPr eaLnBrk="1" hangingPunct="1"/>
            <a:r>
              <a:rPr lang="cs-CZ" altLang="cs-CZ"/>
              <a:t>BAP, současná epizoda smíšená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CA4CD52-932B-3247-A81B-EB43E95493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88913"/>
            <a:ext cx="7772400" cy="9636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formy a jejich projevy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2EBCE2F-8E01-724D-AB2B-10F18970D5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1557338"/>
            <a:ext cx="8137525" cy="4895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3000" b="1" dirty="0"/>
              <a:t>Depresivní  porucha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jedna epizoda  - depresivní epizoda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epizody se opakují – rekurentní depresivní porucha (riziko </a:t>
            </a:r>
            <a:r>
              <a:rPr lang="cs-CZ" altLang="cs-CZ" sz="2800" dirty="0" err="1"/>
              <a:t>rekurence</a:t>
            </a:r>
            <a:r>
              <a:rPr lang="cs-CZ" altLang="cs-CZ" sz="2800" dirty="0"/>
              <a:t>  zhruba 50%)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současná epizoda mírná, středně těžká, těžká nebo s psychotickými rysy,  v remisi, bez nebo se somatickým syndromem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somatický syndrom (odpovídající endogenní depresi v předchozí klasifikaci)</a:t>
            </a:r>
          </a:p>
          <a:p>
            <a:pPr lvl="1"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400" dirty="0"/>
              <a:t>1. ztráta zájmu a </a:t>
            </a:r>
            <a:r>
              <a:rPr lang="cs-CZ" altLang="cs-CZ" sz="2400" dirty="0" err="1"/>
              <a:t>hedonie</a:t>
            </a:r>
            <a:r>
              <a:rPr lang="cs-CZ" altLang="cs-CZ" sz="2400" dirty="0"/>
              <a:t>, 2. nedostatek emočních reakcí, 3. ranní probouzení, 4. ranní </a:t>
            </a:r>
            <a:r>
              <a:rPr lang="cs-CZ" altLang="cs-CZ" sz="2400" dirty="0" err="1"/>
              <a:t>pesima</a:t>
            </a:r>
            <a:r>
              <a:rPr lang="cs-CZ" altLang="cs-CZ" sz="2400" dirty="0"/>
              <a:t>, 5. porucha psychomotoriky (retardace či agitovanost), 6. ztráta chuti k jídlu, 7. úbytek hmotnosti , 8. ztráta libida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3A175B1-2715-C745-83EB-413F7ED1D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260350"/>
            <a:ext cx="7772400" cy="8207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formy a jejich projevy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5715C29-B133-7C4F-A918-27DACEC63E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3138" y="1125538"/>
            <a:ext cx="8207375" cy="54721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3000" b="1" dirty="0"/>
              <a:t>Depresivní porucha - základní příznaky: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depresivní nálada abnormní vzhledem k jedinci,                  </a:t>
            </a:r>
            <a:r>
              <a:rPr lang="cs-CZ" altLang="cs-CZ" sz="2800" dirty="0">
                <a:cs typeface="Times New Roman" panose="02020603050405020304" pitchFamily="18" charset="0"/>
              </a:rPr>
              <a:t>≥</a:t>
            </a:r>
            <a:r>
              <a:rPr lang="cs-CZ" altLang="cs-CZ" sz="2800" dirty="0"/>
              <a:t>  2 týdny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ztráta zájmu nebo prožitku radosti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snížení energie a zvýšená únavnost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Další příznaky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ztráta sebedůvěry,  výčitky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sebevražedné úvahy a jednání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nesoustředivost, nerozhodnost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útlum nebo agitovanost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poruchy spánku a chuti k jídlu (nejčastěji nespavost                   a nechutenství s odpovídající váhovou odezvou)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85BEA-546B-0C48-9013-0C3B86D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Rekurentní depresivní porucha</a:t>
            </a:r>
          </a:p>
        </p:txBody>
      </p:sp>
      <p:sp>
        <p:nvSpPr>
          <p:cNvPr id="36866" name="Zástupný symbol pro obsah 2">
            <a:extLst>
              <a:ext uri="{FF2B5EF4-FFF2-40B4-BE49-F238E27FC236}">
                <a16:creationId xmlns:a16="http://schemas.microsoft.com/office/drawing/2014/main" id="{E14840A0-97A6-FD4F-9053-8B9626D5F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2133600"/>
            <a:ext cx="7704137" cy="3865563"/>
          </a:xfrm>
        </p:spPr>
        <p:txBody>
          <a:bodyPr/>
          <a:lstStyle/>
          <a:p>
            <a:pPr eaLnBrk="1" hangingPunct="1"/>
            <a:r>
              <a:rPr lang="cs-CZ" altLang="cs-CZ" sz="2800"/>
              <a:t>Dg.kritéria dle MKN-10</a:t>
            </a:r>
          </a:p>
          <a:p>
            <a:pPr lvl="1" eaLnBrk="1" hangingPunct="1"/>
            <a:r>
              <a:rPr lang="cs-CZ" altLang="cs-CZ" sz="2400"/>
              <a:t>1) v minulosti se vyskytla alespoň jedna depresivní epizoda, oddělená od současné epizody obdobím alespoň 2 měsíců, kdy se nevyskytovaly žádné výrazné emoční příznaky  </a:t>
            </a:r>
          </a:p>
          <a:p>
            <a:pPr lvl="1" eaLnBrk="1" hangingPunct="1"/>
            <a:r>
              <a:rPr lang="cs-CZ" altLang="cs-CZ" sz="2400"/>
              <a:t>2) nikdy v minulosti se nevyskytla epizoda hypomanická nebo manická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A70946D-FB5E-C948-A239-041F77B4B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260350"/>
            <a:ext cx="7772400" cy="8207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formy a jejich projevy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F41B7AF-4105-9E4A-A959-53E243079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43227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3000" b="1" dirty="0"/>
              <a:t>F 34 Trvalé poruchy nálady </a:t>
            </a:r>
            <a:r>
              <a:rPr lang="cs-CZ" altLang="cs-CZ" dirty="0"/>
              <a:t>(poruchy trvající &gt;2 roky) </a:t>
            </a:r>
          </a:p>
          <a:p>
            <a:pPr eaLnBrk="1" fontAlgn="auto" hangingPunct="1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Cyklothymie</a:t>
            </a:r>
          </a:p>
          <a:p>
            <a:pPr eaLnBrk="1" fontAlgn="auto" hangingPunct="1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nestabilní nálada zahrnující deprese a </a:t>
            </a:r>
            <a:r>
              <a:rPr lang="cs-CZ" altLang="cs-CZ" sz="2800" dirty="0" err="1"/>
              <a:t>hypománie</a:t>
            </a:r>
            <a:r>
              <a:rPr lang="cs-CZ" altLang="cs-CZ" sz="2800" dirty="0"/>
              <a:t>, nejsou dostatečně závažné aby splňovaly kritéria pro manickou nebo depresivní epizodu</a:t>
            </a:r>
          </a:p>
          <a:p>
            <a:pPr eaLnBrk="1" fontAlgn="auto" hangingPunct="1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 err="1"/>
              <a:t>Dysthymie</a:t>
            </a:r>
            <a:r>
              <a:rPr lang="cs-CZ" altLang="cs-CZ" sz="2800" b="1" dirty="0"/>
              <a:t>  </a:t>
            </a:r>
          </a:p>
          <a:p>
            <a:pPr eaLnBrk="1" fontAlgn="auto" hangingPunct="1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trvalé nebo opakující se depresivní nálady, které nejsou dostatečně závažné, aby splňovaly kritéria pro depresivní poruchu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8604B-CCE7-B74B-A489-9D917864F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-3873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Dysthymie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14" name="Zástupný symbol pro obsah 2">
            <a:extLst>
              <a:ext uri="{FF2B5EF4-FFF2-40B4-BE49-F238E27FC236}">
                <a16:creationId xmlns:a16="http://schemas.microsoft.com/office/drawing/2014/main" id="{95EE07EA-4E64-8949-8EE8-D51C6F440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0" y="1290638"/>
            <a:ext cx="7910513" cy="4875212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/>
              <a:t>Opakovaně se vracející stavy depresivní nálady a období mezi nimi jsou velmi krátká, tyto stavy však nesplňují kritéria pro lehkou periodickou depresivní poruchu; hypománie se nevyskytuje.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 „mírná chronická deprese“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Dlouhodobá „podprahová“ deprese fluktuující nebo perzistentní povahy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Dispozice k „nenáladě“, zachmuřelosti, skepsi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Zabývání se výčitkami, příkořími z minulosti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Nedostatek energie a letargie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Nízké sebevědomí a zaobírání se selháními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Trápení pokládá za součást svého já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/>
              <a:t>Horší kvalita života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6145971-C44F-2341-9FFE-70A761912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-315913"/>
            <a:ext cx="7704137" cy="1981201"/>
          </a:xfrm>
        </p:spPr>
        <p:txBody>
          <a:bodyPr/>
          <a:lstStyle/>
          <a:p>
            <a:pPr eaLnBrk="1" hangingPunct="1"/>
            <a:r>
              <a:rPr lang="cs-CZ" altLang="cs-CZ" sz="3600" b="1">
                <a:ln>
                  <a:noFill/>
                </a:ln>
              </a:rPr>
              <a:t>Afektivní poruchy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956C7CD8-8C14-8546-89CF-348AA2717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575" y="2420938"/>
            <a:ext cx="7991475" cy="33321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/>
              <a:t>Základní charakteristika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porucha nálady a nebo afektu ve smyslu plus, zvýšení (mánie) nebo mínus, snížení (deprese)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zahrnují depresivní, manické a smíšené epizody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definice nálady</a:t>
            </a:r>
            <a:r>
              <a:rPr lang="cs-CZ" altLang="cs-CZ" sz="2800"/>
              <a:t>: déletrvající pohotovost                               k emočním reakcím určitého směru, déletrvající emoční nastavení nervového systému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významný ekonomický aspekt </a:t>
            </a:r>
            <a:r>
              <a:rPr lang="cs-CZ" altLang="cs-CZ"/>
              <a:t>(deprese - druhá vedoucí příčina pracovní neschopnosti, morbidity a mortality ve světě v r. 2020)</a:t>
            </a:r>
          </a:p>
        </p:txBody>
      </p:sp>
    </p:spTree>
  </p:cSld>
  <p:clrMapOvr>
    <a:masterClrMapping/>
  </p:clrMapOvr>
  <p:transition spd="slow" advTm="10355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D5BD9-59BC-8843-9B7B-CE96220D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Cyklothymie</a:t>
            </a:r>
          </a:p>
        </p:txBody>
      </p:sp>
      <p:sp>
        <p:nvSpPr>
          <p:cNvPr id="39938" name="Zástupný symbol pro obsah 2">
            <a:extLst>
              <a:ext uri="{FF2B5EF4-FFF2-40B4-BE49-F238E27FC236}">
                <a16:creationId xmlns:a16="http://schemas.microsoft.com/office/drawing/2014/main" id="{36C53AC0-F5A3-0247-AE36-FE4DD422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2667000"/>
            <a:ext cx="7704137" cy="3332163"/>
          </a:xfrm>
        </p:spPr>
        <p:txBody>
          <a:bodyPr/>
          <a:lstStyle/>
          <a:p>
            <a:pPr eaLnBrk="1" hangingPunct="1"/>
            <a:r>
              <a:rPr lang="cs-CZ" altLang="cs-CZ"/>
              <a:t>Střídání pokleslé nálady s nadnesenou  </a:t>
            </a:r>
          </a:p>
          <a:p>
            <a:pPr eaLnBrk="1" hangingPunct="1"/>
            <a:r>
              <a:rPr lang="cs-CZ" altLang="cs-CZ"/>
              <a:t>Nesplňuje dg. kritéria pro manickou ani depresivní epizodu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8F489D34-DDFD-0A4F-A08E-917E997A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pPr eaLnBrk="1" hangingPunct="1"/>
            <a:r>
              <a:rPr lang="cs-CZ" altLang="cs-CZ" b="1">
                <a:ln>
                  <a:noFill/>
                </a:ln>
              </a:rPr>
              <a:t>Diagnostika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996D819-3012-E942-B195-B0FBE82E6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1700" y="1412875"/>
            <a:ext cx="8134350" cy="48244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Lékař musí na možnost  deprese myslet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nemocní si často stěžují na únavu, ztrátu energie, vágní somatické příznaky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neléčená deprese spojena s vysokou utilizací lékařské péče, neschopností a špatným dodržování  léčby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 err="1"/>
              <a:t>prům</a:t>
            </a:r>
            <a:r>
              <a:rPr lang="cs-CZ" altLang="cs-CZ" sz="2800" dirty="0"/>
              <a:t>. 10% osob, které navštívily praktického lékaře, příznaky depresivní poruchy,  deprese skryta za somatickými potížemi 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často předepisovány </a:t>
            </a:r>
            <a:r>
              <a:rPr lang="cs-CZ" altLang="cs-CZ" sz="2800" dirty="0" err="1"/>
              <a:t>trankvilizéry</a:t>
            </a:r>
            <a:r>
              <a:rPr lang="cs-CZ" altLang="cs-CZ" sz="2800" dirty="0"/>
              <a:t>, analgetika,   pátrá se po organických příčinách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deprese přítomna u řady somatických onemocnění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C7852AD-9FC9-A94A-AFFB-F0693D858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Diagnostika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83C41EA5-0150-104A-AEA0-9CB6E2868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57338"/>
            <a:ext cx="7848600" cy="4538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3200" b="1"/>
              <a:t>Bipolární porucha</a:t>
            </a:r>
            <a:r>
              <a:rPr lang="cs-CZ" altLang="cs-CZ" sz="36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důležité odlišení od rekurentní depresivní poruchy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základní léčbou  depresivní poruchy AD, bipolární poruchy stabilizátory nálady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AD mohou vést k přesmyku do manické fáze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bipolární deprese - pozitivní rodinné anamnéza, klinický obraz (útlumová forma, přítomnost psychotických symptomů a tendence k chronicitě)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9ADBEFC-A3EF-0142-A1B6-201C8F401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762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b="1" dirty="0"/>
              <a:t> </a:t>
            </a:r>
            <a:r>
              <a:rPr lang="cs-CZ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Úloha  psychologa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A6C57BC-35A0-EF47-84AD-6B4F4F492B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350250" cy="504031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 Diagnostika a diferenciální diagnostika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schizofrenní porucha </a:t>
            </a:r>
            <a:r>
              <a:rPr lang="cs-CZ" altLang="cs-CZ" sz="2800" dirty="0" err="1"/>
              <a:t>vs</a:t>
            </a:r>
            <a:r>
              <a:rPr lang="cs-CZ" altLang="cs-CZ" sz="2800" dirty="0"/>
              <a:t> deprese - využití projektivních technik ( </a:t>
            </a:r>
            <a:r>
              <a:rPr lang="cs-CZ" altLang="cs-CZ" sz="2800" dirty="0" err="1"/>
              <a:t>Rorschachův</a:t>
            </a:r>
            <a:r>
              <a:rPr lang="cs-CZ" altLang="cs-CZ" sz="2800" dirty="0"/>
              <a:t> test, kresba postavy)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v základní baterii testů lze 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odhalit: k záchytu deprese a jiných poruch v obecné populaci slouží také mezinárodně uznávaný nástroj CIDI (</a:t>
            </a:r>
            <a:r>
              <a:rPr lang="cs-CZ" altLang="cs-CZ" sz="2800" dirty="0" err="1"/>
              <a:t>Composit</a:t>
            </a:r>
            <a:r>
              <a:rPr lang="cs-CZ" altLang="cs-CZ" sz="2800" dirty="0"/>
              <a:t> International </a:t>
            </a:r>
            <a:r>
              <a:rPr lang="cs-CZ" altLang="cs-CZ" sz="2800" dirty="0" err="1"/>
              <a:t>Diagnostic</a:t>
            </a:r>
            <a:r>
              <a:rPr lang="cs-CZ" altLang="cs-CZ" sz="2800" dirty="0"/>
              <a:t> Interview)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k hodnocení psychopatologie u deprese speciální posuzovací stupnice  (</a:t>
            </a:r>
            <a:r>
              <a:rPr lang="cs-CZ" altLang="cs-CZ" sz="2800" dirty="0" err="1"/>
              <a:t>Hamiltonova</a:t>
            </a:r>
            <a:r>
              <a:rPr lang="cs-CZ" altLang="cs-CZ" sz="2800" dirty="0"/>
              <a:t> stupnice pro deprese HAMD, stupnice Beckova, </a:t>
            </a:r>
            <a:r>
              <a:rPr lang="cs-CZ" altLang="cs-CZ" sz="2800" dirty="0" err="1"/>
              <a:t>Zungova</a:t>
            </a:r>
            <a:r>
              <a:rPr lang="cs-CZ" altLang="cs-CZ" sz="2800" dirty="0"/>
              <a:t>, Vinařova stupnice FKD, stupnice Montgomeryho a </a:t>
            </a:r>
            <a:r>
              <a:rPr lang="cs-CZ" altLang="cs-CZ" sz="2800" dirty="0" err="1"/>
              <a:t>Asbergové</a:t>
            </a:r>
            <a:r>
              <a:rPr lang="cs-CZ" altLang="cs-CZ" sz="2800" dirty="0"/>
              <a:t> MADRS)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8935F5A-DF52-6D4C-AAC0-6F6465162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8207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</a:rPr>
              <a:t> </a:t>
            </a: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Úloha  psychologa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0EAA3CB-0E24-0643-9E87-557DE32ED3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9650" y="1341438"/>
            <a:ext cx="8458200" cy="48244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Neuropsychologická diagnostika kognitivního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deficitu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testy – krátké, méně zátěžové, pokrývající alespoň  pozornost, učení a paměť (vzhledem ke stavu zmapovat nejčastěji poškozené funkce)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příčinou zhoršeného výkonu také pomalé psychomotorické tempo (třeba při interpretaci zohlednit)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pro depresivní pacienty typická únava a nevyrovnanost výkonu (na počátku výkony v mezích širší normy, postupně se zhoršují nebo kolísají)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opatrná interpretace výsledků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5599329-74F2-B14C-9AAE-F23E099FF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66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9F9D882-05FD-C54F-8B80-DA3291567C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663" y="1412875"/>
            <a:ext cx="7704137" cy="45862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Léčebné možnosti zahrnují: </a:t>
            </a:r>
          </a:p>
          <a:p>
            <a:pPr lvl="1"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altLang="cs-CZ" sz="2200" dirty="0"/>
              <a:t>1. psychoterapii,  2. antidepresiva, 3. elektrokonvulzivní léčbu, </a:t>
            </a:r>
            <a:r>
              <a:rPr lang="cs-CZ" altLang="cs-CZ" sz="2200" dirty="0" err="1"/>
              <a:t>repetitivní</a:t>
            </a:r>
            <a:r>
              <a:rPr lang="cs-CZ" altLang="cs-CZ" sz="2200" dirty="0"/>
              <a:t> </a:t>
            </a:r>
            <a:r>
              <a:rPr lang="cs-CZ" altLang="cs-CZ" sz="2200" dirty="0" err="1"/>
              <a:t>transkraniální</a:t>
            </a:r>
            <a:r>
              <a:rPr lang="cs-CZ" altLang="cs-CZ" sz="2200" dirty="0"/>
              <a:t> magnetická stimulace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základní kritérium volby  intenzita deprese</a:t>
            </a:r>
          </a:p>
          <a:p>
            <a:pPr lvl="1"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400" dirty="0"/>
              <a:t>mírné  deprese -  psychoterapie (kognitivně-behaviorální nebo interpersonální)</a:t>
            </a:r>
          </a:p>
          <a:p>
            <a:pPr lvl="1"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400" dirty="0"/>
              <a:t>těžší deprese - antidepresiva, </a:t>
            </a:r>
            <a:r>
              <a:rPr lang="cs-CZ" altLang="cs-CZ" sz="2400" dirty="0" err="1"/>
              <a:t>elektrokonvulze</a:t>
            </a:r>
            <a:r>
              <a:rPr lang="cs-CZ" altLang="cs-CZ" sz="2400" dirty="0"/>
              <a:t> </a:t>
            </a:r>
          </a:p>
          <a:p>
            <a:pPr lvl="1"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400" dirty="0"/>
              <a:t>psychotická  deprese – antipsychotika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v rámci první pomoci (agitovanost, suicidální pohotovost) benzodiazepiny nebo antipsychotika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E197993-9BA7-7244-838F-E657CE1D2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0413" y="44450"/>
            <a:ext cx="7772400" cy="10366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farmakologická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1CBE7F4-68DF-9B4F-9D48-836B63772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4725" y="1412875"/>
            <a:ext cx="8134350" cy="51117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b="1" dirty="0"/>
              <a:t>Fáze léčby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akutní léčba</a:t>
            </a:r>
            <a:r>
              <a:rPr lang="cs-CZ" altLang="cs-CZ" sz="2800" dirty="0"/>
              <a:t>: hlavní cíl  odstranit (zmírnit) příznaky, obnovit plně  normální funkční schopnosti , tj. dosáhnout plné remise; částečná remise - větší výskyt relapsů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léčba udržovací</a:t>
            </a:r>
            <a:r>
              <a:rPr lang="cs-CZ" altLang="cs-CZ" sz="2800" dirty="0"/>
              <a:t>: cíl udržet stav bez příznaků, trvání   4-6  měsíců  po odeznění akutních příznaků (odvíjí se  od průměrného trvání neléčené deprese)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léčba preventivní (celoživotní</a:t>
            </a:r>
            <a:r>
              <a:rPr lang="cs-CZ" altLang="cs-CZ" sz="2800" dirty="0"/>
              <a:t>): cíl zabránit návratu deprese  u rizikových nemocných, riziko návratu depresivní symptomatologie 2-3 krát vyšší než                      u léčené deprese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5F33563-744E-044F-A359-38917C6F9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0413" y="115888"/>
            <a:ext cx="7772400" cy="8207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</a:t>
            </a:r>
            <a:r>
              <a:rPr lang="cs-CZ" altLang="cs-CZ" b="1" dirty="0">
                <a:ln>
                  <a:noFill/>
                </a:ln>
              </a:rPr>
              <a:t>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CBD05CC-7EFD-914E-8D92-55929E85F3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1052513"/>
            <a:ext cx="8066087" cy="5329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3000" b="1" dirty="0" err="1"/>
              <a:t>Kompliance</a:t>
            </a:r>
            <a:r>
              <a:rPr lang="cs-CZ" altLang="cs-CZ" sz="3000" b="1" dirty="0"/>
              <a:t> při léčbě AD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/>
              <a:t>nejdříve vysazují l pro vedlejší účinky a neúčinnost                 (do 7 týdnů , později pro obavy z rozvoje  závislosti,  „musím to zvládnout sám“ a „cítím se lépe“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/>
              <a:t>1/3 léčbu nedokončí, průměrná délka antidepresivní léčby </a:t>
            </a:r>
            <a:r>
              <a:rPr lang="cs-CZ" altLang="cs-CZ" sz="2600" dirty="0">
                <a:cs typeface="Times New Roman" panose="02020603050405020304" pitchFamily="18" charset="0"/>
              </a:rPr>
              <a:t>≥ </a:t>
            </a:r>
            <a:r>
              <a:rPr lang="cs-CZ" altLang="cs-CZ" sz="2600" dirty="0"/>
              <a:t> 6 měsíců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/>
              <a:t>více vysazují nemocní v primární péči 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600" dirty="0"/>
              <a:t> Pro </a:t>
            </a:r>
            <a:r>
              <a:rPr lang="cs-CZ" altLang="cs-CZ" sz="2600" dirty="0" err="1"/>
              <a:t>komplianci</a:t>
            </a:r>
            <a:r>
              <a:rPr lang="cs-CZ" altLang="cs-CZ" sz="2600" dirty="0"/>
              <a:t>  významné  4 faktory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600" dirty="0">
                <a:solidFill>
                  <a:srgbClr val="FF0000"/>
                </a:solidFill>
              </a:rPr>
              <a:t>nemoc</a:t>
            </a:r>
            <a:r>
              <a:rPr lang="cs-CZ" altLang="cs-CZ" sz="2600" dirty="0"/>
              <a:t>    (její příznaky - apatie, nesoustředivost)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>
                <a:solidFill>
                  <a:srgbClr val="FF0000"/>
                </a:solidFill>
              </a:rPr>
              <a:t>nemocný </a:t>
            </a:r>
            <a:r>
              <a:rPr lang="cs-CZ" altLang="cs-CZ" sz="2600" dirty="0"/>
              <a:t>(osobnost, vzdělání, rodina)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>
                <a:solidFill>
                  <a:srgbClr val="FF0000"/>
                </a:solidFill>
              </a:rPr>
              <a:t>lékař</a:t>
            </a:r>
            <a:r>
              <a:rPr lang="cs-CZ" altLang="cs-CZ" sz="2600" dirty="0"/>
              <a:t>      (zkušenosti, erudice, schopnost navodit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600" dirty="0"/>
              <a:t>                   terapeutický vztah, komunikace)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600" dirty="0">
                <a:solidFill>
                  <a:srgbClr val="FF0000"/>
                </a:solidFill>
              </a:rPr>
              <a:t>lék</a:t>
            </a:r>
            <a:r>
              <a:rPr lang="cs-CZ" altLang="cs-CZ" sz="2600" dirty="0"/>
              <a:t>          (snášenlivost, frekvence dávkování, vzhled)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414A3A5-F616-4E4E-B578-D990622DE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0413" y="115888"/>
            <a:ext cx="7772400" cy="8207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nefarmakologická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268B73A-B370-3648-9746-617DDC6E7E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6163" y="936625"/>
            <a:ext cx="8134350" cy="544512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/>
              <a:t>Psychoterapie: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důležitá součástí léčby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učí, jak zacházet s příznaky a problémy, trénuje dovednosti, které mohou zabránit nové epizodě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pomáhá řešit i další problémy v životě (konflikty v interpersonálních vztazích atd.)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samotná psychoterapie účinná u lehčích forem onemocnění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kombinace psychoterapie s antidepresivy  nejúčinnější </a:t>
            </a:r>
            <a:r>
              <a:rPr lang="cs-CZ" altLang="cs-CZ" dirty="0"/>
              <a:t>(léky kontrolují příznaky, psychoterapie  pomáhá porozumět  co se s člověkem v nemoci děje)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EFCAA3B-9C0A-474E-A89A-33899F1B8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188913"/>
            <a:ext cx="7772400" cy="8207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nefarmakologická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8EE5C02-6954-7940-BE62-B8C341D60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6163" y="1484313"/>
            <a:ext cx="8278812" cy="504031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Kognitivně – behaviorální psychoterapie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identifikuje a opravuje  </a:t>
            </a:r>
            <a:r>
              <a:rPr lang="cs-CZ" altLang="cs-CZ" dirty="0" err="1"/>
              <a:t>katatymně</a:t>
            </a:r>
            <a:r>
              <a:rPr lang="cs-CZ" altLang="cs-CZ" dirty="0"/>
              <a:t> zkreslené myšlenky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behaviorální složka - techniky založené na teorii učení         (nácvik sebeovládání, asertivity, řešení problémů), využívá pozitivní posilování,  „otužování“(expozice zátěži, desenzibilizace)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Interpersonální psychoterapie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cíl - objasnění a vyřešení problémů role dotyčného, jeho sociální izolace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Manželská terapie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matrimoniální konflikty či neutěšená situace, často stresující vlivy na pozadí rozvoje deprese a podílejí se na </a:t>
            </a:r>
            <a:r>
              <a:rPr lang="cs-CZ" altLang="cs-CZ" dirty="0" err="1"/>
              <a:t>rekurenci</a:t>
            </a:r>
            <a:r>
              <a:rPr lang="cs-CZ" altLang="cs-CZ" dirty="0"/>
              <a:t> poruchy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8FC13-5730-E042-B35C-0B0F6DE0C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444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Charakteristické rysy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patických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nálad </a:t>
            </a:r>
          </a:p>
        </p:txBody>
      </p:sp>
      <p:sp>
        <p:nvSpPr>
          <p:cNvPr id="22530" name="Zástupný symbol pro obsah 2">
            <a:extLst>
              <a:ext uri="{FF2B5EF4-FFF2-40B4-BE49-F238E27FC236}">
                <a16:creationId xmlns:a16="http://schemas.microsoft.com/office/drawing/2014/main" id="{C432A9EF-03BA-D54C-9C16-187A2395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2025650"/>
            <a:ext cx="7704137" cy="4643438"/>
          </a:xfrm>
        </p:spPr>
        <p:txBody>
          <a:bodyPr/>
          <a:lstStyle/>
          <a:p>
            <a:pPr eaLnBrk="1" hangingPunct="1"/>
            <a:r>
              <a:rPr lang="cs-CZ" altLang="cs-CZ"/>
              <a:t>intenzita</a:t>
            </a:r>
          </a:p>
          <a:p>
            <a:pPr lvl="1" eaLnBrk="1" hangingPunct="1"/>
            <a:r>
              <a:rPr lang="cs-CZ" altLang="cs-CZ"/>
              <a:t>výrazně vyšší intenzita než odchylka normální nálady</a:t>
            </a:r>
          </a:p>
          <a:p>
            <a:pPr eaLnBrk="1" hangingPunct="1"/>
            <a:r>
              <a:rPr lang="cs-CZ" altLang="cs-CZ"/>
              <a:t>trvání</a:t>
            </a:r>
          </a:p>
          <a:p>
            <a:pPr lvl="1" eaLnBrk="1" hangingPunct="1"/>
            <a:r>
              <a:rPr lang="cs-CZ" altLang="cs-CZ"/>
              <a:t> trvá většinou týdny, měsíce, i roky</a:t>
            </a:r>
          </a:p>
          <a:p>
            <a:pPr eaLnBrk="1" hangingPunct="1"/>
            <a:r>
              <a:rPr lang="cs-CZ" altLang="cs-CZ"/>
              <a:t>nezávislost</a:t>
            </a:r>
          </a:p>
          <a:p>
            <a:pPr lvl="1" eaLnBrk="1" hangingPunct="1"/>
            <a:r>
              <a:rPr lang="cs-CZ" altLang="cs-CZ"/>
              <a:t> na psychogenních podnětech – patická nálada je na delší dobu neodklonitelná</a:t>
            </a:r>
          </a:p>
          <a:p>
            <a:pPr eaLnBrk="1" hangingPunct="1"/>
            <a:r>
              <a:rPr lang="cs-CZ" altLang="cs-CZ"/>
              <a:t>vliv na ostatní psychické funkce</a:t>
            </a:r>
          </a:p>
          <a:p>
            <a:pPr lvl="1" eaLnBrk="1" hangingPunct="1"/>
            <a:r>
              <a:rPr lang="cs-CZ" altLang="cs-CZ"/>
              <a:t> př. na myšlení, jednání, vzhled </a:t>
            </a:r>
          </a:p>
          <a:p>
            <a:pPr eaLnBrk="1" hangingPunct="1"/>
            <a:r>
              <a:rPr lang="cs-CZ" altLang="cs-CZ"/>
              <a:t> </a:t>
            </a:r>
          </a:p>
        </p:txBody>
      </p:sp>
    </p:spTree>
  </p:cSld>
  <p:clrMapOvr>
    <a:masterClrMapping/>
  </p:clrMapOvr>
  <p:transition spd="slow" advTm="4073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756E4B2-EED1-3E49-8BCB-3403D2FA8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3288" y="115888"/>
            <a:ext cx="7772400" cy="9636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nefarmakologická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8378802-8D7D-5747-B1DB-A44BE19E5F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3138" y="1412875"/>
            <a:ext cx="8278812" cy="51847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 err="1"/>
              <a:t>Psychoedukace</a:t>
            </a:r>
            <a:r>
              <a:rPr lang="cs-CZ" altLang="cs-CZ" sz="2800" b="1" dirty="0"/>
              <a:t> nemocného a jeho rodiny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zdůrazňuje, že deprese je onemocnění (oponuje pocitům viny za neschopnost), časté (oponuje stigmatu), léčitelné (oponuje beznaději), cílem je zlepšení spolupráce – </a:t>
            </a:r>
            <a:r>
              <a:rPr lang="cs-CZ" altLang="cs-CZ" sz="2800" dirty="0" err="1"/>
              <a:t>kompliance</a:t>
            </a:r>
            <a:r>
              <a:rPr lang="cs-CZ" altLang="cs-CZ" sz="2800" dirty="0"/>
              <a:t>, zmírnění nepřiměřené sebekritičnosti a pesimismu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prostředkem je poskytování informací, objasňování povahy nemoci a principů jeho léčby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Rehabilitace a psychoterapie pacientů s kognitivním deficitem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KBT (kognitivně-behaviorální psychoterapii) se snaží působit na depresi přes kognitivní funkce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kognitivní trénink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DF98FF9-AA13-0F42-8BBC-783C164C7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6762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nefarmakologická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AA16DEC-C619-E247-ABD5-D2E2D6EE48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7600" y="1052513"/>
            <a:ext cx="8350250" cy="5689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dirty="0"/>
              <a:t>Dlouhodobá deprese se promítá do způsobů myšlení popisují se 4 kognitivního styly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1. dysfunkční postoje </a:t>
            </a:r>
            <a:r>
              <a:rPr lang="cs-CZ" altLang="cs-CZ" sz="2800" dirty="0"/>
              <a:t>(negativní přesvědčení, která řídí individuální posuzování sebe sama),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2. </a:t>
            </a:r>
            <a:r>
              <a:rPr lang="cs-CZ" altLang="cs-CZ" sz="2800" b="1" dirty="0" err="1"/>
              <a:t>ranná</a:t>
            </a:r>
            <a:r>
              <a:rPr lang="cs-CZ" altLang="cs-CZ" sz="2800" b="1" dirty="0"/>
              <a:t> maladaptivní schémata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3. </a:t>
            </a:r>
            <a:r>
              <a:rPr lang="cs-CZ" altLang="cs-CZ" sz="2800" b="1" dirty="0" err="1"/>
              <a:t>atribuční</a:t>
            </a:r>
            <a:r>
              <a:rPr lang="cs-CZ" altLang="cs-CZ" sz="2800" b="1" dirty="0"/>
              <a:t> styl, způsob </a:t>
            </a:r>
            <a:r>
              <a:rPr lang="cs-CZ" altLang="cs-CZ" sz="2800" dirty="0"/>
              <a:t>– způsob interpretace, jedinci, kteří přisuzují negativním událostem globálnější, stabilnější a vnitřní </a:t>
            </a:r>
            <a:r>
              <a:rPr lang="cs-CZ" altLang="cs-CZ" sz="2800" dirty="0" err="1"/>
              <a:t>atribuci</a:t>
            </a:r>
            <a:r>
              <a:rPr lang="cs-CZ" altLang="cs-CZ" sz="2800" dirty="0"/>
              <a:t> náchylnější k depresi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b="1" dirty="0"/>
              <a:t>4. </a:t>
            </a:r>
            <a:r>
              <a:rPr lang="cs-CZ" altLang="cs-CZ" sz="2800" b="1" dirty="0" err="1"/>
              <a:t>ruminační</a:t>
            </a:r>
            <a:r>
              <a:rPr lang="cs-CZ" altLang="cs-CZ" sz="2800" b="1" dirty="0"/>
              <a:t> styl odpovědi- </a:t>
            </a:r>
            <a:r>
              <a:rPr lang="cs-CZ" altLang="cs-CZ" sz="2800" dirty="0"/>
              <a:t>sklon „přežvykovat“ příčiny a následky vlastní deprese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snaha o ovlivnění pomocí KBT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6B758D2-39B5-7449-BB8F-F368F35D2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080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Epidemiologie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0A999D-0E92-D049-94BF-B4E6169919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9038" y="1341438"/>
            <a:ext cx="8062912" cy="518318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Depresivní porucha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v kterémkoliv okamžiku ve světě trpí 340 milionů lidí depresí)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celoživotní prevalence  deprese 16%, vyšší  u žen                    (10 - 25%) než u mužů (5-12%).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prevalenci ovlivňují kulturní tradice - nejnižší  1-2%  v Japonsku, 12-15% byla zjištěna v Británii, v Holandsku                a Francii.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Bipolární porucha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celoživotní prevalence   1-2%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bipolární spektrum 5%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dirty="0"/>
              <a:t>10-20% všech poruch nálady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3CDE59E-4308-044C-AB85-602D2CA91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0366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Etiopatogeneza</a:t>
            </a:r>
            <a:endParaRPr lang="cs-CZ" altLang="cs-CZ" b="1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F8936ED-6835-3E44-BD9C-044A75C300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1700" y="1009650"/>
            <a:ext cx="8207375" cy="565943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Biologické faktory  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narušený přenos signálu v CNS, především na úrovni chemických synapsí – změny </a:t>
            </a:r>
            <a:r>
              <a:rPr lang="cs-CZ" altLang="cs-CZ" sz="2800" dirty="0" err="1"/>
              <a:t>serotonergních</a:t>
            </a:r>
            <a:r>
              <a:rPr lang="cs-CZ" altLang="cs-CZ" sz="2800" dirty="0"/>
              <a:t> a </a:t>
            </a:r>
            <a:r>
              <a:rPr lang="cs-CZ" altLang="cs-CZ" sz="2800" dirty="0" err="1"/>
              <a:t>noradrenergních</a:t>
            </a:r>
            <a:r>
              <a:rPr lang="cs-CZ" altLang="cs-CZ" sz="2800" dirty="0"/>
              <a:t> systémů (zvažovány i další </a:t>
            </a:r>
            <a:r>
              <a:rPr lang="cs-CZ" altLang="cs-CZ" sz="2800" dirty="0" err="1"/>
              <a:t>neurotransmiterové</a:t>
            </a:r>
            <a:r>
              <a:rPr lang="cs-CZ" altLang="cs-CZ" sz="2800" dirty="0"/>
              <a:t> systémy, př. </a:t>
            </a:r>
            <a:r>
              <a:rPr lang="cs-CZ" altLang="cs-CZ" sz="2800" dirty="0" err="1"/>
              <a:t>cholinergní</a:t>
            </a:r>
            <a:r>
              <a:rPr lang="cs-CZ" altLang="cs-CZ" sz="2800" dirty="0"/>
              <a:t>, GABA-</a:t>
            </a:r>
            <a:r>
              <a:rPr lang="cs-CZ" altLang="cs-CZ" sz="2800" dirty="0" err="1"/>
              <a:t>ergní</a:t>
            </a:r>
            <a:r>
              <a:rPr lang="cs-CZ" altLang="cs-CZ" sz="2800" dirty="0"/>
              <a:t>, </a:t>
            </a:r>
            <a:r>
              <a:rPr lang="cs-CZ" altLang="cs-CZ" sz="2800" dirty="0" err="1"/>
              <a:t>dopaminergní</a:t>
            </a:r>
            <a:r>
              <a:rPr lang="cs-CZ" altLang="cs-CZ" sz="2800" dirty="0"/>
              <a:t>) 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nedostatek monoaminů (noradrenalin, dopamin  a serotonin)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přesun zájmu na oblasti monoaminy řízené  (frontální kortex, hippokampus/amygdala a bazální ganglia), deprese - dysfunkce mozkových okruhů modulovaných </a:t>
            </a:r>
            <a:r>
              <a:rPr lang="cs-CZ" altLang="cs-CZ" sz="2800" dirty="0" err="1"/>
              <a:t>monoaminovými</a:t>
            </a:r>
            <a:r>
              <a:rPr lang="cs-CZ" altLang="cs-CZ" sz="2800" dirty="0"/>
              <a:t> systémy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dění za membránou –vliv  na molekulární úrovni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endokrinologické poruchy ( hlavně narušení osy hypotalamus – hypofýza a nadledviny), narušení imunity, alteraci cirkadiánních rytmů</a:t>
            </a:r>
          </a:p>
          <a:p>
            <a:pPr eaLnBrk="1" fontAlgn="auto" hangingPunct="1">
              <a:lnSpc>
                <a:spcPct val="12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Teorie – hereditární, </a:t>
            </a:r>
            <a:r>
              <a:rPr lang="cs-CZ" altLang="cs-CZ" sz="2800" dirty="0" err="1"/>
              <a:t>dysregulační</a:t>
            </a:r>
            <a:r>
              <a:rPr lang="cs-CZ" altLang="cs-CZ" sz="2800" dirty="0"/>
              <a:t> (vliv stresu, chronobiologie), neurochemická, </a:t>
            </a:r>
            <a:r>
              <a:rPr lang="cs-CZ" altLang="cs-CZ" sz="2800" dirty="0" err="1"/>
              <a:t>imunoneuroendokrinní</a:t>
            </a: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DA0369E-1FB3-6644-A60A-85C74C35B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 err="1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Etiopatogeneza</a:t>
            </a:r>
            <a:endParaRPr lang="cs-CZ" altLang="cs-CZ" b="1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F72F09B-F635-B84A-AFB4-56E1A2866B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1850" y="1628775"/>
            <a:ext cx="7772400" cy="446722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Genetické faktory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výraznější u bipolární poruchy (maniodepresivní psychózy dle starší klasifikace)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genetická komponenta významná - studie rodinné, adopční, </a:t>
            </a:r>
            <a:r>
              <a:rPr lang="cs-CZ" altLang="cs-CZ" sz="2800" dirty="0" err="1"/>
              <a:t>dvojčecí</a:t>
            </a:r>
            <a:r>
              <a:rPr lang="cs-CZ" altLang="cs-CZ" sz="2800" dirty="0"/>
              <a:t> studie,…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Psychosociální faktory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životní události hrají roli hlavně v iniciální fázi onemocnění, při opakovaných epizodách nebývá jejich podíl tak zřejmý.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</a:rPr>
              <a:t>Deprese  je heterogenní skupina  poruch.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E34E731-A699-BF47-BD3D-B30597298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-1714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Jednotlivé formy a jejich klinický obraz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BD3A1CC-90B3-5746-A9E6-332F4E1121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663" y="2060575"/>
            <a:ext cx="7981950" cy="42481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MKN 10 zohledňuje příčinu (primární </a:t>
            </a:r>
            <a:r>
              <a:rPr lang="cs-CZ" altLang="cs-CZ" sz="2800" dirty="0" err="1"/>
              <a:t>vs</a:t>
            </a:r>
            <a:r>
              <a:rPr lang="cs-CZ" altLang="cs-CZ" sz="2800" dirty="0"/>
              <a:t> sekundární), polaritu (bipolární </a:t>
            </a:r>
            <a:r>
              <a:rPr lang="cs-CZ" altLang="cs-CZ" sz="2800" dirty="0" err="1"/>
              <a:t>vs</a:t>
            </a:r>
            <a:r>
              <a:rPr lang="cs-CZ" altLang="cs-CZ" sz="2800" dirty="0"/>
              <a:t> unipolární), intenzitu (lehká, střední, těžká),  přítomnost psychotické symptomatologie (mánie a deprese s psychotickými rysy) a délku trvání (bipolární porucha </a:t>
            </a:r>
            <a:r>
              <a:rPr lang="cs-CZ" altLang="cs-CZ" sz="2800" dirty="0" err="1"/>
              <a:t>vs</a:t>
            </a:r>
            <a:r>
              <a:rPr lang="cs-CZ" altLang="cs-CZ" sz="2800" dirty="0"/>
              <a:t> cyklotymie,  depresivní porucha </a:t>
            </a:r>
            <a:r>
              <a:rPr lang="cs-CZ" altLang="cs-CZ" sz="2800" dirty="0" err="1"/>
              <a:t>vs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dysthymie</a:t>
            </a:r>
            <a:r>
              <a:rPr lang="cs-CZ" altLang="cs-CZ" sz="2800" dirty="0"/>
              <a:t>).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sekundární  porucha nálady  se  vyskytuje  na bázi abusu návykových látek nebo organického postižení CNS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platná klasifikace  MKN 10 neužívá pojmy reaktivní          a endogenní deprese, protože nedokážeme určit podíl jednotlivých faktorů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5D311-D35B-BE4A-83D2-C6C6D8EB2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13" y="-171450"/>
            <a:ext cx="7704137" cy="19812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Nejdůležitější  diagnostické jednotky 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BD152432-FD35-ED4E-8BA0-2B334E9B4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3" y="2667000"/>
            <a:ext cx="8269287" cy="3332163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b="1" dirty="0"/>
              <a:t>Depresivní porucha                                 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dirty="0"/>
              <a:t>lehká; středně těžká; těžká; těžká s psychotickými příznaky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b="1" dirty="0"/>
              <a:t>Rekurentní depresivní porucha (periodická)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dirty="0"/>
              <a:t>fáze mírná; fáze středně těžká; fáze těžká; fáze těžká s psychotickými příznaky/bez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b="1" dirty="0"/>
              <a:t>Manická epizoda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dirty="0" err="1"/>
              <a:t>hypománie</a:t>
            </a:r>
            <a:r>
              <a:rPr lang="cs-CZ" altLang="cs-CZ" dirty="0"/>
              <a:t>; mánie; mánie s psychotickými příznaky/bez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b="1" dirty="0"/>
              <a:t>Bipolární afektivní porucha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dirty="0"/>
              <a:t>fáze manická; fáze depresivní; fáze smíšená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b="1" dirty="0"/>
              <a:t>Trvalé poruchy nálady</a:t>
            </a:r>
          </a:p>
          <a:p>
            <a:pPr lvl="1" eaLnBrk="1" hangingPunct="1">
              <a:spcAft>
                <a:spcPct val="0"/>
              </a:spcAft>
            </a:pPr>
            <a:r>
              <a:rPr lang="cs-CZ" altLang="cs-CZ" dirty="0"/>
              <a:t>cyklothymie; </a:t>
            </a:r>
            <a:r>
              <a:rPr lang="cs-CZ" altLang="cs-CZ" dirty="0" err="1"/>
              <a:t>dysthymie</a:t>
            </a: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0ADD8CA-AB04-3641-96A2-112EF77B8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Klinické formy a jejich projevy 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2B5A46A2-AAAD-2140-AD0B-E0DCF1B5D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038" y="2349500"/>
            <a:ext cx="7704137" cy="3332163"/>
          </a:xfrm>
        </p:spPr>
        <p:txBody>
          <a:bodyPr/>
          <a:lstStyle/>
          <a:p>
            <a:pPr eaLnBrk="1" hangingPunct="1"/>
            <a:r>
              <a:rPr lang="cs-CZ" altLang="cs-CZ"/>
              <a:t>F30 manická epizoda </a:t>
            </a:r>
          </a:p>
          <a:p>
            <a:pPr eaLnBrk="1" hangingPunct="1"/>
            <a:r>
              <a:rPr lang="cs-CZ" altLang="cs-CZ"/>
              <a:t>F31 bipolární afektivní porucha</a:t>
            </a:r>
          </a:p>
          <a:p>
            <a:pPr eaLnBrk="1" hangingPunct="1"/>
            <a:r>
              <a:rPr lang="cs-CZ" altLang="cs-CZ"/>
              <a:t>F32 depresivní porucha</a:t>
            </a:r>
          </a:p>
          <a:p>
            <a:pPr eaLnBrk="1" hangingPunct="1"/>
            <a:r>
              <a:rPr lang="cs-CZ" altLang="cs-CZ"/>
              <a:t>F33 rekurentní depresivní porucha </a:t>
            </a:r>
          </a:p>
          <a:p>
            <a:pPr eaLnBrk="1" hangingPunct="1"/>
            <a:r>
              <a:rPr lang="cs-CZ" altLang="cs-CZ"/>
              <a:t>F34 trvalé poruchy nálady</a:t>
            </a:r>
          </a:p>
          <a:p>
            <a:pPr eaLnBrk="1" hangingPunct="1"/>
            <a:endParaRPr lang="cs-CZ" altLang="cs-CZ" b="1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2022</Words>
  <Application>Microsoft Office PowerPoint</Application>
  <PresentationFormat>Předvádění na obrazovce (4:3)</PresentationFormat>
  <Paragraphs>227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Corbel</vt:lpstr>
      <vt:lpstr>Monotype Sorts</vt:lpstr>
      <vt:lpstr>Times New Roman</vt:lpstr>
      <vt:lpstr>Wingdings</vt:lpstr>
      <vt:lpstr>Paralaxa</vt:lpstr>
      <vt:lpstr>  Poruchy nálady – afektivní poruchy.   </vt:lpstr>
      <vt:lpstr>Afektivní poruchy</vt:lpstr>
      <vt:lpstr>Charakteristické rysy patických nálad </vt:lpstr>
      <vt:lpstr>Epidemiologie</vt:lpstr>
      <vt:lpstr>Etiopatogeneza</vt:lpstr>
      <vt:lpstr>Etiopatogeneza</vt:lpstr>
      <vt:lpstr>Jednotlivé formy a jejich klinický obraz</vt:lpstr>
      <vt:lpstr>Nejdůležitější  diagnostické jednotky </vt:lpstr>
      <vt:lpstr>Klinické formy a jejich projevy </vt:lpstr>
      <vt:lpstr>Klinické projevy a jejich projevy</vt:lpstr>
      <vt:lpstr>Manická epizoda</vt:lpstr>
      <vt:lpstr>Klinické formy a jejich projevy</vt:lpstr>
      <vt:lpstr>Bipolární afektivní porucha</vt:lpstr>
      <vt:lpstr>BAP - dělení</vt:lpstr>
      <vt:lpstr>Klinické formy a jejich projevy</vt:lpstr>
      <vt:lpstr>Klinické formy a jejich projevy</vt:lpstr>
      <vt:lpstr>Rekurentní depresivní porucha</vt:lpstr>
      <vt:lpstr>Klinické formy a jejich projevy</vt:lpstr>
      <vt:lpstr>Dysthymie</vt:lpstr>
      <vt:lpstr>Cyklothymie</vt:lpstr>
      <vt:lpstr>Diagnostika</vt:lpstr>
      <vt:lpstr>Diagnostika</vt:lpstr>
      <vt:lpstr> Úloha  psychologa</vt:lpstr>
      <vt:lpstr> Úloha  psychologa</vt:lpstr>
      <vt:lpstr>Léčba</vt:lpstr>
      <vt:lpstr>Léčba farmakologická </vt:lpstr>
      <vt:lpstr>Léčba </vt:lpstr>
      <vt:lpstr>Léčba nefarmakologická</vt:lpstr>
      <vt:lpstr>Léčba nefarmakologická</vt:lpstr>
      <vt:lpstr>Léčba nefarmakologická</vt:lpstr>
      <vt:lpstr>Léčba nefarmakologická</vt:lpstr>
    </vt:vector>
  </TitlesOfParts>
  <Company>MULF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Psychiatricka klinika</dc:creator>
  <cp:lastModifiedBy>Hana Přikrylová Kučerová</cp:lastModifiedBy>
  <cp:revision>67</cp:revision>
  <dcterms:created xsi:type="dcterms:W3CDTF">2004-07-04T22:28:16Z</dcterms:created>
  <dcterms:modified xsi:type="dcterms:W3CDTF">2022-10-05T09:55:24Z</dcterms:modified>
</cp:coreProperties>
</file>