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C355A-B85A-4DF3-8D5C-ACF610CA780F}" type="datetimeFigureOut">
              <a:rPr lang="cs-CZ" smtClean="0"/>
              <a:t>23.11.2021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206A1-5EDF-4B5B-8BEE-6ACEAD220D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49940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C355A-B85A-4DF3-8D5C-ACF610CA780F}" type="datetimeFigureOut">
              <a:rPr lang="cs-CZ" smtClean="0"/>
              <a:t>23.11.2021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206A1-5EDF-4B5B-8BEE-6ACEAD220D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23904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C355A-B85A-4DF3-8D5C-ACF610CA780F}" type="datetimeFigureOut">
              <a:rPr lang="cs-CZ" smtClean="0"/>
              <a:t>23.11.2021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206A1-5EDF-4B5B-8BEE-6ACEAD220D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752155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C355A-B85A-4DF3-8D5C-ACF610CA780F}" type="datetimeFigureOut">
              <a:rPr lang="cs-CZ" smtClean="0"/>
              <a:t>23.11.2021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206A1-5EDF-4B5B-8BEE-6ACEAD220D95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561316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C355A-B85A-4DF3-8D5C-ACF610CA780F}" type="datetimeFigureOut">
              <a:rPr lang="cs-CZ" smtClean="0"/>
              <a:t>23.11.2021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206A1-5EDF-4B5B-8BEE-6ACEAD220D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43496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C355A-B85A-4DF3-8D5C-ACF610CA780F}" type="datetimeFigureOut">
              <a:rPr lang="cs-CZ" smtClean="0"/>
              <a:t>23.11.2021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206A1-5EDF-4B5B-8BEE-6ACEAD220D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065649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C355A-B85A-4DF3-8D5C-ACF610CA780F}" type="datetimeFigureOut">
              <a:rPr lang="cs-CZ" smtClean="0"/>
              <a:t>23.11.2021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206A1-5EDF-4B5B-8BEE-6ACEAD220D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380914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C355A-B85A-4DF3-8D5C-ACF610CA780F}" type="datetimeFigureOut">
              <a:rPr lang="cs-CZ" smtClean="0"/>
              <a:t>23.11.2021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206A1-5EDF-4B5B-8BEE-6ACEAD220D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47115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C355A-B85A-4DF3-8D5C-ACF610CA780F}" type="datetimeFigureOut">
              <a:rPr lang="cs-CZ" smtClean="0"/>
              <a:t>23.11.2021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206A1-5EDF-4B5B-8BEE-6ACEAD220D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58843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C355A-B85A-4DF3-8D5C-ACF610CA780F}" type="datetimeFigureOut">
              <a:rPr lang="cs-CZ" smtClean="0"/>
              <a:t>23.11.2021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206A1-5EDF-4B5B-8BEE-6ACEAD220D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890846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C355A-B85A-4DF3-8D5C-ACF610CA780F}" type="datetimeFigureOut">
              <a:rPr lang="cs-CZ" smtClean="0"/>
              <a:t>23.11.2021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206A1-5EDF-4B5B-8BEE-6ACEAD220D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126622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C355A-B85A-4DF3-8D5C-ACF610CA780F}" type="datetimeFigureOut">
              <a:rPr lang="cs-CZ" smtClean="0"/>
              <a:t>23.11.2021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206A1-5EDF-4B5B-8BEE-6ACEAD220D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80095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C355A-B85A-4DF3-8D5C-ACF610CA780F}" type="datetimeFigureOut">
              <a:rPr lang="cs-CZ" smtClean="0"/>
              <a:t>23.11.2021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206A1-5EDF-4B5B-8BEE-6ACEAD220D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160596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C355A-B85A-4DF3-8D5C-ACF610CA780F}" type="datetimeFigureOut">
              <a:rPr lang="cs-CZ" smtClean="0"/>
              <a:t>23.11.2021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206A1-5EDF-4B5B-8BEE-6ACEAD220D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08365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C355A-B85A-4DF3-8D5C-ACF610CA780F}" type="datetimeFigureOut">
              <a:rPr lang="cs-CZ" smtClean="0"/>
              <a:t>23.11.2021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206A1-5EDF-4B5B-8BEE-6ACEAD220D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233775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C355A-B85A-4DF3-8D5C-ACF610CA780F}" type="datetimeFigureOut">
              <a:rPr lang="cs-CZ" smtClean="0"/>
              <a:t>23.11.2021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206A1-5EDF-4B5B-8BEE-6ACEAD220D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66189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C355A-B85A-4DF3-8D5C-ACF610CA780F}" type="datetimeFigureOut">
              <a:rPr lang="cs-CZ" smtClean="0"/>
              <a:t>23.11.2021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206A1-5EDF-4B5B-8BEE-6ACEAD220D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004693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C32C355A-B85A-4DF3-8D5C-ACF610CA780F}" type="datetimeFigureOut">
              <a:rPr lang="cs-CZ" smtClean="0"/>
              <a:t>23.11.2021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534206A1-5EDF-4B5B-8BEE-6ACEAD220D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6667094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2EFFA27-0AFB-4017-B927-55169C300AF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/>
              <a:t>1424-1425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5E3F144-1D66-424D-B128-975E7AA8A2D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sz="2800"/>
              <a:t>Brno 1424 – Brno 1425 – Visegrád 1425: první pokusy o jednání</a:t>
            </a:r>
          </a:p>
        </p:txBody>
      </p:sp>
    </p:spTree>
    <p:extLst>
      <p:ext uri="{BB962C8B-B14F-4D97-AF65-F5344CB8AC3E}">
        <p14:creationId xmlns:p14="http://schemas.microsoft.com/office/powerpoint/2010/main" val="27757059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16CB1F9-DD3D-4F5F-A4D8-585D039AFB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Od podzimu 1424 do jara 1425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B8915FC-39FE-4312-8D25-CAA16C6D0A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900" indent="0">
              <a:buNone/>
            </a:pPr>
            <a:r>
              <a:rPr lang="cs-CZ"/>
              <a:t>Zdické úmluvy: opět předpokládaly konání laického slyšení – nyní zcela bez Zikmunda; mělo se konat na sněmu v Kouřimi 15. února 1425 (Kouřim: v moci Žižkova bratrstva!); rozhodovat mělo po 50 rozhodcích z každé strany. </a:t>
            </a:r>
          </a:p>
          <a:p>
            <a:pPr marL="36900" indent="0">
              <a:buNone/>
            </a:pPr>
            <a:r>
              <a:rPr lang="cs-CZ"/>
              <a:t>Přesto: na podzim 1424 vážnější roztržka mezi pražskými a táborskými teology, pnutí mezi Korybutovočovou Prahou a oběma radikálními bratrstvy – tábory i „sirotky“</a:t>
            </a:r>
          </a:p>
          <a:p>
            <a:pPr marL="36900" indent="0">
              <a:buNone/>
            </a:pPr>
            <a:r>
              <a:rPr lang="cs-CZ"/>
              <a:t>V této situaci: opět hlasy o případném slyšení pod Zikmundovou egidou: někdy na počátku roku 1425 pražský svaz oslovil Zikmunda o zprostředkování.</a:t>
            </a:r>
          </a:p>
          <a:p>
            <a:pPr marL="36900" indent="0">
              <a:buNone/>
            </a:pPr>
            <a:r>
              <a:rPr lang="cs-CZ"/>
              <a:t>Asi již v únoru 1425: Zikmund vystavil glejt pro pražskou husitskou delegaci na slyšení do Brna. </a:t>
            </a:r>
          </a:p>
        </p:txBody>
      </p:sp>
    </p:spTree>
    <p:extLst>
      <p:ext uri="{BB962C8B-B14F-4D97-AF65-F5344CB8AC3E}">
        <p14:creationId xmlns:p14="http://schemas.microsoft.com/office/powerpoint/2010/main" val="38865557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31843A8-1200-41AB-93C4-432352ADCE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Brněnská a visegrádská schůzka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24EE5E9-B334-497B-B1DB-C9927A75E8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732449"/>
            <a:ext cx="10353762" cy="4618017"/>
          </a:xfrm>
        </p:spPr>
        <p:txBody>
          <a:bodyPr>
            <a:normAutofit lnSpcReduction="10000"/>
          </a:bodyPr>
          <a:lstStyle/>
          <a:p>
            <a:pPr>
              <a:buFontTx/>
              <a:buChar char="-"/>
            </a:pPr>
            <a:r>
              <a:rPr lang="cs-CZ"/>
              <a:t>nakonec až 6. května 1425: skutečně setkání husitské delegace se zástupci církve (magdeburský arcibiskup Günther ze Schwarzburgu) a vyslanci Zikmunda Lucemburského (Oldřich z Rožmberka, Jan Švihovský z Rýzmberka řeč. Krk)</a:t>
            </a:r>
          </a:p>
          <a:p>
            <a:pPr>
              <a:buFontTx/>
              <a:buChar char="-"/>
            </a:pPr>
            <a:r>
              <a:rPr lang="cs-CZ"/>
              <a:t>dle anonymní třebíčské (třebovské) kroniky: jednání nepřineslo žádný výsledek</a:t>
            </a:r>
          </a:p>
          <a:p>
            <a:pPr>
              <a:buFontTx/>
              <a:buChar char="-"/>
            </a:pPr>
            <a:r>
              <a:rPr lang="cs-CZ"/>
              <a:t>nejednalo se vůbec o „slyšení“ v husitském ani katolickém slova smyslu</a:t>
            </a:r>
          </a:p>
          <a:p>
            <a:pPr marL="36900" indent="0">
              <a:buNone/>
            </a:pPr>
            <a:r>
              <a:rPr lang="cs-CZ"/>
              <a:t>×  Zikmundovi zmocněnci docílili, aby se husité dostavili na další jednání přímo se Zikmundem (v Uhrách), kde měli o slyšení jednat se Zikmundem osobně</a:t>
            </a:r>
          </a:p>
          <a:p>
            <a:pPr>
              <a:buFontTx/>
              <a:buChar char="-"/>
            </a:pPr>
            <a:r>
              <a:rPr lang="cs-CZ"/>
              <a:t>husitská delegace dorazila do Visegrádu asi 24. června; zde jednali déle se se Zikmundem ohledně slyšení</a:t>
            </a:r>
          </a:p>
          <a:p>
            <a:pPr>
              <a:buFontTx/>
              <a:buChar char="-"/>
            </a:pPr>
            <a:r>
              <a:rPr lang="cs-CZ"/>
              <a:t>Zikmund sice odmítal „laické slyšení“, ale uvažuje se o tom, že již zde mohla být zvažována disputace na půdě budoucího koncilu – Zikmund usiloval o to, aby se koncil konal dříve (v listu Oldřichovi z Rožmberka – Zikmundovo tvrzení, že pod Visegrádem nabízel „přátelské slyšenie“)</a:t>
            </a:r>
          </a:p>
          <a:p>
            <a:pPr>
              <a:buFontTx/>
              <a:buChar char="-"/>
            </a:pPr>
            <a:endParaRPr lang="cs-CZ"/>
          </a:p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239797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5FAE992-D8C9-47AB-8D3E-00095BEE20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Situace v Čechách po svatohavelském sněmu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D34B1DE-BB83-449D-9F4F-13F293E411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3949" y="1732449"/>
            <a:ext cx="11442583" cy="4609628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cs-CZ"/>
              <a:t>Jan Žižka: koalice umírněných kališníků a katolíků pro něj zcela nepřípustná; umírnění kališníci = zrádci =&gt; boj na život a na smrt</a:t>
            </a:r>
          </a:p>
          <a:p>
            <a:pPr>
              <a:buFontTx/>
              <a:buChar char="-"/>
            </a:pPr>
            <a:r>
              <a:rPr lang="cs-CZ"/>
              <a:t>6. ledna 1424: </a:t>
            </a:r>
            <a:r>
              <a:rPr lang="cs-CZ" b="1"/>
              <a:t>bitva u České Skalice</a:t>
            </a:r>
            <a:r>
              <a:rPr lang="cs-CZ"/>
              <a:t>, porážka tzv. „opočenské strany“ – katolíků z východních Čech</a:t>
            </a:r>
          </a:p>
          <a:p>
            <a:pPr>
              <a:buFontTx/>
              <a:buChar char="-"/>
            </a:pPr>
            <a:r>
              <a:rPr lang="cs-CZ"/>
              <a:t>následné tažení Žižky Podkrkonoším</a:t>
            </a:r>
          </a:p>
          <a:p>
            <a:pPr>
              <a:buFontTx/>
              <a:buChar char="-"/>
            </a:pPr>
            <a:r>
              <a:rPr lang="cs-CZ" b="1"/>
              <a:t>tažení do západních Čech</a:t>
            </a:r>
            <a:r>
              <a:rPr lang="cs-CZ"/>
              <a:t>: Žižka musí ustoupit před oddíly plzeňského landfrýdu  ×  </a:t>
            </a:r>
            <a:r>
              <a:rPr lang="cs-CZ" b="1"/>
              <a:t>úspěchy v severních Čechách</a:t>
            </a:r>
            <a:r>
              <a:rPr lang="cs-CZ"/>
              <a:t>: dobytí Žatce a Loun, které součástí pražského svazu</a:t>
            </a:r>
          </a:p>
          <a:p>
            <a:pPr>
              <a:buFontTx/>
              <a:buChar char="-"/>
            </a:pPr>
            <a:r>
              <a:rPr lang="cs-CZ"/>
              <a:t>část táborského svazu přešla k Žižkovi (např. města Klatovy, Sušice a Domažlice) =&gt; z výcodočeského Nového Tábora vznikl mocný svaz rozptýlený po celé zemi</a:t>
            </a:r>
          </a:p>
          <a:p>
            <a:pPr>
              <a:buFontTx/>
              <a:buChar char="-"/>
            </a:pPr>
            <a:r>
              <a:rPr lang="cs-CZ"/>
              <a:t>květen/červen: vojsko svatohavelské koalice obklíčilo Žižku </a:t>
            </a:r>
            <a:r>
              <a:rPr lang="cs-CZ" b="1"/>
              <a:t>v Kostelci nad Labem</a:t>
            </a:r>
            <a:r>
              <a:rPr lang="cs-CZ"/>
              <a:t>; Žižkovi se podařilo uniknout (bizarní epizoda ve Windeckově kronice) a ustupoval k Čáslavi; 7. 6. 1424 u Malešova Žižka zaujal pozice a postavil se střet Žižky s jeho pronásledovateli =&gt; drtivé vítězství Žižky</a:t>
            </a:r>
          </a:p>
          <a:p>
            <a:pPr>
              <a:buFontTx/>
              <a:buChar char="-"/>
            </a:pPr>
            <a:r>
              <a:rPr lang="cs-CZ"/>
              <a:t>zisk měst pražského svazu ve středních Čechách Žižkou: Kutná Hora, Český Brod, Kouřim, Nymburk</a:t>
            </a:r>
          </a:p>
        </p:txBody>
      </p:sp>
    </p:spTree>
    <p:extLst>
      <p:ext uri="{BB962C8B-B14F-4D97-AF65-F5344CB8AC3E}">
        <p14:creationId xmlns:p14="http://schemas.microsoft.com/office/powerpoint/2010/main" val="26939900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016D649-3B82-48A9-99E1-29BFE018D9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Plány disputace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1D1B19A-5018-47A4-8ED9-04226CC708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560" y="1732449"/>
            <a:ext cx="11534862" cy="4760630"/>
          </a:xfrm>
        </p:spPr>
        <p:txBody>
          <a:bodyPr/>
          <a:lstStyle/>
          <a:p>
            <a:pPr>
              <a:buFontTx/>
              <a:buChar char="-"/>
            </a:pPr>
            <a:r>
              <a:rPr lang="cs-CZ"/>
              <a:t>již před svatohavelským sněmem (po setkání v Kolíně): jednání se Zikmundem o disputaci mezi husitskými a katolickými teology ve formě laického slyšení</a:t>
            </a:r>
          </a:p>
          <a:p>
            <a:pPr>
              <a:buFontTx/>
              <a:buChar char="-"/>
            </a:pPr>
            <a:r>
              <a:rPr lang="cs-CZ" u="sng"/>
              <a:t>princip laického slyšení</a:t>
            </a:r>
            <a:r>
              <a:rPr lang="cs-CZ"/>
              <a:t> zakotven v zápisu svatohavelského sněmu</a:t>
            </a:r>
          </a:p>
          <a:p>
            <a:pPr>
              <a:buFontTx/>
              <a:buChar char="-"/>
            </a:pPr>
            <a:r>
              <a:rPr lang="cs-CZ"/>
              <a:t>král jednání podporuje  ×  pod tlakem církve nemůže přijmout princip veřejného laického slyšení</a:t>
            </a:r>
          </a:p>
          <a:p>
            <a:pPr>
              <a:buFontTx/>
              <a:buChar char="-"/>
            </a:pPr>
            <a:r>
              <a:rPr lang="cs-CZ"/>
              <a:t>komplikovaná </a:t>
            </a:r>
            <a:r>
              <a:rPr lang="cs-CZ" b="1"/>
              <a:t>jednání o glejtu </a:t>
            </a:r>
            <a:r>
              <a:rPr lang="cs-CZ"/>
              <a:t>pro husitské poselstvo, který měl obsahovat nejen záruky bezpečnosti, ale i podobu slyšení (princip laického slyšení!)  ×  Zikmund nabízí pouze polovičatá řešení, doprovod může činit 100-1000 osob, delegace může svobodně, bez jakéhokoliv postihu přednést své argumenty; ze </a:t>
            </a:r>
            <a:r>
              <a:rPr lang="cs-CZ" u="sng"/>
              <a:t>svobodného laického slyšení</a:t>
            </a:r>
            <a:r>
              <a:rPr lang="cs-CZ"/>
              <a:t> se měla stát pouhá </a:t>
            </a:r>
            <a:r>
              <a:rPr lang="cs-CZ" u="sng"/>
              <a:t>svobodná, ale nezávazná disputace</a:t>
            </a:r>
          </a:p>
          <a:p>
            <a:pPr>
              <a:buFontTx/>
              <a:buChar char="-"/>
            </a:pPr>
            <a:r>
              <a:rPr lang="cs-CZ"/>
              <a:t>termín diputace posunut z Nového roku na Hromnice (2. 2. 1424)</a:t>
            </a:r>
          </a:p>
          <a:p>
            <a:pPr>
              <a:buFontTx/>
              <a:buChar char="-"/>
            </a:pPr>
            <a:r>
              <a:rPr lang="cs-CZ"/>
              <a:t>katolické teology měla vyslat krakovská univerzita  ×  ta pozvání odmítla (husitské kacířství již bylo církví dostatečně odsouzeno, nemá o něm cenu dále diskutovat)</a:t>
            </a:r>
          </a:p>
          <a:p>
            <a:pPr>
              <a:buFontTx/>
              <a:buChar char="-"/>
            </a:pPr>
            <a:r>
              <a:rPr lang="cs-CZ"/>
              <a:t>Zikmund se obrátil na vídeňskou univerzitu, která slíbila vyslání deputace teologické fakulty</a:t>
            </a:r>
          </a:p>
          <a:p>
            <a:pPr>
              <a:buFontTx/>
              <a:buChar char="-"/>
            </a:pPr>
            <a:endParaRPr lang="cs-CZ"/>
          </a:p>
          <a:p>
            <a:pPr>
              <a:buFontTx/>
              <a:buChar char="-"/>
            </a:pPr>
            <a:endParaRPr lang="cs-CZ"/>
          </a:p>
          <a:p>
            <a:pPr>
              <a:buFontTx/>
              <a:buChar char="-"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941490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EA98DAC-72F2-4D3F-8F98-99D31C56C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Krach disputace v Brně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6C701DD7-6365-4760-93E6-DD4D5F497C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7839" y="1732448"/>
            <a:ext cx="5546453" cy="4735463"/>
          </a:xfrm>
        </p:spPr>
        <p:txBody>
          <a:bodyPr>
            <a:normAutofit lnSpcReduction="10000"/>
          </a:bodyPr>
          <a:lstStyle/>
          <a:p>
            <a:pPr>
              <a:buFontTx/>
              <a:buChar char="-"/>
            </a:pPr>
            <a:r>
              <a:rPr lang="cs-CZ"/>
              <a:t>disputaci (nikoliv husity požadované slyšení!) podporoval i </a:t>
            </a:r>
            <a:r>
              <a:rPr lang="cs-CZ" b="1"/>
              <a:t>kardinál legát Branda Castiglione</a:t>
            </a:r>
            <a:r>
              <a:rPr lang="cs-CZ"/>
              <a:t>; jeho motivace = přesvědčování kacířů, tzv. </a:t>
            </a:r>
            <a:r>
              <a:rPr lang="cs-CZ" i="1"/>
              <a:t>reductio Bohemorum</a:t>
            </a:r>
          </a:p>
          <a:p>
            <a:pPr>
              <a:buFontTx/>
              <a:buChar char="-"/>
            </a:pPr>
            <a:r>
              <a:rPr lang="cs-CZ"/>
              <a:t>paralelně s tím však již kardinál Branda organizoval novou velkou kruciátu proti husitům (hned na léto 1424)</a:t>
            </a:r>
          </a:p>
          <a:p>
            <a:pPr>
              <a:buFontTx/>
              <a:buChar char="-"/>
            </a:pPr>
            <a:r>
              <a:rPr lang="cs-CZ" b="1"/>
              <a:t>vídeňská univerzita</a:t>
            </a:r>
            <a:r>
              <a:rPr lang="cs-CZ"/>
              <a:t>: rozsáhlý </a:t>
            </a:r>
            <a:r>
              <a:rPr lang="cs-CZ" b="1"/>
              <a:t>traktát proti kalichu</a:t>
            </a:r>
            <a:r>
              <a:rPr lang="cs-CZ"/>
              <a:t>, za (spolu)autora považován </a:t>
            </a:r>
            <a:r>
              <a:rPr lang="cs-CZ" b="1"/>
              <a:t>Petr z Pulkau</a:t>
            </a:r>
            <a:r>
              <a:rPr lang="cs-CZ"/>
              <a:t> (= jedno z nejrozšířenějších protihusitských děl, cca 50 rukopisů)</a:t>
            </a:r>
          </a:p>
          <a:p>
            <a:pPr>
              <a:buFontTx/>
              <a:buChar char="-"/>
            </a:pPr>
            <a:r>
              <a:rPr lang="cs-CZ"/>
              <a:t>pražané ještě v půli ledna počítali s příjezdem do Brna  ×  nakonec nedorazili, tzn. nebyli spokojeni s podobou schůzky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900EB007-DA49-4BE5-8006-5B3B336089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561269" cy="4735462"/>
          </a:xfrm>
        </p:spPr>
        <p:txBody>
          <a:bodyPr>
            <a:normAutofit lnSpcReduction="10000"/>
          </a:bodyPr>
          <a:lstStyle/>
          <a:p>
            <a:pPr marL="36900" indent="0">
              <a:buNone/>
            </a:pPr>
            <a:r>
              <a:rPr lang="cs-CZ"/>
              <a:t>×  dorazila </a:t>
            </a:r>
            <a:r>
              <a:rPr lang="cs-CZ" b="1"/>
              <a:t>početná vídeňská delegace</a:t>
            </a:r>
            <a:r>
              <a:rPr lang="cs-CZ"/>
              <a:t>!</a:t>
            </a:r>
          </a:p>
          <a:p>
            <a:pPr>
              <a:buFontTx/>
              <a:buChar char="-"/>
            </a:pPr>
            <a:r>
              <a:rPr lang="cs-CZ"/>
              <a:t>informuje nás Ebendorfer, historický záznam v jednom z jeho rukopisů, objevil Dušan Coufal: </a:t>
            </a:r>
          </a:p>
          <a:p>
            <a:pPr marL="36900" indent="0">
              <a:buNone/>
            </a:pPr>
            <a:r>
              <a:rPr lang="cs-CZ" i="1"/>
              <a:t>Rursum et vice altera ad Brunna (!) transmissa est venerabilis caterva doctorum et magistrorum iuxta ipsorum vota et desideria ad idipsum peragendum, qui a pactis declinantes iterum minime comparuerunt, sed adveniente termino tamquam subdoli dumtaxat aliquos clientes rusticos destinare curaverunt, unde nostrates compulsi sunt ad propria sine fine remeare</a:t>
            </a:r>
            <a:r>
              <a:rPr lang="cs-CZ"/>
              <a:t>.</a:t>
            </a:r>
          </a:p>
          <a:p>
            <a:pPr marL="36900" indent="0">
              <a:buNone/>
            </a:pPr>
            <a:r>
              <a:rPr lang="cs-CZ"/>
              <a:t>- časová souslednost disputace s příchodem Albrechta V. na Moravu, aby se ujal markrabství! dle tzv. třebovské kroniky, správně dodatku k třebíčské redakci Kosmovy kroniky, </a:t>
            </a:r>
            <a:r>
              <a:rPr lang="cs-CZ" b="1"/>
              <a:t>příchod Albrechta do Brna ke 4. únoru 1424</a:t>
            </a:r>
            <a:r>
              <a:rPr lang="cs-CZ"/>
              <a:t>!</a:t>
            </a:r>
          </a:p>
          <a:p>
            <a:pPr marL="36900" indent="0">
              <a:buNone/>
            </a:pPr>
            <a:endParaRPr lang="cs-CZ" i="1"/>
          </a:p>
        </p:txBody>
      </p:sp>
    </p:spTree>
    <p:extLst>
      <p:ext uri="{BB962C8B-B14F-4D97-AF65-F5344CB8AC3E}">
        <p14:creationId xmlns:p14="http://schemas.microsoft.com/office/powerpoint/2010/main" val="8657572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B8FA2D7F-B8EB-48CE-849F-8AD78BDF24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Krach jednání v Krakově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8BD568AC-5792-4714-AF4D-388BFBB145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2004" y="1732449"/>
            <a:ext cx="11618752" cy="4760630"/>
          </a:xfrm>
        </p:spPr>
        <p:txBody>
          <a:bodyPr>
            <a:normAutofit fontScale="92500" lnSpcReduction="10000"/>
          </a:bodyPr>
          <a:lstStyle/>
          <a:p>
            <a:pPr>
              <a:buFontTx/>
              <a:buChar char="-"/>
            </a:pPr>
            <a:r>
              <a:rPr lang="cs-CZ"/>
              <a:t>kolem poloviny března: </a:t>
            </a:r>
            <a:r>
              <a:rPr lang="cs-CZ" b="1"/>
              <a:t>Zikmundův pobyt v Krakově </a:t>
            </a:r>
            <a:r>
              <a:rPr lang="cs-CZ"/>
              <a:t>(korunovace Sofie Holszańské)</a:t>
            </a:r>
          </a:p>
          <a:p>
            <a:pPr>
              <a:buFontTx/>
              <a:buChar char="-"/>
            </a:pPr>
            <a:r>
              <a:rPr lang="cs-CZ"/>
              <a:t>již konec března: </a:t>
            </a:r>
            <a:r>
              <a:rPr lang="cs-CZ" b="1"/>
              <a:t>husitská delegace v Polsku</a:t>
            </a:r>
            <a:r>
              <a:rPr lang="cs-CZ"/>
              <a:t>, Vladislav Jagiello požádán o realizaci slyšení, které husitům navzdory svému slibu neposkytl král Zikmund, který jim nevydal potřebný glejt (relita = daleko složitější…)</a:t>
            </a:r>
          </a:p>
          <a:p>
            <a:pPr>
              <a:buFontTx/>
              <a:buChar char="-"/>
            </a:pPr>
            <a:r>
              <a:rPr lang="cs-CZ"/>
              <a:t>místem slyšení měla být opět Morava, ale některé město v husitské moci, Kroměříž nebo Uničov</a:t>
            </a:r>
          </a:p>
          <a:p>
            <a:pPr>
              <a:buFontTx/>
              <a:buChar char="-"/>
            </a:pPr>
            <a:r>
              <a:rPr lang="cs-CZ"/>
              <a:t>definována podoba slyšení: méně ambiciózní, než v zápise svatohavelského sněmu, ale stále mělo jít o slyšení před laickými arbitry</a:t>
            </a:r>
          </a:p>
          <a:p>
            <a:pPr>
              <a:buFontTx/>
              <a:buChar char="-"/>
            </a:pPr>
            <a:r>
              <a:rPr lang="cs-CZ"/>
              <a:t>Vladislav Jagiello: nejprve se zeptal na názor Zikmunda, který mezitím opustil Krakov; král zaujal neutrální postoj, slyšení Jagiellovi nezakázal</a:t>
            </a:r>
          </a:p>
          <a:p>
            <a:pPr>
              <a:buFontTx/>
              <a:buChar char="-"/>
            </a:pPr>
            <a:r>
              <a:rPr lang="cs-CZ"/>
              <a:t>mezitím: husitská delegace z Krakova – se souhlasem Vladislava – na Litvu; prý také ohledně slyšení  ×  ve skutečnosti ohledně nového pozvání Zikmunda Korybuta do Čech!</a:t>
            </a:r>
          </a:p>
          <a:p>
            <a:pPr>
              <a:buFontTx/>
              <a:buChar char="-"/>
            </a:pPr>
            <a:r>
              <a:rPr lang="cs-CZ"/>
              <a:t>Vladislav Jagiello by byl ostře proti tomu; proti byl ale i Vitold na schůzce v Grodně; husitská delegace mu tedy pouze oznámila, že Korybut byl již fakticky zvolen a přijat za krále, pána a gubernátora</a:t>
            </a:r>
          </a:p>
          <a:p>
            <a:pPr>
              <a:buFontTx/>
              <a:buChar char="-"/>
            </a:pPr>
            <a:r>
              <a:rPr lang="cs-CZ"/>
              <a:t>návrat poslů do Krakova, pokračují jednání o disputaci, během nichž se Vladislav dozvěděl o novém pozvání Korybuta =&gt; konec jednání; Vladislav také zakázal misi Korybuta do Čech</a:t>
            </a:r>
          </a:p>
          <a:p>
            <a:pPr>
              <a:buFontTx/>
              <a:buChar char="-"/>
            </a:pPr>
            <a:endParaRPr lang="cs-CZ"/>
          </a:p>
          <a:p>
            <a:pPr>
              <a:buFontTx/>
              <a:buChar char="-"/>
            </a:pPr>
            <a:endParaRPr lang="cs-CZ"/>
          </a:p>
          <a:p>
            <a:pPr>
              <a:buFontTx/>
              <a:buChar char="-"/>
            </a:pPr>
            <a:endParaRPr lang="cs-CZ"/>
          </a:p>
          <a:p>
            <a:pPr>
              <a:buFontTx/>
              <a:buChar char="-"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548978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F4190EE-6271-404E-8BD4-68BB26A698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Druhá mise Zikmunda Korybutoviče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4CD07F6-700A-4A06-A512-957762809D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94283" y="1732449"/>
            <a:ext cx="5931016" cy="4827742"/>
          </a:xfrm>
        </p:spPr>
        <p:txBody>
          <a:bodyPr>
            <a:normAutofit lnSpcReduction="10000"/>
          </a:bodyPr>
          <a:lstStyle/>
          <a:p>
            <a:pPr>
              <a:buFontTx/>
              <a:buChar char="-"/>
            </a:pPr>
            <a:r>
              <a:rPr lang="cs-CZ"/>
              <a:t>husitská delegace přesvědčila Korybuta k příchodu do Čech i proti vůli jeho příbuzných, Vladislava a Vitolda</a:t>
            </a:r>
          </a:p>
          <a:p>
            <a:pPr>
              <a:buFontTx/>
              <a:buChar char="-"/>
            </a:pPr>
            <a:r>
              <a:rPr lang="cs-CZ"/>
              <a:t>11. 6. (pár dní po bitvě u Malešova): Korybut na Moravu</a:t>
            </a:r>
          </a:p>
          <a:p>
            <a:pPr>
              <a:buFontTx/>
              <a:buChar char="-"/>
            </a:pPr>
            <a:r>
              <a:rPr lang="cs-CZ"/>
              <a:t>v Uničově dobrovolně přijímá pod obojí (při první misi přijímal podjednou!)</a:t>
            </a:r>
          </a:p>
          <a:p>
            <a:pPr>
              <a:buFontTx/>
              <a:buChar char="-"/>
            </a:pPr>
            <a:r>
              <a:rPr lang="cs-CZ"/>
              <a:t>1. července 1424 v Praze</a:t>
            </a:r>
          </a:p>
          <a:p>
            <a:pPr>
              <a:buFontTx/>
              <a:buChar char="-"/>
            </a:pPr>
            <a:r>
              <a:rPr lang="cs-CZ"/>
              <a:t>pražský pobyt Korybuta: snahy o restauraci monarchie, slavnostní přenesení ostatků Václava IV. ze Zbraslavi do chrámu sv. Víta (pohřeb po vzoru Karla IV.)</a:t>
            </a:r>
          </a:p>
          <a:p>
            <a:pPr>
              <a:buFontTx/>
              <a:buChar char="-"/>
            </a:pPr>
            <a:r>
              <a:rPr lang="cs-CZ"/>
              <a:t>Jan Žižka: příprava vojenské akce proti Korybutovi</a:t>
            </a:r>
          </a:p>
          <a:p>
            <a:pPr>
              <a:buFontTx/>
              <a:buChar char="-"/>
            </a:pPr>
            <a:endParaRPr lang="cs-CZ"/>
          </a:p>
          <a:p>
            <a:pPr>
              <a:buFontTx/>
              <a:buChar char="-"/>
            </a:pPr>
            <a:endParaRPr lang="cs-CZ"/>
          </a:p>
        </p:txBody>
      </p:sp>
      <p:pic>
        <p:nvPicPr>
          <p:cNvPr id="6" name="Zástupný symbol pro obsah 5">
            <a:extLst>
              <a:ext uri="{FF2B5EF4-FFF2-40B4-BE49-F238E27FC236}">
                <a16:creationId xmlns:a16="http://schemas.microsoft.com/office/drawing/2014/main" id="{8D4DC3DC-91CE-4F0D-9F01-287B0075FA2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6492" y="1732449"/>
            <a:ext cx="4805424" cy="4465952"/>
          </a:xfrm>
        </p:spPr>
      </p:pic>
    </p:spTree>
    <p:extLst>
      <p:ext uri="{BB962C8B-B14F-4D97-AF65-F5344CB8AC3E}">
        <p14:creationId xmlns:p14="http://schemas.microsoft.com/office/powerpoint/2010/main" val="26446689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C1C4B4D-FEC8-4EAB-A5C3-5028641834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Tažení na Moravu v létě 1424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DE1E4C6-C231-4BDF-A8A6-3229E2B1DD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576072"/>
          </a:xfrm>
        </p:spPr>
        <p:txBody>
          <a:bodyPr>
            <a:normAutofit fontScale="92500" lnSpcReduction="10000"/>
          </a:bodyPr>
          <a:lstStyle/>
          <a:p>
            <a:pPr>
              <a:buFontTx/>
              <a:buChar char="-"/>
            </a:pPr>
            <a:r>
              <a:rPr lang="cs-CZ"/>
              <a:t>tradičně nebylo počítáno mezi protihusitské kruciáty  ×  dle mínění Pavla Soukupa mělo znaky kruciáty (církevní vyhlášení, poskytnutí odpustků účastníkům a podporovatelům, kázání kříže…)</a:t>
            </a:r>
          </a:p>
          <a:p>
            <a:pPr>
              <a:buFontTx/>
              <a:buChar char="-"/>
            </a:pPr>
            <a:r>
              <a:rPr lang="cs-CZ"/>
              <a:t>Zikmund Lucemburský se opět (jako 1422) osobně neúčastní</a:t>
            </a:r>
          </a:p>
          <a:p>
            <a:pPr>
              <a:buFontTx/>
              <a:buChar char="-"/>
            </a:pPr>
            <a:r>
              <a:rPr lang="cs-CZ"/>
              <a:t>chybí i zapojení říšských knížat</a:t>
            </a:r>
          </a:p>
          <a:p>
            <a:pPr>
              <a:buFontTx/>
              <a:buChar char="-"/>
            </a:pPr>
            <a:r>
              <a:rPr lang="cs-CZ"/>
              <a:t>v červnu 1424: neúspěšné tažení Vladislava II. Jagiella na Moravu</a:t>
            </a:r>
          </a:p>
          <a:p>
            <a:pPr>
              <a:buFontTx/>
              <a:buChar char="-"/>
            </a:pPr>
            <a:r>
              <a:rPr lang="cs-CZ"/>
              <a:t>červenec – hlavní vojsko: hotovost Rakouského vévodství, v čele Albrecht V., posily z okolních zemí, především z Uher (Zikmund poslal snad až 4000 mužů)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95F04D03-72BC-449B-A05A-B0F1ADC938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576072"/>
          </a:xfrm>
        </p:spPr>
        <p:txBody>
          <a:bodyPr>
            <a:normAutofit fontScale="92500" lnSpcReduction="10000"/>
          </a:bodyPr>
          <a:lstStyle/>
          <a:p>
            <a:pPr marL="36900" indent="0">
              <a:buNone/>
            </a:pPr>
            <a:r>
              <a:rPr lang="cs-CZ"/>
              <a:t>Jeden z bodů tažení: Otaslavice (červenec 1424)</a:t>
            </a:r>
          </a:p>
          <a:p>
            <a:pPr marL="36900" indent="0">
              <a:buNone/>
            </a:pPr>
            <a:endParaRPr lang="cs-CZ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9F64CDED-184A-49CD-81AC-703EEA4C86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2783" y="2390863"/>
            <a:ext cx="2504882" cy="3779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4200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id="{65659F9F-4BA7-439D-AC74-69C7E4AA97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Tažení na Moravu v létě 1424</a:t>
            </a:r>
          </a:p>
        </p:txBody>
      </p:sp>
      <p:sp>
        <p:nvSpPr>
          <p:cNvPr id="8" name="Zástupný symbol pro obsah 7">
            <a:extLst>
              <a:ext uri="{FF2B5EF4-FFF2-40B4-BE49-F238E27FC236}">
                <a16:creationId xmlns:a16="http://schemas.microsoft.com/office/drawing/2014/main" id="{13541C77-EB48-4500-9858-C4DCD483ED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732449"/>
            <a:ext cx="10353762" cy="4836131"/>
          </a:xfrm>
        </p:spPr>
        <p:txBody>
          <a:bodyPr>
            <a:normAutofit lnSpcReduction="10000"/>
          </a:bodyPr>
          <a:lstStyle/>
          <a:p>
            <a:pPr>
              <a:buFontTx/>
              <a:buChar char="-"/>
            </a:pPr>
            <a:r>
              <a:rPr lang="cs-CZ"/>
              <a:t>nejasný průběh Albrechtova tažení</a:t>
            </a:r>
          </a:p>
          <a:p>
            <a:pPr>
              <a:buFontTx/>
              <a:buChar char="-"/>
            </a:pPr>
            <a:r>
              <a:rPr lang="cs-CZ"/>
              <a:t>rakouské kroniky někdy směšují události prvního, druhého a třetího pobytu Albrechta na Moravě roku 1424, z nichž minimálně druhý a třetí měly podobu vojenského tažení</a:t>
            </a:r>
          </a:p>
          <a:p>
            <a:pPr>
              <a:buFontTx/>
              <a:buChar char="-"/>
            </a:pPr>
            <a:r>
              <a:rPr lang="cs-CZ"/>
              <a:t>1. pobyt od začátku února asi do 10. března: zcela chybí listiny, patrně bojové aktivity, ale kde?</a:t>
            </a:r>
          </a:p>
          <a:p>
            <a:pPr>
              <a:buFontTx/>
              <a:buChar char="-"/>
            </a:pPr>
            <a:r>
              <a:rPr lang="cs-CZ"/>
              <a:t>2. pobyt od poloviny července do poloviny září = letní tažení</a:t>
            </a:r>
          </a:p>
          <a:p>
            <a:pPr>
              <a:buFontTx/>
              <a:buChar char="-"/>
            </a:pPr>
            <a:r>
              <a:rPr lang="cs-CZ"/>
              <a:t>3. pobyt od poloviny listopadu do poloviny prosince = podzimní tažení</a:t>
            </a:r>
          </a:p>
          <a:p>
            <a:pPr marL="36900" indent="0">
              <a:buNone/>
            </a:pPr>
            <a:r>
              <a:rPr lang="cs-CZ"/>
              <a:t>Během letního tažení: víme o obléhání Otaslavic kolem 20. července, můžeme předpokládat dobytí či získání Kroměříže, dále víme o pobytu v Olomouci kolem 20. srpna a o (neúspěšném) obléhání Uničova v září – to ukončeno kvůli zprávě o tažení spojených husitských vojsk na Moravu.</a:t>
            </a:r>
          </a:p>
          <a:p>
            <a:pPr marL="36900" indent="0">
              <a:buNone/>
            </a:pPr>
            <a:r>
              <a:rPr lang="cs-CZ"/>
              <a:t>Během podzimního tažení víme o drobných bojích na Vyškovsku až Prostějovsku a o tažení na severní Moravu, mj. k Zábřehu.</a:t>
            </a:r>
          </a:p>
          <a:p>
            <a:pPr marL="36900" indent="0">
              <a:buNone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016851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2CB5117-65F5-49A2-8F98-AD1516DD92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/>
              <a:t>Situace v Čechách v září 1424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2FE814C-3E83-494A-A740-F206F0AB60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Tx/>
              <a:buChar char="-"/>
            </a:pPr>
            <a:r>
              <a:rPr lang="cs-CZ"/>
              <a:t>10. září: Žižka před Korybutovou Prahou, jeho vojsko zřejmě nedostatečně velké</a:t>
            </a:r>
          </a:p>
          <a:p>
            <a:pPr>
              <a:buFontTx/>
              <a:buChar char="-"/>
            </a:pPr>
            <a:r>
              <a:rPr lang="cs-CZ"/>
              <a:t>14. září 1424: usmíření na Špitálském poli, též libeňská smlouva (snad zprostředkováním Jana Rokycany)</a:t>
            </a:r>
          </a:p>
          <a:p>
            <a:pPr>
              <a:buFontTx/>
              <a:buChar char="-"/>
            </a:pPr>
            <a:r>
              <a:rPr lang="cs-CZ"/>
              <a:t>Žižka díky němu vtažen do nového kola mírových jednání, která navazovala na svatohavelskou smlouvu a která vyvrcholila uzavřením smlouvy ve Zdicích na konci září 1424</a:t>
            </a:r>
          </a:p>
          <a:p>
            <a:pPr>
              <a:buFontTx/>
              <a:buChar char="-"/>
            </a:pPr>
            <a:r>
              <a:rPr lang="cs-CZ"/>
              <a:t>úmluvy ve Zdicích: nepočítaly s králem Zikmundem, přímo ani nepřímo; jednalo se však o všeobecné příměří do nějž zahrnuty všechny frakce</a:t>
            </a:r>
          </a:p>
          <a:p>
            <a:pPr>
              <a:buFontTx/>
              <a:buChar char="-"/>
            </a:pPr>
            <a:r>
              <a:rPr lang="cs-CZ"/>
              <a:t>ostrá reakce Zikmunda, který rozpoznal rozdíl oproti roku 1423</a:t>
            </a:r>
          </a:p>
          <a:p>
            <a:pPr>
              <a:buFontTx/>
              <a:buChar char="-"/>
            </a:pPr>
            <a:r>
              <a:rPr lang="cs-CZ"/>
              <a:t>úmluvy ve Zdicích umožnily spojené tažení pod velením Žižky na Moravu od 28. 9.</a:t>
            </a:r>
          </a:p>
          <a:p>
            <a:pPr>
              <a:buFontTx/>
              <a:buChar char="-"/>
            </a:pPr>
            <a:r>
              <a:rPr lang="cs-CZ"/>
              <a:t>11. 10. + Žižky u Přibyslavi</a:t>
            </a:r>
          </a:p>
          <a:p>
            <a:pPr>
              <a:buFontTx/>
              <a:buChar char="-"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9630170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řidlice">
  <a:themeElements>
    <a:clrScheme name="Břidlic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Břidlic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řidlic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Břidlice</Template>
  <TotalTime>543</TotalTime>
  <Words>1539</Words>
  <Application>Microsoft Office PowerPoint</Application>
  <PresentationFormat>Širokoúhlá obrazovka</PresentationFormat>
  <Paragraphs>81</Paragraphs>
  <Slides>11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5" baseType="lpstr">
      <vt:lpstr>Calisto MT</vt:lpstr>
      <vt:lpstr>Trebuchet MS</vt:lpstr>
      <vt:lpstr>Wingdings 2</vt:lpstr>
      <vt:lpstr>Břidlice</vt:lpstr>
      <vt:lpstr>1424-1425</vt:lpstr>
      <vt:lpstr>Situace v Čechách po svatohavelském sněmu</vt:lpstr>
      <vt:lpstr>Plány disputace</vt:lpstr>
      <vt:lpstr>Krach disputace v Brně</vt:lpstr>
      <vt:lpstr>Krach jednání v Krakově</vt:lpstr>
      <vt:lpstr>Druhá mise Zikmunda Korybutoviče</vt:lpstr>
      <vt:lpstr>Tažení na Moravu v létě 1424</vt:lpstr>
      <vt:lpstr>Tažení na Moravu v létě 1424</vt:lpstr>
      <vt:lpstr>Situace v Čechách v září 1424</vt:lpstr>
      <vt:lpstr>Od podzimu 1424 do jara 1425</vt:lpstr>
      <vt:lpstr>Brněnská a visegrádská schůzka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1423-1425</dc:title>
  <dc:creator>Petr Elbel</dc:creator>
  <cp:lastModifiedBy>Petr Elbel</cp:lastModifiedBy>
  <cp:revision>28</cp:revision>
  <dcterms:created xsi:type="dcterms:W3CDTF">2021-11-09T10:28:06Z</dcterms:created>
  <dcterms:modified xsi:type="dcterms:W3CDTF">2021-11-23T16:55:33Z</dcterms:modified>
</cp:coreProperties>
</file>