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4A12FC4-9D28-41C5-B9DA-86454AFCD6C8}" type="datetimeFigureOut">
              <a:rPr lang="en-US" smtClean="0"/>
              <a:t>6/20/2024</a:t>
            </a:fld>
            <a:endParaRPr lang="en-GB"/>
          </a:p>
        </p:txBody>
      </p:sp>
      <p:sp>
        <p:nvSpPr>
          <p:cNvPr id="17" name="16 - Θέση υποσέλιδου"/>
          <p:cNvSpPr>
            <a:spLocks noGrp="1"/>
          </p:cNvSpPr>
          <p:nvPr>
            <p:ph type="ftr" sz="quarter" idx="11"/>
          </p:nvPr>
        </p:nvSpPr>
        <p:spPr>
          <a:xfrm>
            <a:off x="5410200" y="4205288"/>
            <a:ext cx="1295400" cy="457200"/>
          </a:xfrm>
        </p:spPr>
        <p:txBody>
          <a:bodyPr/>
          <a:lstStyle/>
          <a:p>
            <a:endParaRPr lang="en-GB"/>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2BD67F8-1F4F-41C1-B6FC-C998ED1DB9E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F4A12FC4-9D28-41C5-B9DA-86454AFCD6C8}" type="datetimeFigureOut">
              <a:rPr lang="en-US" smtClean="0"/>
              <a:t>6/20/2024</a:t>
            </a:fld>
            <a:endParaRPr lang="en-GB"/>
          </a:p>
        </p:txBody>
      </p:sp>
      <p:sp>
        <p:nvSpPr>
          <p:cNvPr id="27" name="26 - Θέση αριθμού διαφάνειας"/>
          <p:cNvSpPr>
            <a:spLocks noGrp="1"/>
          </p:cNvSpPr>
          <p:nvPr>
            <p:ph type="sldNum" sz="quarter" idx="11"/>
          </p:nvPr>
        </p:nvSpPr>
        <p:spPr/>
        <p:txBody>
          <a:bodyPr rtlCol="0"/>
          <a:lstStyle/>
          <a:p>
            <a:fld id="{12BD67F8-1F4F-41C1-B6FC-C998ED1DB9E4}" type="slidenum">
              <a:rPr lang="en-GB" smtClean="0"/>
              <a:t>‹#›</a:t>
            </a:fld>
            <a:endParaRPr lang="en-GB"/>
          </a:p>
        </p:txBody>
      </p:sp>
      <p:sp>
        <p:nvSpPr>
          <p:cNvPr id="28" name="27 - Θέση υποσέλιδου"/>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4A12FC4-9D28-41C5-B9DA-86454AFCD6C8}" type="datetimeFigureOut">
              <a:rPr lang="en-US" smtClean="0"/>
              <a:t>6/20/2024</a:t>
            </a:fld>
            <a:endParaRPr lang="en-GB"/>
          </a:p>
        </p:txBody>
      </p:sp>
      <p:sp>
        <p:nvSpPr>
          <p:cNvPr id="4" name="3 - Θέση υποσέλιδου"/>
          <p:cNvSpPr>
            <a:spLocks noGrp="1"/>
          </p:cNvSpPr>
          <p:nvPr>
            <p:ph type="ftr" sz="quarter" idx="11"/>
          </p:nvPr>
        </p:nvSpPr>
        <p:spPr>
          <a:xfrm>
            <a:off x="5257800" y="612648"/>
            <a:ext cx="1325880" cy="457200"/>
          </a:xfrm>
        </p:spPr>
        <p:txBody>
          <a:bodyPr/>
          <a:lstStyle/>
          <a:p>
            <a:endParaRPr lang="en-GB"/>
          </a:p>
        </p:txBody>
      </p:sp>
      <p:sp>
        <p:nvSpPr>
          <p:cNvPr id="5" name="4 - Θέση αριθμού διαφάνειας"/>
          <p:cNvSpPr>
            <a:spLocks noGrp="1"/>
          </p:cNvSpPr>
          <p:nvPr>
            <p:ph type="sldNum" sz="quarter" idx="12"/>
          </p:nvPr>
        </p:nvSpPr>
        <p:spPr>
          <a:xfrm>
            <a:off x="8174736" y="2272"/>
            <a:ext cx="762000" cy="365760"/>
          </a:xfrm>
        </p:spPr>
        <p:txBody>
          <a:bodyPr/>
          <a:lstStyle/>
          <a:p>
            <a:fld id="{12BD67F8-1F4F-41C1-B6FC-C998ED1DB9E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4A12FC4-9D28-41C5-B9DA-86454AFCD6C8}" type="datetimeFigureOut">
              <a:rPr lang="en-US" smtClean="0"/>
              <a:t>6/20/2024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2BD67F8-1F4F-41C1-B6FC-C998ED1DB9E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4A12FC4-9D28-41C5-B9DA-86454AFCD6C8}" type="datetimeFigureOut">
              <a:rPr lang="en-US" smtClean="0"/>
              <a:t>6/20/2024</a:t>
            </a:fld>
            <a:endParaRPr lang="en-GB"/>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2BD67F8-1F4F-41C1-B6FC-C998ED1DB9E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1285860"/>
            <a:ext cx="8458200" cy="1470025"/>
          </a:xfrm>
        </p:spPr>
        <p:txBody>
          <a:bodyPr>
            <a:noAutofit/>
          </a:bodyPr>
          <a:lstStyle/>
          <a:p>
            <a:r>
              <a:rPr lang="el-GR" sz="4800" dirty="0">
                <a:latin typeface="Bahnschrift Light SemiCondensed" pitchFamily="34" charset="0"/>
              </a:rPr>
              <a:t>ΤΟ ΕΚΠΑΙΔΕΥΤΙΚΟ ΣΥΣΤΗΜΑ</a:t>
            </a:r>
            <a:br>
              <a:rPr lang="el-GR" sz="4800" dirty="0">
                <a:latin typeface="Bahnschrift Light SemiCondensed" pitchFamily="34" charset="0"/>
              </a:rPr>
            </a:br>
            <a:r>
              <a:rPr lang="el-GR" sz="4800" dirty="0">
                <a:latin typeface="Bahnschrift Light SemiCondensed" pitchFamily="34" charset="0"/>
              </a:rPr>
              <a:t>ΣΤΗΝ ΕΛΛΑΔΑ</a:t>
            </a:r>
            <a:endParaRPr lang="en-GB" sz="4800" dirty="0">
              <a:latin typeface="Bahnschrift Light SemiCondensed" pitchFamily="34" charset="0"/>
            </a:endParaRPr>
          </a:p>
        </p:txBody>
      </p:sp>
      <p:sp>
        <p:nvSpPr>
          <p:cNvPr id="3" name="2 - Υπότιτλος"/>
          <p:cNvSpPr>
            <a:spLocks noGrp="1"/>
          </p:cNvSpPr>
          <p:nvPr>
            <p:ph type="subTitle" idx="1"/>
          </p:nvPr>
        </p:nvSpPr>
        <p:spPr>
          <a:xfrm>
            <a:off x="428596" y="4000504"/>
            <a:ext cx="4953000" cy="1752600"/>
          </a:xfrm>
        </p:spPr>
        <p:txBody>
          <a:bodyPr/>
          <a:lstStyle/>
          <a:p>
            <a:r>
              <a:rPr lang="el-GR" sz="3200" dirty="0">
                <a:latin typeface="Bahnschrift SemiBold Condensed" pitchFamily="34" charset="0"/>
              </a:rPr>
              <a:t>ΜΕΡΟΣ Β</a:t>
            </a:r>
            <a:r>
              <a:rPr lang="el-GR" dirty="0">
                <a:latin typeface="Bahnschrift SemiBold Condensed" pitchFamily="34" charset="0"/>
              </a:rPr>
              <a:t>’</a:t>
            </a:r>
            <a:endParaRPr lang="en-GB" dirty="0">
              <a:latin typeface="Bahnschrift SemiBold Condensed" pitchFamily="34" charset="0"/>
            </a:endParaRPr>
          </a:p>
        </p:txBody>
      </p:sp>
      <p:pic>
        <p:nvPicPr>
          <p:cNvPr id="4" name="3 - Εικόνα" descr="main_1592296444_3414790.jpg"/>
          <p:cNvPicPr>
            <a:picLocks noChangeAspect="1"/>
          </p:cNvPicPr>
          <p:nvPr/>
        </p:nvPicPr>
        <p:blipFill>
          <a:blip r:embed="rId2"/>
          <a:stretch>
            <a:fillRect/>
          </a:stretch>
        </p:blipFill>
        <p:spPr>
          <a:xfrm>
            <a:off x="2928926" y="4214818"/>
            <a:ext cx="5622635" cy="2526371"/>
          </a:xfrm>
          <a:prstGeom prst="rect">
            <a:avLst/>
          </a:prstGeom>
        </p:spPr>
      </p:pic>
      <p:pic>
        <p:nvPicPr>
          <p:cNvPr id="5" name="4 - Εικόνα" descr="Universität_von_Athen.jpg"/>
          <p:cNvPicPr>
            <a:picLocks noChangeAspect="1"/>
          </p:cNvPicPr>
          <p:nvPr/>
        </p:nvPicPr>
        <p:blipFill>
          <a:blip r:embed="rId3" cstate="print"/>
          <a:stretch>
            <a:fillRect/>
          </a:stretch>
        </p:blipFill>
        <p:spPr>
          <a:xfrm>
            <a:off x="2857488" y="2786058"/>
            <a:ext cx="3500430" cy="1866896"/>
          </a:xfrm>
          <a:prstGeom prst="rect">
            <a:avLst/>
          </a:prstGeom>
        </p:spPr>
      </p:pic>
      <p:pic>
        <p:nvPicPr>
          <p:cNvPr id="1026" name="Picture 2"/>
          <p:cNvPicPr>
            <a:picLocks noChangeAspect="1" noChangeArrowheads="1"/>
          </p:cNvPicPr>
          <p:nvPr/>
        </p:nvPicPr>
        <p:blipFill>
          <a:blip r:embed="rId4"/>
          <a:srcRect/>
          <a:stretch>
            <a:fillRect/>
          </a:stretch>
        </p:blipFill>
        <p:spPr bwMode="auto">
          <a:xfrm flipH="1">
            <a:off x="6000759" y="2662785"/>
            <a:ext cx="3143240" cy="2133042"/>
          </a:xfrm>
          <a:prstGeom prst="rect">
            <a:avLst/>
          </a:prstGeom>
          <a:noFill/>
          <a:ln w="9525">
            <a:noFill/>
            <a:miter lim="800000"/>
            <a:headEnd/>
            <a:tailEnd/>
          </a:ln>
          <a:effectLst/>
        </p:spPr>
      </p:pic>
      <p:pic>
        <p:nvPicPr>
          <p:cNvPr id="8" name="7 - Εικόνα" descr="panteion_web.jpg"/>
          <p:cNvPicPr>
            <a:picLocks noChangeAspect="1"/>
          </p:cNvPicPr>
          <p:nvPr/>
        </p:nvPicPr>
        <p:blipFill>
          <a:blip r:embed="rId5" cstate="print"/>
          <a:stretch>
            <a:fillRect/>
          </a:stretch>
        </p:blipFill>
        <p:spPr>
          <a:xfrm>
            <a:off x="0" y="4714884"/>
            <a:ext cx="2700323" cy="19288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785794"/>
            <a:ext cx="8229600" cy="1066800"/>
          </a:xfrm>
        </p:spPr>
        <p:txBody>
          <a:bodyPr>
            <a:normAutofit fontScale="90000"/>
          </a:bodyPr>
          <a:lstStyle/>
          <a:p>
            <a:r>
              <a:rPr lang="el-GR" dirty="0"/>
              <a:t>ΤΡΙΤΟΒΑΘΜΙΑ ΕΚΠΑΙΔΕΥΣΗ ΠΑΝΕΠΙΣΤΗΜΙΟ</a:t>
            </a:r>
            <a:endParaRPr lang="en-GB" dirty="0"/>
          </a:p>
        </p:txBody>
      </p:sp>
      <p:sp>
        <p:nvSpPr>
          <p:cNvPr id="3" name="2 - Θέση περιεχομένου"/>
          <p:cNvSpPr>
            <a:spLocks noGrp="1"/>
          </p:cNvSpPr>
          <p:nvPr>
            <p:ph idx="1"/>
          </p:nvPr>
        </p:nvSpPr>
        <p:spPr>
          <a:xfrm>
            <a:off x="457200" y="1928802"/>
            <a:ext cx="8229600" cy="4645734"/>
          </a:xfrm>
        </p:spPr>
        <p:txBody>
          <a:bodyPr>
            <a:normAutofit fontScale="55000" lnSpcReduction="20000"/>
          </a:bodyPr>
          <a:lstStyle/>
          <a:p>
            <a:r>
              <a:rPr lang="el-GR" dirty="0"/>
              <a:t>Ο </a:t>
            </a:r>
            <a:r>
              <a:rPr lang="el-GR" sz="3300" dirty="0"/>
              <a:t>πρώτος χρόνος (ή αλλιώς το πρώτο έτος) στα περισσότερα Τμήματα έχει εισαγωγικό χαρακτήρα</a:t>
            </a:r>
          </a:p>
          <a:p>
            <a:r>
              <a:rPr lang="el-GR" sz="3300" dirty="0"/>
              <a:t>Από τον δεύτερο χρόνο και μετά συνήθως υπάρχουν κατευθύνσεις που εστιάζουν σε συγκεκριμένα πεδία μιας επιστήμης, οπότε εμφανίζονται και μαθήματα κατεύθυνσης (ή μαθήματα επιλογής για όσες σχολές δεν έχουν κατευθύνσεις)</a:t>
            </a:r>
          </a:p>
          <a:p>
            <a:r>
              <a:rPr lang="el-GR" sz="3300" dirty="0"/>
              <a:t>Ο ακαδημαϊκός χρόνος χωρίζεται σε 2 εξάμηνα (</a:t>
            </a:r>
            <a:r>
              <a:rPr lang="el-GR" sz="3300" dirty="0">
                <a:solidFill>
                  <a:srgbClr val="C00000"/>
                </a:solidFill>
              </a:rPr>
              <a:t>χειμερινό</a:t>
            </a:r>
            <a:r>
              <a:rPr lang="el-GR" sz="3300" dirty="0"/>
              <a:t> και </a:t>
            </a:r>
            <a:r>
              <a:rPr lang="el-GR" sz="3300" dirty="0">
                <a:solidFill>
                  <a:srgbClr val="C00000"/>
                </a:solidFill>
              </a:rPr>
              <a:t>εαρινό</a:t>
            </a:r>
            <a:r>
              <a:rPr lang="el-GR" sz="3300" dirty="0"/>
              <a:t>), ενώ μετά από κάθε εξάμηνο ακολουθεί </a:t>
            </a:r>
            <a:r>
              <a:rPr lang="el-GR" sz="3300" dirty="0">
                <a:solidFill>
                  <a:srgbClr val="C00000"/>
                </a:solidFill>
              </a:rPr>
              <a:t>εξεταστική</a:t>
            </a:r>
            <a:r>
              <a:rPr lang="el-GR" sz="3300" dirty="0"/>
              <a:t> περίοδος</a:t>
            </a:r>
          </a:p>
          <a:p>
            <a:r>
              <a:rPr lang="el-GR" sz="3300" dirty="0"/>
              <a:t>Τον Σεπτέμβρη γίνονται επαναληπτικές εξετάσεις και για τα δύο εξάμηνα για όσους απέτυχαν σε κάποια από τα μαθήματα</a:t>
            </a:r>
          </a:p>
          <a:p>
            <a:r>
              <a:rPr lang="el-GR" sz="3300" dirty="0"/>
              <a:t>Όλα τα μαθήματα που διδάσκονται είναι εξεταζόμενα, εκτός αν κάποιος καθηγητής ζητήσει από τους φοιτητές να κάνουν μια εργασία εξαμήνου </a:t>
            </a:r>
          </a:p>
          <a:p>
            <a:r>
              <a:rPr lang="el-GR" sz="3300" dirty="0"/>
              <a:t>Και στις εξετάσεις και στις εργασίες το </a:t>
            </a:r>
            <a:r>
              <a:rPr lang="el-GR" sz="3300" dirty="0">
                <a:solidFill>
                  <a:srgbClr val="C00000"/>
                </a:solidFill>
              </a:rPr>
              <a:t>Άριστα</a:t>
            </a:r>
            <a:r>
              <a:rPr lang="el-GR" sz="3300" dirty="0"/>
              <a:t> είναι το </a:t>
            </a:r>
            <a:r>
              <a:rPr lang="el-GR" sz="3300" dirty="0">
                <a:solidFill>
                  <a:srgbClr val="C00000"/>
                </a:solidFill>
              </a:rPr>
              <a:t>10 </a:t>
            </a:r>
            <a:r>
              <a:rPr lang="el-GR" sz="3300" dirty="0"/>
              <a:t>και η «βάση» θεωρείται το 5. Όσοι γράφουν κάτω από 5 δεν περνάνε το μάθημα και χρειάζεται να εξεταστούν πάλι το Σεπτέμβρη</a:t>
            </a:r>
          </a:p>
          <a:p>
            <a:r>
              <a:rPr lang="el-GR" sz="3300" dirty="0"/>
              <a:t>Για να πάρουν πτυχίο οι φοιτητές πρέπει να συμπληρώσουν έναν συγκεκριμένο αριθμό μαθημάτων στα οποία εξετάστηκαν με επιτυχία</a:t>
            </a:r>
          </a:p>
          <a:p>
            <a:r>
              <a:rPr lang="el-GR" sz="3300" dirty="0"/>
              <a:t>Υπάρχουν προγράμματα ανταλλαγής φοιτητών που διαρκούν ένα</a:t>
            </a:r>
            <a:r>
              <a:rPr lang="pt-BR" sz="3300" dirty="0"/>
              <a:t>/</a:t>
            </a:r>
            <a:r>
              <a:rPr lang="el-GR" sz="3300" dirty="0"/>
              <a:t>δυο εξάμηνα σε συνεργασία με άλλα πανεπιστήμια του εξωτερικού (</a:t>
            </a:r>
            <a:r>
              <a:rPr lang="pt-BR" sz="3300" dirty="0"/>
              <a:t>Erasmus)</a:t>
            </a:r>
            <a:endParaRPr lang="el-GR" sz="3300" dirty="0"/>
          </a:p>
          <a:p>
            <a:pPr>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714356"/>
            <a:ext cx="8229600" cy="1066800"/>
          </a:xfrm>
        </p:spPr>
        <p:txBody>
          <a:bodyPr/>
          <a:lstStyle/>
          <a:p>
            <a:r>
              <a:rPr lang="el-GR" dirty="0"/>
              <a:t>ΚΑΘΗΜΕΡΙΝΟΤΗΤΑ</a:t>
            </a:r>
            <a:endParaRPr lang="en-GB" dirty="0"/>
          </a:p>
        </p:txBody>
      </p:sp>
      <p:sp>
        <p:nvSpPr>
          <p:cNvPr id="3" name="2 - Θέση περιεχομένου"/>
          <p:cNvSpPr>
            <a:spLocks noGrp="1"/>
          </p:cNvSpPr>
          <p:nvPr>
            <p:ph idx="1"/>
          </p:nvPr>
        </p:nvSpPr>
        <p:spPr>
          <a:xfrm>
            <a:off x="457200" y="1785926"/>
            <a:ext cx="8229600" cy="4788610"/>
          </a:xfrm>
        </p:spPr>
        <p:txBody>
          <a:bodyPr>
            <a:normAutofit fontScale="77500" lnSpcReduction="20000"/>
          </a:bodyPr>
          <a:lstStyle/>
          <a:p>
            <a:r>
              <a:rPr lang="el-GR" dirty="0"/>
              <a:t>Τα πανεπιστήμια διαθέτουν οργανωμένη καντίνα με εβδομαδιαίο μενού (</a:t>
            </a:r>
            <a:r>
              <a:rPr lang="el-GR" dirty="0">
                <a:solidFill>
                  <a:srgbClr val="C00000"/>
                </a:solidFill>
              </a:rPr>
              <a:t>σίτιση</a:t>
            </a:r>
            <a:r>
              <a:rPr lang="el-GR" dirty="0"/>
              <a:t>), η οποία είναι δωρεάν με βάση κάποια κριτήρια (χαμηλό οικογενειακό εισόδημα)</a:t>
            </a:r>
          </a:p>
          <a:p>
            <a:r>
              <a:rPr lang="el-GR" dirty="0"/>
              <a:t>Υπάρχουν αρκετά κυλικεία (καντίνες) για καφέ και σνακ που είναι πάντα επί πληρωμή όπως και βιβλιοπωλεία κάποιες φορές</a:t>
            </a:r>
          </a:p>
          <a:p>
            <a:r>
              <a:rPr lang="el-GR" dirty="0"/>
              <a:t>Τα πανεπιστήμια δίνουν πρόσβαση σε </a:t>
            </a:r>
            <a:r>
              <a:rPr lang="el-GR" dirty="0">
                <a:solidFill>
                  <a:srgbClr val="C00000"/>
                </a:solidFill>
              </a:rPr>
              <a:t>φοιτητικές εστίες </a:t>
            </a:r>
            <a:r>
              <a:rPr lang="el-GR" dirty="0"/>
              <a:t>με χαμηλό νοίκι με βάση κάποια κριτήρια οικονομικού χαρακτήρα</a:t>
            </a:r>
          </a:p>
          <a:p>
            <a:r>
              <a:rPr lang="el-GR" dirty="0"/>
              <a:t>Οι φοιτητές έχουν δικαίωμα να πάρουν δωρεάν ένα βιβλίο για κάθε μάθημα που παρακολουθούν, το οποίο μπορούν είτε να κρατήσουν για πάντα είτε να ανταλλάξουν με συμφοιτητές </a:t>
            </a:r>
          </a:p>
          <a:p>
            <a:r>
              <a:rPr lang="el-GR" dirty="0"/>
              <a:t>Διαθέτουν μεγάλες βιβλιοθήκες όπου γίνεται οι φοιτητές να δανειστούν βιβλία </a:t>
            </a:r>
          </a:p>
          <a:p>
            <a:r>
              <a:rPr lang="el-GR" dirty="0"/>
              <a:t>Μπορεί να υπάρχουν μικρά μουσεία μέσα στο χώρο του πανεπιστημίου</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57232"/>
            <a:ext cx="8229600" cy="5717304"/>
          </a:xfrm>
        </p:spPr>
        <p:txBody>
          <a:bodyPr>
            <a:normAutofit fontScale="85000" lnSpcReduction="20000"/>
          </a:bodyPr>
          <a:lstStyle/>
          <a:p>
            <a:r>
              <a:rPr lang="el-GR" dirty="0"/>
              <a:t>Εκτός των μαθημάτων υπάρχουν διάφορα προαιρετικά </a:t>
            </a:r>
            <a:r>
              <a:rPr lang="el-GR" dirty="0">
                <a:solidFill>
                  <a:srgbClr val="C00000"/>
                </a:solidFill>
              </a:rPr>
              <a:t>εργαστήρια</a:t>
            </a:r>
            <a:r>
              <a:rPr lang="el-GR" dirty="0"/>
              <a:t> εξειδικευμένου χαρακτήρα ενώ συμβαίνουν διάφορα σεμινάρια με ομιλητές από εξωτερικό</a:t>
            </a:r>
            <a:endParaRPr lang="en-GB" dirty="0"/>
          </a:p>
          <a:p>
            <a:r>
              <a:rPr lang="el-GR" dirty="0"/>
              <a:t>Τα πανεπιστήμια θεωρούνται χώροι ανταλλαγής ιδεών και συζήτησης για αυτό και υπάρχει πολύ έντονη πολιτικοποίηση</a:t>
            </a:r>
          </a:p>
          <a:p>
            <a:r>
              <a:rPr lang="el-GR" dirty="0"/>
              <a:t>Υπάρχουν πολιτικές </a:t>
            </a:r>
            <a:r>
              <a:rPr lang="el-GR" dirty="0">
                <a:solidFill>
                  <a:srgbClr val="C00000"/>
                </a:solidFill>
              </a:rPr>
              <a:t>παρατάξεις</a:t>
            </a:r>
            <a:r>
              <a:rPr lang="el-GR" dirty="0"/>
              <a:t> που εκπροσωπούν συγκεκριμένες ιδεολογίες, ενώ συχνά υπάρχει μεγάλη ένταση μεταξύ τους λόγω των διαφωνιών</a:t>
            </a:r>
          </a:p>
          <a:p>
            <a:r>
              <a:rPr lang="el-GR" dirty="0"/>
              <a:t>Κάθε χρόνο γίνονται </a:t>
            </a:r>
            <a:r>
              <a:rPr lang="el-GR" dirty="0">
                <a:solidFill>
                  <a:srgbClr val="C00000"/>
                </a:solidFill>
              </a:rPr>
              <a:t>φοιτητικές εκλογές </a:t>
            </a:r>
            <a:r>
              <a:rPr lang="el-GR" dirty="0"/>
              <a:t>σε κάθε σχολή και η παράταξη που βγαίνει πρώτη εκπροσωπεί τον </a:t>
            </a:r>
            <a:r>
              <a:rPr lang="el-GR" dirty="0">
                <a:solidFill>
                  <a:srgbClr val="C00000"/>
                </a:solidFill>
              </a:rPr>
              <a:t>φοιτητικό σύλλογο</a:t>
            </a:r>
          </a:p>
          <a:p>
            <a:r>
              <a:rPr lang="el-GR" dirty="0"/>
              <a:t>Όλες οι παρατάξεις συζητάνε μαζί με τους φοιτητές σε μια </a:t>
            </a:r>
            <a:r>
              <a:rPr lang="el-GR" dirty="0">
                <a:solidFill>
                  <a:srgbClr val="C00000"/>
                </a:solidFill>
              </a:rPr>
              <a:t>συνέλευση</a:t>
            </a:r>
            <a:r>
              <a:rPr lang="el-GR" dirty="0"/>
              <a:t> του φοιτητικού συλλόγου, η οποία γίνεται αρκετές φορές το χρόνο</a:t>
            </a:r>
          </a:p>
          <a:p>
            <a:r>
              <a:rPr lang="el-GR" dirty="0"/>
              <a:t>Συχνά ο φοιτητικός σύλλογος αποφασίζει τη συμμετοχή σε διαμαρτυρίες κοινωνικού και πολιτικού χαρακτήρα μετά από ψηφοφορία </a:t>
            </a:r>
          </a:p>
          <a:p>
            <a:endParaRPr lang="el-GR" dirty="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857232"/>
            <a:ext cx="8229600" cy="1066800"/>
          </a:xfrm>
        </p:spPr>
        <p:txBody>
          <a:bodyPr>
            <a:normAutofit fontScale="90000"/>
          </a:bodyPr>
          <a:lstStyle/>
          <a:p>
            <a:r>
              <a:rPr lang="el-GR" dirty="0" err="1"/>
              <a:t>Πάντειο</a:t>
            </a:r>
            <a:r>
              <a:rPr lang="el-GR" dirty="0"/>
              <a:t> Πανεπιστήμιο Κοινωνικών και Πολιτικών Επιστημών</a:t>
            </a:r>
            <a:endParaRPr lang="en-GB" dirty="0"/>
          </a:p>
        </p:txBody>
      </p:sp>
      <p:pic>
        <p:nvPicPr>
          <p:cNvPr id="5" name="4 - Εικόνα" descr="panteion.jpg__3264x2448_q75_crop_subsampling-2_upscale.jpg"/>
          <p:cNvPicPr>
            <a:picLocks noChangeAspect="1"/>
          </p:cNvPicPr>
          <p:nvPr/>
        </p:nvPicPr>
        <p:blipFill>
          <a:blip r:embed="rId2" cstate="print"/>
          <a:stretch>
            <a:fillRect/>
          </a:stretch>
        </p:blipFill>
        <p:spPr>
          <a:xfrm>
            <a:off x="1357290" y="2035959"/>
            <a:ext cx="6429388" cy="4822041"/>
          </a:xfrm>
          <a:prstGeom prst="rect">
            <a:avLst/>
          </a:prstGeom>
        </p:spPr>
      </p:pic>
      <p:pic>
        <p:nvPicPr>
          <p:cNvPr id="7" name="6 - Εικόνα" descr="panteion_web.jpg"/>
          <p:cNvPicPr>
            <a:picLocks noChangeAspect="1"/>
          </p:cNvPicPr>
          <p:nvPr/>
        </p:nvPicPr>
        <p:blipFill>
          <a:blip r:embed="rId3" cstate="print"/>
          <a:stretch>
            <a:fillRect/>
          </a:stretch>
        </p:blipFill>
        <p:spPr>
          <a:xfrm>
            <a:off x="7863831" y="1500174"/>
            <a:ext cx="1280169" cy="1428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229600" cy="1066800"/>
          </a:xfrm>
        </p:spPr>
        <p:txBody>
          <a:bodyPr>
            <a:normAutofit fontScale="90000"/>
          </a:bodyPr>
          <a:lstStyle/>
          <a:p>
            <a:r>
              <a:rPr lang="el-GR" dirty="0"/>
              <a:t>Εθνικό και Καποδιστριακό Πανεπιστήμιο –Κεντρικά Γραφεία (ΕΚΠΑ)</a:t>
            </a:r>
            <a:endParaRPr lang="en-GB" dirty="0"/>
          </a:p>
        </p:txBody>
      </p:sp>
      <p:pic>
        <p:nvPicPr>
          <p:cNvPr id="4" name="3 - Θέση περιεχομένου" descr="Universität_von_Athen.jpg"/>
          <p:cNvPicPr>
            <a:picLocks noGrp="1" noChangeAspect="1"/>
          </p:cNvPicPr>
          <p:nvPr>
            <p:ph idx="1"/>
          </p:nvPr>
        </p:nvPicPr>
        <p:blipFill>
          <a:blip r:embed="rId2"/>
          <a:stretch>
            <a:fillRect/>
          </a:stretch>
        </p:blipFill>
        <p:spPr>
          <a:xfrm>
            <a:off x="500034" y="2428868"/>
            <a:ext cx="8108156" cy="4324350"/>
          </a:xfrm>
        </p:spPr>
      </p:pic>
      <p:pic>
        <p:nvPicPr>
          <p:cNvPr id="6" name="5 - Εικόνα" descr="ekpa_logo.jpg"/>
          <p:cNvPicPr>
            <a:picLocks noChangeAspect="1"/>
          </p:cNvPicPr>
          <p:nvPr/>
        </p:nvPicPr>
        <p:blipFill>
          <a:blip r:embed="rId3" cstate="print"/>
          <a:stretch>
            <a:fillRect/>
          </a:stretch>
        </p:blipFill>
        <p:spPr>
          <a:xfrm>
            <a:off x="7572396" y="571480"/>
            <a:ext cx="1252728" cy="1831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785794"/>
            <a:ext cx="8229600" cy="1066800"/>
          </a:xfrm>
        </p:spPr>
        <p:txBody>
          <a:bodyPr/>
          <a:lstStyle/>
          <a:p>
            <a:r>
              <a:rPr lang="el-GR" dirty="0"/>
              <a:t>Φιλοσοφική Σχολή του ΕΚΠΑ</a:t>
            </a:r>
            <a:endParaRPr lang="en-GB" dirty="0"/>
          </a:p>
        </p:txBody>
      </p:sp>
      <p:pic>
        <p:nvPicPr>
          <p:cNvPr id="4" name="3 - Θέση περιεχομένου" descr="8jg.jpg"/>
          <p:cNvPicPr>
            <a:picLocks noGrp="1" noChangeAspect="1"/>
          </p:cNvPicPr>
          <p:nvPr>
            <p:ph idx="1"/>
          </p:nvPr>
        </p:nvPicPr>
        <p:blipFill>
          <a:blip r:embed="rId2"/>
          <a:stretch>
            <a:fillRect/>
          </a:stretch>
        </p:blipFill>
        <p:spPr>
          <a:xfrm>
            <a:off x="1142976" y="1928802"/>
            <a:ext cx="6827520" cy="4274820"/>
          </a:xfrm>
        </p:spPr>
      </p:pic>
      <p:pic>
        <p:nvPicPr>
          <p:cNvPr id="6" name="5 - Εικόνα" descr="ekpa_logo.jpg"/>
          <p:cNvPicPr>
            <a:picLocks noChangeAspect="1"/>
          </p:cNvPicPr>
          <p:nvPr/>
        </p:nvPicPr>
        <p:blipFill>
          <a:blip r:embed="rId3" cstate="print"/>
          <a:stretch>
            <a:fillRect/>
          </a:stretch>
        </p:blipFill>
        <p:spPr>
          <a:xfrm>
            <a:off x="8020366" y="571480"/>
            <a:ext cx="1123633" cy="16430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229600" cy="1066800"/>
          </a:xfrm>
        </p:spPr>
        <p:txBody>
          <a:bodyPr>
            <a:normAutofit fontScale="90000"/>
          </a:bodyPr>
          <a:lstStyle/>
          <a:p>
            <a:r>
              <a:rPr lang="el-GR" dirty="0"/>
              <a:t>Εθνικό Μετσόβιο Πολυτεχνείο (ΕΜΠ)</a:t>
            </a:r>
            <a:endParaRPr lang="en-GB" dirty="0"/>
          </a:p>
        </p:txBody>
      </p:sp>
      <p:pic>
        <p:nvPicPr>
          <p:cNvPr id="4" name="3 - Εικόνα" descr="ntua.jpg"/>
          <p:cNvPicPr>
            <a:picLocks noChangeAspect="1"/>
          </p:cNvPicPr>
          <p:nvPr/>
        </p:nvPicPr>
        <p:blipFill>
          <a:blip r:embed="rId2"/>
          <a:stretch>
            <a:fillRect/>
          </a:stretch>
        </p:blipFill>
        <p:spPr>
          <a:xfrm>
            <a:off x="181700" y="2571744"/>
            <a:ext cx="8733699" cy="3433762"/>
          </a:xfrm>
          <a:prstGeom prst="rect">
            <a:avLst/>
          </a:prstGeom>
        </p:spPr>
      </p:pic>
      <p:pic>
        <p:nvPicPr>
          <p:cNvPr id="5" name="4 - Εικόνα" descr="emp-in.jpg"/>
          <p:cNvPicPr>
            <a:picLocks noChangeAspect="1"/>
          </p:cNvPicPr>
          <p:nvPr/>
        </p:nvPicPr>
        <p:blipFill>
          <a:blip r:embed="rId3"/>
          <a:stretch>
            <a:fillRect/>
          </a:stretch>
        </p:blipFill>
        <p:spPr>
          <a:xfrm>
            <a:off x="0" y="5143488"/>
            <a:ext cx="1714512" cy="17145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928670"/>
            <a:ext cx="8229600" cy="1066800"/>
          </a:xfrm>
        </p:spPr>
        <p:txBody>
          <a:bodyPr/>
          <a:lstStyle/>
          <a:p>
            <a:r>
              <a:rPr lang="el-GR" dirty="0" err="1"/>
              <a:t>Πολυτεχνειούπολη</a:t>
            </a:r>
            <a:r>
              <a:rPr lang="el-GR" dirty="0"/>
              <a:t>  του ΕΜΠ</a:t>
            </a:r>
            <a:endParaRPr lang="en-GB" dirty="0"/>
          </a:p>
        </p:txBody>
      </p:sp>
      <p:pic>
        <p:nvPicPr>
          <p:cNvPr id="5" name="4 - Εικόνα" descr="polytexneioupoli.jpg"/>
          <p:cNvPicPr>
            <a:picLocks noChangeAspect="1"/>
          </p:cNvPicPr>
          <p:nvPr/>
        </p:nvPicPr>
        <p:blipFill>
          <a:blip r:embed="rId2"/>
          <a:stretch>
            <a:fillRect/>
          </a:stretch>
        </p:blipFill>
        <p:spPr>
          <a:xfrm>
            <a:off x="1142976" y="2214554"/>
            <a:ext cx="6643702" cy="3986221"/>
          </a:xfrm>
          <a:prstGeom prst="rect">
            <a:avLst/>
          </a:prstGeom>
        </p:spPr>
      </p:pic>
      <p:pic>
        <p:nvPicPr>
          <p:cNvPr id="6" name="5 - Εικόνα" descr="emp-in.jpg"/>
          <p:cNvPicPr>
            <a:picLocks noChangeAspect="1"/>
          </p:cNvPicPr>
          <p:nvPr/>
        </p:nvPicPr>
        <p:blipFill>
          <a:blip r:embed="rId3"/>
          <a:stretch>
            <a:fillRect/>
          </a:stretch>
        </p:blipFill>
        <p:spPr>
          <a:xfrm>
            <a:off x="7072330" y="285728"/>
            <a:ext cx="1928826" cy="19288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857232"/>
            <a:ext cx="8229600" cy="1066800"/>
          </a:xfrm>
        </p:spPr>
        <p:txBody>
          <a:bodyPr/>
          <a:lstStyle/>
          <a:p>
            <a:r>
              <a:rPr lang="el-GR" dirty="0"/>
              <a:t>Γεωπονικό Πανεπιστήμιο Αθηνών</a:t>
            </a:r>
            <a:endParaRPr lang="en-GB" dirty="0"/>
          </a:p>
        </p:txBody>
      </p:sp>
      <p:pic>
        <p:nvPicPr>
          <p:cNvPr id="4" name="3 - Θέση περιεχομένου" descr="slider-ktiria820.jpg"/>
          <p:cNvPicPr>
            <a:picLocks noGrp="1" noChangeAspect="1"/>
          </p:cNvPicPr>
          <p:nvPr>
            <p:ph idx="1"/>
          </p:nvPr>
        </p:nvPicPr>
        <p:blipFill>
          <a:blip r:embed="rId2"/>
          <a:stretch>
            <a:fillRect/>
          </a:stretch>
        </p:blipFill>
        <p:spPr>
          <a:xfrm>
            <a:off x="1071538" y="2285992"/>
            <a:ext cx="7107300" cy="3767964"/>
          </a:xfrm>
        </p:spPr>
      </p:pic>
      <p:pic>
        <p:nvPicPr>
          <p:cNvPr id="6" name="5 - Εικόνα" descr="geoponiko-panepistimio-athinon-oikonomologos-logo.jpg"/>
          <p:cNvPicPr>
            <a:picLocks noChangeAspect="1"/>
          </p:cNvPicPr>
          <p:nvPr/>
        </p:nvPicPr>
        <p:blipFill>
          <a:blip r:embed="rId3"/>
          <a:stretch>
            <a:fillRect/>
          </a:stretch>
        </p:blipFill>
        <p:spPr>
          <a:xfrm>
            <a:off x="7078980" y="5440680"/>
            <a:ext cx="2065020" cy="14173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normAutofit fontScale="90000"/>
          </a:bodyPr>
          <a:lstStyle/>
          <a:p>
            <a:r>
              <a:rPr lang="el-GR" dirty="0"/>
              <a:t>Αριστοτέλειο Πανεπιστήμιο Θεσσαλονίκης (ΑΠΘ)</a:t>
            </a:r>
            <a:endParaRPr lang="en-GB" dirty="0"/>
          </a:p>
        </p:txBody>
      </p:sp>
      <p:pic>
        <p:nvPicPr>
          <p:cNvPr id="4" name="3 - Εικόνα" descr="aristotelio-auth-2.jpg"/>
          <p:cNvPicPr>
            <a:picLocks noChangeAspect="1"/>
          </p:cNvPicPr>
          <p:nvPr/>
        </p:nvPicPr>
        <p:blipFill>
          <a:blip r:embed="rId2"/>
          <a:stretch>
            <a:fillRect/>
          </a:stretch>
        </p:blipFill>
        <p:spPr>
          <a:xfrm>
            <a:off x="1285852" y="2143116"/>
            <a:ext cx="6762750" cy="4248150"/>
          </a:xfrm>
          <a:prstGeom prst="rect">
            <a:avLst/>
          </a:prstGeom>
        </p:spPr>
      </p:pic>
      <p:pic>
        <p:nvPicPr>
          <p:cNvPr id="5" name="4 - Εικόνα" descr="f59925a8b812d135c9eda98fc21a4fc0_XL.jpg"/>
          <p:cNvPicPr>
            <a:picLocks noChangeAspect="1"/>
          </p:cNvPicPr>
          <p:nvPr/>
        </p:nvPicPr>
        <p:blipFill>
          <a:blip r:embed="rId3" cstate="print"/>
          <a:stretch>
            <a:fillRect/>
          </a:stretch>
        </p:blipFill>
        <p:spPr>
          <a:xfrm>
            <a:off x="6286512" y="500042"/>
            <a:ext cx="2571768" cy="1582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ΠΑΝΕΛΛΑΔΙΚΕΣ ΕΞΕΤΑΣΕΙΣ (ΠΑΝΕΛΛΗΝΙΕΣ)</a:t>
            </a:r>
            <a:endParaRPr lang="en-GB" dirty="0"/>
          </a:p>
        </p:txBody>
      </p:sp>
      <p:sp>
        <p:nvSpPr>
          <p:cNvPr id="3" name="2 - Θέση περιεχομένου"/>
          <p:cNvSpPr>
            <a:spLocks noGrp="1"/>
          </p:cNvSpPr>
          <p:nvPr>
            <p:ph idx="1"/>
          </p:nvPr>
        </p:nvSpPr>
        <p:spPr/>
        <p:txBody>
          <a:bodyPr>
            <a:normAutofit fontScale="85000" lnSpcReduction="20000"/>
          </a:bodyPr>
          <a:lstStyle/>
          <a:p>
            <a:pPr lvl="1"/>
            <a:r>
              <a:rPr lang="el-GR" dirty="0">
                <a:solidFill>
                  <a:schemeClr val="tx1"/>
                </a:solidFill>
              </a:rPr>
              <a:t>Στα Γενικά Λύκεια υπάρχουν κατευθύνσεις στις δύο τελευταίες τάξεις (Β’ και Γ’ Λυκείου)</a:t>
            </a:r>
          </a:p>
          <a:p>
            <a:pPr lvl="1"/>
            <a:r>
              <a:rPr lang="el-GR" dirty="0">
                <a:solidFill>
                  <a:schemeClr val="tx1"/>
                </a:solidFill>
              </a:rPr>
              <a:t>Στην Β’ Λυκείου οι κατευθύνσεις είναι δύο Ανθρωπιστικές Σπουδές και Θετικές Επιστήμες</a:t>
            </a:r>
          </a:p>
          <a:p>
            <a:pPr lvl="1"/>
            <a:r>
              <a:rPr lang="el-GR" dirty="0">
                <a:solidFill>
                  <a:schemeClr val="tx1"/>
                </a:solidFill>
              </a:rPr>
              <a:t>Στην Γ’ Λυκείου οι κατευθύνσεις γίνονται περισσότερες και πιο συγκεκριμένες ώστε να ικανοποιούν όλα τα πεδία της γνώσης και να προετοιμάσουν τους μαθητές για το αντικείμενο των σπουδών τους στο πανεπιστήμιο</a:t>
            </a:r>
          </a:p>
          <a:p>
            <a:pPr lvl="1"/>
            <a:r>
              <a:rPr lang="el-GR" dirty="0">
                <a:solidFill>
                  <a:schemeClr val="tx1"/>
                </a:solidFill>
              </a:rPr>
              <a:t>Ο αριθμός των κατευθύνσεων αλλάζει συχνά γιατί γίνονται πολλές αλλαγές στο σύστημα</a:t>
            </a:r>
          </a:p>
          <a:p>
            <a:pPr lvl="1"/>
            <a:r>
              <a:rPr lang="el-GR" dirty="0">
                <a:solidFill>
                  <a:schemeClr val="tx1"/>
                </a:solidFill>
              </a:rPr>
              <a:t>Μέσα από την κατεύθυνση ο μαθητής «ξεκλειδώνει» μια ομάδα επιστημονικών πεδίων, ώστε να διαλέξει μετά σε ποιο πανεπιστημιακό τμήμα θα μπει μέσα από πανελλαδικές εξετάσεις</a:t>
            </a:r>
            <a:endParaRPr lang="en-GB"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00108"/>
            <a:ext cx="8229600" cy="1066800"/>
          </a:xfrm>
        </p:spPr>
        <p:txBody>
          <a:bodyPr>
            <a:normAutofit fontScale="90000"/>
          </a:bodyPr>
          <a:lstStyle/>
          <a:p>
            <a:r>
              <a:rPr lang="el-GR" dirty="0"/>
              <a:t>Δημοκρίτειο Πανεπιστήμιο Θράκης (ΔΠΘ)</a:t>
            </a:r>
            <a:endParaRPr lang="en-GB" dirty="0"/>
          </a:p>
        </p:txBody>
      </p:sp>
      <p:pic>
        <p:nvPicPr>
          <p:cNvPr id="5" name="4 - Εικόνα" descr="dimokriteio-panepistimio-thrakis-eidikotites-696x365.jpg"/>
          <p:cNvPicPr>
            <a:picLocks noChangeAspect="1"/>
          </p:cNvPicPr>
          <p:nvPr/>
        </p:nvPicPr>
        <p:blipFill>
          <a:blip r:embed="rId2"/>
          <a:stretch>
            <a:fillRect/>
          </a:stretch>
        </p:blipFill>
        <p:spPr>
          <a:xfrm>
            <a:off x="785786" y="2357430"/>
            <a:ext cx="6629400" cy="3476625"/>
          </a:xfrm>
          <a:prstGeom prst="rect">
            <a:avLst/>
          </a:prstGeom>
        </p:spPr>
      </p:pic>
      <p:pic>
        <p:nvPicPr>
          <p:cNvPr id="6" name="5 - Εικόνα" descr="dimokritio-panepistimio-thrakis-1.jpg"/>
          <p:cNvPicPr>
            <a:picLocks noChangeAspect="1"/>
          </p:cNvPicPr>
          <p:nvPr/>
        </p:nvPicPr>
        <p:blipFill>
          <a:blip r:embed="rId3"/>
          <a:stretch>
            <a:fillRect/>
          </a:stretch>
        </p:blipFill>
        <p:spPr>
          <a:xfrm>
            <a:off x="7433436" y="1857364"/>
            <a:ext cx="1710564" cy="1571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lstStyle/>
          <a:p>
            <a:r>
              <a:rPr lang="el-GR" dirty="0"/>
              <a:t>Πανεπιστήμιο Πατρών (ΠΑΠΑ)</a:t>
            </a:r>
            <a:endParaRPr lang="en-GB" dirty="0"/>
          </a:p>
        </p:txBody>
      </p:sp>
      <p:pic>
        <p:nvPicPr>
          <p:cNvPr id="4" name="3 - Εικόνα" descr="panepistimio-patron.jpg"/>
          <p:cNvPicPr>
            <a:picLocks noChangeAspect="1"/>
          </p:cNvPicPr>
          <p:nvPr/>
        </p:nvPicPr>
        <p:blipFill>
          <a:blip r:embed="rId2"/>
          <a:stretch>
            <a:fillRect/>
          </a:stretch>
        </p:blipFill>
        <p:spPr>
          <a:xfrm>
            <a:off x="1785918" y="1714488"/>
            <a:ext cx="5852160" cy="3810000"/>
          </a:xfrm>
          <a:prstGeom prst="rect">
            <a:avLst/>
          </a:prstGeom>
        </p:spPr>
      </p:pic>
      <p:pic>
        <p:nvPicPr>
          <p:cNvPr id="5" name="4 - Εικόνα" descr="up_2017_logo_gr.jpg"/>
          <p:cNvPicPr>
            <a:picLocks noChangeAspect="1"/>
          </p:cNvPicPr>
          <p:nvPr/>
        </p:nvPicPr>
        <p:blipFill>
          <a:blip r:embed="rId3" cstate="print"/>
          <a:stretch>
            <a:fillRect/>
          </a:stretch>
        </p:blipFill>
        <p:spPr>
          <a:xfrm>
            <a:off x="2857488" y="5572140"/>
            <a:ext cx="3878043" cy="1285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atefthynseis_c_lykeiou.jpg"/>
          <p:cNvPicPr>
            <a:picLocks noGrp="1" noChangeAspect="1"/>
          </p:cNvPicPr>
          <p:nvPr>
            <p:ph idx="1"/>
          </p:nvPr>
        </p:nvPicPr>
        <p:blipFill>
          <a:blip r:embed="rId2"/>
          <a:stretch>
            <a:fillRect/>
          </a:stretch>
        </p:blipFill>
        <p:spPr>
          <a:xfrm>
            <a:off x="2143108" y="642918"/>
            <a:ext cx="4734012" cy="621508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00108"/>
            <a:ext cx="8229600" cy="5574428"/>
          </a:xfrm>
        </p:spPr>
        <p:txBody>
          <a:bodyPr>
            <a:normAutofit fontScale="85000" lnSpcReduction="20000"/>
          </a:bodyPr>
          <a:lstStyle/>
          <a:p>
            <a:r>
              <a:rPr lang="el-GR" dirty="0"/>
              <a:t>Οι πανελλαδικές εξετάσεις - ή αλλιώς </a:t>
            </a:r>
            <a:r>
              <a:rPr lang="el-GR" dirty="0">
                <a:solidFill>
                  <a:srgbClr val="FF0000"/>
                </a:solidFill>
              </a:rPr>
              <a:t>Πανελλήνιες</a:t>
            </a:r>
            <a:r>
              <a:rPr lang="el-GR" dirty="0"/>
              <a:t>- είναι πολύ ανταγωνιστικές εξετάσεις για τις οποίες οι μαθητές προετοιμάζονται παραπάνω από ένα χρόνο</a:t>
            </a:r>
          </a:p>
          <a:p>
            <a:r>
              <a:rPr lang="el-GR" dirty="0"/>
              <a:t>Στόχος είναι η </a:t>
            </a:r>
            <a:r>
              <a:rPr lang="el-GR" dirty="0">
                <a:solidFill>
                  <a:srgbClr val="FF0000"/>
                </a:solidFill>
              </a:rPr>
              <a:t>εισαγωγή </a:t>
            </a:r>
            <a:r>
              <a:rPr lang="el-GR" dirty="0"/>
              <a:t>στα πανεπιστήμια της χώρας </a:t>
            </a:r>
          </a:p>
          <a:p>
            <a:r>
              <a:rPr lang="el-GR" dirty="0"/>
              <a:t>Συχνά οι μαθητές/ </a:t>
            </a:r>
            <a:r>
              <a:rPr lang="el-GR" dirty="0">
                <a:solidFill>
                  <a:srgbClr val="FF0000"/>
                </a:solidFill>
              </a:rPr>
              <a:t>υποψήφιοι</a:t>
            </a:r>
            <a:r>
              <a:rPr lang="el-GR" dirty="0"/>
              <a:t> εμφανίζουν πολύ σοβαρά συμπτώματα άγχους και στρες </a:t>
            </a:r>
          </a:p>
          <a:p>
            <a:r>
              <a:rPr lang="el-GR" dirty="0"/>
              <a:t>Οι μαθητές εξετάζονται σε κάποια μαθήματα (συνήθως από 4 </a:t>
            </a:r>
            <a:r>
              <a:rPr lang="el-GR" dirty="0" err="1"/>
              <a:t>εώς</a:t>
            </a:r>
            <a:r>
              <a:rPr lang="el-GR" dirty="0"/>
              <a:t> 6 αναλόγως το σύστημα που επικρατεί) και με βάση το βαθμό που παίρνουν σε αυτά βγαίνει ο τελικός βαθμός, που λέγεται και </a:t>
            </a:r>
            <a:r>
              <a:rPr lang="el-GR" dirty="0">
                <a:solidFill>
                  <a:srgbClr val="FF0000"/>
                </a:solidFill>
              </a:rPr>
              <a:t>μόρια</a:t>
            </a:r>
            <a:r>
              <a:rPr lang="el-GR" dirty="0"/>
              <a:t> </a:t>
            </a:r>
          </a:p>
          <a:p>
            <a:r>
              <a:rPr lang="el-GR" dirty="0"/>
              <a:t>Το </a:t>
            </a:r>
            <a:r>
              <a:rPr lang="el-GR" dirty="0">
                <a:solidFill>
                  <a:srgbClr val="FF0000"/>
                </a:solidFill>
              </a:rPr>
              <a:t>Άριστα</a:t>
            </a:r>
            <a:r>
              <a:rPr lang="el-GR" dirty="0"/>
              <a:t> είναι τα 20.000 μόρια, που σημαίνει ότι κάποιος πήρε 20 σε όλα τα μαθήματα στα οποία εξετάστηκε, πράγμα που θεωρείται εξαιρετικά σπάνιο</a:t>
            </a:r>
          </a:p>
          <a:p>
            <a:r>
              <a:rPr lang="el-GR" dirty="0"/>
              <a:t>Κάποια από τα μαθήματα που εξετάζονται έχουν μεγαλύτερη βαρύτητα από άλλα, επηρεάζουν δηλαδή τα τελικά μόρια και μπορούν να «ανεβάσουν» ή να «κατεβάσουν» πολύ τη βαθμολογία ενός υποψήφιου</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μαθήματα που εξετάζονται</a:t>
            </a:r>
            <a:endParaRPr lang="en-GB" dirty="0"/>
          </a:p>
        </p:txBody>
      </p:sp>
      <p:pic>
        <p:nvPicPr>
          <p:cNvPr id="4" name="3 - Θέση περιεχομένου" descr="stigmiotypo_2021-11-30_17.21.59-640x332.jpg"/>
          <p:cNvPicPr>
            <a:picLocks noGrp="1" noChangeAspect="1"/>
          </p:cNvPicPr>
          <p:nvPr>
            <p:ph idx="1"/>
          </p:nvPr>
        </p:nvPicPr>
        <p:blipFill>
          <a:blip r:embed="rId2"/>
          <a:stretch>
            <a:fillRect/>
          </a:stretch>
        </p:blipFill>
        <p:spPr>
          <a:xfrm>
            <a:off x="1142976" y="2143116"/>
            <a:ext cx="6982726" cy="400052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42984"/>
            <a:ext cx="8229600" cy="5431552"/>
          </a:xfrm>
        </p:spPr>
        <p:txBody>
          <a:bodyPr>
            <a:normAutofit fontScale="85000" lnSpcReduction="10000"/>
          </a:bodyPr>
          <a:lstStyle/>
          <a:p>
            <a:r>
              <a:rPr lang="el-GR" dirty="0"/>
              <a:t>Κάποιες σχολές είναι πολύ περιζήτητες και δε μπορούν να δεχθούν όλους τους υποψηφίους, οπότε έχουν έναν αριθμό εισακτέων (</a:t>
            </a:r>
            <a:r>
              <a:rPr lang="el-GR" dirty="0">
                <a:solidFill>
                  <a:srgbClr val="FF0000"/>
                </a:solidFill>
              </a:rPr>
              <a:t>εισακτέοι</a:t>
            </a:r>
            <a:r>
              <a:rPr lang="el-GR" dirty="0"/>
              <a:t> = νέοι φοιτητές) που δείχνει πόσους υποψήφιους μπορούν να δεχθούν</a:t>
            </a:r>
          </a:p>
          <a:p>
            <a:r>
              <a:rPr lang="el-GR" dirty="0"/>
              <a:t>Οι υποψήφιοι βάζουν σε σειρά προτίμησης τα Τμήματα που τους ενδιαφέρουν σε μια λίστα που λέγεται </a:t>
            </a:r>
            <a:r>
              <a:rPr lang="el-GR" dirty="0">
                <a:solidFill>
                  <a:srgbClr val="C00000"/>
                </a:solidFill>
              </a:rPr>
              <a:t>μηχανογραφικό </a:t>
            </a:r>
          </a:p>
          <a:p>
            <a:r>
              <a:rPr lang="el-GR" dirty="0"/>
              <a:t>Με βάση τον αριθμό εισακτέων, τη ζήτηση μιας σχολής αλλά και τις βαθμολογίες όλων των υποψηφίων ανακοινώνονται δύο μήνες μετά τις εξετάσεις (τέλη Αυγούστου συνήθως) οι </a:t>
            </a:r>
            <a:r>
              <a:rPr lang="el-GR" dirty="0">
                <a:solidFill>
                  <a:srgbClr val="FF0000"/>
                </a:solidFill>
              </a:rPr>
              <a:t>βάσεις</a:t>
            </a:r>
            <a:r>
              <a:rPr lang="el-GR" dirty="0"/>
              <a:t> κάθε σχολής</a:t>
            </a:r>
          </a:p>
          <a:p>
            <a:r>
              <a:rPr lang="el-GR" dirty="0"/>
              <a:t>Η βάση είναι ένας αριθμός σε μόρια που δείχνει ποιος είναι ο ελάχιστος βαθμός που πρέπει να έχει «βγάλει» ένας υποψήφιος στις Πανελλήνιες </a:t>
            </a:r>
            <a:r>
              <a:rPr lang="el-GR" dirty="0">
                <a:solidFill>
                  <a:srgbClr val="00B050"/>
                </a:solidFill>
              </a:rPr>
              <a:t>για να περάσει </a:t>
            </a:r>
            <a:r>
              <a:rPr lang="el-GR" dirty="0"/>
              <a:t>στη σχολή ,να γίνει δηλαδή δεκτός σε ένα Τμήμα</a:t>
            </a:r>
          </a:p>
          <a:p>
            <a:endParaRPr lang="el-GR"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1066800"/>
          </a:xfrm>
        </p:spPr>
        <p:txBody>
          <a:bodyPr>
            <a:normAutofit fontScale="90000"/>
          </a:bodyPr>
          <a:lstStyle/>
          <a:p>
            <a:r>
              <a:rPr lang="el-GR" dirty="0"/>
              <a:t>ΒΑΣΕΙΣ ΤΩΝ ΕΤΩΝ 2007 , 2008  ΠΑΡΑΔΕΙΓΜΑ</a:t>
            </a:r>
            <a:endParaRPr lang="en-GB" dirty="0"/>
          </a:p>
        </p:txBody>
      </p:sp>
      <p:pic>
        <p:nvPicPr>
          <p:cNvPr id="4" name="3 - Θέση περιεχομένου" descr="page_8.jpg"/>
          <p:cNvPicPr>
            <a:picLocks noGrp="1" noChangeAspect="1"/>
          </p:cNvPicPr>
          <p:nvPr>
            <p:ph idx="1"/>
          </p:nvPr>
        </p:nvPicPr>
        <p:blipFill>
          <a:blip r:embed="rId2"/>
          <a:stretch>
            <a:fillRect/>
          </a:stretch>
        </p:blipFill>
        <p:spPr>
          <a:xfrm>
            <a:off x="928662" y="1857364"/>
            <a:ext cx="7072362" cy="486224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anelladikesapempeeee-3-1.jpg"/>
          <p:cNvPicPr>
            <a:picLocks noGrp="1" noChangeAspect="1"/>
          </p:cNvPicPr>
          <p:nvPr>
            <p:ph idx="1"/>
          </p:nvPr>
        </p:nvPicPr>
        <p:blipFill>
          <a:blip r:embed="rId2"/>
          <a:stretch>
            <a:fillRect/>
          </a:stretch>
        </p:blipFill>
        <p:spPr>
          <a:xfrm>
            <a:off x="1714480" y="714356"/>
            <a:ext cx="5347324" cy="3342078"/>
          </a:xfrm>
        </p:spPr>
      </p:pic>
      <p:pic>
        <p:nvPicPr>
          <p:cNvPr id="5" name="4 - Εικόνα" descr="panellinies_panelladikes_tetradio_stylo_ypopsifios.jpg"/>
          <p:cNvPicPr>
            <a:picLocks noChangeAspect="1"/>
          </p:cNvPicPr>
          <p:nvPr/>
        </p:nvPicPr>
        <p:blipFill>
          <a:blip r:embed="rId3"/>
          <a:stretch>
            <a:fillRect/>
          </a:stretch>
        </p:blipFill>
        <p:spPr>
          <a:xfrm>
            <a:off x="428596" y="4000504"/>
            <a:ext cx="3619499" cy="2714624"/>
          </a:xfrm>
          <a:prstGeom prst="rect">
            <a:avLst/>
          </a:prstGeom>
        </p:spPr>
      </p:pic>
      <p:pic>
        <p:nvPicPr>
          <p:cNvPr id="6" name="5 - Εικόνα" descr="βασεις-2017-3-1-640x384.jpg"/>
          <p:cNvPicPr>
            <a:picLocks noChangeAspect="1"/>
          </p:cNvPicPr>
          <p:nvPr/>
        </p:nvPicPr>
        <p:blipFill>
          <a:blip r:embed="rId4"/>
          <a:stretch>
            <a:fillRect/>
          </a:stretch>
        </p:blipFill>
        <p:spPr>
          <a:xfrm>
            <a:off x="3929058" y="3714752"/>
            <a:ext cx="5024430" cy="30146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229600" cy="1066800"/>
          </a:xfrm>
        </p:spPr>
        <p:txBody>
          <a:bodyPr/>
          <a:lstStyle/>
          <a:p>
            <a:r>
              <a:rPr lang="el-GR" dirty="0"/>
              <a:t>ΦΡΟΝΤΙΣΤΗΡΙΟ</a:t>
            </a:r>
            <a:endParaRPr lang="en-GB" dirty="0"/>
          </a:p>
        </p:txBody>
      </p:sp>
      <p:sp>
        <p:nvSpPr>
          <p:cNvPr id="3" name="2 - Θέση περιεχομένου"/>
          <p:cNvSpPr>
            <a:spLocks noGrp="1"/>
          </p:cNvSpPr>
          <p:nvPr>
            <p:ph idx="1"/>
          </p:nvPr>
        </p:nvSpPr>
        <p:spPr>
          <a:xfrm>
            <a:off x="457200" y="1785926"/>
            <a:ext cx="8229600" cy="4788610"/>
          </a:xfrm>
        </p:spPr>
        <p:txBody>
          <a:bodyPr>
            <a:normAutofit fontScale="85000" lnSpcReduction="20000"/>
          </a:bodyPr>
          <a:lstStyle/>
          <a:p>
            <a:r>
              <a:rPr lang="el-GR" dirty="0"/>
              <a:t>Για την προετοιμασία των μαθητών για τις πανελλαδικές εξετάσεις υπάρχουν τα φροντιστήρια, όπως και καθηγητές που κάνουν ιδιαίτερα μαθήματα και έρχονται στο σπίτι του μαθητή</a:t>
            </a:r>
          </a:p>
          <a:p>
            <a:r>
              <a:rPr lang="el-GR" dirty="0"/>
              <a:t>Τα </a:t>
            </a:r>
            <a:r>
              <a:rPr lang="el-GR" dirty="0">
                <a:solidFill>
                  <a:srgbClr val="C00000"/>
                </a:solidFill>
              </a:rPr>
              <a:t>φροντιστήρια</a:t>
            </a:r>
            <a:r>
              <a:rPr lang="el-GR" dirty="0"/>
              <a:t> είναι επί πληρωμή κέντρα μελέτης όπου γίνεται εντατικό μάθημα όπως στο σχολείο αλλά σε μικρότερα τμήματα, δίνοντας μεγαλύτερη έμφαση στις ανάγκες και τα κενά του κάθε μαθητή ξεχωριστά</a:t>
            </a:r>
          </a:p>
          <a:p>
            <a:r>
              <a:rPr lang="el-GR" dirty="0"/>
              <a:t>Τα φροντιστήρια εστιάζουν στα μαθήματα που εξετάζονται και προσπαθούν να τελειώσουν γρήγορα την ύλη των εξετάσεων για να κάνουν πολλές επαναλήψεις</a:t>
            </a:r>
          </a:p>
          <a:p>
            <a:r>
              <a:rPr lang="el-GR" dirty="0"/>
              <a:t>Θεωρείται δύσκολο να πετύχει κάποιος στις εξετάσεις χωρίς ιδιαίτερα μαθήματα ή φροντιστήριο</a:t>
            </a:r>
          </a:p>
          <a:p>
            <a:r>
              <a:rPr lang="el-GR" dirty="0"/>
              <a:t>Το φαινόμενο αυτό λέγεται </a:t>
            </a:r>
            <a:r>
              <a:rPr lang="el-GR" dirty="0">
                <a:solidFill>
                  <a:srgbClr val="C00000"/>
                </a:solidFill>
              </a:rPr>
              <a:t>παραπαιδεία</a:t>
            </a:r>
          </a:p>
          <a:p>
            <a:endParaRPr lang="el-GR"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927</Words>
  <Application>Microsoft Office PowerPoint</Application>
  <PresentationFormat>Προβολή στην οθόνη (4:3)</PresentationFormat>
  <Paragraphs>57</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Bahnschrift Light SemiCondensed</vt:lpstr>
      <vt:lpstr>Bahnschrift SemiBold Condensed</vt:lpstr>
      <vt:lpstr>Georgia</vt:lpstr>
      <vt:lpstr>Trebuchet MS</vt:lpstr>
      <vt:lpstr>Wingdings 2</vt:lpstr>
      <vt:lpstr>Αστικό</vt:lpstr>
      <vt:lpstr>ΤΟ ΕΚΠΑΙΔΕΥΤΙΚΟ ΣΥΣΤΗΜΑ ΣΤΗΝ ΕΛΛΑΔΑ</vt:lpstr>
      <vt:lpstr>ΠΑΝΕΛΛΑΔΙΚΕΣ ΕΞΕΤΑΣΕΙΣ (ΠΑΝΕΛΛΗΝΙΕΣ)</vt:lpstr>
      <vt:lpstr>Παρουσίαση του PowerPoint</vt:lpstr>
      <vt:lpstr>Παρουσίαση του PowerPoint</vt:lpstr>
      <vt:lpstr>Τα μαθήματα που εξετάζονται</vt:lpstr>
      <vt:lpstr>Παρουσίαση του PowerPoint</vt:lpstr>
      <vt:lpstr>ΒΑΣΕΙΣ ΤΩΝ ΕΤΩΝ 2007 , 2008  ΠΑΡΑΔΕΙΓΜΑ</vt:lpstr>
      <vt:lpstr>Παρουσίαση του PowerPoint</vt:lpstr>
      <vt:lpstr>ΦΡΟΝΤΙΣΤΗΡΙΟ</vt:lpstr>
      <vt:lpstr>ΤΡΙΤΟΒΑΘΜΙΑ ΕΚΠΑΙΔΕΥΣΗ ΠΑΝΕΠΙΣΤΗΜΙΟ</vt:lpstr>
      <vt:lpstr>ΚΑΘΗΜΕΡΙΝΟΤΗΤΑ</vt:lpstr>
      <vt:lpstr>Παρουσίαση του PowerPoint</vt:lpstr>
      <vt:lpstr>Πάντειο Πανεπιστήμιο Κοινωνικών και Πολιτικών Επιστημών</vt:lpstr>
      <vt:lpstr>Εθνικό και Καποδιστριακό Πανεπιστήμιο –Κεντρικά Γραφεία (ΕΚΠΑ)</vt:lpstr>
      <vt:lpstr>Φιλοσοφική Σχολή του ΕΚΠΑ</vt:lpstr>
      <vt:lpstr>Εθνικό Μετσόβιο Πολυτεχνείο (ΕΜΠ)</vt:lpstr>
      <vt:lpstr>Πολυτεχνειούπολη  του ΕΜΠ</vt:lpstr>
      <vt:lpstr>Γεωπονικό Πανεπιστήμιο Αθηνών</vt:lpstr>
      <vt:lpstr>Αριστοτέλειο Πανεπιστήμιο Θεσσαλονίκης (ΑΠΘ)</vt:lpstr>
      <vt:lpstr>Δημοκρίτειο Πανεπιστήμιο Θράκης (ΔΠΘ)</vt:lpstr>
      <vt:lpstr>Πανεπιστήμιο Πατρών (ΠΑΠΑ)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Emilia</dc:creator>
  <cp:lastModifiedBy>Petros Marazopoulos</cp:lastModifiedBy>
  <cp:revision>63</cp:revision>
  <dcterms:created xsi:type="dcterms:W3CDTF">2022-05-12T16:52:27Z</dcterms:created>
  <dcterms:modified xsi:type="dcterms:W3CDTF">2024-06-20T09:28:18Z</dcterms:modified>
</cp:coreProperties>
</file>