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e Sumelidu" userId="e598280588cbabfe" providerId="LiveId" clId="{1C10A64B-223A-4F44-8040-32A73F3A83DF}"/>
    <pc:docChg chg="undo custSel modSld">
      <pc:chgData name="Simone Sumelidu" userId="e598280588cbabfe" providerId="LiveId" clId="{1C10A64B-223A-4F44-8040-32A73F3A83DF}" dt="2024-10-03T19:53:32.607" v="61" actId="20577"/>
      <pc:docMkLst>
        <pc:docMk/>
      </pc:docMkLst>
      <pc:sldChg chg="modSp mod">
        <pc:chgData name="Simone Sumelidu" userId="e598280588cbabfe" providerId="LiveId" clId="{1C10A64B-223A-4F44-8040-32A73F3A83DF}" dt="2024-10-03T19:51:11.067" v="31" actId="20577"/>
        <pc:sldMkLst>
          <pc:docMk/>
          <pc:sldMk cId="2774939080" sldId="256"/>
        </pc:sldMkLst>
        <pc:spChg chg="mod">
          <ac:chgData name="Simone Sumelidu" userId="e598280588cbabfe" providerId="LiveId" clId="{1C10A64B-223A-4F44-8040-32A73F3A83DF}" dt="2024-10-03T19:51:11.067" v="31" actId="20577"/>
          <ac:spMkLst>
            <pc:docMk/>
            <pc:sldMk cId="2774939080" sldId="256"/>
            <ac:spMk id="5" creationId="{3BE729E5-5284-716F-468A-10A85D4C7A63}"/>
          </ac:spMkLst>
        </pc:spChg>
      </pc:sldChg>
      <pc:sldChg chg="modSp mod">
        <pc:chgData name="Simone Sumelidu" userId="e598280588cbabfe" providerId="LiveId" clId="{1C10A64B-223A-4F44-8040-32A73F3A83DF}" dt="2024-10-03T19:52:22.981" v="55" actId="20577"/>
        <pc:sldMkLst>
          <pc:docMk/>
          <pc:sldMk cId="688854531" sldId="257"/>
        </pc:sldMkLst>
        <pc:spChg chg="mod">
          <ac:chgData name="Simone Sumelidu" userId="e598280588cbabfe" providerId="LiveId" clId="{1C10A64B-223A-4F44-8040-32A73F3A83DF}" dt="2024-10-03T19:52:22.981" v="55" actId="20577"/>
          <ac:spMkLst>
            <pc:docMk/>
            <pc:sldMk cId="688854531" sldId="257"/>
            <ac:spMk id="7" creationId="{A752F145-100A-C6C9-16D0-CB3C5C5A1169}"/>
          </ac:spMkLst>
        </pc:spChg>
      </pc:sldChg>
      <pc:sldChg chg="modSp mod">
        <pc:chgData name="Simone Sumelidu" userId="e598280588cbabfe" providerId="LiveId" clId="{1C10A64B-223A-4F44-8040-32A73F3A83DF}" dt="2024-10-03T19:52:04.026" v="54" actId="20577"/>
        <pc:sldMkLst>
          <pc:docMk/>
          <pc:sldMk cId="2908666606" sldId="275"/>
        </pc:sldMkLst>
        <pc:spChg chg="mod">
          <ac:chgData name="Simone Sumelidu" userId="e598280588cbabfe" providerId="LiveId" clId="{1C10A64B-223A-4F44-8040-32A73F3A83DF}" dt="2024-10-03T19:51:43.843" v="53" actId="20577"/>
          <ac:spMkLst>
            <pc:docMk/>
            <pc:sldMk cId="2908666606" sldId="275"/>
            <ac:spMk id="26" creationId="{77F17AD7-8D36-768E-CD1C-A276F9A70E32}"/>
          </ac:spMkLst>
        </pc:spChg>
        <pc:spChg chg="mod">
          <ac:chgData name="Simone Sumelidu" userId="e598280588cbabfe" providerId="LiveId" clId="{1C10A64B-223A-4F44-8040-32A73F3A83DF}" dt="2024-10-03T19:52:04.026" v="54" actId="20577"/>
          <ac:spMkLst>
            <pc:docMk/>
            <pc:sldMk cId="2908666606" sldId="275"/>
            <ac:spMk id="30" creationId="{0172A4D4-F5BC-D7A3-B318-F55ABAA570A8}"/>
          </ac:spMkLst>
        </pc:spChg>
      </pc:sldChg>
      <pc:sldChg chg="modSp mod">
        <pc:chgData name="Simone Sumelidu" userId="e598280588cbabfe" providerId="LiveId" clId="{1C10A64B-223A-4F44-8040-32A73F3A83DF}" dt="2024-10-03T19:53:32.607" v="61" actId="20577"/>
        <pc:sldMkLst>
          <pc:docMk/>
          <pc:sldMk cId="1451188903" sldId="276"/>
        </pc:sldMkLst>
        <pc:spChg chg="mod">
          <ac:chgData name="Simone Sumelidu" userId="e598280588cbabfe" providerId="LiveId" clId="{1C10A64B-223A-4F44-8040-32A73F3A83DF}" dt="2024-10-03T19:53:32.607" v="61" actId="20577"/>
          <ac:spMkLst>
            <pc:docMk/>
            <pc:sldMk cId="1451188903" sldId="276"/>
            <ac:spMk id="3" creationId="{525C3AF8-86DC-5453-CAA2-16443DB231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82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11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67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17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23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7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0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88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3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F38E09-10D1-4C2D-A14C-029EFF9A8950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A2C89-89BD-4920-B4A3-285DA6F0D9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8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A991924-842F-5E9B-1757-C546FF60A1D5}"/>
              </a:ext>
            </a:extLst>
          </p:cNvPr>
          <p:cNvSpPr txBox="1"/>
          <p:nvPr/>
        </p:nvSpPr>
        <p:spPr>
          <a:xfrm>
            <a:off x="3431177" y="635726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Μετοχές</a:t>
            </a:r>
            <a:endParaRPr lang="cs-CZ" sz="24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BE729E5-5284-716F-468A-10A85D4C7A63}"/>
              </a:ext>
            </a:extLst>
          </p:cNvPr>
          <p:cNvSpPr txBox="1"/>
          <p:nvPr/>
        </p:nvSpPr>
        <p:spPr>
          <a:xfrm>
            <a:off x="505097" y="1611086"/>
            <a:ext cx="8525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μετοχή ενεστώτα ενεργητικής φωνής: </a:t>
            </a:r>
          </a:p>
          <a:p>
            <a:endParaRPr lang="el-GR" b="1" u="sng" dirty="0"/>
          </a:p>
          <a:p>
            <a:r>
              <a:rPr lang="el-GR" dirty="0" err="1"/>
              <a:t>γράφ-</a:t>
            </a:r>
            <a:r>
              <a:rPr lang="el-GR" b="1" dirty="0" err="1"/>
              <a:t>οντας</a:t>
            </a:r>
            <a:r>
              <a:rPr lang="el-GR" b="1" dirty="0"/>
              <a:t> (</a:t>
            </a:r>
            <a:r>
              <a:rPr lang="el-GR" dirty="0"/>
              <a:t>ακού</a:t>
            </a:r>
            <a:r>
              <a:rPr lang="el-GR" b="1" dirty="0">
                <a:solidFill>
                  <a:srgbClr val="FF0000"/>
                </a:solidFill>
              </a:rPr>
              <a:t>γ</a:t>
            </a:r>
            <a:r>
              <a:rPr lang="el-GR" dirty="0"/>
              <a:t>οντας, κλαί</a:t>
            </a:r>
            <a:r>
              <a:rPr lang="el-GR" b="1" dirty="0">
                <a:solidFill>
                  <a:srgbClr val="FF0000"/>
                </a:solidFill>
              </a:rPr>
              <a:t>γ</a:t>
            </a:r>
            <a:r>
              <a:rPr lang="el-GR" dirty="0"/>
              <a:t>οντας</a:t>
            </a:r>
            <a:r>
              <a:rPr lang="el-GR" b="1" dirty="0"/>
              <a:t>), </a:t>
            </a:r>
            <a:r>
              <a:rPr lang="el-GR" dirty="0" err="1"/>
              <a:t>μιλ-</a:t>
            </a:r>
            <a:r>
              <a:rPr lang="el-GR" b="1" dirty="0" err="1"/>
              <a:t>ώντας</a:t>
            </a:r>
            <a:endParaRPr lang="el-GR" b="1" dirty="0"/>
          </a:p>
          <a:p>
            <a:endParaRPr lang="el-GR" b="1" dirty="0"/>
          </a:p>
          <a:p>
            <a:pPr marL="285750" indent="-285750">
              <a:buFontTx/>
              <a:buChar char="-"/>
            </a:pPr>
            <a:r>
              <a:rPr lang="el-GR" dirty="0"/>
              <a:t>δηλώνει το </a:t>
            </a:r>
            <a:r>
              <a:rPr lang="el-GR" b="1" dirty="0"/>
              <a:t>σύγχρονο</a:t>
            </a:r>
            <a:r>
              <a:rPr lang="el-GR" dirty="0"/>
              <a:t> με το ρήμα της πρότασης: Έφυγε τρέχοντας</a:t>
            </a:r>
          </a:p>
          <a:p>
            <a:pPr marL="285750" indent="-285750">
              <a:buFontTx/>
              <a:buChar char="-"/>
            </a:pPr>
            <a:endParaRPr lang="el-GR" dirty="0"/>
          </a:p>
          <a:p>
            <a:pPr marL="285750" indent="-285750">
              <a:buFontTx/>
              <a:buChar char="-"/>
            </a:pPr>
            <a:r>
              <a:rPr lang="el-GR" u="sng" dirty="0"/>
              <a:t>λειτουργία:</a:t>
            </a:r>
          </a:p>
          <a:p>
            <a:r>
              <a:rPr lang="el-GR" b="1" dirty="0"/>
              <a:t>τρόπος</a:t>
            </a:r>
            <a:r>
              <a:rPr lang="el-GR" dirty="0"/>
              <a:t>: Έφυγε κλαίγοντας.</a:t>
            </a:r>
          </a:p>
          <a:p>
            <a:r>
              <a:rPr lang="el-GR" b="1" dirty="0"/>
              <a:t>αιτία</a:t>
            </a:r>
            <a:r>
              <a:rPr lang="el-GR" dirty="0"/>
              <a:t>: Μην ξέροντας τι να πει έφυγε.</a:t>
            </a:r>
          </a:p>
          <a:p>
            <a:r>
              <a:rPr lang="el-GR" b="1" dirty="0"/>
              <a:t>χρόνος</a:t>
            </a:r>
            <a:r>
              <a:rPr lang="el-GR" dirty="0"/>
              <a:t>: Γυρίζοντας σπίτι την συνάντησε.</a:t>
            </a:r>
          </a:p>
          <a:p>
            <a:r>
              <a:rPr lang="el-GR" b="1" dirty="0"/>
              <a:t>(προ)</a:t>
            </a:r>
            <a:r>
              <a:rPr lang="el-GR" b="1" dirty="0" err="1"/>
              <a:t>ϋπόθεση</a:t>
            </a:r>
            <a:r>
              <a:rPr lang="el-GR" dirty="0"/>
              <a:t>: Δουλεύοντας σκληρά θα τα καταφέρεις.</a:t>
            </a:r>
          </a:p>
          <a:p>
            <a:r>
              <a:rPr lang="el-GR" dirty="0"/>
              <a:t>κ.ά.</a:t>
            </a:r>
            <a:endParaRPr lang="cs-CZ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3DFADF-218D-6521-D1E6-CBCFA46E4872}"/>
              </a:ext>
            </a:extLst>
          </p:cNvPr>
          <p:cNvSpPr txBox="1"/>
          <p:nvPr/>
        </p:nvSpPr>
        <p:spPr>
          <a:xfrm>
            <a:off x="313526" y="1123406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highlight>
                  <a:srgbClr val="C0C0C0"/>
                </a:highlight>
              </a:rPr>
              <a:t>Επιρρηματική μετοχή</a:t>
            </a:r>
            <a:endParaRPr lang="cs-CZ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7493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6ACE6D00-6279-F1AB-201D-81F00BB620C8}"/>
              </a:ext>
            </a:extLst>
          </p:cNvPr>
          <p:cNvSpPr txBox="1"/>
          <p:nvPr/>
        </p:nvSpPr>
        <p:spPr>
          <a:xfrm>
            <a:off x="307571" y="1377370"/>
            <a:ext cx="8528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solidFill>
                  <a:srgbClr val="2196F3"/>
                </a:solidFill>
                <a:effectLst/>
                <a:latin typeface="Calibri" panose="020F0502020204030204" pitchFamily="34" charset="0"/>
              </a:rPr>
              <a:t>Α. </a:t>
            </a:r>
            <a:r>
              <a:rPr lang="el-GR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μετοχή ενεστώτα παθητικής φωνής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6606042-5678-0CBC-10D7-02FC0CF72521}"/>
              </a:ext>
            </a:extLst>
          </p:cNvPr>
          <p:cNvSpPr txBox="1"/>
          <p:nvPr/>
        </p:nvSpPr>
        <p:spPr>
          <a:xfrm>
            <a:off x="307571" y="19604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π.χ.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D7C212A-0A11-2284-F003-3715452B38E8}"/>
              </a:ext>
            </a:extLst>
          </p:cNvPr>
          <p:cNvSpPr txBox="1"/>
          <p:nvPr/>
        </p:nvSpPr>
        <p:spPr>
          <a:xfrm>
            <a:off x="3098667" y="196980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τρεμ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μενος, τρεμ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μενη, τρεμ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ά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</a:p>
          <a:p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4A85CA2-1B7B-D1A8-0965-853A29F91BF0}"/>
              </a:ext>
            </a:extLst>
          </p:cNvPr>
          <p:cNvSpPr txBox="1"/>
          <p:nvPr/>
        </p:nvSpPr>
        <p:spPr>
          <a:xfrm>
            <a:off x="307571" y="2286016"/>
            <a:ext cx="5822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ό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π.χ. εργαζόμενος, υποσχόμενος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BFD5ECF3-F312-9801-035D-0C5DD177CA6A}"/>
              </a:ext>
            </a:extLst>
          </p:cNvPr>
          <p:cNvSpPr txBox="1"/>
          <p:nvPr/>
        </p:nvSpPr>
        <p:spPr>
          <a:xfrm>
            <a:off x="5146368" y="3041533"/>
            <a:ext cx="56277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τιμ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μενος, τιμ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μενη, τιμ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6DD7A16-DADD-187C-8184-F3738BF012E3}"/>
              </a:ext>
            </a:extLst>
          </p:cNvPr>
          <p:cNvSpPr txBox="1"/>
          <p:nvPr/>
        </p:nvSpPr>
        <p:spPr>
          <a:xfrm>
            <a:off x="307571" y="2665288"/>
            <a:ext cx="63924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ώ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el-GR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κυρίως από την αρχαία ελληνική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π.χ.</a:t>
            </a:r>
            <a:endParaRPr lang="cs-CZ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7F17AD7-8D36-768E-CD1C-A276F9A70E32}"/>
              </a:ext>
            </a:extLst>
          </p:cNvPr>
          <p:cNvSpPr txBox="1"/>
          <p:nvPr/>
        </p:nvSpPr>
        <p:spPr>
          <a:xfrm>
            <a:off x="307571" y="3454049"/>
            <a:ext cx="6558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ού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ού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μενη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-</a:t>
            </a:r>
            <a:r>
              <a:rPr lang="el-GR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ού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π.χ. ασχολούμενος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φορολογούμενος</a:t>
            </a:r>
            <a:endParaRPr lang="cs-CZ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172A4D4-F5BC-D7A3-B318-F55ABAA570A8}"/>
              </a:ext>
            </a:extLst>
          </p:cNvPr>
          <p:cNvSpPr txBox="1"/>
          <p:nvPr/>
        </p:nvSpPr>
        <p:spPr>
          <a:xfrm>
            <a:off x="182878" y="3949624"/>
            <a:ext cx="86867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u="sng" dirty="0">
                <a:solidFill>
                  <a:srgbClr val="000000"/>
                </a:solidFill>
                <a:latin typeface="Calibri" panose="020F0502020204030204" pitchFamily="34" charset="0"/>
              </a:rPr>
              <a:t>Λειτουργία:</a:t>
            </a:r>
          </a:p>
          <a:p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επίθετο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εργαζόμενος λαός</a:t>
            </a:r>
          </a:p>
          <a:p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ουσιαστικό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ένα το κρατούμενο, το περιεχόμενο του βιβλίου</a:t>
            </a:r>
          </a:p>
          <a:p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επιρρηματική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λ.:</a:t>
            </a:r>
          </a:p>
          <a:p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Έφυγε υποσχόμενος ότι … (μετοχή ενεστώτα &gt; δηλώνει το σύγχρονο με το ρήμα της πρότασης)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581F637-1663-08D5-C92B-41CF335057C2}"/>
              </a:ext>
            </a:extLst>
          </p:cNvPr>
          <p:cNvSpPr txBox="1"/>
          <p:nvPr/>
        </p:nvSpPr>
        <p:spPr>
          <a:xfrm>
            <a:off x="307571" y="6341955"/>
            <a:ext cx="80799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</a:rPr>
              <a:t>Η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μετοχή αυτή δεν είναι τόσο συχνή.</a:t>
            </a:r>
            <a:endParaRPr lang="cs-CZ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cs-CZ" sz="16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2A713A1-72DB-378E-A54D-93AE1C1DB4CE}"/>
              </a:ext>
            </a:extLst>
          </p:cNvPr>
          <p:cNvSpPr txBox="1"/>
          <p:nvPr/>
        </p:nvSpPr>
        <p:spPr>
          <a:xfrm>
            <a:off x="232756" y="249071"/>
            <a:ext cx="457200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highlight>
                  <a:srgbClr val="C0C0C0"/>
                </a:highlight>
              </a:rPr>
              <a:t>Επιθετικές μετοχές</a:t>
            </a:r>
          </a:p>
          <a:p>
            <a:endParaRPr lang="el-GR" dirty="0"/>
          </a:p>
          <a:p>
            <a:r>
              <a:rPr lang="el-GR" sz="1600" dirty="0"/>
              <a:t>- κλίνονται και λειτουργούν (συνήθως) όπως τα επίθετα</a:t>
            </a:r>
            <a:endParaRPr lang="cs-CZ" sz="16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866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A752F145-100A-C6C9-16D0-CB3C5C5A1169}"/>
              </a:ext>
            </a:extLst>
          </p:cNvPr>
          <p:cNvSpPr txBox="1"/>
          <p:nvPr/>
        </p:nvSpPr>
        <p:spPr>
          <a:xfrm>
            <a:off x="374468" y="490921"/>
            <a:ext cx="81425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2196F3"/>
                </a:solidFill>
                <a:latin typeface="Calibri" panose="020F0502020204030204" pitchFamily="34" charset="0"/>
              </a:rPr>
              <a:t>Β. 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Η μετοχή 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παρακείμενου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l-G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παθητικής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φ. - μένος, -μένη, -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μένο</a:t>
            </a:r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</a:p>
          <a:p>
            <a:endParaRPr lang="el-G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l-G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ντυμένος, προετοιμασμένος, μπλεγμένος, κρυμμένος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, παντρεμένος, αφηρημένος, ξεχασμένος, συγχωρεμένος, καλεσμένος, τραβηγμένος,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</a:rPr>
              <a:t>πετα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(γ)μένος, βγαλμένος, πεθαμένος, φοβισμένος….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00A6F89-229D-F287-D2A5-99224916D917}"/>
              </a:ext>
            </a:extLst>
          </p:cNvPr>
          <p:cNvSpPr txBox="1"/>
          <p:nvPr/>
        </p:nvSpPr>
        <p:spPr>
          <a:xfrm>
            <a:off x="896983" y="3135086"/>
            <a:ext cx="73645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Οι επιθετικές μετοχές ως </a:t>
            </a:r>
            <a:r>
              <a:rPr lang="el-GR" u="sng" dirty="0"/>
              <a:t>όροι της πρότασης:</a:t>
            </a:r>
          </a:p>
          <a:p>
            <a:endParaRPr lang="el-GR" u="sng" dirty="0"/>
          </a:p>
          <a:p>
            <a:pPr marL="285750" indent="-285750">
              <a:buFontTx/>
              <a:buChar char="-"/>
            </a:pPr>
            <a:r>
              <a:rPr lang="el-GR" b="1" dirty="0"/>
              <a:t>επιθετικός προσδιορισμός</a:t>
            </a:r>
            <a:r>
              <a:rPr lang="el-GR" dirty="0"/>
              <a:t>: εργαζόμενος λαός, κρυμμένος θησαυρός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el-GR" b="1" dirty="0"/>
              <a:t>κατηγορηματικός προσδιορισμός</a:t>
            </a:r>
            <a:r>
              <a:rPr lang="el-GR" dirty="0"/>
              <a:t>:  Έφυγε με το κεφάλι σκυμμένο.</a:t>
            </a:r>
          </a:p>
          <a:p>
            <a:pPr marL="285750" indent="-285750">
              <a:buFontTx/>
              <a:buChar char="-"/>
            </a:pPr>
            <a:r>
              <a:rPr lang="el-GR" b="1" dirty="0"/>
              <a:t>κατηγορούμενο</a:t>
            </a:r>
            <a:r>
              <a:rPr lang="el-GR" dirty="0"/>
              <a:t>: Ο Κώστας είναι ευχαριστημένος.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5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25C3AF8-86DC-5453-CAA2-16443DB23160}"/>
              </a:ext>
            </a:extLst>
          </p:cNvPr>
          <p:cNvSpPr txBox="1"/>
          <p:nvPr/>
        </p:nvSpPr>
        <p:spPr>
          <a:xfrm>
            <a:off x="509451" y="488914"/>
            <a:ext cx="812509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Σε ειδικές περιστάσεις λόγου χρησιμοποιούνται και </a:t>
            </a:r>
            <a:r>
              <a:rPr lang="el-GR" b="1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μετοχές της αρχαίας ελληνικής 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και χρησιμοποιούνται κυρίως ως </a:t>
            </a:r>
            <a:r>
              <a:rPr lang="el-GR" b="1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επίθετα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Τέτοιες μετοχές είναι:</a:t>
            </a:r>
          </a:p>
          <a:p>
            <a:pPr algn="l"/>
            <a:endParaRPr lang="el-GR" b="0" i="0" dirty="0">
              <a:solidFill>
                <a:srgbClr val="00205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με κατάληξη -</a:t>
            </a:r>
            <a:r>
              <a:rPr lang="el-GR" b="1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ων, -ούσα, -ον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π.χ. υπογράφων, υπογράφουσα, υπογράφον</a:t>
            </a:r>
            <a:r>
              <a:rPr lang="cs-CZ" b="0" i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l-GR" b="0" i="0" dirty="0">
              <a:solidFill>
                <a:srgbClr val="00205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l-GR" dirty="0">
                <a:solidFill>
                  <a:srgbClr val="002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παρών, παρούσα, παρόν, απών, ελπίζων, 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επείγων, μέλλων</a:t>
            </a:r>
            <a:r>
              <a:rPr lang="el-GR" dirty="0">
                <a:solidFill>
                  <a:srgbClr val="002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  <a:endParaRPr lang="el-GR" b="0" i="0" dirty="0">
              <a:solidFill>
                <a:srgbClr val="00205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με κατάληξη -</a:t>
            </a:r>
            <a:r>
              <a:rPr lang="el-GR" b="1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ών</a:t>
            </a:r>
            <a:r>
              <a:rPr lang="el-GR" b="1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-ούσα, -</a:t>
            </a:r>
            <a:r>
              <a:rPr lang="el-GR" b="1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ούν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π.χ. δηλών, δηλούσα, δηλούν, αιτών κ.ά.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με κατάληξη -ων, -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ώσα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-ων, π.χ. 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δρων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δρώσα, 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δρων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(τα δρώντα), επιζών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με κατάληξη -ας, -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άσα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-αν, π.χ. λήξας, λήξασα, λήξαν, αμαρτήσας, 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παθήσας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κ.ά.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με κατάληξη -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είς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-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είσα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-</a:t>
            </a:r>
            <a:r>
              <a:rPr lang="el-GR" b="0" i="0" dirty="0" err="1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έν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π.χ. </a:t>
            </a:r>
            <a:r>
              <a:rPr lang="el-GR" dirty="0">
                <a:solidFill>
                  <a:srgbClr val="002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γεννηθ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είς, </a:t>
            </a:r>
            <a:r>
              <a:rPr lang="el-GR" dirty="0">
                <a:solidFill>
                  <a:srgbClr val="002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γεννη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θείσα, </a:t>
            </a:r>
            <a:r>
              <a:rPr lang="el-GR" dirty="0">
                <a:solidFill>
                  <a:srgbClr val="002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γεννη</a:t>
            </a:r>
            <a:r>
              <a:rPr lang="el-GR" b="0" i="0" dirty="0">
                <a:solidFill>
                  <a:srgbClr val="002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θέν, υποσχεθείς κ.ά.</a:t>
            </a:r>
          </a:p>
        </p:txBody>
      </p:sp>
    </p:spTree>
    <p:extLst>
      <p:ext uri="{BB962C8B-B14F-4D97-AF65-F5344CB8AC3E}">
        <p14:creationId xmlns:p14="http://schemas.microsoft.com/office/powerpoint/2010/main" val="14511889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442</Words>
  <Application>Microsoft Office PowerPoint</Application>
  <PresentationFormat>Předvádění na obrazovce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Thea</dc:creator>
  <cp:lastModifiedBy>Simone Sumelidu</cp:lastModifiedBy>
  <cp:revision>1</cp:revision>
  <dcterms:created xsi:type="dcterms:W3CDTF">2024-10-02T16:41:55Z</dcterms:created>
  <dcterms:modified xsi:type="dcterms:W3CDTF">2024-10-03T19:53:39Z</dcterms:modified>
</cp:coreProperties>
</file>