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AFD5F7-4D00-4640-8FB6-A0963ABC35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61C90B3-4661-4E5A-BB17-E00C4F9B64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79E61E-2CEE-4D39-8E6A-B629807DE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DB9D-D8CB-4714-BA1A-735F3581671B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2C10ED-6BB0-48CD-B10C-7E1EEF0DD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B14757-374C-409F-BDF3-EDD84905F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B797-C74C-425F-A6B1-E71AF6134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675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1C5DCC-802F-4460-9C64-DF0EDDA6A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B500F42-D717-416E-B9DD-A91C37CE5A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6CE50F-75EF-4237-9CA6-48810D96C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DB9D-D8CB-4714-BA1A-735F3581671B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423942-84C6-4C48-8E5B-1E0C6EA87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1D3B19-7F67-48E1-9445-DAF85699D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B797-C74C-425F-A6B1-E71AF6134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534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E2B82EC-EB4D-43F3-8400-07A355BCBA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80DD210-2A67-4703-805B-1807B049BB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7D9636-9E71-4F4C-8B64-A820C7172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DB9D-D8CB-4714-BA1A-735F3581671B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303629-DCFC-4404-A024-588248D6D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B79B66-AE26-4D19-BC05-C41E301BD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B797-C74C-425F-A6B1-E71AF6134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453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0FF8D9-FECF-4BED-BA04-6AB053815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9B6F4A-07BD-4AFF-9118-519BD979E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79E232-2B55-439B-A907-FB5F831E9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DB9D-D8CB-4714-BA1A-735F3581671B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F1CF0C-287C-41EE-ABDB-0238BA6D4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086CAE-AB6A-4439-A74F-E5FD3B431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B797-C74C-425F-A6B1-E71AF6134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379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59CA24-1CCE-416E-BD8D-DA400E45C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AAF9546-B200-4A08-A890-49D4750E0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191D45-C2C7-471B-B561-C763CB7F0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DB9D-D8CB-4714-BA1A-735F3581671B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892D0E-A549-48F3-AF8F-470685189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204531-0147-4EC1-9013-01712F231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B797-C74C-425F-A6B1-E71AF6134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261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DDCC5C-DDF0-48AA-AE7E-75AFC4553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3AE701-FD40-4993-8C65-F4DD683BA7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DA29EA2-389B-4D64-B394-FE4CCD46DF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39A754-65ED-473B-BA87-BB2E2B7E9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DB9D-D8CB-4714-BA1A-735F3581671B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7F39D89-37DE-4C7C-8160-6B612B7CA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C95567F-80D1-42D3-8235-0DD568A77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B797-C74C-425F-A6B1-E71AF6134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9443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C87F72-572D-49D4-9A29-F2E0A9656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F6F3860-9868-46BE-A2F2-B4AAEB5AE7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D208701-C7A0-4190-9B2B-6CA55BBC9A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BAE435D-354C-4CA5-8245-75933D335E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4386794-E25C-4FEC-A339-FC1E892031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56DA556-4F89-4D7B-9D5F-B47EB655A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DB9D-D8CB-4714-BA1A-735F3581671B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7464451-EAC5-4D95-8312-0708A3C68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158A74C-5F27-43D0-8D07-B6249C097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B797-C74C-425F-A6B1-E71AF6134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539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7BED61-89F8-4293-900E-CB7568EA1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1F4FDC6-860E-4126-8AE3-570015612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DB9D-D8CB-4714-BA1A-735F3581671B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9CB4FFC-2BE1-4970-8AF8-2FA285936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1491750-B196-4008-8B17-BA23AC6E5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B797-C74C-425F-A6B1-E71AF6134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014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FF1BB0C-57E7-4EB9-B7EF-25F6305CC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DB9D-D8CB-4714-BA1A-735F3581671B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1578453-9B2C-48FB-9C46-3FE220599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C5DC286-14B1-45E4-93C6-E5B7664A7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B797-C74C-425F-A6B1-E71AF6134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729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CEBE62-5D56-4CE8-B413-F6E0619FC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BB39ED-7954-4F87-A51D-1020C6B45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E5CAD10-8BE3-4A00-BA79-0729B6A89D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013EC24-B217-4D04-930D-5F8BC6B67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DB9D-D8CB-4714-BA1A-735F3581671B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D74ADA0-015D-47C1-9FDB-3A11DBECB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474F9F2-FCAE-4C86-9C46-887B6227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B797-C74C-425F-A6B1-E71AF6134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6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1CE53C-7D8A-40B1-8135-7B292A66A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2F306EF-1E46-45F6-BEC2-49F54A902D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0C8CBB5-1A0A-452F-9FB2-4CBC412FA0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56119BE-35A2-48BB-88B3-F747F4842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DB9D-D8CB-4714-BA1A-735F3581671B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A16DCB2-BA19-4963-A201-4BFAA01F7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F78BDD8-C0A9-44A5-81E4-74DC00BE7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B797-C74C-425F-A6B1-E71AF6134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213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335A423-289A-40B2-A3B8-028D1F145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3271F4B-3167-452F-92B5-AC1531FC4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25FC2C-C9CF-4A62-8053-08DAE870F5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2DB9D-D8CB-4714-BA1A-735F3581671B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CBD103-2843-4BCC-9E8D-3A962B8A92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D733CB-F1B7-4C52-81C0-7B62AAEBE5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FB797-C74C-425F-A6B1-E71AF6134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804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24F28-F429-4E6C-901C-746E2DC853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Markovo evangelium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80D8E7D-1173-4EB5-B9C4-5F81B98563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073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2D8CFC-8FA3-1B4D-3708-22FA171CE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lze říct o autorovi </a:t>
            </a:r>
            <a:r>
              <a:rPr lang="cs-CZ" dirty="0" err="1"/>
              <a:t>Mk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ACFA14-7428-3517-5CAC-5C46F702B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1531"/>
            <a:ext cx="10515600" cy="4185431"/>
          </a:xfrm>
        </p:spPr>
        <p:txBody>
          <a:bodyPr>
            <a:normAutofit lnSpcReduction="10000"/>
          </a:bodyPr>
          <a:lstStyle/>
          <a:p>
            <a:pPr>
              <a:spcBef>
                <a:spcPts val="1800"/>
              </a:spcBef>
            </a:pPr>
            <a:r>
              <a:rPr lang="cs-CZ" sz="3200" dirty="0"/>
              <a:t>Nebyl přímým svědkem popisovaných událostí</a:t>
            </a:r>
          </a:p>
          <a:p>
            <a:pPr>
              <a:spcBef>
                <a:spcPts val="1800"/>
              </a:spcBef>
            </a:pPr>
            <a:r>
              <a:rPr lang="cs-CZ" sz="3200" dirty="0"/>
              <a:t>Umí aramejsky, </a:t>
            </a:r>
            <a:r>
              <a:rPr lang="cs-CZ" sz="3200" dirty="0" err="1"/>
              <a:t>aram</a:t>
            </a:r>
            <a:r>
              <a:rPr lang="cs-CZ" sz="3200" dirty="0"/>
              <a:t>. výrazy pro své čtenáře překládá</a:t>
            </a:r>
          </a:p>
          <a:p>
            <a:pPr>
              <a:spcBef>
                <a:spcPts val="1800"/>
              </a:spcBef>
            </a:pPr>
            <a:r>
              <a:rPr lang="cs-CZ" sz="3200" dirty="0"/>
              <a:t>Hodnota řeckých mincí vysvětlena podle římské (</a:t>
            </a:r>
            <a:r>
              <a:rPr lang="cs-CZ" sz="3200" dirty="0" err="1"/>
              <a:t>Mk</a:t>
            </a:r>
            <a:r>
              <a:rPr lang="cs-CZ" sz="3200" dirty="0"/>
              <a:t> 12,42)</a:t>
            </a:r>
          </a:p>
          <a:p>
            <a:pPr>
              <a:spcBef>
                <a:spcPts val="1800"/>
              </a:spcBef>
            </a:pPr>
            <a:r>
              <a:rPr lang="cs-CZ" sz="3200" dirty="0"/>
              <a:t>Nepřesná geografie Palestiny (</a:t>
            </a:r>
            <a:r>
              <a:rPr lang="cs-CZ" sz="3200" dirty="0" err="1"/>
              <a:t>Mk</a:t>
            </a:r>
            <a:r>
              <a:rPr lang="cs-CZ" sz="3200" dirty="0"/>
              <a:t> 5,1; 7,31; 11,1)</a:t>
            </a:r>
          </a:p>
          <a:p>
            <a:pPr>
              <a:spcBef>
                <a:spcPts val="1800"/>
              </a:spcBef>
            </a:pPr>
            <a:r>
              <a:rPr lang="cs-CZ" sz="3200" dirty="0"/>
              <a:t>Nepřesný popis židovských zvyků (</a:t>
            </a:r>
            <a:r>
              <a:rPr lang="cs-CZ" sz="3200" dirty="0" err="1"/>
              <a:t>Mk</a:t>
            </a:r>
            <a:r>
              <a:rPr lang="cs-CZ" sz="3200" dirty="0"/>
              <a:t> 7,3)</a:t>
            </a:r>
          </a:p>
          <a:p>
            <a:pPr>
              <a:spcBef>
                <a:spcPts val="1800"/>
              </a:spcBef>
            </a:pPr>
            <a:r>
              <a:rPr lang="cs-CZ" sz="3200" dirty="0"/>
              <a:t>Adresáti: nežidovská komunita zakoušející utrpení (západ říše? Řím za </a:t>
            </a:r>
            <a:r>
              <a:rPr lang="cs-CZ" sz="3200" dirty="0" err="1"/>
              <a:t>Nerona</a:t>
            </a:r>
            <a:r>
              <a:rPr lang="cs-CZ" sz="3200" dirty="0"/>
              <a:t>?)</a:t>
            </a:r>
          </a:p>
        </p:txBody>
      </p:sp>
    </p:spTree>
    <p:extLst>
      <p:ext uri="{BB962C8B-B14F-4D97-AF65-F5344CB8AC3E}">
        <p14:creationId xmlns:p14="http://schemas.microsoft.com/office/powerpoint/2010/main" val="993875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4AD2F6-C23D-5ED5-6588-08BF8BE5F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Závěry MK v </a:t>
            </a:r>
            <a:r>
              <a:rPr lang="cs-CZ" dirty="0" err="1"/>
              <a:t>rkp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0623EC-214C-C0DB-88BC-99A77FB77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cs-CZ" sz="3600" dirty="0"/>
              <a:t>א  , B a další: </a:t>
            </a:r>
            <a:r>
              <a:rPr lang="cs-CZ" sz="3600" b="1" dirty="0"/>
              <a:t>Bez závěru</a:t>
            </a:r>
            <a:r>
              <a:rPr lang="cs-CZ" sz="3600" dirty="0"/>
              <a:t>. (Text končí </a:t>
            </a:r>
            <a:r>
              <a:rPr lang="cs-CZ" sz="3600" dirty="0" err="1"/>
              <a:t>Mk</a:t>
            </a:r>
            <a:r>
              <a:rPr lang="cs-CZ" sz="3600" dirty="0"/>
              <a:t> 15,8: „… Nikomu nic neřekly, protože se bály.“)</a:t>
            </a:r>
          </a:p>
          <a:p>
            <a:pPr marL="0" indent="0">
              <a:spcAft>
                <a:spcPts val="2400"/>
              </a:spcAft>
              <a:buNone/>
            </a:pPr>
            <a:r>
              <a:rPr lang="cs-CZ" sz="3600" dirty="0"/>
              <a:t>A, C, D a mnoho dalších: </a:t>
            </a:r>
            <a:r>
              <a:rPr lang="cs-CZ" sz="3600" b="1" dirty="0"/>
              <a:t>delší závěr</a:t>
            </a:r>
            <a:r>
              <a:rPr lang="cs-CZ" sz="3600" dirty="0"/>
              <a:t> (</a:t>
            </a:r>
            <a:r>
              <a:rPr lang="cs-CZ" sz="3600" dirty="0" err="1"/>
              <a:t>Mk</a:t>
            </a:r>
            <a:r>
              <a:rPr lang="cs-CZ" sz="3600" dirty="0"/>
              <a:t> 15,9–20) </a:t>
            </a:r>
          </a:p>
          <a:p>
            <a:pPr marL="0" indent="0">
              <a:spcAft>
                <a:spcPts val="2400"/>
              </a:spcAft>
              <a:buNone/>
            </a:pPr>
            <a:r>
              <a:rPr lang="cs-CZ" sz="3600" dirty="0"/>
              <a:t>Některé </a:t>
            </a:r>
            <a:r>
              <a:rPr lang="cs-CZ" sz="3600" dirty="0" err="1"/>
              <a:t>rkp</a:t>
            </a:r>
            <a:r>
              <a:rPr lang="cs-CZ" sz="3600" dirty="0"/>
              <a:t>: </a:t>
            </a:r>
            <a:r>
              <a:rPr lang="cs-CZ" sz="3600" b="1" dirty="0"/>
              <a:t>krátký</a:t>
            </a:r>
            <a:r>
              <a:rPr lang="cs-CZ" sz="3600" dirty="0"/>
              <a:t> </a:t>
            </a:r>
            <a:r>
              <a:rPr lang="cs-CZ" sz="3600" b="1" dirty="0"/>
              <a:t>závěr </a:t>
            </a:r>
            <a:r>
              <a:rPr lang="cs-CZ" sz="3600" dirty="0"/>
              <a:t>nebo krátký + delší závěr</a:t>
            </a:r>
            <a:endParaRPr lang="cs-CZ" sz="3600" b="1" dirty="0"/>
          </a:p>
          <a:p>
            <a:pPr marL="0" indent="0">
              <a:spcAft>
                <a:spcPts val="2400"/>
              </a:spcAft>
              <a:buNone/>
            </a:pPr>
            <a:r>
              <a:rPr lang="cs-CZ" sz="3600" dirty="0"/>
              <a:t>W (032): pouze delší závěr, </a:t>
            </a:r>
            <a:r>
              <a:rPr lang="cs-CZ" sz="3600" b="1" dirty="0"/>
              <a:t>v. 14 rozšířen</a:t>
            </a:r>
          </a:p>
        </p:txBody>
      </p:sp>
    </p:spTree>
    <p:extLst>
      <p:ext uri="{BB962C8B-B14F-4D97-AF65-F5344CB8AC3E}">
        <p14:creationId xmlns:p14="http://schemas.microsoft.com/office/powerpoint/2010/main" val="831653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E8BFE7-776C-47C4-3D51-04CF23636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Závěry </a:t>
            </a:r>
            <a:r>
              <a:rPr lang="cs-CZ" dirty="0" err="1"/>
              <a:t>Mk</a:t>
            </a:r>
            <a:r>
              <a:rPr lang="cs-CZ" dirty="0"/>
              <a:t>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5578FD-7C37-A101-6EFE-E94DC930F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1824"/>
            <a:ext cx="10515600" cy="45651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Delší, tzv. kanonický závěr</a:t>
            </a:r>
            <a:r>
              <a:rPr lang="cs-CZ" dirty="0"/>
              <a:t>: </a:t>
            </a:r>
            <a:r>
              <a:rPr lang="cs-CZ" dirty="0" err="1"/>
              <a:t>Mk</a:t>
            </a:r>
            <a:r>
              <a:rPr lang="cs-CZ" dirty="0"/>
              <a:t> 15,9–20.</a:t>
            </a:r>
          </a:p>
          <a:p>
            <a:pPr marL="0" indent="0">
              <a:buNone/>
            </a:pPr>
            <a:r>
              <a:rPr lang="cs-CZ" b="1" dirty="0"/>
              <a:t>Krátký závěr </a:t>
            </a:r>
            <a:r>
              <a:rPr lang="cs-CZ" dirty="0"/>
              <a:t>(přel. Ladislav Tichý): „Všechno, co jim bylo přikázáno, oznámily neprodleně těm, kteří byli s Petrem. Potom sám Ježíš rozeslal jejich prostřednictvím od východu až na západ posvátnou a nehynoucí zvěst věčné spásy. Amen. </a:t>
            </a:r>
          </a:p>
          <a:p>
            <a:pPr marL="0" indent="0">
              <a:buNone/>
            </a:pPr>
            <a:r>
              <a:rPr lang="cs-CZ" b="1" dirty="0" err="1"/>
              <a:t>Mk</a:t>
            </a:r>
            <a:r>
              <a:rPr lang="cs-CZ" b="1" dirty="0"/>
              <a:t> 16,14 rozšíření </a:t>
            </a:r>
            <a:r>
              <a:rPr lang="cs-CZ" dirty="0"/>
              <a:t>(přel. Ladislav Tichý): A oni se omlouvali takto: tento věk nezákonnosti a nevěry je pod satanem, který nedovoluje, aby co je nečisté od duchů, chápalo Boží pravdu a sílu. Proto zjev už svou spravedlnost! Oni to řekli Kristu a Kristus jim odvětil: Hranice let satanovy vlády je naplněna. Ale blíží se jiné hrozné věci. Za ty, kteří zhřešili, jsem byl vydán na smrt, aby se obrátili k pravdě a už nehřešili, aby zdědili duchovní a nepomíjející slávu spravedlnosti v nebi. </a:t>
            </a:r>
          </a:p>
        </p:txBody>
      </p:sp>
    </p:spTree>
    <p:extLst>
      <p:ext uri="{BB962C8B-B14F-4D97-AF65-F5344CB8AC3E}">
        <p14:creationId xmlns:p14="http://schemas.microsoft.com/office/powerpoint/2010/main" val="857921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9DBF90-5751-7F2E-3F88-05E3F4D33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literárního díla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C95510-55C1-2968-AAE2-4BE40B45A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První část: uzdravování a kázání v Galileji, neporozumění, spory, střety se zlem</a:t>
            </a:r>
          </a:p>
          <a:p>
            <a:pPr marL="0" indent="0">
              <a:buNone/>
            </a:pPr>
            <a:r>
              <a:rPr lang="cs-CZ" sz="3600" dirty="0"/>
              <a:t>	</a:t>
            </a:r>
            <a:r>
              <a:rPr lang="cs-CZ" sz="2000" dirty="0"/>
              <a:t>* </a:t>
            </a:r>
            <a:r>
              <a:rPr lang="cs-CZ" sz="2400" dirty="0"/>
              <a:t>Jan Křtitel, první den spory v </a:t>
            </a:r>
            <a:r>
              <a:rPr lang="cs-CZ" sz="2400" dirty="0" err="1"/>
              <a:t>Kafarnaum</a:t>
            </a:r>
            <a:r>
              <a:rPr lang="cs-CZ" sz="2400" dirty="0"/>
              <a:t> (</a:t>
            </a:r>
            <a:r>
              <a:rPr lang="cs-CZ" sz="2400" dirty="0" err="1"/>
              <a:t>Mk</a:t>
            </a:r>
            <a:r>
              <a:rPr lang="cs-CZ" sz="2400" dirty="0"/>
              <a:t> 1,1–3,6) </a:t>
            </a:r>
          </a:p>
          <a:p>
            <a:pPr marL="0" indent="0">
              <a:buNone/>
            </a:pPr>
            <a:r>
              <a:rPr lang="cs-CZ" sz="2400" dirty="0"/>
              <a:t>	* Vyvolení Dvanácti, nedorozumění s příbuznými (</a:t>
            </a:r>
            <a:r>
              <a:rPr lang="cs-CZ" sz="2400" dirty="0" err="1"/>
              <a:t>Mk</a:t>
            </a:r>
            <a:r>
              <a:rPr lang="cs-CZ" sz="2400" dirty="0"/>
              <a:t> 3,7 –6,6)</a:t>
            </a:r>
          </a:p>
          <a:p>
            <a:pPr marL="0" indent="0">
              <a:buNone/>
            </a:pPr>
            <a:r>
              <a:rPr lang="cs-CZ" sz="2400" dirty="0"/>
              <a:t>	*Rozeslání Dvanácti, nasycení 5000, chození po vodě, spory, nasycení 4000, 	neporozumění (</a:t>
            </a:r>
            <a:r>
              <a:rPr lang="cs-CZ" sz="2400" dirty="0" err="1"/>
              <a:t>Mk</a:t>
            </a:r>
            <a:r>
              <a:rPr lang="cs-CZ" sz="2400" dirty="0"/>
              <a:t> 6,7 –8,26)</a:t>
            </a:r>
          </a:p>
          <a:p>
            <a:pPr marL="0" indent="0">
              <a:buNone/>
            </a:pPr>
            <a:r>
              <a:rPr lang="cs-CZ" sz="3600" dirty="0"/>
              <a:t>	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531057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F2B39A-B180-BD0A-2B7F-B55749C89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literárního díla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5A76A4-EFAA-7F5C-5C2A-7FDBAA25E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dirty="0"/>
              <a:t>Druhá část: předpověď utrpení, smrt v Jeruzalémě, vzkříšení</a:t>
            </a:r>
          </a:p>
          <a:p>
            <a:pPr marL="0" indent="0">
              <a:buNone/>
            </a:pPr>
            <a:r>
              <a:rPr lang="cs-CZ" sz="3200" dirty="0"/>
              <a:t>	</a:t>
            </a:r>
            <a:r>
              <a:rPr lang="cs-CZ" sz="2400" dirty="0"/>
              <a:t>* Trojí předpověď utrpení, Petrovo vyznání, proměnění na hoře, 	učení 	(</a:t>
            </a:r>
            <a:r>
              <a:rPr lang="cs-CZ" sz="2400" dirty="0" err="1"/>
              <a:t>Mk</a:t>
            </a:r>
            <a:r>
              <a:rPr lang="cs-CZ" sz="2400" dirty="0"/>
              <a:t> 8,27 –10,52)</a:t>
            </a:r>
          </a:p>
          <a:p>
            <a:pPr marL="0" indent="0">
              <a:buNone/>
            </a:pPr>
            <a:r>
              <a:rPr lang="cs-CZ" sz="2400" dirty="0"/>
              <a:t>	* Působení v Jeruzalémě (</a:t>
            </a:r>
            <a:r>
              <a:rPr lang="cs-CZ" sz="2400" dirty="0" err="1"/>
              <a:t>Mk</a:t>
            </a:r>
            <a:r>
              <a:rPr lang="cs-CZ" sz="2400" dirty="0"/>
              <a:t> 11 –13)</a:t>
            </a:r>
          </a:p>
          <a:p>
            <a:pPr marL="0" indent="0">
              <a:buNone/>
            </a:pPr>
            <a:r>
              <a:rPr lang="cs-CZ" sz="2400" dirty="0"/>
              <a:t>	* Pomazání, poslední večeře, utrpení, ukřižování, pohřeb, prázdný hrob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/>
              <a:t>	Závěry (viz níže)</a:t>
            </a:r>
            <a:endParaRPr lang="cs-CZ" sz="2400" dirty="0"/>
          </a:p>
          <a:p>
            <a:pPr marL="0" indent="0">
              <a:buNone/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8313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61674D-9279-40C9-A057-FA4ACE199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Dle tradice autorem </a:t>
            </a:r>
            <a:r>
              <a:rPr lang="cs-CZ" dirty="0" err="1"/>
              <a:t>Mk</a:t>
            </a:r>
            <a:r>
              <a:rPr lang="cs-CZ" dirty="0"/>
              <a:t> Jan Marek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DCE468-9BDF-4C26-9DA4-A9F4AACCB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8576"/>
            <a:ext cx="10515600" cy="458838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3000" b="1" dirty="0" err="1"/>
              <a:t>Papias</a:t>
            </a:r>
            <a:r>
              <a:rPr lang="cs-CZ" sz="3000" b="1" dirty="0"/>
              <a:t> z </a:t>
            </a:r>
            <a:r>
              <a:rPr lang="cs-CZ" sz="3000" b="1" dirty="0" err="1"/>
              <a:t>Hierapole</a:t>
            </a:r>
            <a:r>
              <a:rPr lang="cs-CZ" sz="3000" b="1" dirty="0"/>
              <a:t> </a:t>
            </a:r>
            <a:r>
              <a:rPr lang="cs-CZ" sz="3000" dirty="0"/>
              <a:t>(cca 130): 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„Presbyter [Jan] také říkal: ‚Marek se stal Petrovým tlumočníkem (</a:t>
            </a:r>
            <a:r>
              <a:rPr lang="cs-CZ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ἑρμηνευτ</a:t>
            </a:r>
            <a:r>
              <a:rPr lang="el-GR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ή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ς). Pečlivě zapsal všechno, co si zapamatoval z Pánových výroků a skutků,‘ ovšem nikoli v patřičném pořadí. Však je také neslyšel přímo od Pána: nebyl jeho následovníkem, ale později Petrovým. Petr se při své výuce řídil tím, co posluchači v danou chvíli potřebovali slyšet – nešlo mu o to, aby zachoval chronologické pořadí Pánových výroků. Od Marka tedy nebylo žádnou chybou, že věci napsal v takovém [sledu], jak si v paměti vybavil. Snažil se jen o to, aby nevynechal nic z toho, co </a:t>
            </a:r>
            <a:r>
              <a:rPr lang="pl-PL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 Petra] slyšel, a aby nic nepodal zkresleně“ (in: </a:t>
            </a:r>
            <a:r>
              <a:rPr lang="cs-CZ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Eusebios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30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cs-CZ" sz="3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3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eccl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III,39,15).</a:t>
            </a:r>
          </a:p>
        </p:txBody>
      </p:sp>
    </p:spTree>
    <p:extLst>
      <p:ext uri="{BB962C8B-B14F-4D97-AF65-F5344CB8AC3E}">
        <p14:creationId xmlns:p14="http://schemas.microsoft.com/office/powerpoint/2010/main" val="2597367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C5C08-4E11-87FB-239B-DCBA9115D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Dle tradice autorem </a:t>
            </a:r>
            <a:r>
              <a:rPr lang="cs-CZ" dirty="0" err="1"/>
              <a:t>Mk</a:t>
            </a:r>
            <a:r>
              <a:rPr lang="cs-CZ" dirty="0"/>
              <a:t> Jan Marek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17B0A3-71F5-C3CC-E89D-41AAA638D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3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Irenej</a:t>
            </a:r>
            <a:r>
              <a:rPr lang="cs-CZ" sz="3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 Lyonu 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(cca 180): „Když Petr a Pavel </a:t>
            </a:r>
            <a:r>
              <a:rPr lang="cs-CZ" sz="3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Římě 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hlásali evangelium a zakládali církev, dal Matouš Židům evangelium k dispozici v písemné formě a v jejich vlastním jazyce. </a:t>
            </a:r>
            <a:r>
              <a:rPr lang="cs-CZ" sz="3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Pavlově a Petrově smrti také Petrův učedník a tlumočník Marek nám písemně předal Petrova kázání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Pak Lukáš, následovník Pavlův, zapsal do knihy evangelium, jak je hlásal Pavel. A potom sám Pánův učedník Jan, který spočinul na Pánových prsou (J 13,25), vydal evangelium, když pobýval v asijském </a:t>
            </a:r>
            <a:r>
              <a:rPr lang="cs-CZ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Efezu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(</a:t>
            </a:r>
            <a:r>
              <a:rPr lang="cs-CZ" sz="3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</a:t>
            </a:r>
            <a:r>
              <a:rPr lang="cs-CZ" sz="3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30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cs-CZ" sz="3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aer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III,1,1).</a:t>
            </a:r>
          </a:p>
          <a:p>
            <a:pPr marL="0" indent="0">
              <a:buNone/>
            </a:pPr>
            <a:endParaRPr lang="cs-CZ" sz="3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000" dirty="0">
                <a:latin typeface="Calibri" panose="020F0502020204030204" pitchFamily="34" charset="0"/>
                <a:cs typeface="Times New Roman" panose="02020603050405020304" pitchFamily="18" charset="0"/>
              </a:rPr>
              <a:t>Obdobně </a:t>
            </a:r>
            <a:r>
              <a:rPr lang="cs-CZ" sz="3000" b="1" dirty="0">
                <a:latin typeface="Calibri" panose="020F0502020204030204" pitchFamily="34" charset="0"/>
                <a:cs typeface="Times New Roman" panose="02020603050405020304" pitchFamily="18" charset="0"/>
              </a:rPr>
              <a:t>Tertulián</a:t>
            </a:r>
            <a:r>
              <a:rPr lang="cs-CZ" sz="3000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3000" i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Adv</a:t>
            </a:r>
            <a:r>
              <a:rPr lang="cs-CZ" sz="3000" i="1" dirty="0">
                <a:latin typeface="Calibri" panose="020F0502020204030204" pitchFamily="34" charset="0"/>
                <a:cs typeface="Times New Roman" panose="02020603050405020304" pitchFamily="18" charset="0"/>
              </a:rPr>
              <a:t>. Marc. </a:t>
            </a:r>
            <a:r>
              <a:rPr lang="cs-CZ" sz="3000" dirty="0">
                <a:latin typeface="Calibri" panose="020F0502020204030204" pitchFamily="34" charset="0"/>
                <a:cs typeface="Times New Roman" panose="02020603050405020304" pitchFamily="18" charset="0"/>
              </a:rPr>
              <a:t>IV,5,3.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3083904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8699AA-CCF8-254E-2428-F771EEED0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9721"/>
          </a:xfrm>
        </p:spPr>
        <p:txBody>
          <a:bodyPr/>
          <a:lstStyle/>
          <a:p>
            <a:r>
              <a:rPr lang="cs-CZ" dirty="0"/>
              <a:t>Dle tradice autorem </a:t>
            </a:r>
            <a:r>
              <a:rPr lang="cs-CZ" dirty="0" err="1"/>
              <a:t>Mk</a:t>
            </a:r>
            <a:r>
              <a:rPr lang="cs-CZ" dirty="0"/>
              <a:t> Jan Marek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74BAFA-1F7A-F18B-3C24-31526F64A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3817"/>
            <a:ext cx="10515600" cy="46649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Klement Alexandrijský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(cca 190): „Evangelia, která obsahují rodokmen, byla prý napsána napřed. Markovo evangelium mělo následující Boží řízení: Když Petr v Římě otevřeně hlásal slovo [Boží], a v Duchu vykládal evangelium, velké množství jeho posluchačů prosilo Marka, aby jako ten, kdo Petra již delší dobu následuje a má v paměti, co říká, jeho slova zapsal. On to učinil a evangelium předal těm, kdo ho o to prosili. Když se o tom dozvěděl Petr, ani mu v tom svými napomenutími nebránil, ani ho k tomu nepobízel. Naposled napsal Jan, na naléhání svých přátel a nesen Duchem, duchovní evangelium, neboť si byl vědom, že věci tělesné byly již v [ostatních] evangeliích objasněny“ (</a:t>
            </a:r>
            <a:r>
              <a:rPr lang="cs-CZ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Hypot</a:t>
            </a: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zl. 8, in: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Eusebios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</a:t>
            </a: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eccl</a:t>
            </a: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VI,14,5–7, přel. Jana Plátová).</a:t>
            </a:r>
          </a:p>
        </p:txBody>
      </p:sp>
    </p:spTree>
    <p:extLst>
      <p:ext uri="{BB962C8B-B14F-4D97-AF65-F5344CB8AC3E}">
        <p14:creationId xmlns:p14="http://schemas.microsoft.com/office/powerpoint/2010/main" val="204531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79C4DB-4406-3C52-68C0-08B7D8500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Jan Marek v NZ listech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540C88-DDF8-CA5D-BF3A-7778E1BE5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1P 5,13: „Pozdravuje vás … Marek, můj syn.“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 err="1"/>
              <a:t>Fm</a:t>
            </a:r>
            <a:r>
              <a:rPr lang="cs-CZ" sz="3200" dirty="0"/>
              <a:t> 23–24: „Pozdravuje tě … Marek…“ 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 err="1"/>
              <a:t>Ko</a:t>
            </a:r>
            <a:r>
              <a:rPr lang="cs-CZ" sz="3200" dirty="0"/>
              <a:t> 4,10: „Pozdravuje vás </a:t>
            </a:r>
            <a:r>
              <a:rPr lang="cs-CZ" sz="3200" dirty="0" err="1"/>
              <a:t>Barnabášův</a:t>
            </a:r>
            <a:r>
              <a:rPr lang="cs-CZ" sz="3200" dirty="0"/>
              <a:t> bratranec Marek…“</a:t>
            </a:r>
          </a:p>
          <a:p>
            <a:pPr marL="0" indent="0">
              <a:buNone/>
            </a:pPr>
            <a:r>
              <a:rPr lang="cs-CZ" sz="3200" dirty="0"/>
              <a:t>2Tm 4,11: „Je se mnou jen Lukáš. Vezmi s sebou Marka, výborně mi poslouží.“</a:t>
            </a:r>
          </a:p>
        </p:txBody>
      </p:sp>
    </p:spTree>
    <p:extLst>
      <p:ext uri="{BB962C8B-B14F-4D97-AF65-F5344CB8AC3E}">
        <p14:creationId xmlns:p14="http://schemas.microsoft.com/office/powerpoint/2010/main" val="318500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3476BA-7BB0-F5B8-20B7-6C9814FC8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Jan Marek v NZ Skutcích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377FF0-8CEF-6CD2-72B2-EDDBF1F78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1342"/>
            <a:ext cx="10515600" cy="49284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Sk 12,12: Petr vyvedený andělem z vězení jde do domu Marie, matky Jana zvaného Marek, kde byli shromážděni jeho přátelé.</a:t>
            </a:r>
          </a:p>
          <a:p>
            <a:pPr marL="0" indent="0">
              <a:buNone/>
            </a:pPr>
            <a:r>
              <a:rPr lang="cs-CZ" dirty="0"/>
              <a:t>Sk 12,25 (ČEP): „Když Barnabáš a Saul splnili své poslání, vrátili se z Jeruzaléma do Antiochie a vzali s sebou Jana zvaného Marek.“</a:t>
            </a:r>
          </a:p>
          <a:p>
            <a:pPr marL="0" indent="0">
              <a:buNone/>
            </a:pPr>
            <a:r>
              <a:rPr lang="cs-CZ" dirty="0"/>
              <a:t>Sk 13,5 (ČEP): „Když (Pavel/Saul a Barnabáš) dopluli do </a:t>
            </a:r>
            <a:r>
              <a:rPr lang="cs-CZ" dirty="0" err="1"/>
              <a:t>Salaminy</a:t>
            </a:r>
            <a:r>
              <a:rPr lang="cs-CZ" dirty="0"/>
              <a:t>, zvěstovali tu slovo Boží v židovských synagógách. Měli s sebou i Jana jako pomocníka.“</a:t>
            </a:r>
          </a:p>
          <a:p>
            <a:pPr marL="0" indent="0">
              <a:buNone/>
            </a:pPr>
            <a:r>
              <a:rPr lang="cs-CZ" dirty="0"/>
              <a:t>Sk 13,13 (ČEP): „</a:t>
            </a:r>
            <a:r>
              <a:rPr lang="pt-BR" dirty="0"/>
              <a:t>Z </a:t>
            </a:r>
            <a:r>
              <a:rPr lang="pt-BR" dirty="0" err="1"/>
              <a:t>Páfu</a:t>
            </a:r>
            <a:r>
              <a:rPr lang="pt-BR" dirty="0"/>
              <a:t> se Pavel se </a:t>
            </a:r>
            <a:r>
              <a:rPr lang="pt-BR" dirty="0" err="1"/>
              <a:t>svými</a:t>
            </a:r>
            <a:r>
              <a:rPr lang="pt-BR" dirty="0"/>
              <a:t> </a:t>
            </a:r>
            <a:r>
              <a:rPr lang="pt-BR" dirty="0" err="1"/>
              <a:t>průvodci</a:t>
            </a:r>
            <a:r>
              <a:rPr lang="pt-BR" dirty="0"/>
              <a:t> </a:t>
            </a:r>
            <a:r>
              <a:rPr lang="pt-BR" dirty="0" err="1"/>
              <a:t>plavil</a:t>
            </a:r>
            <a:r>
              <a:rPr lang="pt-BR" dirty="0"/>
              <a:t> do </a:t>
            </a:r>
            <a:r>
              <a:rPr lang="pt-BR" dirty="0" err="1"/>
              <a:t>Perge</a:t>
            </a:r>
            <a:r>
              <a:rPr lang="pt-BR" dirty="0"/>
              <a:t> v </a:t>
            </a:r>
            <a:r>
              <a:rPr lang="pt-BR" dirty="0" err="1"/>
              <a:t>Pamfylii</a:t>
            </a:r>
            <a:r>
              <a:rPr lang="pt-BR" dirty="0"/>
              <a:t>. Ale Jan se </a:t>
            </a:r>
            <a:r>
              <a:rPr lang="pt-BR" dirty="0" err="1"/>
              <a:t>od</a:t>
            </a:r>
            <a:r>
              <a:rPr lang="pt-BR" dirty="0"/>
              <a:t> </a:t>
            </a:r>
            <a:r>
              <a:rPr lang="pt-BR" dirty="0" err="1"/>
              <a:t>nich</a:t>
            </a:r>
            <a:r>
              <a:rPr lang="pt-BR" dirty="0"/>
              <a:t> </a:t>
            </a:r>
            <a:r>
              <a:rPr lang="pt-BR" dirty="0" err="1"/>
              <a:t>oddělil</a:t>
            </a:r>
            <a:r>
              <a:rPr lang="pt-BR" dirty="0"/>
              <a:t> a </a:t>
            </a:r>
            <a:r>
              <a:rPr lang="pt-BR" dirty="0" err="1"/>
              <a:t>vrátil</a:t>
            </a:r>
            <a:r>
              <a:rPr lang="pt-BR" dirty="0"/>
              <a:t> se do </a:t>
            </a:r>
            <a:r>
              <a:rPr lang="pt-BR" dirty="0" err="1"/>
              <a:t>Jeruzaléma</a:t>
            </a:r>
            <a:r>
              <a:rPr lang="pt-BR" dirty="0"/>
              <a:t>.</a:t>
            </a:r>
            <a:r>
              <a:rPr lang="cs-CZ" dirty="0"/>
              <a:t>“</a:t>
            </a:r>
          </a:p>
          <a:p>
            <a:pPr marL="0" indent="0">
              <a:buNone/>
            </a:pPr>
            <a:r>
              <a:rPr lang="cs-CZ" dirty="0"/>
              <a:t>Sk 15,37–40 (ČEP): „Barnabáš chtěl s sebou vzít také Jana Marka. Pavel však nepokládal za správné vzít ho s sebou, poněvadž je opustil v </a:t>
            </a:r>
            <a:r>
              <a:rPr lang="cs-CZ" dirty="0" err="1"/>
              <a:t>Pamfylii</a:t>
            </a:r>
            <a:r>
              <a:rPr lang="cs-CZ" dirty="0"/>
              <a:t> a v práci s nimi nepokračoval. Vznikla z toho taková neshoda, že se spolu rozešli: Barnabáš vzal s sebou Marka a plavil se na Kypr, Pavel si vybral za spolupracovníka </a:t>
            </a:r>
            <a:r>
              <a:rPr lang="cs-CZ" dirty="0" err="1"/>
              <a:t>Silase</a:t>
            </a:r>
            <a:r>
              <a:rPr lang="cs-CZ" dirty="0"/>
              <a:t>.“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9980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8FDC87-AA8C-E7A3-351D-A3097ADE9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48916"/>
          </a:xfrm>
        </p:spPr>
        <p:txBody>
          <a:bodyPr/>
          <a:lstStyle/>
          <a:p>
            <a:r>
              <a:rPr lang="cs-CZ" dirty="0"/>
              <a:t>Co lze říct o autorovi </a:t>
            </a:r>
            <a:r>
              <a:rPr lang="cs-CZ" dirty="0" err="1"/>
              <a:t>Mk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2A5A9F-D307-E881-C4DD-623F6C74C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84522"/>
            <a:ext cx="10515600" cy="4092441"/>
          </a:xfrm>
        </p:spPr>
        <p:txBody>
          <a:bodyPr>
            <a:normAutofit lnSpcReduction="10000"/>
          </a:bodyPr>
          <a:lstStyle/>
          <a:p>
            <a:pPr>
              <a:spcBef>
                <a:spcPts val="1800"/>
              </a:spcBef>
            </a:pPr>
            <a:r>
              <a:rPr lang="cs-CZ" sz="3200" dirty="0"/>
              <a:t>Zřejmě jediný autor (</a:t>
            </a:r>
            <a:r>
              <a:rPr lang="cs-CZ" sz="3200" dirty="0" err="1"/>
              <a:t>Mk</a:t>
            </a:r>
            <a:r>
              <a:rPr lang="cs-CZ" sz="3200" dirty="0"/>
              <a:t> 1,1–16,8) + kratší/delší závěr</a:t>
            </a:r>
          </a:p>
          <a:p>
            <a:pPr>
              <a:spcBef>
                <a:spcPts val="1800"/>
              </a:spcBef>
            </a:pPr>
            <a:r>
              <a:rPr lang="cs-CZ" sz="3200" dirty="0"/>
              <a:t>Jednoduchá řečtina se semitskými rysy</a:t>
            </a:r>
          </a:p>
          <a:p>
            <a:pPr>
              <a:spcBef>
                <a:spcPts val="1800"/>
              </a:spcBef>
            </a:pPr>
            <a:r>
              <a:rPr lang="cs-CZ" sz="3200" dirty="0"/>
              <a:t>Nejvíce aramejských výrazů v NZ (</a:t>
            </a:r>
            <a:r>
              <a:rPr lang="cs-CZ" sz="3200" dirty="0" err="1"/>
              <a:t>Mk</a:t>
            </a:r>
            <a:r>
              <a:rPr lang="cs-CZ" sz="3200" dirty="0"/>
              <a:t> 3,17: </a:t>
            </a:r>
            <a:r>
              <a:rPr lang="el-GR" sz="3200" dirty="0" err="1"/>
              <a:t>βοανηργές</a:t>
            </a:r>
            <a:r>
              <a:rPr lang="cs-CZ" sz="3200" dirty="0"/>
              <a:t>; 5,41: </a:t>
            </a:r>
            <a:r>
              <a:rPr lang="el-GR" sz="3200" dirty="0" err="1"/>
              <a:t>ταλιθα</a:t>
            </a:r>
            <a:r>
              <a:rPr lang="el-GR" sz="3200" dirty="0"/>
              <a:t> </a:t>
            </a:r>
            <a:r>
              <a:rPr lang="el-GR" sz="3200" dirty="0" err="1"/>
              <a:t>κουμ</a:t>
            </a:r>
            <a:r>
              <a:rPr lang="cs-CZ" sz="3200" dirty="0"/>
              <a:t>; 7,34: </a:t>
            </a:r>
            <a:r>
              <a:rPr lang="el-GR" sz="3200" dirty="0" err="1"/>
              <a:t>εφφαθα</a:t>
            </a:r>
            <a:r>
              <a:rPr lang="cs-CZ" sz="3200" dirty="0"/>
              <a:t>; 14,36: </a:t>
            </a:r>
            <a:r>
              <a:rPr lang="el-GR" sz="3200" dirty="0" err="1"/>
              <a:t>αββα</a:t>
            </a:r>
            <a:r>
              <a:rPr lang="cs-CZ" sz="3200" dirty="0"/>
              <a:t>; 15,34: </a:t>
            </a:r>
            <a:r>
              <a:rPr lang="el-GR" sz="3200" dirty="0" err="1"/>
              <a:t>ελωι</a:t>
            </a:r>
            <a:r>
              <a:rPr lang="el-GR" sz="3200" dirty="0"/>
              <a:t> </a:t>
            </a:r>
            <a:r>
              <a:rPr lang="el-GR" sz="3200" dirty="0" err="1"/>
              <a:t>ελωι</a:t>
            </a:r>
            <a:r>
              <a:rPr lang="el-GR" sz="3200" dirty="0"/>
              <a:t> </a:t>
            </a:r>
            <a:r>
              <a:rPr lang="el-GR" sz="3200" dirty="0" err="1"/>
              <a:t>λεμα</a:t>
            </a:r>
            <a:r>
              <a:rPr lang="el-GR" sz="3200" dirty="0"/>
              <a:t> </a:t>
            </a:r>
            <a:r>
              <a:rPr lang="el-GR" sz="3200" dirty="0" err="1"/>
              <a:t>σαβαχθανι</a:t>
            </a:r>
            <a:r>
              <a:rPr lang="cs-CZ" sz="3200" dirty="0"/>
              <a:t>). </a:t>
            </a:r>
          </a:p>
          <a:p>
            <a:pPr>
              <a:spcBef>
                <a:spcPts val="1800"/>
              </a:spcBef>
            </a:pPr>
            <a:r>
              <a:rPr lang="cs-CZ" sz="3200" dirty="0"/>
              <a:t>Užívá i latinismy (</a:t>
            </a:r>
            <a:r>
              <a:rPr lang="cs-CZ" sz="3200" dirty="0" err="1"/>
              <a:t>Mk</a:t>
            </a:r>
            <a:r>
              <a:rPr lang="cs-CZ" sz="3200" dirty="0"/>
              <a:t> 5,9: </a:t>
            </a:r>
            <a:r>
              <a:rPr lang="el-GR" sz="3200" dirty="0" err="1"/>
              <a:t>λεγιών</a:t>
            </a:r>
            <a:r>
              <a:rPr lang="cs-CZ" sz="3200" dirty="0"/>
              <a:t>, 6,27: </a:t>
            </a:r>
            <a:r>
              <a:rPr lang="el-GR" sz="3200" dirty="0" err="1"/>
              <a:t>σπεκουλάτωρ</a:t>
            </a:r>
            <a:r>
              <a:rPr lang="cs-CZ" sz="3200" dirty="0"/>
              <a:t>; 12,14: </a:t>
            </a:r>
            <a:r>
              <a:rPr lang="el-GR" sz="3200" dirty="0" err="1"/>
              <a:t>κῆνσος</a:t>
            </a:r>
            <a:r>
              <a:rPr lang="cs-CZ" sz="3200" dirty="0"/>
              <a:t>; 12,15: </a:t>
            </a:r>
            <a:r>
              <a:rPr lang="el-GR" sz="3200" dirty="0" err="1"/>
              <a:t>δηνάριον</a:t>
            </a:r>
            <a:r>
              <a:rPr lang="cs-CZ" sz="3200" dirty="0"/>
              <a:t>; 12,42: </a:t>
            </a:r>
            <a:r>
              <a:rPr lang="el-GR" sz="3200" dirty="0" err="1"/>
              <a:t>κοδράντης</a:t>
            </a:r>
            <a:r>
              <a:rPr lang="cs-CZ" sz="3200" dirty="0"/>
              <a:t>; 15,16: </a:t>
            </a:r>
            <a:r>
              <a:rPr lang="el-GR" sz="3200" dirty="0" err="1"/>
              <a:t>πραιτώριον</a:t>
            </a:r>
            <a:r>
              <a:rPr 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459152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1199</Words>
  <Application>Microsoft Office PowerPoint</Application>
  <PresentationFormat>Širokoúhlá obrazovka</PresentationFormat>
  <Paragraphs>56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Markovo evangelium</vt:lpstr>
      <vt:lpstr>Struktura literárního díla</vt:lpstr>
      <vt:lpstr>Struktura literárního díla</vt:lpstr>
      <vt:lpstr>Dle tradice autorem Mk Jan Marek</vt:lpstr>
      <vt:lpstr>Dle tradice autorem Mk Jan Marek</vt:lpstr>
      <vt:lpstr>Dle tradice autorem Mk Jan Marek</vt:lpstr>
      <vt:lpstr>Jan Marek v NZ listech</vt:lpstr>
      <vt:lpstr>Jan Marek v NZ Skutcích</vt:lpstr>
      <vt:lpstr>Co lze říct o autorovi Mk?</vt:lpstr>
      <vt:lpstr>Co lze říct o autorovi Mk?</vt:lpstr>
      <vt:lpstr>Závěry MK v rkp</vt:lpstr>
      <vt:lpstr>Závěry Mk: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Markovo evangeliium</dc:title>
  <dc:creator>Katedra</dc:creator>
  <cp:lastModifiedBy>Veronika Hrůšová</cp:lastModifiedBy>
  <cp:revision>13</cp:revision>
  <dcterms:created xsi:type="dcterms:W3CDTF">2024-10-17T13:35:14Z</dcterms:created>
  <dcterms:modified xsi:type="dcterms:W3CDTF">2024-10-25T10:43:39Z</dcterms:modified>
</cp:coreProperties>
</file>