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69" r:id="rId5"/>
    <p:sldId id="265" r:id="rId6"/>
    <p:sldId id="266" r:id="rId7"/>
    <p:sldId id="267" r:id="rId8"/>
    <p:sldId id="257" r:id="rId9"/>
    <p:sldId id="259" r:id="rId10"/>
    <p:sldId id="260" r:id="rId11"/>
    <p:sldId id="262" r:id="rId12"/>
    <p:sldId id="261" r:id="rId13"/>
    <p:sldId id="263" r:id="rId14"/>
    <p:sldId id="26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FD5F7-4D00-4640-8FB6-A0963ABC35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61C90B3-4661-4E5A-BB17-E00C4F9B64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79E61E-2CEE-4D39-8E6A-B629807DE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2C10ED-6BB0-48CD-B10C-7E1EEF0DD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B14757-374C-409F-BDF3-EDD84905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67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C5DCC-802F-4460-9C64-DF0EDDA6A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B500F42-D717-416E-B9DD-A91C37CE5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6CE50F-75EF-4237-9CA6-48810D96C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423942-84C6-4C48-8E5B-1E0C6EA87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1D3B19-7F67-48E1-9445-DAF85699D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53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E2B82EC-EB4D-43F3-8400-07A355BCB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80DD210-2A67-4703-805B-1807B049B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7D9636-9E71-4F4C-8B64-A820C717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303629-DCFC-4404-A024-588248D6D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B79B66-AE26-4D19-BC05-C41E301BD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45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FF8D9-FECF-4BED-BA04-6AB053815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9B6F4A-07BD-4AFF-9118-519BD979E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79E232-2B55-439B-A907-FB5F831E9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F1CF0C-287C-41EE-ABDB-0238BA6D4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086CAE-AB6A-4439-A74F-E5FD3B431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37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9CA24-1CCE-416E-BD8D-DA400E45C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AAF9546-B200-4A08-A890-49D4750E0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191D45-C2C7-471B-B561-C763CB7F0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892D0E-A549-48F3-AF8F-470685189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204531-0147-4EC1-9013-01712F231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261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DCC5C-DDF0-48AA-AE7E-75AFC4553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3AE701-FD40-4993-8C65-F4DD683BA7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DA29EA2-389B-4D64-B394-FE4CCD46D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39A754-65ED-473B-BA87-BB2E2B7E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F39D89-37DE-4C7C-8160-6B612B7C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95567F-80D1-42D3-8235-0DD568A77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44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C87F72-572D-49D4-9A29-F2E0A965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6F3860-9868-46BE-A2F2-B4AAEB5AE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D208701-C7A0-4190-9B2B-6CA55BBC9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BAE435D-354C-4CA5-8245-75933D335E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4386794-E25C-4FEC-A339-FC1E89203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56DA556-4F89-4D7B-9D5F-B47EB655A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7464451-EAC5-4D95-8312-0708A3C68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158A74C-5F27-43D0-8D07-B6249C097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3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7BED61-89F8-4293-900E-CB7568EA1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F4FDC6-860E-4126-8AE3-570015612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9CB4FFC-2BE1-4970-8AF8-2FA285936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1491750-B196-4008-8B17-BA23AC6E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01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FF1BB0C-57E7-4EB9-B7EF-25F6305CC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1578453-9B2C-48FB-9C46-3FE220599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5DC286-14B1-45E4-93C6-E5B7664A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72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EBE62-5D56-4CE8-B413-F6E0619FC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BB39ED-7954-4F87-A51D-1020C6B45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E5CAD10-8BE3-4A00-BA79-0729B6A89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13EC24-B217-4D04-930D-5F8BC6B67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74ADA0-015D-47C1-9FDB-3A11DBEC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74F9F2-FCAE-4C86-9C46-887B6227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CE53C-7D8A-40B1-8135-7B292A66A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2F306EF-1E46-45F6-BEC2-49F54A902D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0C8CBB5-1A0A-452F-9FB2-4CBC412FA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6119BE-35A2-48BB-88B3-F747F4842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16DCB2-BA19-4963-A201-4BFAA01F7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78BDD8-C0A9-44A5-81E4-74DC00BE7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21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335A423-289A-40B2-A3B8-028D1F145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3271F4B-3167-452F-92B5-AC1531FC4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25FC2C-C9CF-4A62-8053-08DAE870F5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2DB9D-D8CB-4714-BA1A-735F3581671B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CBD103-2843-4BCC-9E8D-3A962B8A9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D733CB-F1B7-4C52-81C0-7B62AAEBE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FB797-C74C-425F-A6B1-E71AF61342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80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24F28-F429-4E6C-901C-746E2DC853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Matoušovo </a:t>
            </a:r>
            <a:r>
              <a:rPr lang="cs-CZ" dirty="0" err="1"/>
              <a:t>evangeliium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0D8E7D-1173-4EB5-B9C4-5F81B98563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073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687D4-797D-B5AA-B561-71EB810F1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Apoštol Matouš v </a:t>
            </a:r>
            <a:r>
              <a:rPr lang="cs-CZ" dirty="0" err="1"/>
              <a:t>Mt</a:t>
            </a:r>
            <a:r>
              <a:rPr lang="cs-CZ" dirty="0"/>
              <a:t>, </a:t>
            </a:r>
            <a:r>
              <a:rPr lang="cs-CZ" dirty="0" err="1"/>
              <a:t>Mk</a:t>
            </a:r>
            <a:r>
              <a:rPr lang="cs-CZ" dirty="0"/>
              <a:t>, L a Sk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295683-ED41-E937-A8BC-B825F1A43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Mt</a:t>
            </a:r>
            <a:r>
              <a:rPr lang="cs-CZ" dirty="0"/>
              <a:t> 9,9: „Jak šel Ježíš odtud dál, uviděl, jak v celnici sedí člověk, který se jmenoval </a:t>
            </a:r>
            <a:r>
              <a:rPr lang="cs-CZ" u="sng" dirty="0"/>
              <a:t>Matouš</a:t>
            </a:r>
            <a:r>
              <a:rPr lang="cs-CZ" dirty="0"/>
              <a:t>. Řekl mu: ‚Pojď za mnou!‘ A on vstal a šel za ním.“</a:t>
            </a:r>
          </a:p>
          <a:p>
            <a:pPr marL="0" indent="0">
              <a:buNone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10,3 ve výčtu apoštolů tento celník Matouš ztotožněn s apoštolem Matoušem (x </a:t>
            </a: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Mk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3,18; L 6,15; Sk 1,13).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Mk</a:t>
            </a:r>
            <a:r>
              <a:rPr lang="cs-CZ" dirty="0"/>
              <a:t> 2,14: „A jak šel dál, uviděl, jak v celnici sedí </a:t>
            </a:r>
            <a:r>
              <a:rPr lang="cs-CZ" u="sng" dirty="0" err="1"/>
              <a:t>Levi</a:t>
            </a:r>
            <a:r>
              <a:rPr lang="cs-CZ" dirty="0"/>
              <a:t>, syn </a:t>
            </a:r>
            <a:r>
              <a:rPr lang="cs-CZ" dirty="0" err="1"/>
              <a:t>Alfeův</a:t>
            </a:r>
            <a:r>
              <a:rPr lang="cs-CZ" dirty="0"/>
              <a:t>. Řekl mu: ‚Pojď za mnou!‘ A on vstal a šel za ním.“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L 5,27: „Potom vyrazil a všiml si celníka jménem </a:t>
            </a:r>
            <a:r>
              <a:rPr lang="cs-CZ" u="sng" dirty="0" err="1"/>
              <a:t>Levi</a:t>
            </a:r>
            <a:r>
              <a:rPr lang="cs-CZ" dirty="0"/>
              <a:t> sedícího v celnici. Řekl mu: ‚Pojď za mnou!‘ On všechno nechal, vstal a šel za ním.“</a:t>
            </a:r>
          </a:p>
        </p:txBody>
      </p:sp>
    </p:spTree>
    <p:extLst>
      <p:ext uri="{BB962C8B-B14F-4D97-AF65-F5344CB8AC3E}">
        <p14:creationId xmlns:p14="http://schemas.microsoft.com/office/powerpoint/2010/main" val="566714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E5665-6B27-859C-A8C7-E8F4BB66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Originál </a:t>
            </a:r>
            <a:r>
              <a:rPr lang="cs-CZ" dirty="0" err="1"/>
              <a:t>Mt</a:t>
            </a:r>
            <a:r>
              <a:rPr lang="cs-CZ" dirty="0"/>
              <a:t> s nejvyšší pravděpodobností řecky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C5AD38-1109-79A7-51C9-516B82096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Autorovy formulace jsou často obdobné s Markovými – působí jako korekce </a:t>
            </a:r>
            <a:r>
              <a:rPr lang="cs-CZ" sz="3200" dirty="0" err="1"/>
              <a:t>Mk</a:t>
            </a:r>
            <a:r>
              <a:rPr lang="cs-CZ" sz="3200" dirty="0"/>
              <a:t> stylu</a:t>
            </a:r>
          </a:p>
          <a:p>
            <a:endParaRPr lang="cs-CZ" sz="3200" dirty="0"/>
          </a:p>
          <a:p>
            <a:r>
              <a:rPr lang="cs-CZ" sz="3200" dirty="0"/>
              <a:t>Syntax nekopíruje zcela semitskou (podřadná souvětí, genitiv absolutní)</a:t>
            </a:r>
          </a:p>
          <a:p>
            <a:endParaRPr lang="cs-CZ" sz="3200" dirty="0"/>
          </a:p>
          <a:p>
            <a:r>
              <a:rPr lang="cs-CZ" sz="3200" dirty="0"/>
              <a:t>Slovní hříčky v řečtině (</a:t>
            </a:r>
            <a:r>
              <a:rPr lang="cs-CZ" sz="3200" dirty="0" err="1"/>
              <a:t>Mt</a:t>
            </a:r>
            <a:r>
              <a:rPr lang="cs-CZ" sz="3200" dirty="0"/>
              <a:t> 24,30: </a:t>
            </a:r>
            <a:r>
              <a:rPr lang="el-GR" sz="3200" b="0" i="0" u="none" strike="noStrike" baseline="0" dirty="0" err="1">
                <a:latin typeface="SBL"/>
              </a:rPr>
              <a:t>τότε</a:t>
            </a:r>
            <a:r>
              <a:rPr lang="el-GR" sz="3200" b="0" i="0" u="none" strike="noStrike" baseline="0" dirty="0">
                <a:latin typeface="SBL"/>
              </a:rPr>
              <a:t> </a:t>
            </a:r>
            <a:r>
              <a:rPr lang="el-GR" sz="3200" b="1" i="0" u="none" strike="noStrike" baseline="0" dirty="0" err="1">
                <a:latin typeface="SBL"/>
              </a:rPr>
              <a:t>κόψονται</a:t>
            </a:r>
            <a:r>
              <a:rPr lang="el-GR" sz="3200" b="0" i="0" u="none" strike="noStrike" baseline="0" dirty="0">
                <a:latin typeface="SBL"/>
              </a:rPr>
              <a:t> </a:t>
            </a:r>
            <a:r>
              <a:rPr lang="el-GR" sz="3200" b="0" i="0" u="none" strike="noStrike" baseline="0" dirty="0" err="1">
                <a:latin typeface="SBL"/>
              </a:rPr>
              <a:t>πᾶσαι</a:t>
            </a:r>
            <a:r>
              <a:rPr lang="el-GR" sz="3200" b="0" i="0" u="none" strike="noStrike" baseline="0" dirty="0">
                <a:latin typeface="SBL"/>
              </a:rPr>
              <a:t> </a:t>
            </a:r>
            <a:r>
              <a:rPr lang="el-GR" sz="3200" b="0" i="0" u="none" strike="noStrike" baseline="0" dirty="0" err="1">
                <a:latin typeface="SBL"/>
              </a:rPr>
              <a:t>αἱ</a:t>
            </a:r>
            <a:r>
              <a:rPr lang="el-GR" sz="3200" b="0" i="0" u="none" strike="noStrike" baseline="0" dirty="0">
                <a:latin typeface="SBL"/>
              </a:rPr>
              <a:t> </a:t>
            </a:r>
            <a:r>
              <a:rPr lang="el-GR" sz="3200" b="0" i="0" u="none" strike="noStrike" baseline="0" dirty="0" err="1">
                <a:latin typeface="SBL"/>
              </a:rPr>
              <a:t>φυλαὶ</a:t>
            </a:r>
            <a:r>
              <a:rPr lang="el-GR" sz="3200" b="0" i="0" u="none" strike="noStrike" baseline="0" dirty="0">
                <a:latin typeface="SBL"/>
              </a:rPr>
              <a:t> </a:t>
            </a:r>
            <a:r>
              <a:rPr lang="el-GR" sz="3200" b="0" i="0" u="none" strike="noStrike" baseline="0" dirty="0" err="1">
                <a:latin typeface="SBL"/>
              </a:rPr>
              <a:t>τῆς</a:t>
            </a:r>
            <a:r>
              <a:rPr lang="el-GR" sz="3200" b="0" i="0" u="none" strike="noStrike" baseline="0" dirty="0">
                <a:latin typeface="SBL"/>
              </a:rPr>
              <a:t> </a:t>
            </a:r>
            <a:r>
              <a:rPr lang="el-GR" sz="3200" b="0" i="0" u="none" strike="noStrike" baseline="0" dirty="0" err="1">
                <a:latin typeface="SBL"/>
              </a:rPr>
              <a:t>γῆς</a:t>
            </a:r>
            <a:r>
              <a:rPr lang="el-GR" sz="3200" b="0" i="0" u="none" strike="noStrike" baseline="0" dirty="0">
                <a:latin typeface="SBL"/>
              </a:rPr>
              <a:t> </a:t>
            </a:r>
            <a:r>
              <a:rPr lang="el-GR" sz="3200" b="0" i="0" u="none" strike="noStrike" baseline="0" dirty="0" err="1">
                <a:latin typeface="SBL"/>
              </a:rPr>
              <a:t>καὶ</a:t>
            </a:r>
            <a:r>
              <a:rPr lang="el-GR" sz="3200" b="0" i="0" u="none" strike="noStrike" baseline="0" dirty="0">
                <a:latin typeface="SBL"/>
              </a:rPr>
              <a:t> </a:t>
            </a:r>
            <a:r>
              <a:rPr lang="el-GR" sz="3200" b="1" i="0" u="none" strike="noStrike" baseline="0" dirty="0" err="1">
                <a:latin typeface="SBL"/>
              </a:rPr>
              <a:t>ὄψονται</a:t>
            </a:r>
            <a:r>
              <a:rPr lang="el-GR" sz="3200" b="1" i="0" u="none" strike="noStrike" baseline="0" dirty="0">
                <a:latin typeface="SBL"/>
              </a:rPr>
              <a:t> </a:t>
            </a:r>
            <a:r>
              <a:rPr lang="el-GR" sz="3200" b="0" i="0" u="none" strike="noStrike" baseline="0" dirty="0" err="1">
                <a:latin typeface="SBL"/>
              </a:rPr>
              <a:t>τὸν</a:t>
            </a:r>
            <a:r>
              <a:rPr lang="el-GR" sz="3200" b="0" i="0" u="none" strike="noStrike" baseline="0" dirty="0">
                <a:latin typeface="SBL"/>
              </a:rPr>
              <a:t> </a:t>
            </a:r>
            <a:r>
              <a:rPr lang="el-GR" sz="3200" b="0" i="0" u="none" strike="noStrike" baseline="0" dirty="0" err="1">
                <a:latin typeface="SBL"/>
              </a:rPr>
              <a:t>υἱὸν</a:t>
            </a:r>
            <a:r>
              <a:rPr lang="el-GR" sz="3200" b="0" i="0" u="none" strike="noStrike" baseline="0" dirty="0">
                <a:latin typeface="SBL"/>
              </a:rPr>
              <a:t> </a:t>
            </a:r>
            <a:r>
              <a:rPr lang="el-GR" sz="3200" b="0" i="0" u="none" strike="noStrike" baseline="0" dirty="0" err="1">
                <a:latin typeface="SBL"/>
              </a:rPr>
              <a:t>τοῦ</a:t>
            </a:r>
            <a:r>
              <a:rPr lang="el-GR" sz="3200" b="0" i="0" u="none" strike="noStrike" baseline="0" dirty="0">
                <a:latin typeface="SBL"/>
              </a:rPr>
              <a:t> </a:t>
            </a:r>
            <a:r>
              <a:rPr lang="el-GR" sz="3200" b="0" i="0" u="none" strike="noStrike" baseline="0" dirty="0" err="1">
                <a:latin typeface="SBL"/>
              </a:rPr>
              <a:t>ἀνθρώπου</a:t>
            </a:r>
            <a:r>
              <a:rPr lang="cs-CZ" sz="3200" b="0" i="0" u="none" strike="noStrike" baseline="0" dirty="0">
                <a:latin typeface="SBL"/>
              </a:rPr>
              <a:t>…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20387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1D0FB-E9D1-4CD0-E029-1D2004D3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lze říct o autorovi </a:t>
            </a:r>
            <a:r>
              <a:rPr lang="cs-CZ" dirty="0" err="1"/>
              <a:t>Mt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0B2772-B688-94DA-6E29-616DB240A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400" dirty="0"/>
              <a:t>Zřejmě jediný autor nám neznámého jména</a:t>
            </a:r>
          </a:p>
          <a:p>
            <a:endParaRPr lang="cs-CZ" sz="3400" dirty="0"/>
          </a:p>
          <a:p>
            <a:r>
              <a:rPr lang="cs-CZ" sz="3400" dirty="0"/>
              <a:t>Píše evangelium zřejmě mezi lety 80–90</a:t>
            </a:r>
          </a:p>
          <a:p>
            <a:endParaRPr lang="cs-CZ" sz="3400" dirty="0"/>
          </a:p>
          <a:p>
            <a:r>
              <a:rPr lang="cs-CZ" sz="3400" dirty="0"/>
              <a:t>Užívá </a:t>
            </a:r>
            <a:r>
              <a:rPr lang="cs-CZ" sz="3400" dirty="0" err="1"/>
              <a:t>arameismy</a:t>
            </a:r>
            <a:r>
              <a:rPr lang="cs-CZ" sz="3400" dirty="0"/>
              <a:t>, nevysvětluje </a:t>
            </a:r>
            <a:r>
              <a:rPr lang="cs-CZ" sz="3400"/>
              <a:t>židovské zvyky</a:t>
            </a:r>
            <a:endParaRPr lang="cs-CZ" sz="3400" dirty="0"/>
          </a:p>
          <a:p>
            <a:endParaRPr lang="cs-CZ" sz="3400" dirty="0"/>
          </a:p>
          <a:p>
            <a:r>
              <a:rPr lang="cs-CZ" sz="3400" dirty="0"/>
              <a:t>Nebyl očitým svědkem daných událostí – závisí na zdrojích (</a:t>
            </a:r>
            <a:r>
              <a:rPr lang="cs-CZ" sz="3400" dirty="0" err="1"/>
              <a:t>Mk</a:t>
            </a:r>
            <a:r>
              <a:rPr lang="cs-CZ" sz="3400" dirty="0"/>
              <a:t>, zřejmě Q, příp. další: není vyloučeno, že semitsky psané)</a:t>
            </a:r>
          </a:p>
          <a:p>
            <a:endParaRPr lang="cs-CZ" sz="3400" dirty="0"/>
          </a:p>
          <a:p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3589743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36F6B-ACE7-5EF8-BD92-726D74FC3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lze říct o autorovi </a:t>
            </a:r>
            <a:r>
              <a:rPr lang="cs-CZ" dirty="0" err="1"/>
              <a:t>Mt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745BBF-4085-A6BA-8D93-D9A1DEC93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Zřejmě původem Žid (výrazné odkazy na židovský Zákon, např. </a:t>
            </a:r>
            <a:r>
              <a:rPr lang="cs-CZ" sz="3400" dirty="0" err="1"/>
              <a:t>Mt</a:t>
            </a:r>
            <a:r>
              <a:rPr lang="cs-CZ" sz="3400" dirty="0"/>
              <a:t> 5,17–48; 23,2–3; 24,20)</a:t>
            </a:r>
          </a:p>
          <a:p>
            <a:endParaRPr lang="cs-CZ" sz="3400" dirty="0"/>
          </a:p>
          <a:p>
            <a:r>
              <a:rPr lang="cs-CZ" sz="3400" dirty="0"/>
              <a:t>Adresáti: zřejmě většinově židovská komunita, ke které se připojoval stále větší počet ne-židovského obyvatelstva</a:t>
            </a:r>
          </a:p>
          <a:p>
            <a:endParaRPr lang="cs-CZ" sz="3400" dirty="0"/>
          </a:p>
          <a:p>
            <a:r>
              <a:rPr lang="cs-CZ" sz="3400" dirty="0"/>
              <a:t>Možná v Sýrii, snad přímo v Antiochii (</a:t>
            </a:r>
            <a:r>
              <a:rPr lang="cs-CZ" sz="3400" dirty="0" err="1"/>
              <a:t>Mt</a:t>
            </a:r>
            <a:r>
              <a:rPr lang="cs-CZ" sz="3400" dirty="0"/>
              <a:t> 4,24: v </a:t>
            </a:r>
            <a:r>
              <a:rPr lang="cs-CZ" sz="3400" dirty="0" err="1"/>
              <a:t>Mt</a:t>
            </a:r>
            <a:r>
              <a:rPr lang="cs-CZ" sz="3400" dirty="0"/>
              <a:t> oproti </a:t>
            </a:r>
            <a:r>
              <a:rPr lang="cs-CZ" sz="3400" dirty="0" err="1"/>
              <a:t>Mk</a:t>
            </a:r>
            <a:r>
              <a:rPr lang="cs-CZ" sz="3400" dirty="0"/>
              <a:t> zmíněna Sýrie; odkazy u Ignáce)</a:t>
            </a:r>
          </a:p>
          <a:p>
            <a:endParaRPr lang="cs-CZ" sz="3400" dirty="0"/>
          </a:p>
          <a:p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2334469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E3BA0D-6AA8-DD1D-5B27-C0DBFE69F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Matouš x Pavel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F133C5-AE9E-D1F3-FA03-0F1138C5E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3600" dirty="0"/>
          </a:p>
          <a:p>
            <a:pPr marL="0" indent="0" algn="ctr">
              <a:buNone/>
            </a:pPr>
            <a:r>
              <a:rPr lang="cs-CZ" sz="3600" dirty="0" err="1"/>
              <a:t>Mt</a:t>
            </a:r>
            <a:r>
              <a:rPr lang="cs-CZ" sz="3600" dirty="0"/>
              <a:t> 5,17: „Nepřišel jsem zrušit Zákon!“</a:t>
            </a:r>
          </a:p>
          <a:p>
            <a:pPr marL="0" indent="0" algn="ctr">
              <a:buNone/>
            </a:pPr>
            <a:endParaRPr lang="cs-CZ" sz="3600" dirty="0"/>
          </a:p>
          <a:p>
            <a:pPr marL="0" indent="0" algn="ctr">
              <a:buNone/>
            </a:pPr>
            <a:r>
              <a:rPr lang="cs-CZ" sz="3600" dirty="0"/>
              <a:t>Ř 6,14–15: „Nejste pod Zákonem!“</a:t>
            </a:r>
          </a:p>
        </p:txBody>
      </p:sp>
    </p:spTree>
    <p:extLst>
      <p:ext uri="{BB962C8B-B14F-4D97-AF65-F5344CB8AC3E}">
        <p14:creationId xmlns:p14="http://schemas.microsoft.com/office/powerpoint/2010/main" val="352736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FFA0A-C4B3-476C-9A9B-F5A587BA7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4984"/>
          </a:xfrm>
        </p:spPr>
        <p:txBody>
          <a:bodyPr/>
          <a:lstStyle/>
          <a:p>
            <a:r>
              <a:rPr lang="cs-CZ" dirty="0" err="1"/>
              <a:t>Mt</a:t>
            </a:r>
            <a:r>
              <a:rPr lang="cs-CZ" dirty="0"/>
              <a:t> vs. </a:t>
            </a:r>
            <a:r>
              <a:rPr lang="cs-CZ" dirty="0" err="1"/>
              <a:t>Mk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9CA343-5174-4378-88DF-72FA42756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573"/>
            <a:ext cx="10515600" cy="4557390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Mk</a:t>
            </a:r>
            <a:r>
              <a:rPr lang="cs-CZ" dirty="0"/>
              <a:t> zřejmě první </a:t>
            </a:r>
          </a:p>
          <a:p>
            <a:r>
              <a:rPr lang="cs-CZ" dirty="0" err="1"/>
              <a:t>Mt</a:t>
            </a:r>
            <a:r>
              <a:rPr lang="cs-CZ" dirty="0"/>
              <a:t> vnímán jako první a nejdůležitější ve starověku (min. od </a:t>
            </a:r>
            <a:r>
              <a:rPr lang="cs-CZ" dirty="0" err="1"/>
              <a:t>Ireneje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Mt</a:t>
            </a:r>
            <a:r>
              <a:rPr lang="cs-CZ" dirty="0"/>
              <a:t> (18 300 slov) </a:t>
            </a:r>
            <a:r>
              <a:rPr lang="cs-CZ" b="1" dirty="0"/>
              <a:t>o více než 50% delší </a:t>
            </a:r>
            <a:r>
              <a:rPr lang="cs-CZ" dirty="0"/>
              <a:t>než </a:t>
            </a:r>
            <a:r>
              <a:rPr lang="cs-CZ" dirty="0" err="1"/>
              <a:t>Mk</a:t>
            </a:r>
            <a:r>
              <a:rPr lang="cs-CZ" dirty="0"/>
              <a:t> (11 300 slov).</a:t>
            </a:r>
          </a:p>
          <a:p>
            <a:endParaRPr lang="cs-CZ" dirty="0"/>
          </a:p>
          <a:p>
            <a:r>
              <a:rPr lang="cs-CZ" dirty="0"/>
              <a:t>Většina materiálu, o který je </a:t>
            </a:r>
            <a:r>
              <a:rPr lang="cs-CZ" dirty="0" err="1"/>
              <a:t>Mt</a:t>
            </a:r>
            <a:r>
              <a:rPr lang="cs-CZ" dirty="0"/>
              <a:t> delší, připadá na</a:t>
            </a:r>
          </a:p>
          <a:p>
            <a:pPr lvl="1"/>
            <a:r>
              <a:rPr lang="cs-CZ" dirty="0"/>
              <a:t>kap. 1–2 o Ježíšově dětství</a:t>
            </a:r>
          </a:p>
          <a:p>
            <a:pPr lvl="1"/>
            <a:r>
              <a:rPr lang="cs-CZ" dirty="0"/>
              <a:t>Ježíšovy řeči (</a:t>
            </a:r>
            <a:r>
              <a:rPr lang="cs-CZ" dirty="0" err="1"/>
              <a:t>Mt</a:t>
            </a:r>
            <a:r>
              <a:rPr lang="cs-CZ" dirty="0"/>
              <a:t> 5–7; 10; 13; 18; 24–25)</a:t>
            </a:r>
          </a:p>
          <a:p>
            <a:pPr lvl="1"/>
            <a:r>
              <a:rPr lang="cs-CZ" dirty="0"/>
              <a:t>(pouze) dvě svědectví o zázracích (</a:t>
            </a:r>
            <a:r>
              <a:rPr lang="cs-CZ" dirty="0" err="1"/>
              <a:t>Mt</a:t>
            </a:r>
            <a:r>
              <a:rPr lang="cs-CZ" dirty="0"/>
              <a:t> 8,5–13 a 12,22–23) navíc oproti </a:t>
            </a:r>
            <a:r>
              <a:rPr lang="cs-CZ" dirty="0" err="1"/>
              <a:t>Mk</a:t>
            </a:r>
            <a:r>
              <a:rPr lang="cs-CZ" dirty="0"/>
              <a:t>, zřejmě z Q</a:t>
            </a:r>
          </a:p>
          <a:p>
            <a:pPr lvl="1"/>
            <a:endParaRPr lang="cs-CZ" dirty="0"/>
          </a:p>
          <a:p>
            <a:r>
              <a:rPr lang="cs-CZ" dirty="0" err="1"/>
              <a:t>Mt</a:t>
            </a:r>
            <a:r>
              <a:rPr lang="cs-CZ" dirty="0"/>
              <a:t> reprodukuje asi </a:t>
            </a:r>
            <a:r>
              <a:rPr lang="cs-CZ" b="1" dirty="0"/>
              <a:t>80% </a:t>
            </a:r>
            <a:r>
              <a:rPr lang="cs-CZ" b="1" dirty="0" err="1"/>
              <a:t>Mk</a:t>
            </a:r>
            <a:r>
              <a:rPr lang="cs-CZ" dirty="0"/>
              <a:t>. Často i shodné pořadí perikop.</a:t>
            </a:r>
          </a:p>
        </p:txBody>
      </p:sp>
    </p:spTree>
    <p:extLst>
      <p:ext uri="{BB962C8B-B14F-4D97-AF65-F5344CB8AC3E}">
        <p14:creationId xmlns:p14="http://schemas.microsoft.com/office/powerpoint/2010/main" val="387128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02798-0AAB-3376-1117-C097D1439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literárního díla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BB0703-F2AE-9FAC-1EB6-DA3C99EBD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Úvod: Ježíšův původ</a:t>
            </a:r>
          </a:p>
          <a:p>
            <a:pPr lvl="1"/>
            <a:r>
              <a:rPr lang="cs-CZ" dirty="0"/>
              <a:t>Ježíšova identita (</a:t>
            </a:r>
            <a:r>
              <a:rPr lang="cs-CZ" dirty="0" err="1"/>
              <a:t>Mt</a:t>
            </a:r>
            <a:r>
              <a:rPr lang="cs-CZ" dirty="0"/>
              <a:t> 1)</a:t>
            </a:r>
          </a:p>
          <a:p>
            <a:pPr lvl="1"/>
            <a:r>
              <a:rPr lang="cs-CZ" dirty="0"/>
              <a:t>Ježíšovo dětství (</a:t>
            </a:r>
            <a:r>
              <a:rPr lang="cs-CZ" dirty="0" err="1"/>
              <a:t>Mt</a:t>
            </a:r>
            <a:r>
              <a:rPr lang="cs-CZ" dirty="0"/>
              <a:t> 2)</a:t>
            </a:r>
          </a:p>
          <a:p>
            <a:r>
              <a:rPr lang="cs-CZ" dirty="0"/>
              <a:t>První část: Hlásání nebeského království</a:t>
            </a:r>
          </a:p>
          <a:p>
            <a:pPr lvl="1"/>
            <a:r>
              <a:rPr lang="cs-CZ" dirty="0"/>
              <a:t>Vyprávění: Jan Křtitel, Ježíšův křest, pokušení na poušti, začátek působení v Galileji (</a:t>
            </a:r>
            <a:r>
              <a:rPr lang="cs-CZ" dirty="0" err="1"/>
              <a:t>Mt</a:t>
            </a:r>
            <a:r>
              <a:rPr lang="cs-CZ" dirty="0"/>
              <a:t> 3–4)</a:t>
            </a:r>
          </a:p>
          <a:p>
            <a:pPr lvl="1"/>
            <a:r>
              <a:rPr lang="cs-CZ" dirty="0"/>
              <a:t>Řeč: Kázání na hoře (</a:t>
            </a:r>
            <a:r>
              <a:rPr lang="cs-CZ" dirty="0" err="1"/>
              <a:t>Mt</a:t>
            </a:r>
            <a:r>
              <a:rPr lang="cs-CZ" dirty="0"/>
              <a:t> 5–7)</a:t>
            </a:r>
          </a:p>
          <a:p>
            <a:r>
              <a:rPr lang="cs-CZ" dirty="0"/>
              <a:t>Druhá část: Působení v Galileji</a:t>
            </a:r>
          </a:p>
          <a:p>
            <a:pPr lvl="1"/>
            <a:r>
              <a:rPr lang="cs-CZ" dirty="0"/>
              <a:t>Vyprávění: 9 zázraků uzdravení, utišení bouře, exorcismus (</a:t>
            </a:r>
            <a:r>
              <a:rPr lang="cs-CZ" dirty="0" err="1"/>
              <a:t>Mt</a:t>
            </a:r>
            <a:r>
              <a:rPr lang="cs-CZ" dirty="0"/>
              <a:t> 8–9)</a:t>
            </a:r>
          </a:p>
          <a:p>
            <a:pPr lvl="1"/>
            <a:r>
              <a:rPr lang="cs-CZ" dirty="0"/>
              <a:t>Řeč: Vyslání Dvanácti (</a:t>
            </a:r>
            <a:r>
              <a:rPr lang="cs-CZ" dirty="0" err="1"/>
              <a:t>Mt</a:t>
            </a:r>
            <a:r>
              <a:rPr lang="cs-CZ" dirty="0"/>
              <a:t> 10)</a:t>
            </a:r>
          </a:p>
          <a:p>
            <a:r>
              <a:rPr lang="cs-CZ" dirty="0"/>
              <a:t>Třetí část: Zpochybňování Ježíše</a:t>
            </a:r>
          </a:p>
          <a:p>
            <a:pPr lvl="1"/>
            <a:r>
              <a:rPr lang="cs-CZ" dirty="0"/>
              <a:t>Vyprávění: Ježíš a Jan Křtitel, spory o sobotu a Ježíšovu pravomoc, Ježíšova rodina (</a:t>
            </a:r>
            <a:r>
              <a:rPr lang="cs-CZ" dirty="0" err="1"/>
              <a:t>Mt</a:t>
            </a:r>
            <a:r>
              <a:rPr lang="cs-CZ" dirty="0"/>
              <a:t> 11–12)</a:t>
            </a:r>
          </a:p>
          <a:p>
            <a:pPr lvl="1"/>
            <a:r>
              <a:rPr lang="cs-CZ" dirty="0"/>
              <a:t>Řeč: Kázání v podobenstvích (</a:t>
            </a:r>
            <a:r>
              <a:rPr lang="cs-CZ" dirty="0" err="1"/>
              <a:t>Mt</a:t>
            </a:r>
            <a:r>
              <a:rPr lang="cs-CZ" dirty="0"/>
              <a:t> 13,1–52)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552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422A7-6B64-D75E-336F-CC0D4FC9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literárního díla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37F6E-8272-FADA-1918-896F6A4AF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64811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Čtvrtá část: Christologie a </a:t>
            </a:r>
            <a:r>
              <a:rPr lang="cs-CZ" dirty="0" err="1"/>
              <a:t>eklesiologie</a:t>
            </a:r>
            <a:endParaRPr lang="cs-CZ" dirty="0"/>
          </a:p>
          <a:p>
            <a:pPr lvl="1"/>
            <a:r>
              <a:rPr lang="cs-CZ" dirty="0"/>
              <a:t>Vyprávění: Odmítnutí v </a:t>
            </a:r>
            <a:r>
              <a:rPr lang="cs-CZ" dirty="0" err="1"/>
              <a:t>Narazetě</a:t>
            </a:r>
            <a:r>
              <a:rPr lang="cs-CZ" dirty="0"/>
              <a:t>, nasycení 5000, spory s farizeji, nasycení 4000, Petrovo vyznání, první předpověď utrpení, proměnění na hoře, druhá předpověď utrpení (</a:t>
            </a:r>
            <a:r>
              <a:rPr lang="cs-CZ" dirty="0" err="1"/>
              <a:t>Mt</a:t>
            </a:r>
            <a:r>
              <a:rPr lang="cs-CZ" dirty="0"/>
              <a:t> 13,53–17,27)</a:t>
            </a:r>
          </a:p>
          <a:p>
            <a:pPr lvl="1"/>
            <a:r>
              <a:rPr lang="cs-CZ" dirty="0"/>
              <a:t>Řeč: Kázání o církvi (</a:t>
            </a:r>
            <a:r>
              <a:rPr lang="cs-CZ" dirty="0" err="1"/>
              <a:t>Mt</a:t>
            </a:r>
            <a:r>
              <a:rPr lang="cs-CZ" dirty="0"/>
              <a:t> 18)</a:t>
            </a:r>
          </a:p>
          <a:p>
            <a:r>
              <a:rPr lang="cs-CZ" dirty="0"/>
              <a:t>Pátá část: Jeruzalém</a:t>
            </a:r>
          </a:p>
          <a:p>
            <a:pPr lvl="1"/>
            <a:r>
              <a:rPr lang="cs-CZ" dirty="0"/>
              <a:t>Vyprávění: Podobenství o soudu, třetí předpověď utrpení, vjezd do Jeruzaléma, vyčištění chrámu, střet s autoritami (</a:t>
            </a:r>
            <a:r>
              <a:rPr lang="cs-CZ" dirty="0" err="1"/>
              <a:t>Mt</a:t>
            </a:r>
            <a:r>
              <a:rPr lang="cs-CZ" dirty="0"/>
              <a:t> 19–23)</a:t>
            </a:r>
          </a:p>
          <a:p>
            <a:pPr lvl="1"/>
            <a:r>
              <a:rPr lang="cs-CZ" dirty="0"/>
              <a:t>Řeč: Eschatologická řeč (</a:t>
            </a:r>
            <a:r>
              <a:rPr lang="cs-CZ" dirty="0" err="1"/>
              <a:t>Mt</a:t>
            </a:r>
            <a:r>
              <a:rPr lang="cs-CZ" dirty="0"/>
              <a:t> 24–25)</a:t>
            </a:r>
          </a:p>
          <a:p>
            <a:r>
              <a:rPr lang="cs-CZ" dirty="0"/>
              <a:t>Závěr: Utrpení, smrt a vzkříšení</a:t>
            </a:r>
          </a:p>
          <a:p>
            <a:pPr lvl="1"/>
            <a:r>
              <a:rPr lang="cs-CZ" dirty="0"/>
              <a:t>Spiknutí proti Ježíši, poslední večeře (</a:t>
            </a:r>
            <a:r>
              <a:rPr lang="cs-CZ" dirty="0" err="1"/>
              <a:t>Mt</a:t>
            </a:r>
            <a:r>
              <a:rPr lang="cs-CZ" dirty="0"/>
              <a:t> 26,1–29)</a:t>
            </a:r>
          </a:p>
          <a:p>
            <a:pPr lvl="1"/>
            <a:r>
              <a:rPr lang="cs-CZ" dirty="0"/>
              <a:t>Uvěznění, židovský a římský soud, smrt (</a:t>
            </a:r>
            <a:r>
              <a:rPr lang="cs-CZ" dirty="0" err="1"/>
              <a:t>Mt</a:t>
            </a:r>
            <a:r>
              <a:rPr lang="cs-CZ" dirty="0"/>
              <a:t> 26,30–27,56)</a:t>
            </a:r>
          </a:p>
          <a:p>
            <a:pPr lvl="1"/>
            <a:r>
              <a:rPr lang="cs-CZ" dirty="0"/>
              <a:t>Pohřeb, hlídka u hrobu, prázdný hrob, zjevení Vzkříšeného (</a:t>
            </a:r>
            <a:r>
              <a:rPr lang="cs-CZ" dirty="0" err="1"/>
              <a:t>Mt</a:t>
            </a:r>
            <a:r>
              <a:rPr lang="cs-CZ" dirty="0"/>
              <a:t> 27,57–28,20)</a:t>
            </a:r>
          </a:p>
        </p:txBody>
      </p:sp>
    </p:spTree>
    <p:extLst>
      <p:ext uri="{BB962C8B-B14F-4D97-AF65-F5344CB8AC3E}">
        <p14:creationId xmlns:p14="http://schemas.microsoft.com/office/powerpoint/2010/main" val="3980548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896838-1FF6-E778-C0BD-5AEDFD234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Důrazy: christologie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2B5720-2907-90B2-B2C0-FCACC6163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Petrovo vyznání v </a:t>
            </a:r>
            <a:r>
              <a:rPr kumimoji="0" 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Mk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8,27: „Ty jsi Mesiáš.“ / </a:t>
            </a:r>
            <a:r>
              <a:rPr kumimoji="0" 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Mt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16,16: „Ty jsi Mesiáš, </a:t>
            </a:r>
            <a:r>
              <a:rPr kumimoji="0" lang="cs-CZ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syn živého Boha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.“</a:t>
            </a:r>
          </a:p>
          <a:p>
            <a:endParaRPr lang="cs-CZ" dirty="0"/>
          </a:p>
          <a:p>
            <a:r>
              <a:rPr lang="cs-CZ" dirty="0"/>
              <a:t>Ježíš, potomek Davidův a Abrahamův (rodokmen: </a:t>
            </a:r>
            <a:r>
              <a:rPr lang="cs-CZ" dirty="0" err="1"/>
              <a:t>Mt</a:t>
            </a:r>
            <a:r>
              <a:rPr lang="cs-CZ" dirty="0"/>
              <a:t> 1,1–17)</a:t>
            </a:r>
          </a:p>
          <a:p>
            <a:endParaRPr lang="cs-CZ" dirty="0"/>
          </a:p>
          <a:p>
            <a:r>
              <a:rPr lang="cs-CZ" dirty="0"/>
              <a:t>Ježíš implicitně srovnáván s Mojžíšem (Kázání na hoře: </a:t>
            </a:r>
            <a:r>
              <a:rPr lang="cs-CZ" dirty="0" err="1"/>
              <a:t>Mt</a:t>
            </a:r>
            <a:r>
              <a:rPr lang="cs-CZ" dirty="0"/>
              <a:t> 5–7)</a:t>
            </a:r>
          </a:p>
          <a:p>
            <a:endParaRPr lang="cs-CZ" dirty="0"/>
          </a:p>
          <a:p>
            <a:r>
              <a:rPr lang="cs-CZ" dirty="0"/>
              <a:t>Narážky: Ježíš jako božská Moudrost (</a:t>
            </a:r>
            <a:r>
              <a:rPr lang="cs-CZ" dirty="0" err="1"/>
              <a:t>Mt</a:t>
            </a:r>
            <a:r>
              <a:rPr lang="cs-CZ" dirty="0"/>
              <a:t> 11,19; 11,27)</a:t>
            </a:r>
          </a:p>
          <a:p>
            <a:endParaRPr lang="cs-CZ" dirty="0"/>
          </a:p>
          <a:p>
            <a:r>
              <a:rPr lang="cs-CZ" dirty="0"/>
              <a:t>Trojiční formulace v závěru evangelia (</a:t>
            </a:r>
            <a:r>
              <a:rPr lang="cs-CZ" dirty="0" err="1"/>
              <a:t>Mt</a:t>
            </a:r>
            <a:r>
              <a:rPr lang="cs-CZ" dirty="0"/>
              <a:t> 28,19)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657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09D271-F871-C0E0-FDF1-E46441EB9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Důrazy: </a:t>
            </a:r>
            <a:r>
              <a:rPr lang="cs-CZ" dirty="0" err="1"/>
              <a:t>eklesiologie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09ED89-1051-6E02-1FFC-9E965F364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Už ne jen nedůvěra v židovské náboženské autority (</a:t>
            </a:r>
            <a:r>
              <a:rPr lang="cs-CZ" dirty="0" err="1"/>
              <a:t>Mk</a:t>
            </a:r>
            <a:r>
              <a:rPr lang="cs-CZ" dirty="0"/>
              <a:t>), ale i její nahrazení novým „národem“ (</a:t>
            </a:r>
            <a:r>
              <a:rPr lang="cs-CZ" dirty="0" err="1"/>
              <a:t>Mt</a:t>
            </a:r>
            <a:r>
              <a:rPr lang="cs-CZ" dirty="0"/>
              <a:t> 21,43)</a:t>
            </a:r>
          </a:p>
          <a:p>
            <a:endParaRPr lang="cs-CZ" dirty="0"/>
          </a:p>
          <a:p>
            <a:r>
              <a:rPr lang="cs-CZ" dirty="0"/>
              <a:t>Důraz na Petrovo prvenství mezi Dvanácti</a:t>
            </a:r>
          </a:p>
          <a:p>
            <a:endParaRPr lang="cs-CZ" dirty="0"/>
          </a:p>
          <a:p>
            <a:r>
              <a:rPr lang="cs-CZ" dirty="0"/>
              <a:t>Instrukce, jak mají vypadat vztahy v církvi (</a:t>
            </a:r>
            <a:r>
              <a:rPr lang="cs-CZ" dirty="0" err="1"/>
              <a:t>Mt</a:t>
            </a:r>
            <a:r>
              <a:rPr lang="cs-CZ" dirty="0"/>
              <a:t> 18: výjimečné místo zdánlivě bezvýznamných atd.)</a:t>
            </a:r>
          </a:p>
        </p:txBody>
      </p:sp>
    </p:spTree>
    <p:extLst>
      <p:ext uri="{BB962C8B-B14F-4D97-AF65-F5344CB8AC3E}">
        <p14:creationId xmlns:p14="http://schemas.microsoft.com/office/powerpoint/2010/main" val="1431602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0C75F-6DE5-955C-27F7-3B1680AA9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Důrazy: eschatologie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00A84B-ECF9-EF00-E635-8F9C915E5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Přichází nový věk: </a:t>
            </a:r>
          </a:p>
          <a:p>
            <a:pPr lvl="1"/>
            <a:r>
              <a:rPr lang="cs-CZ" dirty="0"/>
              <a:t>signalizováno astronomicky v příběhu o narození Ježíše</a:t>
            </a:r>
          </a:p>
          <a:p>
            <a:pPr lvl="1"/>
            <a:r>
              <a:rPr lang="cs-CZ" dirty="0"/>
              <a:t>Ježíšovu smrt provází zemětřesení, probuzení mrtvých a jejich příchod do Jeruzaléma </a:t>
            </a:r>
          </a:p>
          <a:p>
            <a:pPr lvl="1"/>
            <a:r>
              <a:rPr lang="cs-CZ" dirty="0"/>
              <a:t>Ježíšovo vzkříšení provází zemětřesení, anděl sestupující na hrob</a:t>
            </a:r>
          </a:p>
          <a:p>
            <a:endParaRPr lang="cs-CZ" dirty="0"/>
          </a:p>
          <a:p>
            <a:r>
              <a:rPr lang="cs-CZ" dirty="0"/>
              <a:t>Eschatologická řeč </a:t>
            </a:r>
            <a:r>
              <a:rPr lang="cs-CZ" dirty="0" err="1"/>
              <a:t>Mt</a:t>
            </a:r>
            <a:r>
              <a:rPr lang="cs-CZ" dirty="0"/>
              <a:t> 24–25 </a:t>
            </a:r>
          </a:p>
          <a:p>
            <a:endParaRPr lang="cs-CZ" dirty="0"/>
          </a:p>
          <a:p>
            <a:r>
              <a:rPr lang="cs-CZ" dirty="0"/>
              <a:t>Poslední slova, </a:t>
            </a:r>
            <a:r>
              <a:rPr lang="cs-CZ" dirty="0" err="1"/>
              <a:t>Mt</a:t>
            </a:r>
            <a:r>
              <a:rPr lang="cs-CZ" dirty="0"/>
              <a:t> 28,20: „Já s vámi budu neustále, až do konce světa.“</a:t>
            </a:r>
          </a:p>
        </p:txBody>
      </p:sp>
    </p:spTree>
    <p:extLst>
      <p:ext uri="{BB962C8B-B14F-4D97-AF65-F5344CB8AC3E}">
        <p14:creationId xmlns:p14="http://schemas.microsoft.com/office/powerpoint/2010/main" val="709059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1674D-9279-40C9-A057-FA4ACE19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Dle tradice autorem apoštol Matouš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DCE468-9BDF-4C26-9DA4-A9F4AACCB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00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400" b="1" dirty="0" err="1"/>
              <a:t>Papias</a:t>
            </a:r>
            <a:r>
              <a:rPr lang="cs-CZ" sz="3400" b="1" dirty="0"/>
              <a:t> z </a:t>
            </a:r>
            <a:r>
              <a:rPr lang="cs-CZ" sz="3400" b="1" dirty="0" err="1"/>
              <a:t>Hierapole</a:t>
            </a:r>
            <a:r>
              <a:rPr lang="cs-CZ" sz="3400" b="1" dirty="0"/>
              <a:t> </a:t>
            </a:r>
            <a:r>
              <a:rPr lang="cs-CZ" sz="3400" dirty="0"/>
              <a:t>(cca 130): 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„Presbyter [Jan] také říkal: ‚Marek se stal Petrovým tlumočníkem (</a:t>
            </a:r>
            <a:r>
              <a:rPr lang="cs-CZ" sz="3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ἑρμηνευτ</a:t>
            </a:r>
            <a:r>
              <a:rPr lang="el-GR" sz="3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ή</a:t>
            </a:r>
            <a:r>
              <a:rPr lang="cs-CZ" sz="3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ς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Pečlivě zapsal všechno, co si zapamatoval z Pánových výroků</a:t>
            </a:r>
            <a:r>
              <a:rPr lang="cs-CZ" sz="3400" dirty="0">
                <a:latin typeface="Silver Humana"/>
              </a:rPr>
              <a:t> 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skutků,‘ ovšem nikoli v patřičném pořadí (</a:t>
            </a:r>
            <a:r>
              <a:rPr lang="el-GR" sz="3400" dirty="0" err="1">
                <a:latin typeface="Silver Humana"/>
              </a:rPr>
              <a:t>ὅσα</a:t>
            </a:r>
            <a:r>
              <a:rPr lang="el-GR" sz="3400" dirty="0">
                <a:latin typeface="Silver Humana"/>
              </a:rPr>
              <a:t> </a:t>
            </a:r>
            <a:r>
              <a:rPr lang="el-GR" sz="3400" dirty="0" err="1">
                <a:latin typeface="Silver Humana"/>
              </a:rPr>
              <a:t>ἐμνημόνευσεν</a:t>
            </a:r>
            <a:r>
              <a:rPr lang="el-GR" sz="3400" dirty="0">
                <a:latin typeface="Silver Humana"/>
              </a:rPr>
              <a:t>, </a:t>
            </a:r>
            <a:r>
              <a:rPr lang="el-GR" sz="3400" dirty="0" err="1">
                <a:latin typeface="Silver Humana"/>
              </a:rPr>
              <a:t>ἀκριβῶς</a:t>
            </a:r>
            <a:r>
              <a:rPr lang="el-GR" sz="3400" dirty="0">
                <a:latin typeface="Silver Humana"/>
              </a:rPr>
              <a:t> </a:t>
            </a:r>
            <a:r>
              <a:rPr lang="el-GR" sz="3400" dirty="0" err="1">
                <a:latin typeface="Silver Humana"/>
              </a:rPr>
              <a:t>ἔγραψεν</a:t>
            </a:r>
            <a:r>
              <a:rPr lang="el-GR" sz="3400" dirty="0">
                <a:latin typeface="Silver Humana"/>
              </a:rPr>
              <a:t>, </a:t>
            </a:r>
            <a:r>
              <a:rPr lang="el-GR" sz="3400" dirty="0" err="1">
                <a:latin typeface="Silver Humana"/>
              </a:rPr>
              <a:t>οὐ</a:t>
            </a:r>
            <a:r>
              <a:rPr lang="el-GR" sz="3400" dirty="0">
                <a:latin typeface="Silver Humana"/>
              </a:rPr>
              <a:t> </a:t>
            </a:r>
            <a:r>
              <a:rPr lang="el-GR" sz="3400" dirty="0" err="1">
                <a:latin typeface="Silver Humana"/>
              </a:rPr>
              <a:t>μέντοι</a:t>
            </a:r>
            <a:r>
              <a:rPr lang="el-GR" sz="3400" dirty="0">
                <a:latin typeface="Silver Humana"/>
              </a:rPr>
              <a:t> </a:t>
            </a:r>
            <a:r>
              <a:rPr lang="el-GR" sz="3400" b="1" dirty="0" err="1">
                <a:latin typeface="Silver Humana"/>
              </a:rPr>
              <a:t>τάξει</a:t>
            </a:r>
            <a:r>
              <a:rPr lang="el-GR" sz="3400" dirty="0">
                <a:latin typeface="Silver Humana"/>
              </a:rPr>
              <a:t> </a:t>
            </a:r>
            <a:r>
              <a:rPr lang="el-GR" sz="3400" dirty="0" err="1">
                <a:latin typeface="Silver Humana"/>
              </a:rPr>
              <a:t>τὰ</a:t>
            </a:r>
            <a:r>
              <a:rPr lang="el-GR" sz="3400" dirty="0">
                <a:latin typeface="Silver Humana"/>
              </a:rPr>
              <a:t> </a:t>
            </a:r>
            <a:r>
              <a:rPr lang="el-GR" sz="3400" dirty="0" err="1">
                <a:latin typeface="Silver Humana"/>
              </a:rPr>
              <a:t>ὑπὸ</a:t>
            </a:r>
            <a:r>
              <a:rPr lang="el-GR" sz="3400" dirty="0">
                <a:latin typeface="Silver Humana"/>
              </a:rPr>
              <a:t> </a:t>
            </a:r>
            <a:r>
              <a:rPr lang="el-GR" sz="3400" dirty="0" err="1">
                <a:latin typeface="Silver Humana"/>
              </a:rPr>
              <a:t>τοῦ</a:t>
            </a:r>
            <a:r>
              <a:rPr lang="el-GR" sz="3400" dirty="0">
                <a:latin typeface="Silver Humana"/>
              </a:rPr>
              <a:t> </a:t>
            </a:r>
            <a:r>
              <a:rPr lang="el-GR" sz="3400" dirty="0" err="1">
                <a:latin typeface="Silver Humana"/>
              </a:rPr>
              <a:t>κυρίου</a:t>
            </a:r>
            <a:r>
              <a:rPr lang="el-GR" sz="3400" dirty="0">
                <a:latin typeface="Silver Humana"/>
              </a:rPr>
              <a:t> ἢ </a:t>
            </a:r>
            <a:r>
              <a:rPr lang="el-GR" sz="3400" dirty="0" err="1">
                <a:latin typeface="Silver Humana"/>
              </a:rPr>
              <a:t>λεχθέντα</a:t>
            </a:r>
            <a:r>
              <a:rPr lang="el-GR" sz="3400" dirty="0">
                <a:latin typeface="Silver Humana"/>
              </a:rPr>
              <a:t> ἢ </a:t>
            </a:r>
            <a:r>
              <a:rPr lang="el-GR" sz="3400" dirty="0" err="1">
                <a:latin typeface="Silver Humana"/>
              </a:rPr>
              <a:t>πραχθέντα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cs-CZ" sz="3400" dirty="0">
                <a:latin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cs-CZ" sz="3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Matouš uspořádal </a:t>
            </a:r>
            <a:r>
              <a:rPr lang="en-US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zapsal Ježíšovy</a:t>
            </a:r>
            <a:r>
              <a:rPr lang="en-US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výroky v hebrejském jazyce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l-GR" sz="3400" dirty="0" err="1">
                <a:latin typeface="Silver Humana"/>
              </a:rPr>
              <a:t>Ἑβραΐδι</a:t>
            </a:r>
            <a:r>
              <a:rPr lang="el-GR" sz="3400" dirty="0">
                <a:latin typeface="Silver Humana"/>
              </a:rPr>
              <a:t> </a:t>
            </a:r>
            <a:r>
              <a:rPr lang="el-GR" sz="3400" dirty="0" err="1">
                <a:latin typeface="Silver Humana"/>
              </a:rPr>
              <a:t>διαλέκτῳ</a:t>
            </a:r>
            <a:r>
              <a:rPr lang="el-GR" sz="3400" dirty="0">
                <a:latin typeface="Silver Humana"/>
              </a:rPr>
              <a:t> </a:t>
            </a:r>
            <a:r>
              <a:rPr lang="el-GR" sz="3400" dirty="0" err="1">
                <a:latin typeface="Silver Humana"/>
              </a:rPr>
              <a:t>τὰ</a:t>
            </a:r>
            <a:r>
              <a:rPr lang="el-GR" sz="3400" dirty="0">
                <a:latin typeface="Silver Humana"/>
              </a:rPr>
              <a:t> </a:t>
            </a:r>
            <a:r>
              <a:rPr lang="el-GR" sz="3400" dirty="0" err="1">
                <a:latin typeface="Silver Humana"/>
              </a:rPr>
              <a:t>λόγια</a:t>
            </a:r>
            <a:r>
              <a:rPr lang="el-GR" sz="3400" dirty="0">
                <a:latin typeface="Silver Humana"/>
              </a:rPr>
              <a:t> </a:t>
            </a:r>
            <a:r>
              <a:rPr lang="el-GR" sz="3400" b="1" dirty="0" err="1">
                <a:latin typeface="Silver Humana"/>
              </a:rPr>
              <a:t>συνετάξατο</a:t>
            </a:r>
            <a:r>
              <a:rPr lang="cs-CZ" sz="3400" dirty="0">
                <a:latin typeface="Silver Humana"/>
              </a:rPr>
              <a:t>)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Každý je pak přeložil (</a:t>
            </a:r>
            <a:r>
              <a:rPr lang="el-GR" sz="3400" b="1" dirty="0">
                <a:latin typeface="Silver Humana"/>
              </a:rPr>
              <a:t>ἡρμήνευσεν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jak uměl“ (in: </a:t>
            </a:r>
            <a:r>
              <a:rPr lang="cs-CZ" sz="3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Eusebios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3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3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eccl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III,39,16).</a:t>
            </a:r>
          </a:p>
        </p:txBody>
      </p:sp>
    </p:spTree>
    <p:extLst>
      <p:ext uri="{BB962C8B-B14F-4D97-AF65-F5344CB8AC3E}">
        <p14:creationId xmlns:p14="http://schemas.microsoft.com/office/powerpoint/2010/main" val="2597367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6582C4-B534-58ED-7D20-47D6DA424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Autorem dle tradice apoštol Matouš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FDF86-17D2-61F2-0C83-2280136DE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Irenej</a:t>
            </a:r>
            <a:r>
              <a:rPr lang="cs-CZ" sz="3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 Lyonu 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(cca 180): „Když Petr a Pavel v Římě hlásali evangelium a zakládali církev, dal </a:t>
            </a:r>
            <a:r>
              <a:rPr lang="cs-CZ" sz="3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Matouš Židům evangelium k dispozici v písemné formě a v jejich vlastním jazyce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Po Pavlově a Petrově smrti také Petrův učedník a tlumočník Marek nám písemně předal Petrova kázání. Pak Lukáš, následovník Pavlův, zapsal do knihy evangelium, jak je hlásal Pavel. A potom sám Pánův učedník Jan, který spočinul na Pánových prsou (J 13,25), vydal evangelium, když pobýval v asijském </a:t>
            </a:r>
            <a:r>
              <a:rPr lang="cs-CZ" sz="3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Efezu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(</a:t>
            </a:r>
            <a:r>
              <a:rPr lang="cs-CZ" sz="3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</a:t>
            </a:r>
            <a:r>
              <a:rPr lang="cs-CZ" sz="3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3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haer</a:t>
            </a:r>
            <a:r>
              <a:rPr lang="cs-CZ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III,1,1).</a:t>
            </a:r>
          </a:p>
        </p:txBody>
      </p:sp>
    </p:spTree>
    <p:extLst>
      <p:ext uri="{BB962C8B-B14F-4D97-AF65-F5344CB8AC3E}">
        <p14:creationId xmlns:p14="http://schemas.microsoft.com/office/powerpoint/2010/main" val="15534189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1082</Words>
  <Application>Microsoft Office PowerPoint</Application>
  <PresentationFormat>Širokoúhlá obrazovka</PresentationFormat>
  <Paragraphs>98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SBL</vt:lpstr>
      <vt:lpstr>Silver Humana</vt:lpstr>
      <vt:lpstr>Motiv Office</vt:lpstr>
      <vt:lpstr>Matoušovo evangeliium</vt:lpstr>
      <vt:lpstr>Mt vs. Mk</vt:lpstr>
      <vt:lpstr>Struktura literárního díla</vt:lpstr>
      <vt:lpstr>Struktura literárního díla</vt:lpstr>
      <vt:lpstr>Důrazy: christologie</vt:lpstr>
      <vt:lpstr>Důrazy: eklesiologie</vt:lpstr>
      <vt:lpstr>Důrazy: eschatologie</vt:lpstr>
      <vt:lpstr>Dle tradice autorem apoštol Matouš</vt:lpstr>
      <vt:lpstr>Autorem dle tradice apoštol Matouš</vt:lpstr>
      <vt:lpstr>Apoštol Matouš v Mt, Mk, L a Sk</vt:lpstr>
      <vt:lpstr>Originál Mt s nejvyšší pravděpodobností řecky</vt:lpstr>
      <vt:lpstr>Co lze říct o autorovi Mt?</vt:lpstr>
      <vt:lpstr>Co lze říct o autorovi Mt?</vt:lpstr>
      <vt:lpstr>Matouš x Pavel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Markovo evangeliium</dc:title>
  <dc:creator>Katedra</dc:creator>
  <cp:lastModifiedBy>Veronika Hrůšová</cp:lastModifiedBy>
  <cp:revision>14</cp:revision>
  <dcterms:created xsi:type="dcterms:W3CDTF">2024-10-17T13:35:14Z</dcterms:created>
  <dcterms:modified xsi:type="dcterms:W3CDTF">2024-10-25T10:35:57Z</dcterms:modified>
</cp:coreProperties>
</file>