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41" r:id="rId2"/>
    <p:sldId id="337" r:id="rId3"/>
    <p:sldId id="338" r:id="rId4"/>
    <p:sldId id="339" r:id="rId5"/>
    <p:sldId id="340" r:id="rId6"/>
    <p:sldId id="342" r:id="rId7"/>
    <p:sldId id="343" r:id="rId8"/>
    <p:sldId id="347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0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42197302-9F74-418A-BD65-CBCA071A5F4A}"/>
    <pc:docChg chg="modSld">
      <pc:chgData name="Michal Varchol" userId="17b5eb1e964ec638" providerId="LiveId" clId="{42197302-9F74-418A-BD65-CBCA071A5F4A}" dt="2024-11-08T12:36:25.667" v="5" actId="20577"/>
      <pc:docMkLst>
        <pc:docMk/>
      </pc:docMkLst>
      <pc:sldChg chg="modSp mod">
        <pc:chgData name="Michal Varchol" userId="17b5eb1e964ec638" providerId="LiveId" clId="{42197302-9F74-418A-BD65-CBCA071A5F4A}" dt="2024-11-08T12:36:25.667" v="5" actId="20577"/>
        <pc:sldMkLst>
          <pc:docMk/>
          <pc:sldMk cId="2795084658" sldId="338"/>
        </pc:sldMkLst>
        <pc:spChg chg="mod">
          <ac:chgData name="Michal Varchol" userId="17b5eb1e964ec638" providerId="LiveId" clId="{42197302-9F74-418A-BD65-CBCA071A5F4A}" dt="2024-11-08T12:36:25.667" v="5" actId="20577"/>
          <ac:spMkLst>
            <pc:docMk/>
            <pc:sldMk cId="2795084658" sldId="338"/>
            <ac:spMk id="4" creationId="{21965258-6846-1C71-40CD-B3203C995D6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8A0E4-32C3-42E2-B17B-4B48F00607D0}" type="datetimeFigureOut">
              <a:rPr lang="sk-SK" smtClean="0"/>
              <a:t>8. 11. 2024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B68AF-10A2-4365-84FB-E16CB407F29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300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7881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AA440-D090-353F-926D-925C7EE24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ED23DDE-4FC9-4F91-18DE-33FFC429C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FF00A21-6C67-0F09-C359-217A236E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46F5-4DC6-470C-8DA3-C34068631ECD}" type="datetimeFigureOut">
              <a:rPr lang="sk-SK" smtClean="0"/>
              <a:t>8. 11. 2024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95A89F4-6214-D8DC-50E7-59C12CBD7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B4A4B0E-5F49-4846-1752-17F139684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8394-D438-4AC1-80CE-794054E18D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09567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3DA2F6-6113-79D2-C698-62665A298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999C136F-B581-DD21-D7D4-B0D822EBE2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11D691E-8967-43C5-CF37-4C97E9A09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46F5-4DC6-470C-8DA3-C34068631ECD}" type="datetimeFigureOut">
              <a:rPr lang="sk-SK" smtClean="0"/>
              <a:t>8. 11. 2024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F01E41A-D240-DC41-F54B-B671E5891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83A5611-33D7-05EE-A26A-1DBC42A77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8394-D438-4AC1-80CE-794054E18D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0652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E4DBBCE6-4D2F-FE82-F8F9-E7F211C87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3699F4FB-B84D-3A45-F905-412A02E285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BDBE81F-1FBA-FB34-8A56-5F9D7AAFA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46F5-4DC6-470C-8DA3-C34068631ECD}" type="datetimeFigureOut">
              <a:rPr lang="sk-SK" smtClean="0"/>
              <a:t>8. 11. 2024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ED6E709-A256-745A-A7F0-DC9A71FB4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75D8095-3DED-0F54-31E5-D01FDF032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8394-D438-4AC1-80CE-794054E18D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3570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88D4-4746-432E-BC66-7129D8E1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7996-E3EE-4932-9DF3-4751E7151EB3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5977-1E38-4122-ADFC-3AA1D4E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8C3A7-14A2-4B04-B8A7-D17B9F9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2703-A5C3-46B6-B3F5-0A465FBF64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268898-9196-4486-9B2C-B0F18E818B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78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56B6E0-E3B5-D116-951E-BE8A13AC9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4D284BB-8DDD-0601-A380-228E589B8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F6B69A9-6DEC-CAB9-EF5B-1C3C17B9A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46F5-4DC6-470C-8DA3-C34068631ECD}" type="datetimeFigureOut">
              <a:rPr lang="sk-SK" smtClean="0"/>
              <a:t>8. 11. 2024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611FE89-3515-D9D1-6EBB-B9FE0E63F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A36E783-B379-9CE5-995C-ABFF8DE24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8394-D438-4AC1-80CE-794054E18D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125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84D440-D6F7-79C5-F8AE-09F3734BA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4681B65-AAAF-2141-8BA5-6941F4D0B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2F5BA91-8F85-C8FD-0203-624707864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46F5-4DC6-470C-8DA3-C34068631ECD}" type="datetimeFigureOut">
              <a:rPr lang="sk-SK" smtClean="0"/>
              <a:t>8. 11. 2024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7BDCAFE-3CA5-3441-FF10-9C36D17A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9B84E11-6FC0-A385-CE21-77C747390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8394-D438-4AC1-80CE-794054E18D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662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4ECE7-13FF-F483-7526-ACEFE21EF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F8B691-2A02-79A6-1D27-0B1FE596D0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1E1946C-CB08-69A9-7F8F-6CB5F6469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FE79DDD-D003-309E-BED8-E095C3747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46F5-4DC6-470C-8DA3-C34068631ECD}" type="datetimeFigureOut">
              <a:rPr lang="sk-SK" smtClean="0"/>
              <a:t>8. 11. 2024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8F05CB3-EBE2-B046-07ED-108A6316C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590C371-B07A-C293-02AD-279E12C3F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8394-D438-4AC1-80CE-794054E18D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566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327544-15C3-C5BF-2950-1675125AB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EA2967-28EA-2192-C5B5-54B927E6F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AC15DC5-474E-7E51-9B0F-FA68115A4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BFA92AF-FD67-D80B-FF42-52779176AD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66EBB8ED-D077-C253-D1BB-F9AFB1806B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47D79ADD-5584-1CD4-25A0-70A548A2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46F5-4DC6-470C-8DA3-C34068631ECD}" type="datetimeFigureOut">
              <a:rPr lang="sk-SK" smtClean="0"/>
              <a:t>8. 11. 2024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F6F33898-5660-87A4-C38C-04AF4F82B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D38D616D-A093-62B1-8D8A-4A88D5E0C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8394-D438-4AC1-80CE-794054E18D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7712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06D3ED-31B9-7D55-B0A3-B9B5FE136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504C5137-2F72-54BC-B648-92A3059D6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46F5-4DC6-470C-8DA3-C34068631ECD}" type="datetimeFigureOut">
              <a:rPr lang="sk-SK" smtClean="0"/>
              <a:t>8. 11. 2024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3E02AFCB-2D8B-376E-B7D2-FDD75AD02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67E1B310-1F0D-593A-374D-CE6C4C693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8394-D438-4AC1-80CE-794054E18D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85068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EB0BCFF9-82B7-700C-E4EE-55D508A2D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46F5-4DC6-470C-8DA3-C34068631ECD}" type="datetimeFigureOut">
              <a:rPr lang="sk-SK" smtClean="0"/>
              <a:t>8. 11. 2024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C0A8C34F-5CCF-A339-926D-AB320A614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4616A8F5-8F08-E574-40BA-2CA54A146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8394-D438-4AC1-80CE-794054E18D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4260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2A98E4-0F30-AD74-FDCB-AB4E844AC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573430B-7EF4-E850-7459-BC2CA4DE4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5730A48-DEFE-6A36-4EB8-CC192FE15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2DD5AA12-EBB2-F301-E5EC-7EB53B8F5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46F5-4DC6-470C-8DA3-C34068631ECD}" type="datetimeFigureOut">
              <a:rPr lang="sk-SK" smtClean="0"/>
              <a:t>8. 11. 2024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DA3DA2B-1539-E36F-9C45-20E6AC391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AD0A711-8718-BED3-1D98-935905A45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8394-D438-4AC1-80CE-794054E18D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772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F8298C-A86E-866C-8DDE-09EB6A92D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07EC867B-43A3-AA40-2048-B202AAEE81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72D3F5A-23DA-A364-9284-7EF2ADA27F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9D3B46D-B6F4-988C-20DC-2EAD09739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46F5-4DC6-470C-8DA3-C34068631ECD}" type="datetimeFigureOut">
              <a:rPr lang="sk-SK" smtClean="0"/>
              <a:t>8. 11. 2024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71844BE-5038-829E-45EF-382E90BB7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A16134F-7B3A-DA2C-25F9-B8DA96BA6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8394-D438-4AC1-80CE-794054E18D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940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D786E648-F85F-1E5A-14E4-56ADE5DFC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999DB3-65C9-48D3-48BE-86C8C03C1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F396F13-5A43-2E21-15D3-4DD3C20BF1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3C46F5-4DC6-470C-8DA3-C34068631ECD}" type="datetimeFigureOut">
              <a:rPr lang="sk-SK" smtClean="0"/>
              <a:t>8. 11. 2024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7C5C1B4-C3E0-7DE7-26BA-E45DED5D5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87B90FF-84B6-8FB4-B945-05D26716EE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BD8394-D438-4AC1-80CE-794054E18D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22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EC12C10-7507-436C-B766-1BAFC1C38C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4" b="6064"/>
          <a:stretch>
            <a:fillRect/>
          </a:stretch>
        </p:blipFill>
        <p:spPr/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6EBEDB8-8524-424E-9EDF-3E39917552B2}"/>
              </a:ext>
            </a:extLst>
          </p:cNvPr>
          <p:cNvGrpSpPr/>
          <p:nvPr/>
        </p:nvGrpSpPr>
        <p:grpSpPr>
          <a:xfrm>
            <a:off x="457114" y="368491"/>
            <a:ext cx="4907666" cy="2740469"/>
            <a:chOff x="457114" y="286603"/>
            <a:chExt cx="4907666" cy="248766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7209E0-2279-4A14-9681-4954497ABF99}"/>
                </a:ext>
              </a:extLst>
            </p:cNvPr>
            <p:cNvGrpSpPr/>
            <p:nvPr/>
          </p:nvGrpSpPr>
          <p:grpSpPr>
            <a:xfrm>
              <a:off x="457114" y="286603"/>
              <a:ext cx="4907666" cy="2487663"/>
              <a:chOff x="266045" y="-13647"/>
              <a:chExt cx="4907666" cy="248766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B8AB0FC-DD7C-4AC4-974C-AF5080186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045" y="2210765"/>
                <a:ext cx="4907666" cy="0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DF264B-021C-4888-A88D-BF2A9E5CEF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292" y="-13647"/>
                <a:ext cx="0" cy="2487663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62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D7A459-7643-48CE-BE04-D2B1F9B05B41}"/>
                </a:ext>
              </a:extLst>
            </p:cNvPr>
            <p:cNvGrpSpPr/>
            <p:nvPr/>
          </p:nvGrpSpPr>
          <p:grpSpPr>
            <a:xfrm>
              <a:off x="904207" y="394648"/>
              <a:ext cx="4421529" cy="2048591"/>
              <a:chOff x="781377" y="394648"/>
              <a:chExt cx="4421529" cy="20485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5E3C70-9E9F-43F6-A4FD-4E87EC136B05}"/>
                  </a:ext>
                </a:extLst>
              </p:cNvPr>
              <p:cNvSpPr txBox="1"/>
              <p:nvPr/>
            </p:nvSpPr>
            <p:spPr>
              <a:xfrm>
                <a:off x="781377" y="1186009"/>
                <a:ext cx="4421529" cy="1257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ROM1BFR01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Francouzština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 I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(pro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nefrancouzštináře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)</a:t>
                </a:r>
                <a:endParaRPr lang="ko-KR" altLang="en-US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026" name="Picture 2" descr="France ">
                <a:extLst>
                  <a:ext uri="{FF2B5EF4-FFF2-40B4-BE49-F238E27FC236}">
                    <a16:creationId xmlns:a16="http://schemas.microsoft.com/office/drawing/2014/main" id="{17905252-1505-49AD-81BA-47EEA8361A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1377" y="394648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" name="BlokTextu 2">
            <a:extLst>
              <a:ext uri="{FF2B5EF4-FFF2-40B4-BE49-F238E27FC236}">
                <a16:creationId xmlns:a16="http://schemas.microsoft.com/office/drawing/2014/main" id="{82778172-7716-6592-29E7-0D11D0703AA5}"/>
              </a:ext>
            </a:extLst>
          </p:cNvPr>
          <p:cNvSpPr txBox="1"/>
          <p:nvPr/>
        </p:nvSpPr>
        <p:spPr>
          <a:xfrm>
            <a:off x="686361" y="3609531"/>
            <a:ext cx="45460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LEÇON </a:t>
            </a:r>
            <a:r>
              <a:rPr lang="sk-SK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</a:t>
            </a:r>
            <a:endParaRPr lang="fr-FR" sz="3600" b="1" u="sng" dirty="0">
              <a:solidFill>
                <a:srgbClr val="0000FF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fr-FR" sz="28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7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3418"/>
          </a:xfrm>
        </p:spPr>
        <p:txBody>
          <a:bodyPr>
            <a:normAutofit/>
          </a:bodyPr>
          <a:lstStyle/>
          <a:p>
            <a:pPr algn="ctr"/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PLACE DES ADJECTIFS QUALIFICATIFS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4409"/>
            <a:ext cx="10515600" cy="3962553"/>
          </a:xfrm>
        </p:spPr>
        <p:txBody>
          <a:bodyPr>
            <a:noAutofit/>
          </a:bodyPr>
          <a:lstStyle/>
          <a:p>
            <a:r>
              <a:rPr lang="sk-SK" sz="3000" u="sng" dirty="0">
                <a:solidFill>
                  <a:srgbClr val="0000FF"/>
                </a:solidFill>
                <a:latin typeface="Amasis MT Pro Black" panose="02040A04050005020304" pitchFamily="18" charset="-18"/>
              </a:rPr>
              <a:t>prídavné </a:t>
            </a:r>
            <a:r>
              <a:rPr lang="sk-SK" sz="3000" u="sng" dirty="0" err="1">
                <a:solidFill>
                  <a:srgbClr val="0000FF"/>
                </a:solidFill>
                <a:latin typeface="Amasis MT Pro Black" panose="02040A04050005020304" pitchFamily="18" charset="-18"/>
              </a:rPr>
              <a:t>jmená</a:t>
            </a:r>
            <a:r>
              <a:rPr lang="sk-SK" sz="3000" u="sng" dirty="0">
                <a:solidFill>
                  <a:srgbClr val="0000FF"/>
                </a:solidFill>
                <a:latin typeface="Amasis MT Pro Black" panose="02040A04050005020304" pitchFamily="18" charset="-18"/>
              </a:rPr>
              <a:t> za podstatným </a:t>
            </a:r>
            <a:r>
              <a:rPr lang="sk-SK" sz="3000" u="sng" dirty="0" err="1">
                <a:solidFill>
                  <a:srgbClr val="0000FF"/>
                </a:solidFill>
                <a:latin typeface="Amasis MT Pro Black" panose="02040A04050005020304" pitchFamily="18" charset="-18"/>
              </a:rPr>
              <a:t>jménem</a:t>
            </a:r>
            <a:r>
              <a:rPr lang="sk-SK" sz="3000" u="sng" dirty="0">
                <a:solidFill>
                  <a:srgbClr val="0000FF"/>
                </a:solidFill>
                <a:latin typeface="Amasis MT Pro Black" panose="02040A04050005020304" pitchFamily="18" charset="-18"/>
              </a:rPr>
              <a:t>: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u="sng" dirty="0">
                <a:latin typeface="Abadi" panose="020B0604020104020204" pitchFamily="34" charset="0"/>
              </a:rPr>
              <a:t>národnosti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i="1" dirty="0" err="1">
                <a:latin typeface="Abadi" panose="020B0604020104020204" pitchFamily="34" charset="0"/>
              </a:rPr>
              <a:t>une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spécialité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italienne</a:t>
            </a:r>
            <a:endParaRPr lang="sk-SK" sz="3000" b="1" i="1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u="sng" dirty="0" err="1">
                <a:latin typeface="Abadi" panose="020B0604020104020204" pitchFamily="34" charset="0"/>
              </a:rPr>
              <a:t>barvy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i="1" dirty="0" err="1">
                <a:latin typeface="Abadi" panose="020B0604020104020204" pitchFamily="34" charset="0"/>
              </a:rPr>
              <a:t>un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pantalon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noir</a:t>
            </a:r>
            <a:endParaRPr lang="sk-SK" sz="3000" b="1" i="1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u="sng" dirty="0">
                <a:latin typeface="Abadi" panose="020B0604020104020204" pitchFamily="34" charset="0"/>
              </a:rPr>
              <a:t>tvary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i="1" dirty="0" err="1">
                <a:latin typeface="Abadi" panose="020B0604020104020204" pitchFamily="34" charset="0"/>
              </a:rPr>
              <a:t>une</a:t>
            </a:r>
            <a:r>
              <a:rPr lang="sk-SK" sz="3000" i="1" dirty="0">
                <a:latin typeface="Abadi" panose="020B0604020104020204" pitchFamily="34" charset="0"/>
              </a:rPr>
              <a:t> table </a:t>
            </a:r>
            <a:r>
              <a:rPr lang="sk-SK" sz="3000" b="1" i="1" dirty="0">
                <a:solidFill>
                  <a:srgbClr val="0070C0"/>
                </a:solidFill>
                <a:latin typeface="Abadi" panose="020B0604020104020204" pitchFamily="34" charset="0"/>
              </a:rPr>
              <a:t>ronde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u="sng" dirty="0" err="1">
                <a:latin typeface="Abadi" panose="020B0604020104020204" pitchFamily="34" charset="0"/>
              </a:rPr>
              <a:t>styly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i="1" dirty="0">
                <a:latin typeface="Abadi" panose="020B0604020104020204" pitchFamily="34" charset="0"/>
              </a:rPr>
              <a:t>la </a:t>
            </a:r>
            <a:r>
              <a:rPr lang="sk-SK" sz="3000" i="1" dirty="0" err="1">
                <a:latin typeface="Abadi" panose="020B0604020104020204" pitchFamily="34" charset="0"/>
              </a:rPr>
              <a:t>musique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classique</a:t>
            </a:r>
            <a:endParaRPr lang="sk-SK" sz="3000" b="1" i="1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u="sng" dirty="0">
                <a:latin typeface="Abadi" panose="020B0604020104020204" pitchFamily="34" charset="0"/>
              </a:rPr>
              <a:t>chuť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i="1" dirty="0" err="1">
                <a:latin typeface="Abadi" panose="020B0604020104020204" pitchFamily="34" charset="0"/>
              </a:rPr>
              <a:t>un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café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sucré</a:t>
            </a:r>
            <a:endParaRPr lang="sk-SK" sz="3000" b="1" i="1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</a:t>
            </a:r>
            <a:r>
              <a:rPr lang="sk-SK" sz="3000" u="sng" dirty="0" err="1">
                <a:latin typeface="Abadi" panose="020B0604020104020204" pitchFamily="34" charset="0"/>
              </a:rPr>
              <a:t>náboženství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i="1" dirty="0" err="1">
                <a:latin typeface="Abadi" panose="020B0604020104020204" pitchFamily="34" charset="0"/>
              </a:rPr>
              <a:t>une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église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protestante</a:t>
            </a: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0902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767"/>
            <a:ext cx="10983686" cy="58934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900" dirty="0">
                <a:latin typeface="Abadi" panose="020B0604020104020204" pitchFamily="34" charset="0"/>
              </a:rPr>
              <a:t>- </a:t>
            </a:r>
            <a:r>
              <a:rPr lang="sk-SK" sz="2900" u="sng" dirty="0" err="1">
                <a:latin typeface="Abadi" panose="020B0604020104020204" pitchFamily="34" charset="0"/>
              </a:rPr>
              <a:t>příčestí</a:t>
            </a:r>
            <a:r>
              <a:rPr lang="sk-SK" sz="2900" u="sng" dirty="0">
                <a:latin typeface="Abadi" panose="020B0604020104020204" pitchFamily="34" charset="0"/>
              </a:rPr>
              <a:t> minulé </a:t>
            </a:r>
            <a:r>
              <a:rPr lang="sk-SK" sz="2900" u="sng" dirty="0" err="1">
                <a:latin typeface="Abadi" panose="020B0604020104020204" pitchFamily="34" charset="0"/>
              </a:rPr>
              <a:t>ve</a:t>
            </a:r>
            <a:r>
              <a:rPr lang="sk-SK" sz="2900" u="sng" dirty="0">
                <a:latin typeface="Abadi" panose="020B0604020104020204" pitchFamily="34" charset="0"/>
              </a:rPr>
              <a:t> </a:t>
            </a:r>
            <a:r>
              <a:rPr lang="sk-SK" sz="2900" u="sng" dirty="0" err="1">
                <a:latin typeface="Abadi" panose="020B0604020104020204" pitchFamily="34" charset="0"/>
              </a:rPr>
              <a:t>funkci</a:t>
            </a:r>
            <a:r>
              <a:rPr lang="sk-SK" sz="2900" u="sng" dirty="0">
                <a:latin typeface="Abadi" panose="020B0604020104020204" pitchFamily="34" charset="0"/>
              </a:rPr>
              <a:t> </a:t>
            </a:r>
            <a:r>
              <a:rPr lang="sk-SK" sz="2900" u="sng" dirty="0" err="1">
                <a:latin typeface="Abadi" panose="020B0604020104020204" pitchFamily="34" charset="0"/>
              </a:rPr>
              <a:t>přídavného</a:t>
            </a:r>
            <a:r>
              <a:rPr lang="sk-SK" sz="2900" u="sng" dirty="0">
                <a:latin typeface="Abadi" panose="020B0604020104020204" pitchFamily="34" charset="0"/>
              </a:rPr>
              <a:t> </a:t>
            </a:r>
            <a:r>
              <a:rPr lang="sk-SK" sz="2900" u="sng" dirty="0" err="1">
                <a:latin typeface="Abadi" panose="020B0604020104020204" pitchFamily="34" charset="0"/>
              </a:rPr>
              <a:t>jména</a:t>
            </a:r>
            <a:r>
              <a:rPr lang="sk-SK" sz="2900" dirty="0">
                <a:latin typeface="Abadi" panose="020B0604020104020204" pitchFamily="34" charset="0"/>
              </a:rPr>
              <a:t>: </a:t>
            </a:r>
            <a:r>
              <a:rPr lang="sk-SK" sz="2900" i="1" dirty="0" err="1">
                <a:latin typeface="Abadi" panose="020B0604020104020204" pitchFamily="34" charset="0"/>
              </a:rPr>
              <a:t>un</a:t>
            </a:r>
            <a:r>
              <a:rPr lang="sk-SK" sz="2900" i="1" dirty="0">
                <a:latin typeface="Abadi" panose="020B0604020104020204" pitchFamily="34" charset="0"/>
              </a:rPr>
              <a:t> </a:t>
            </a:r>
            <a:r>
              <a:rPr lang="sk-SK" sz="2900" i="1" dirty="0" err="1">
                <a:latin typeface="Abadi" panose="020B0604020104020204" pitchFamily="34" charset="0"/>
              </a:rPr>
              <a:t>directeur</a:t>
            </a:r>
            <a:r>
              <a:rPr lang="sk-SK" sz="2900" i="1" dirty="0">
                <a:latin typeface="Abadi" panose="020B0604020104020204" pitchFamily="34" charset="0"/>
              </a:rPr>
              <a:t> </a:t>
            </a:r>
            <a:r>
              <a:rPr lang="sk-SK" sz="29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énervé</a:t>
            </a:r>
            <a:endParaRPr lang="sk-SK" sz="2900" b="1" i="1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2900" dirty="0">
                <a:latin typeface="Abadi" panose="020B0604020104020204" pitchFamily="34" charset="0"/>
              </a:rPr>
              <a:t>- </a:t>
            </a:r>
            <a:r>
              <a:rPr lang="sk-SK" sz="2900" u="sng" dirty="0" err="1">
                <a:latin typeface="Abadi" panose="020B0604020104020204" pitchFamily="34" charset="0"/>
              </a:rPr>
              <a:t>dvouslabičná</a:t>
            </a:r>
            <a:r>
              <a:rPr lang="sk-SK" sz="2900" u="sng" dirty="0">
                <a:latin typeface="Abadi" panose="020B0604020104020204" pitchFamily="34" charset="0"/>
              </a:rPr>
              <a:t> a </a:t>
            </a:r>
            <a:r>
              <a:rPr lang="sk-SK" sz="2900" u="sng" dirty="0" err="1">
                <a:latin typeface="Abadi" panose="020B0604020104020204" pitchFamily="34" charset="0"/>
              </a:rPr>
              <a:t>víceslabičná</a:t>
            </a:r>
            <a:r>
              <a:rPr lang="sk-SK" sz="2900" u="sng" dirty="0">
                <a:latin typeface="Abadi" panose="020B0604020104020204" pitchFamily="34" charset="0"/>
              </a:rPr>
              <a:t> </a:t>
            </a:r>
            <a:r>
              <a:rPr lang="sk-SK" sz="2900" u="sng" dirty="0" err="1">
                <a:latin typeface="Abadi" panose="020B0604020104020204" pitchFamily="34" charset="0"/>
              </a:rPr>
              <a:t>přídavná</a:t>
            </a:r>
            <a:r>
              <a:rPr lang="sk-SK" sz="2900" u="sng" dirty="0">
                <a:latin typeface="Abadi" panose="020B0604020104020204" pitchFamily="34" charset="0"/>
              </a:rPr>
              <a:t> </a:t>
            </a:r>
            <a:r>
              <a:rPr lang="sk-SK" sz="2900" u="sng" dirty="0" err="1">
                <a:latin typeface="Abadi" panose="020B0604020104020204" pitchFamily="34" charset="0"/>
              </a:rPr>
              <a:t>jména</a:t>
            </a:r>
            <a:r>
              <a:rPr lang="sk-SK" sz="2900" dirty="0">
                <a:latin typeface="Abadi" panose="020B0604020104020204" pitchFamily="34" charset="0"/>
              </a:rPr>
              <a:t>: </a:t>
            </a:r>
            <a:r>
              <a:rPr lang="sk-SK" sz="2900" i="1" dirty="0" err="1">
                <a:latin typeface="Abadi" panose="020B0604020104020204" pitchFamily="34" charset="0"/>
              </a:rPr>
              <a:t>une</a:t>
            </a:r>
            <a:r>
              <a:rPr lang="sk-SK" sz="2900" i="1" dirty="0">
                <a:latin typeface="Abadi" panose="020B0604020104020204" pitchFamily="34" charset="0"/>
              </a:rPr>
              <a:t> </a:t>
            </a:r>
            <a:r>
              <a:rPr lang="sk-SK" sz="2900" i="1" dirty="0" err="1">
                <a:latin typeface="Abadi" panose="020B0604020104020204" pitchFamily="34" charset="0"/>
              </a:rPr>
              <a:t>question</a:t>
            </a:r>
            <a:r>
              <a:rPr lang="sk-SK" sz="2900" i="1" dirty="0">
                <a:latin typeface="Abadi" panose="020B0604020104020204" pitchFamily="34" charset="0"/>
              </a:rPr>
              <a:t> </a:t>
            </a:r>
            <a:r>
              <a:rPr lang="sk-SK" sz="29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difficile</a:t>
            </a:r>
            <a:endParaRPr lang="sk-SK" sz="2900" b="1" i="1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2900" dirty="0">
                <a:latin typeface="Abadi" panose="020B0604020104020204" pitchFamily="34" charset="0"/>
              </a:rPr>
              <a:t>- </a:t>
            </a:r>
            <a:r>
              <a:rPr lang="sk-SK" sz="2900" u="sng" dirty="0" err="1">
                <a:latin typeface="Abadi" panose="020B0604020104020204" pitchFamily="34" charset="0"/>
              </a:rPr>
              <a:t>některá</a:t>
            </a:r>
            <a:r>
              <a:rPr lang="sk-SK" sz="2900" u="sng" dirty="0">
                <a:latin typeface="Abadi" panose="020B0604020104020204" pitchFamily="34" charset="0"/>
              </a:rPr>
              <a:t> krátka </a:t>
            </a:r>
            <a:r>
              <a:rPr lang="sk-SK" sz="2900" u="sng" dirty="0" err="1">
                <a:latin typeface="Abadi" panose="020B0604020104020204" pitchFamily="34" charset="0"/>
              </a:rPr>
              <a:t>přídavná</a:t>
            </a:r>
            <a:r>
              <a:rPr lang="sk-SK" sz="2900" u="sng" dirty="0">
                <a:latin typeface="Abadi" panose="020B0604020104020204" pitchFamily="34" charset="0"/>
              </a:rPr>
              <a:t> </a:t>
            </a:r>
            <a:r>
              <a:rPr lang="sk-SK" sz="2900" u="sng" dirty="0" err="1">
                <a:latin typeface="Abadi" panose="020B0604020104020204" pitchFamily="34" charset="0"/>
              </a:rPr>
              <a:t>jména</a:t>
            </a:r>
            <a:r>
              <a:rPr lang="sk-SK" sz="2900" dirty="0">
                <a:latin typeface="Abadi" panose="020B0604020104020204" pitchFamily="34" charset="0"/>
              </a:rPr>
              <a:t>: </a:t>
            </a:r>
            <a:r>
              <a:rPr lang="sk-SK" sz="29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neuf</a:t>
            </a:r>
            <a:r>
              <a:rPr lang="sk-SK" sz="2900" i="1" dirty="0">
                <a:latin typeface="Abadi" panose="020B0604020104020204" pitchFamily="34" charset="0"/>
              </a:rPr>
              <a:t>, </a:t>
            </a:r>
            <a:r>
              <a:rPr lang="sk-SK" sz="2900" b="1" i="1" dirty="0">
                <a:solidFill>
                  <a:srgbClr val="0070C0"/>
                </a:solidFill>
                <a:latin typeface="Abadi" panose="020B0604020104020204" pitchFamily="34" charset="0"/>
              </a:rPr>
              <a:t>bas</a:t>
            </a:r>
            <a:r>
              <a:rPr lang="sk-SK" sz="2900" i="1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chaud</a:t>
            </a:r>
            <a:r>
              <a:rPr lang="sk-SK" sz="2900" i="1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frais</a:t>
            </a:r>
            <a:r>
              <a:rPr lang="sk-SK" sz="2900" i="1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froid</a:t>
            </a:r>
            <a:r>
              <a:rPr lang="sk-SK" sz="2900" i="1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sec</a:t>
            </a:r>
            <a:r>
              <a:rPr lang="sk-SK" sz="2900" i="1" dirty="0">
                <a:latin typeface="Abadi" panose="020B0604020104020204" pitchFamily="34" charset="0"/>
              </a:rPr>
              <a:t>,</a:t>
            </a:r>
          </a:p>
          <a:p>
            <a:pPr marL="0" indent="0">
              <a:buNone/>
            </a:pPr>
            <a:r>
              <a:rPr lang="sk-SK" sz="2900" i="1" dirty="0">
                <a:latin typeface="Abadi" panose="020B0604020104020204" pitchFamily="34" charset="0"/>
              </a:rPr>
              <a:t>                                               </a:t>
            </a:r>
            <a:r>
              <a:rPr lang="sk-SK" sz="29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fou</a:t>
            </a:r>
            <a:r>
              <a:rPr lang="sk-SK" sz="2900" i="1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court</a:t>
            </a:r>
            <a:r>
              <a:rPr lang="sk-SK" sz="2900" i="1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70C0"/>
                </a:solidFill>
                <a:latin typeface="Abadi" panose="020B0604020104020204" pitchFamily="34" charset="0"/>
              </a:rPr>
              <a:t>long</a:t>
            </a:r>
            <a:endParaRPr lang="sk-SK" sz="2900" b="1" i="1" dirty="0">
              <a:solidFill>
                <a:srgbClr val="0070C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2900" dirty="0">
              <a:latin typeface="Abadi" panose="020B0604020104020204" pitchFamily="34" charset="0"/>
            </a:endParaRPr>
          </a:p>
          <a:p>
            <a:r>
              <a:rPr lang="sk-SK" sz="3200" b="1" u="sng" dirty="0" err="1">
                <a:solidFill>
                  <a:srgbClr val="0000FF"/>
                </a:solidFill>
                <a:latin typeface="Amasis MT Pro Black" panose="02040A04050005020304" pitchFamily="18" charset="-18"/>
              </a:rPr>
              <a:t>přídavná</a:t>
            </a:r>
            <a:r>
              <a:rPr lang="sk-SK" sz="3200" b="1" u="sng" dirty="0">
                <a:solidFill>
                  <a:srgbClr val="0000FF"/>
                </a:solidFill>
                <a:latin typeface="Amasis MT Pro Black" panose="02040A04050005020304" pitchFamily="18" charset="-18"/>
              </a:rPr>
              <a:t> </a:t>
            </a:r>
            <a:r>
              <a:rPr lang="sk-SK" sz="3200" b="1" u="sng" dirty="0" err="1">
                <a:solidFill>
                  <a:srgbClr val="0000FF"/>
                </a:solidFill>
                <a:latin typeface="Amasis MT Pro Black" panose="02040A04050005020304" pitchFamily="18" charset="-18"/>
              </a:rPr>
              <a:t>jména</a:t>
            </a:r>
            <a:r>
              <a:rPr lang="sk-SK" sz="3200" b="1" u="sng" dirty="0">
                <a:solidFill>
                  <a:srgbClr val="0000FF"/>
                </a:solidFill>
                <a:latin typeface="Amasis MT Pro Black" panose="02040A04050005020304" pitchFamily="18" charset="-18"/>
              </a:rPr>
              <a:t> </a:t>
            </a:r>
            <a:r>
              <a:rPr lang="sk-SK" sz="3200" b="1" u="sng" dirty="0" err="1">
                <a:solidFill>
                  <a:srgbClr val="0000FF"/>
                </a:solidFill>
                <a:latin typeface="Amasis MT Pro Black" panose="02040A04050005020304" pitchFamily="18" charset="-18"/>
              </a:rPr>
              <a:t>před</a:t>
            </a:r>
            <a:r>
              <a:rPr lang="sk-SK" sz="3200" b="1" u="sng" dirty="0">
                <a:solidFill>
                  <a:srgbClr val="0000FF"/>
                </a:solidFill>
                <a:latin typeface="Amasis MT Pro Black" panose="02040A04050005020304" pitchFamily="18" charset="-18"/>
              </a:rPr>
              <a:t> podstatným </a:t>
            </a:r>
            <a:r>
              <a:rPr lang="sk-SK" sz="3200" b="1" u="sng" dirty="0" err="1">
                <a:solidFill>
                  <a:srgbClr val="0000FF"/>
                </a:solidFill>
                <a:latin typeface="Amasis MT Pro Black" panose="02040A04050005020304" pitchFamily="18" charset="-18"/>
              </a:rPr>
              <a:t>jménem</a:t>
            </a:r>
            <a:r>
              <a:rPr lang="sk-SK" sz="3200" b="1" u="sng" dirty="0">
                <a:solidFill>
                  <a:srgbClr val="0000FF"/>
                </a:solidFill>
                <a:latin typeface="Amasis MT Pro Black" panose="02040A04050005020304" pitchFamily="18" charset="-18"/>
              </a:rPr>
              <a:t>:</a:t>
            </a:r>
          </a:p>
          <a:p>
            <a:pPr marL="0" indent="0">
              <a:buNone/>
            </a:pPr>
            <a:r>
              <a:rPr lang="sk-SK" sz="2900" dirty="0">
                <a:latin typeface="Abadi" panose="020B0604020104020204" pitchFamily="34" charset="0"/>
              </a:rPr>
              <a:t>- </a:t>
            </a:r>
            <a:r>
              <a:rPr lang="sk-SK" sz="2900" u="sng" dirty="0">
                <a:latin typeface="Abadi" panose="020B0604020104020204" pitchFamily="34" charset="0"/>
              </a:rPr>
              <a:t>krátka a </a:t>
            </a:r>
            <a:r>
              <a:rPr lang="sk-SK" sz="2900" u="sng" dirty="0" err="1">
                <a:latin typeface="Abadi" panose="020B0604020104020204" pitchFamily="34" charset="0"/>
              </a:rPr>
              <a:t>běžná</a:t>
            </a:r>
            <a:r>
              <a:rPr lang="sk-SK" sz="2900" dirty="0">
                <a:latin typeface="Abadi" panose="020B0604020104020204" pitchFamily="34" charset="0"/>
              </a:rPr>
              <a:t>: </a:t>
            </a:r>
            <a:r>
              <a:rPr lang="sk-SK" sz="2900" b="1" i="1" dirty="0">
                <a:solidFill>
                  <a:srgbClr val="00B050"/>
                </a:solidFill>
                <a:latin typeface="Abadi" panose="020B0604020104020204" pitchFamily="34" charset="0"/>
              </a:rPr>
              <a:t>grand</a:t>
            </a:r>
            <a:r>
              <a:rPr lang="sk-SK" sz="2900" dirty="0">
                <a:latin typeface="Abadi" panose="020B0604020104020204" pitchFamily="34" charset="0"/>
              </a:rPr>
              <a:t>, </a:t>
            </a:r>
            <a:r>
              <a:rPr lang="sk-SK" sz="2900" b="1" i="1" dirty="0">
                <a:solidFill>
                  <a:srgbClr val="00B050"/>
                </a:solidFill>
                <a:latin typeface="Abadi" panose="020B0604020104020204" pitchFamily="34" charset="0"/>
              </a:rPr>
              <a:t>petit</a:t>
            </a:r>
            <a:r>
              <a:rPr lang="sk-SK" sz="2900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B050"/>
                </a:solidFill>
                <a:latin typeface="Abadi" panose="020B0604020104020204" pitchFamily="34" charset="0"/>
              </a:rPr>
              <a:t>vieux</a:t>
            </a:r>
            <a:r>
              <a:rPr lang="sk-SK" sz="2900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B050"/>
                </a:solidFill>
                <a:latin typeface="Abadi" panose="020B0604020104020204" pitchFamily="34" charset="0"/>
              </a:rPr>
              <a:t>jeune</a:t>
            </a:r>
            <a:r>
              <a:rPr lang="sk-SK" sz="2900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B050"/>
                </a:solidFill>
                <a:latin typeface="Abadi" panose="020B0604020104020204" pitchFamily="34" charset="0"/>
              </a:rPr>
              <a:t>nouveau</a:t>
            </a:r>
            <a:r>
              <a:rPr lang="sk-SK" sz="2900" dirty="0">
                <a:latin typeface="Abadi" panose="020B0604020104020204" pitchFamily="34" charset="0"/>
              </a:rPr>
              <a:t>, </a:t>
            </a:r>
          </a:p>
          <a:p>
            <a:pPr marL="0" indent="0">
              <a:buNone/>
            </a:pPr>
            <a:r>
              <a:rPr lang="sk-SK" sz="2900" dirty="0">
                <a:latin typeface="Abadi" panose="020B0604020104020204" pitchFamily="34" charset="0"/>
              </a:rPr>
              <a:t>                         </a:t>
            </a:r>
            <a:r>
              <a:rPr lang="sk-SK" sz="2900" b="1" i="1" dirty="0">
                <a:solidFill>
                  <a:srgbClr val="00B050"/>
                </a:solidFill>
                <a:latin typeface="Abadi" panose="020B0604020104020204" pitchFamily="34" charset="0"/>
              </a:rPr>
              <a:t>bon</a:t>
            </a:r>
            <a:r>
              <a:rPr lang="sk-SK" sz="2900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B050"/>
                </a:solidFill>
                <a:latin typeface="Abadi" panose="020B0604020104020204" pitchFamily="34" charset="0"/>
              </a:rPr>
              <a:t>mauvais</a:t>
            </a:r>
            <a:r>
              <a:rPr lang="sk-SK" sz="2900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B050"/>
                </a:solidFill>
                <a:latin typeface="Abadi" panose="020B0604020104020204" pitchFamily="34" charset="0"/>
              </a:rPr>
              <a:t>haut</a:t>
            </a:r>
            <a:r>
              <a:rPr lang="sk-SK" sz="2900" dirty="0">
                <a:latin typeface="Abadi" panose="020B0604020104020204" pitchFamily="34" charset="0"/>
              </a:rPr>
              <a:t>, </a:t>
            </a:r>
            <a:r>
              <a:rPr lang="sk-SK" sz="2900" b="1" i="1" dirty="0">
                <a:solidFill>
                  <a:srgbClr val="00B050"/>
                </a:solidFill>
                <a:latin typeface="Abadi" panose="020B0604020104020204" pitchFamily="34" charset="0"/>
              </a:rPr>
              <a:t>gros, </a:t>
            </a:r>
            <a:r>
              <a:rPr lang="sk-SK" sz="2900" b="1" i="1" dirty="0" err="1">
                <a:solidFill>
                  <a:srgbClr val="00B050"/>
                </a:solidFill>
                <a:latin typeface="Abadi" panose="020B0604020104020204" pitchFamily="34" charset="0"/>
              </a:rPr>
              <a:t>beau</a:t>
            </a:r>
            <a:r>
              <a:rPr lang="sk-SK" sz="2900" b="1" i="1" dirty="0">
                <a:solidFill>
                  <a:srgbClr val="00B050"/>
                </a:solidFill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solidFill>
                  <a:srgbClr val="00B050"/>
                </a:solidFill>
                <a:latin typeface="Abadi" panose="020B0604020104020204" pitchFamily="34" charset="0"/>
              </a:rPr>
              <a:t>joli</a:t>
            </a:r>
            <a:endParaRPr lang="sk-SK" sz="2900" b="1" i="1" dirty="0">
              <a:solidFill>
                <a:srgbClr val="00B05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2900" dirty="0">
                <a:latin typeface="Abadi" panose="020B0604020104020204" pitchFamily="34" charset="0"/>
              </a:rPr>
              <a:t>- </a:t>
            </a:r>
            <a:r>
              <a:rPr lang="sk-SK" sz="2900" u="sng" dirty="0" err="1">
                <a:latin typeface="Abadi" panose="020B0604020104020204" pitchFamily="34" charset="0"/>
              </a:rPr>
              <a:t>řadové</a:t>
            </a:r>
            <a:r>
              <a:rPr lang="sk-SK" sz="2900" u="sng" dirty="0">
                <a:latin typeface="Abadi" panose="020B0604020104020204" pitchFamily="34" charset="0"/>
              </a:rPr>
              <a:t> číslovky</a:t>
            </a:r>
            <a:r>
              <a:rPr lang="sk-SK" sz="2900" dirty="0">
                <a:latin typeface="Abadi" panose="020B0604020104020204" pitchFamily="34" charset="0"/>
              </a:rPr>
              <a:t>: </a:t>
            </a:r>
            <a:r>
              <a:rPr lang="sk-SK" sz="2900" b="1" i="1" dirty="0" err="1">
                <a:latin typeface="Abadi" panose="020B0604020104020204" pitchFamily="34" charset="0"/>
              </a:rPr>
              <a:t>premier</a:t>
            </a:r>
            <a:r>
              <a:rPr lang="sk-SK" sz="2900" i="1" dirty="0">
                <a:latin typeface="Abadi" panose="020B0604020104020204" pitchFamily="34" charset="0"/>
              </a:rPr>
              <a:t>, </a:t>
            </a:r>
            <a:r>
              <a:rPr lang="sk-SK" sz="2900" b="1" i="1" dirty="0" err="1">
                <a:latin typeface="Abadi" panose="020B0604020104020204" pitchFamily="34" charset="0"/>
              </a:rPr>
              <a:t>deuxième</a:t>
            </a:r>
            <a:endParaRPr lang="sk-SK" sz="2900" b="1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29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2900" dirty="0">
                <a:latin typeface="Abadi" panose="020B0604020104020204" pitchFamily="34" charset="0"/>
              </a:rPr>
              <a:t>množné číslo: </a:t>
            </a:r>
            <a:r>
              <a:rPr lang="sk-SK" sz="2900" i="1" dirty="0" err="1">
                <a:latin typeface="Abadi" panose="020B0604020104020204" pitchFamily="34" charset="0"/>
              </a:rPr>
              <a:t>Léo</a:t>
            </a:r>
            <a:r>
              <a:rPr lang="sk-SK" sz="2900" i="1" dirty="0">
                <a:latin typeface="Abadi" panose="020B0604020104020204" pitchFamily="34" charset="0"/>
              </a:rPr>
              <a:t> et </a:t>
            </a:r>
            <a:r>
              <a:rPr lang="sk-SK" sz="2900" i="1" dirty="0" err="1">
                <a:latin typeface="Abadi" panose="020B0604020104020204" pitchFamily="34" charset="0"/>
              </a:rPr>
              <a:t>Marc</a:t>
            </a:r>
            <a:r>
              <a:rPr lang="sk-SK" sz="2900" i="1" dirty="0">
                <a:latin typeface="Abadi" panose="020B0604020104020204" pitchFamily="34" charset="0"/>
              </a:rPr>
              <a:t> </a:t>
            </a:r>
            <a:r>
              <a:rPr lang="sk-SK" sz="2900" i="1" dirty="0" err="1">
                <a:latin typeface="Abadi" panose="020B0604020104020204" pitchFamily="34" charset="0"/>
              </a:rPr>
              <a:t>sont</a:t>
            </a:r>
            <a:r>
              <a:rPr lang="sk-SK" sz="2900" i="1" dirty="0">
                <a:latin typeface="Abadi" panose="020B0604020104020204" pitchFamily="34" charset="0"/>
              </a:rPr>
              <a:t> </a:t>
            </a:r>
            <a:r>
              <a:rPr lang="sk-SK" sz="2900" b="1" i="1" dirty="0">
                <a:solidFill>
                  <a:srgbClr val="FF0000"/>
                </a:solidFill>
                <a:latin typeface="Abadi" panose="020B0604020104020204" pitchFamily="34" charset="0"/>
              </a:rPr>
              <a:t>de</a:t>
            </a:r>
            <a:r>
              <a:rPr lang="sk-SK" sz="2900" i="1" dirty="0">
                <a:latin typeface="Abadi" panose="020B0604020104020204" pitchFamily="34" charset="0"/>
              </a:rPr>
              <a:t> </a:t>
            </a:r>
            <a:r>
              <a:rPr lang="sk-SK" sz="2900" b="1" i="1" dirty="0" err="1">
                <a:solidFill>
                  <a:srgbClr val="00B050"/>
                </a:solidFill>
                <a:latin typeface="Abadi" panose="020B0604020104020204" pitchFamily="34" charset="0"/>
              </a:rPr>
              <a:t>bons</a:t>
            </a:r>
            <a:r>
              <a:rPr lang="sk-SK" sz="2900" i="1" dirty="0">
                <a:latin typeface="Abadi" panose="020B0604020104020204" pitchFamily="34" charset="0"/>
              </a:rPr>
              <a:t> </a:t>
            </a:r>
            <a:r>
              <a:rPr lang="sk-SK" sz="2900" i="1" dirty="0" err="1">
                <a:latin typeface="Abadi" panose="020B0604020104020204" pitchFamily="34" charset="0"/>
              </a:rPr>
              <a:t>amis</a:t>
            </a:r>
            <a:r>
              <a:rPr lang="sk-SK" sz="2900" dirty="0">
                <a:latin typeface="Abadi" panose="020B0604020104020204" pitchFamily="34" charset="0"/>
              </a:rPr>
              <a:t>.</a:t>
            </a: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95084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59618"/>
          </a:xfrm>
        </p:spPr>
        <p:txBody>
          <a:bodyPr>
            <a:normAutofit/>
          </a:bodyPr>
          <a:lstStyle/>
          <a:p>
            <a:pPr algn="ctr"/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LE GENRE ET LE NOMBRE </a:t>
            </a:r>
            <a:b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DE L‘ADJECTIF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1829"/>
            <a:ext cx="10515600" cy="4065134"/>
          </a:xfrm>
        </p:spPr>
        <p:txBody>
          <a:bodyPr>
            <a:noAutofit/>
          </a:bodyPr>
          <a:lstStyle/>
          <a:p>
            <a:r>
              <a:rPr lang="sk-SK" sz="3000" b="1" dirty="0">
                <a:latin typeface="Abadi" panose="020B0604020104020204" pitchFamily="34" charset="0"/>
              </a:rPr>
              <a:t>prídavné meno vo funkcii prívlastku </a:t>
            </a:r>
            <a:r>
              <a:rPr lang="sk-SK" sz="3000" dirty="0">
                <a:latin typeface="Abadi" panose="020B0604020104020204" pitchFamily="34" charset="0"/>
              </a:rPr>
              <a:t>(</a:t>
            </a:r>
            <a:r>
              <a:rPr lang="sk-SK" sz="3000" dirty="0" err="1">
                <a:latin typeface="Abadi" panose="020B0604020104020204" pitchFamily="34" charset="0"/>
              </a:rPr>
              <a:t>adjectif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qualificatif</a:t>
            </a:r>
            <a:r>
              <a:rPr lang="sk-SK" sz="3000" dirty="0">
                <a:latin typeface="Abadi" panose="020B0604020104020204" pitchFamily="34" charset="0"/>
              </a:rPr>
              <a:t>)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sa 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zhoduje</a:t>
            </a:r>
            <a:r>
              <a:rPr lang="sk-SK" sz="3000" dirty="0">
                <a:latin typeface="Abadi" panose="020B0604020104020204" pitchFamily="34" charset="0"/>
              </a:rPr>
              <a:t> s </a:t>
            </a:r>
            <a:r>
              <a:rPr lang="sk-SK" sz="3000" b="1" dirty="0">
                <a:latin typeface="Abadi" panose="020B0604020104020204" pitchFamily="34" charset="0"/>
              </a:rPr>
              <a:t>rodom (</a:t>
            </a:r>
            <a:r>
              <a:rPr lang="sk-SK" sz="3000" b="1" dirty="0" err="1">
                <a:latin typeface="Abadi" panose="020B0604020104020204" pitchFamily="34" charset="0"/>
              </a:rPr>
              <a:t>masculin</a:t>
            </a:r>
            <a:r>
              <a:rPr lang="sk-SK" sz="3000" b="1" dirty="0"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latin typeface="Abadi" panose="020B0604020104020204" pitchFamily="34" charset="0"/>
              </a:rPr>
              <a:t>féminin</a:t>
            </a:r>
            <a:r>
              <a:rPr lang="sk-SK" sz="3000" b="1" dirty="0">
                <a:latin typeface="Abadi" panose="020B0604020104020204" pitchFamily="34" charset="0"/>
              </a:rPr>
              <a:t>) </a:t>
            </a:r>
            <a:r>
              <a:rPr lang="sk-SK" sz="3000" dirty="0">
                <a:latin typeface="Abadi" panose="020B0604020104020204" pitchFamily="34" charset="0"/>
              </a:rPr>
              <a:t>a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s </a:t>
            </a:r>
            <a:r>
              <a:rPr lang="sk-SK" sz="3000" b="1" dirty="0">
                <a:latin typeface="Abadi" panose="020B0604020104020204" pitchFamily="34" charset="0"/>
              </a:rPr>
              <a:t>číslom (</a:t>
            </a:r>
            <a:r>
              <a:rPr lang="sk-SK" sz="3000" b="1" dirty="0" err="1">
                <a:latin typeface="Abadi" panose="020B0604020104020204" pitchFamily="34" charset="0"/>
              </a:rPr>
              <a:t>singulier</a:t>
            </a:r>
            <a:r>
              <a:rPr lang="sk-SK" sz="3000" b="1" dirty="0"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latin typeface="Abadi" panose="020B0604020104020204" pitchFamily="34" charset="0"/>
              </a:rPr>
              <a:t>pluriel</a:t>
            </a:r>
            <a:r>
              <a:rPr lang="sk-SK" sz="3000" b="1" dirty="0">
                <a:latin typeface="Abadi" panose="020B0604020104020204" pitchFamily="34" charset="0"/>
              </a:rPr>
              <a:t>)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s </a:t>
            </a:r>
            <a:r>
              <a:rPr lang="sk-SK" sz="3000" b="1" dirty="0">
                <a:latin typeface="Abadi" panose="020B0604020104020204" pitchFamily="34" charset="0"/>
              </a:rPr>
              <a:t>podstatným menom </a:t>
            </a:r>
            <a:r>
              <a:rPr lang="sk-SK" sz="3000" dirty="0">
                <a:latin typeface="Abadi" panose="020B0604020104020204" pitchFamily="34" charset="0"/>
              </a:rPr>
              <a:t>na ktoré odkazuje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r>
              <a:rPr lang="fr-FR" sz="3000" dirty="0">
                <a:latin typeface="Abadi" panose="020B0604020104020204" pitchFamily="34" charset="0"/>
              </a:rPr>
              <a:t>le </a:t>
            </a:r>
            <a:r>
              <a:rPr lang="fr-FR" sz="3000" b="1" dirty="0">
                <a:latin typeface="Abadi" panose="020B0604020104020204" pitchFamily="34" charset="0"/>
              </a:rPr>
              <a:t>nom</a:t>
            </a:r>
            <a:r>
              <a:rPr lang="fr-FR" sz="3000" dirty="0">
                <a:latin typeface="Abadi" panose="020B0604020104020204" pitchFamily="34" charset="0"/>
              </a:rPr>
              <a:t> est au </a:t>
            </a:r>
            <a:r>
              <a:rPr lang="fr-FR" sz="3000" b="1" dirty="0">
                <a:solidFill>
                  <a:srgbClr val="0000FF"/>
                </a:solidFill>
                <a:latin typeface="Abadi" panose="020B0604020104020204" pitchFamily="34" charset="0"/>
              </a:rPr>
              <a:t>masculin</a:t>
            </a:r>
            <a:r>
              <a:rPr lang="sk-SK" sz="3000" dirty="0">
                <a:latin typeface="Abadi" panose="020B0604020104020204" pitchFamily="34" charset="0"/>
              </a:rPr>
              <a:t>          </a:t>
            </a:r>
            <a:r>
              <a:rPr lang="fr-FR" sz="3000" dirty="0">
                <a:latin typeface="Abadi" panose="020B0604020104020204" pitchFamily="34" charset="0"/>
              </a:rPr>
              <a:t>l'</a:t>
            </a:r>
            <a:r>
              <a:rPr lang="fr-FR" sz="3000" b="1" dirty="0">
                <a:latin typeface="Abadi" panose="020B0604020104020204" pitchFamily="34" charset="0"/>
              </a:rPr>
              <a:t>adjectif</a:t>
            </a:r>
            <a:r>
              <a:rPr lang="fr-FR" sz="3000" dirty="0">
                <a:latin typeface="Abadi" panose="020B0604020104020204" pitchFamily="34" charset="0"/>
              </a:rPr>
              <a:t> est au </a:t>
            </a:r>
            <a:r>
              <a:rPr lang="fr-FR" sz="3000" b="1" dirty="0">
                <a:solidFill>
                  <a:srgbClr val="0000FF"/>
                </a:solidFill>
                <a:latin typeface="Abadi" panose="020B0604020104020204" pitchFamily="34" charset="0"/>
              </a:rPr>
              <a:t>masculin</a:t>
            </a:r>
            <a:br>
              <a:rPr lang="fr-FR" sz="3000" dirty="0">
                <a:latin typeface="Abadi" panose="020B0604020104020204" pitchFamily="34" charset="0"/>
              </a:rPr>
            </a:br>
            <a:r>
              <a:rPr lang="fr-FR" sz="3000" b="1" i="1" dirty="0">
                <a:solidFill>
                  <a:srgbClr val="FF0000"/>
                </a:solidFill>
                <a:latin typeface="Abadi" panose="020B0604020104020204" pitchFamily="34" charset="0"/>
              </a:rPr>
              <a:t>Le</a:t>
            </a:r>
            <a:r>
              <a:rPr lang="fr-FR" sz="3000" b="1" i="1" dirty="0">
                <a:latin typeface="Abadi" panose="020B0604020104020204" pitchFamily="34" charset="0"/>
              </a:rPr>
              <a:t> vélo</a:t>
            </a:r>
            <a:r>
              <a:rPr lang="sk-SK" sz="3000" b="1" i="1" dirty="0">
                <a:latin typeface="Abadi" panose="020B0604020104020204" pitchFamily="34" charset="0"/>
              </a:rPr>
              <a:t> </a:t>
            </a:r>
            <a:r>
              <a:rPr lang="fr-FR" sz="3000" b="1" i="1" dirty="0">
                <a:latin typeface="Abadi" panose="020B0604020104020204" pitchFamily="34" charset="0"/>
              </a:rPr>
              <a:t>est </a:t>
            </a:r>
            <a:r>
              <a:rPr lang="sk-SK" sz="3000" b="1" i="1" dirty="0" err="1">
                <a:solidFill>
                  <a:srgbClr val="FF0000"/>
                </a:solidFill>
                <a:latin typeface="Abadi" panose="020B0604020104020204" pitchFamily="34" charset="0"/>
              </a:rPr>
              <a:t>vert</a:t>
            </a:r>
            <a:r>
              <a:rPr lang="fr-FR" sz="3000" b="1" i="1" dirty="0">
                <a:latin typeface="Abadi" panose="020B0604020104020204" pitchFamily="34" charset="0"/>
              </a:rPr>
              <a:t>.</a:t>
            </a:r>
            <a:endParaRPr lang="sk-SK" sz="3000" b="1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br>
              <a:rPr lang="fr-FR" sz="3000" dirty="0">
                <a:latin typeface="Abadi" panose="020B0604020104020204" pitchFamily="34" charset="0"/>
              </a:rPr>
            </a:br>
            <a:br>
              <a:rPr lang="fr-FR" sz="3000" dirty="0">
                <a:latin typeface="Abadi" panose="020B0604020104020204" pitchFamily="34" charset="0"/>
              </a:rPr>
            </a:br>
            <a:r>
              <a:rPr lang="sk-SK" sz="3000" dirty="0">
                <a:latin typeface="Abadi" panose="020B0604020104020204" pitchFamily="34" charset="0"/>
              </a:rPr>
              <a:t>					                                            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sp>
        <p:nvSpPr>
          <p:cNvPr id="2" name="Šípka: doprava 1">
            <a:extLst>
              <a:ext uri="{FF2B5EF4-FFF2-40B4-BE49-F238E27FC236}">
                <a16:creationId xmlns:a16="http://schemas.microsoft.com/office/drawing/2014/main" id="{B9171600-B0A0-DF7F-CC62-DDE7912F232A}"/>
              </a:ext>
            </a:extLst>
          </p:cNvPr>
          <p:cNvSpPr/>
          <p:nvPr/>
        </p:nvSpPr>
        <p:spPr>
          <a:xfrm>
            <a:off x="5083629" y="4952998"/>
            <a:ext cx="664028" cy="206829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3896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767"/>
            <a:ext cx="10515600" cy="5419196"/>
          </a:xfrm>
        </p:spPr>
        <p:txBody>
          <a:bodyPr>
            <a:noAutofit/>
          </a:bodyPr>
          <a:lstStyle/>
          <a:p>
            <a:r>
              <a:rPr lang="fr-FR" sz="3000" dirty="0">
                <a:latin typeface="Abadi" panose="020B0604020104020204" pitchFamily="34" charset="0"/>
              </a:rPr>
              <a:t>le </a:t>
            </a:r>
            <a:r>
              <a:rPr lang="fr-FR" sz="3000" b="1" dirty="0">
                <a:latin typeface="Abadi" panose="020B0604020104020204" pitchFamily="34" charset="0"/>
              </a:rPr>
              <a:t>nom</a:t>
            </a:r>
            <a:r>
              <a:rPr lang="fr-FR" sz="3000" dirty="0">
                <a:latin typeface="Abadi" panose="020B0604020104020204" pitchFamily="34" charset="0"/>
              </a:rPr>
              <a:t> est au </a:t>
            </a:r>
            <a:r>
              <a:rPr lang="fr-FR" sz="3000" b="1" dirty="0">
                <a:solidFill>
                  <a:srgbClr val="0000FF"/>
                </a:solidFill>
                <a:latin typeface="Abadi" panose="020B0604020104020204" pitchFamily="34" charset="0"/>
              </a:rPr>
              <a:t>féminin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         </a:t>
            </a:r>
            <a:r>
              <a:rPr lang="fr-FR" sz="3000" dirty="0">
                <a:latin typeface="Abadi" panose="020B0604020104020204" pitchFamily="34" charset="0"/>
              </a:rPr>
              <a:t>l'</a:t>
            </a:r>
            <a:r>
              <a:rPr lang="fr-FR" sz="3000" b="1" dirty="0">
                <a:latin typeface="Abadi" panose="020B0604020104020204" pitchFamily="34" charset="0"/>
              </a:rPr>
              <a:t>adjectif</a:t>
            </a:r>
            <a:r>
              <a:rPr lang="fr-FR" sz="3000" dirty="0">
                <a:latin typeface="Abadi" panose="020B0604020104020204" pitchFamily="34" charset="0"/>
              </a:rPr>
              <a:t> est au </a:t>
            </a:r>
            <a:r>
              <a:rPr lang="fr-FR" sz="3000" b="1" dirty="0">
                <a:solidFill>
                  <a:srgbClr val="0000FF"/>
                </a:solidFill>
                <a:latin typeface="Abadi" panose="020B0604020104020204" pitchFamily="34" charset="0"/>
              </a:rPr>
              <a:t>féminin</a:t>
            </a:r>
            <a:br>
              <a:rPr lang="fr-FR" sz="3000" dirty="0">
                <a:latin typeface="Abadi" panose="020B0604020104020204" pitchFamily="34" charset="0"/>
              </a:rPr>
            </a:br>
            <a:r>
              <a:rPr lang="fr-FR" sz="3000" b="1" i="1" dirty="0">
                <a:solidFill>
                  <a:srgbClr val="FF0000"/>
                </a:solidFill>
                <a:latin typeface="Abadi" panose="020B0604020104020204" pitchFamily="34" charset="0"/>
              </a:rPr>
              <a:t>La</a:t>
            </a:r>
            <a:r>
              <a:rPr lang="fr-FR" sz="3000" i="1" dirty="0">
                <a:latin typeface="Abadi" panose="020B0604020104020204" pitchFamily="34" charset="0"/>
              </a:rPr>
              <a:t> voiture </a:t>
            </a:r>
            <a:r>
              <a:rPr lang="fr-FR" sz="3000" b="1" i="1" dirty="0">
                <a:solidFill>
                  <a:srgbClr val="FF0000"/>
                </a:solidFill>
                <a:latin typeface="Abadi" panose="020B0604020104020204" pitchFamily="34" charset="0"/>
              </a:rPr>
              <a:t>bleu</a:t>
            </a:r>
            <a:r>
              <a:rPr lang="fr-FR" sz="3000" b="1" i="1" u="sng" dirty="0">
                <a:solidFill>
                  <a:srgbClr val="0000FF"/>
                </a:solidFill>
                <a:latin typeface="Abadi" panose="020B0604020104020204" pitchFamily="34" charset="0"/>
              </a:rPr>
              <a:t>e</a:t>
            </a:r>
            <a:r>
              <a:rPr lang="fr-FR" sz="3000" i="1" dirty="0">
                <a:latin typeface="Abadi" panose="020B0604020104020204" pitchFamily="34" charset="0"/>
              </a:rPr>
              <a:t> est mal </a:t>
            </a:r>
            <a:r>
              <a:rPr lang="fr-FR" sz="3000" b="1" i="1" dirty="0">
                <a:solidFill>
                  <a:srgbClr val="FF0000"/>
                </a:solidFill>
                <a:latin typeface="Abadi" panose="020B0604020104020204" pitchFamily="34" charset="0"/>
              </a:rPr>
              <a:t>garé</a:t>
            </a:r>
            <a:r>
              <a:rPr lang="fr-FR" sz="3000" b="1" i="1" u="sng" dirty="0">
                <a:solidFill>
                  <a:srgbClr val="0000FF"/>
                </a:solidFill>
                <a:latin typeface="Abadi" panose="020B0604020104020204" pitchFamily="34" charset="0"/>
              </a:rPr>
              <a:t>e</a:t>
            </a:r>
            <a:r>
              <a:rPr lang="fr-FR" sz="3000" i="1" dirty="0">
                <a:latin typeface="Abadi" panose="020B0604020104020204" pitchFamily="34" charset="0"/>
              </a:rPr>
              <a:t>.</a:t>
            </a:r>
            <a:endParaRPr lang="sk-SK" sz="3000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r>
              <a:rPr lang="fr-FR" sz="3000" dirty="0">
                <a:latin typeface="Abadi" panose="020B0604020104020204" pitchFamily="34" charset="0"/>
              </a:rPr>
              <a:t>le </a:t>
            </a:r>
            <a:r>
              <a:rPr lang="fr-FR" sz="3000" b="1" dirty="0">
                <a:latin typeface="Abadi" panose="020B0604020104020204" pitchFamily="34" charset="0"/>
              </a:rPr>
              <a:t>nom</a:t>
            </a:r>
            <a:r>
              <a:rPr lang="fr-FR" sz="3000" dirty="0">
                <a:latin typeface="Abadi" panose="020B0604020104020204" pitchFamily="34" charset="0"/>
              </a:rPr>
              <a:t> est au </a:t>
            </a:r>
            <a:r>
              <a:rPr lang="fr-FR" sz="3000" b="1" dirty="0">
                <a:solidFill>
                  <a:srgbClr val="0000FF"/>
                </a:solidFill>
                <a:latin typeface="Abadi" panose="020B0604020104020204" pitchFamily="34" charset="0"/>
              </a:rPr>
              <a:t>pluriel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         </a:t>
            </a:r>
            <a:r>
              <a:rPr lang="fr-FR" sz="3000" dirty="0">
                <a:latin typeface="Abadi" panose="020B0604020104020204" pitchFamily="34" charset="0"/>
              </a:rPr>
              <a:t>l'</a:t>
            </a:r>
            <a:r>
              <a:rPr lang="fr-FR" sz="3000" b="1" dirty="0">
                <a:latin typeface="Abadi" panose="020B0604020104020204" pitchFamily="34" charset="0"/>
              </a:rPr>
              <a:t>adjectif</a:t>
            </a:r>
            <a:r>
              <a:rPr lang="fr-FR" sz="3000" dirty="0">
                <a:latin typeface="Abadi" panose="020B0604020104020204" pitchFamily="34" charset="0"/>
              </a:rPr>
              <a:t> est au </a:t>
            </a:r>
            <a:r>
              <a:rPr lang="fr-FR" sz="3000" b="1" dirty="0">
                <a:solidFill>
                  <a:srgbClr val="0000FF"/>
                </a:solidFill>
                <a:latin typeface="Abadi" panose="020B0604020104020204" pitchFamily="34" charset="0"/>
              </a:rPr>
              <a:t>pluriel</a:t>
            </a:r>
            <a:br>
              <a:rPr lang="fr-FR" sz="3000" dirty="0">
                <a:latin typeface="Abadi" panose="020B0604020104020204" pitchFamily="34" charset="0"/>
              </a:rPr>
            </a:br>
            <a:r>
              <a:rPr lang="fr-FR" sz="3000" b="1" i="1" dirty="0">
                <a:solidFill>
                  <a:srgbClr val="FF0000"/>
                </a:solidFill>
                <a:latin typeface="Abadi" panose="020B0604020104020204" pitchFamily="34" charset="0"/>
              </a:rPr>
              <a:t>Les</a:t>
            </a:r>
            <a:r>
              <a:rPr lang="fr-FR" sz="3000" i="1" dirty="0">
                <a:latin typeface="Abadi" panose="020B0604020104020204" pitchFamily="34" charset="0"/>
              </a:rPr>
              <a:t> vélo</a:t>
            </a:r>
            <a:r>
              <a:rPr lang="fr-FR" sz="3000" b="1" i="1" u="sng" dirty="0">
                <a:solidFill>
                  <a:srgbClr val="0000FF"/>
                </a:solidFill>
                <a:latin typeface="Abadi" panose="020B0604020104020204" pitchFamily="34" charset="0"/>
              </a:rPr>
              <a:t>s</a:t>
            </a:r>
            <a:r>
              <a:rPr lang="fr-FR" sz="3000" i="1" dirty="0">
                <a:latin typeface="Abadi" panose="020B0604020104020204" pitchFamily="34" charset="0"/>
              </a:rPr>
              <a:t> sont </a:t>
            </a:r>
            <a:r>
              <a:rPr lang="sk-SK" sz="3000" i="1" dirty="0" err="1">
                <a:solidFill>
                  <a:srgbClr val="FF0000"/>
                </a:solidFill>
                <a:latin typeface="Abadi" panose="020B0604020104020204" pitchFamily="34" charset="0"/>
              </a:rPr>
              <a:t>vert</a:t>
            </a:r>
            <a:r>
              <a:rPr lang="sk-SK" sz="3000" b="1" i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s</a:t>
            </a:r>
            <a:r>
              <a:rPr lang="sk-SK" sz="3000" i="1" dirty="0">
                <a:latin typeface="Abadi" panose="020B0604020104020204" pitchFamily="34" charset="0"/>
              </a:rPr>
              <a:t>.</a:t>
            </a:r>
            <a:endParaRPr lang="fr-FR" sz="3000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br>
              <a:rPr lang="sk-SK" sz="3000" dirty="0">
                <a:latin typeface="Abadi" panose="020B0604020104020204" pitchFamily="34" charset="0"/>
              </a:rPr>
            </a:br>
            <a:br>
              <a:rPr lang="sk-SK" sz="3000" dirty="0">
                <a:latin typeface="Abadi" panose="020B0604020104020204" pitchFamily="34" charset="0"/>
              </a:rPr>
            </a:br>
            <a:r>
              <a:rPr lang="sk-SK" sz="3000" dirty="0">
                <a:latin typeface="Abadi" panose="020B0604020104020204" pitchFamily="34" charset="0"/>
              </a:rPr>
              <a:t>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sp>
        <p:nvSpPr>
          <p:cNvPr id="2" name="Šípka: doprava 1">
            <a:extLst>
              <a:ext uri="{FF2B5EF4-FFF2-40B4-BE49-F238E27FC236}">
                <a16:creationId xmlns:a16="http://schemas.microsoft.com/office/drawing/2014/main" id="{942F2B6B-AAC0-0343-C3EB-2978EBC0BD54}"/>
              </a:ext>
            </a:extLst>
          </p:cNvPr>
          <p:cNvSpPr/>
          <p:nvPr/>
        </p:nvSpPr>
        <p:spPr>
          <a:xfrm>
            <a:off x="4833258" y="920385"/>
            <a:ext cx="664028" cy="206829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Šípka: doprava 2">
            <a:extLst>
              <a:ext uri="{FF2B5EF4-FFF2-40B4-BE49-F238E27FC236}">
                <a16:creationId xmlns:a16="http://schemas.microsoft.com/office/drawing/2014/main" id="{57DA8E71-E520-1CA2-0020-FFD3F4BD0A00}"/>
              </a:ext>
            </a:extLst>
          </p:cNvPr>
          <p:cNvSpPr/>
          <p:nvPr/>
        </p:nvSpPr>
        <p:spPr>
          <a:xfrm>
            <a:off x="4637315" y="2383968"/>
            <a:ext cx="664028" cy="206829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379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MASCULIN ET FÉMININ </a:t>
            </a:r>
            <a:b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DES ADJECTIFS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29257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b="1" u="sng" dirty="0" err="1">
                <a:latin typeface="Abadi" panose="020B0604020104020204" pitchFamily="34" charset="0"/>
              </a:rPr>
              <a:t>cas</a:t>
            </a:r>
            <a:r>
              <a:rPr lang="sk-SK" sz="3000" b="1" u="sng" dirty="0">
                <a:latin typeface="Abadi" panose="020B0604020104020204" pitchFamily="34" charset="0"/>
              </a:rPr>
              <a:t> </a:t>
            </a:r>
            <a:r>
              <a:rPr lang="sk-SK" sz="3000" b="1" u="sng" dirty="0" err="1">
                <a:latin typeface="Abadi" panose="020B0604020104020204" pitchFamily="34" charset="0"/>
              </a:rPr>
              <a:t>particuliers</a:t>
            </a:r>
            <a:r>
              <a:rPr lang="sk-SK" sz="3000" b="1" u="sng" dirty="0">
                <a:latin typeface="Abadi" panose="020B0604020104020204" pitchFamily="34" charset="0"/>
              </a:rPr>
              <a:t>: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sk-SK" b="1" kern="100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beau</a:t>
            </a:r>
            <a:r>
              <a:rPr lang="sk-SK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sk-SK" b="1" kern="100" dirty="0" err="1">
                <a:solidFill>
                  <a:srgbClr val="FF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belle</a:t>
            </a:r>
            <a:r>
              <a:rPr lang="sk-SK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pekný/pekná</a:t>
            </a:r>
            <a:endParaRPr lang="fr-FR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sk-SK" b="1" kern="100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gentil</a:t>
            </a:r>
            <a:r>
              <a:rPr lang="sk-SK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sk-SK" b="1" kern="100" dirty="0" err="1">
                <a:solidFill>
                  <a:srgbClr val="FF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gentille</a:t>
            </a:r>
            <a:r>
              <a:rPr lang="sk-SK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milý/milá</a:t>
            </a:r>
            <a:endParaRPr lang="fr-FR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sk-SK" b="1" kern="100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frais</a:t>
            </a:r>
            <a:r>
              <a:rPr lang="sk-SK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sk-SK" b="1" kern="100" dirty="0" err="1">
                <a:solidFill>
                  <a:srgbClr val="FF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fraîche</a:t>
            </a:r>
            <a:r>
              <a:rPr lang="sk-SK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			chladný, svieži/chladná, </a:t>
            </a:r>
            <a:r>
              <a:rPr lang="sk-SK" kern="100" dirty="0" err="1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sviež</a:t>
            </a:r>
            <a:r>
              <a:rPr lang="sk-SK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                                              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sk-SK" b="1" kern="1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faux</a:t>
            </a:r>
            <a:r>
              <a:rPr lang="sk-SK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sk-SK" b="1" kern="100" dirty="0" err="1">
                <a:solidFill>
                  <a:srgbClr val="FF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fausse</a:t>
            </a:r>
            <a:r>
              <a:rPr lang="sk-SK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nepravdivý/nepravdivá</a:t>
            </a:r>
            <a:endParaRPr lang="fr-FR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sk-SK" b="1" kern="1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gros</a:t>
            </a:r>
            <a:r>
              <a:rPr lang="sk-SK" b="1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sk-SK" b="1" kern="100" dirty="0" err="1">
                <a:solidFill>
                  <a:srgbClr val="FF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grosse</a:t>
            </a:r>
            <a:r>
              <a:rPr lang="sk-SK" kern="1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tučný, hrubý/tučná, hrubá</a:t>
            </a:r>
            <a:endParaRPr lang="fr-FR" kern="1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sk-SK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blanc</a:t>
            </a:r>
            <a:r>
              <a:rPr lang="sk-SK" b="1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sk-SK" b="1" dirty="0" err="1">
                <a:solidFill>
                  <a:srgbClr val="FF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blanche</a:t>
            </a:r>
            <a:r>
              <a:rPr lang="sk-SK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biely/biela</a:t>
            </a:r>
            <a:endParaRPr lang="fr-FR" sz="4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38796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767"/>
            <a:ext cx="10515600" cy="541919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nouveau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nouvelle</a:t>
            </a:r>
            <a:r>
              <a:rPr lang="sk-SK" sz="3000" dirty="0">
                <a:latin typeface="Abadi" panose="020B0604020104020204" pitchFamily="34" charset="0"/>
              </a:rPr>
              <a:t>			nový/nová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vieux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vieille</a:t>
            </a:r>
            <a:r>
              <a:rPr lang="sk-SK" sz="3000" dirty="0">
                <a:latin typeface="Abadi" panose="020B0604020104020204" pitchFamily="34" charset="0"/>
              </a:rPr>
              <a:t>				starý/stará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sec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s</a:t>
            </a:r>
            <a:r>
              <a:rPr lang="sk-SK" sz="3200" b="1" dirty="0" err="1">
                <a:solidFill>
                  <a:srgbClr val="FF0000"/>
                </a:solidFill>
                <a:latin typeface="Abadi" panose="020B0604020104020204" pitchFamily="34" charset="0"/>
              </a:rPr>
              <a:t>è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che</a:t>
            </a:r>
            <a:r>
              <a:rPr lang="sk-SK" sz="3000" dirty="0">
                <a:latin typeface="Abadi" panose="020B0604020104020204" pitchFamily="34" charset="0"/>
              </a:rPr>
              <a:t>					suchý/suchá</a:t>
            </a:r>
          </a:p>
          <a:p>
            <a:pPr marL="0" indent="0">
              <a:lnSpc>
                <a:spcPct val="100000"/>
              </a:lnSpc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doux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douce</a:t>
            </a:r>
            <a:r>
              <a:rPr lang="sk-SK" sz="3000" dirty="0">
                <a:latin typeface="Abadi" panose="020B0604020104020204" pitchFamily="34" charset="0"/>
              </a:rPr>
              <a:t>				sladký, jemný/sladká, jemná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bas/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basse</a:t>
            </a:r>
            <a:r>
              <a:rPr lang="sk-SK" sz="3000" dirty="0">
                <a:latin typeface="Abadi" panose="020B0604020104020204" pitchFamily="34" charset="0"/>
              </a:rPr>
              <a:t>					dolný, spodný/dolná, spodná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grec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grecque</a:t>
            </a:r>
            <a:r>
              <a:rPr lang="sk-SK" sz="3000" dirty="0">
                <a:latin typeface="Abadi" panose="020B0604020104020204" pitchFamily="34" charset="0"/>
              </a:rPr>
              <a:t>				grécky/grécka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52671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9086"/>
            <a:ext cx="10515600" cy="5327877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roux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rousse</a:t>
            </a:r>
            <a:r>
              <a:rPr lang="sk-SK" sz="3000" dirty="0">
                <a:latin typeface="Abadi" panose="020B0604020104020204" pitchFamily="34" charset="0"/>
              </a:rPr>
              <a:t>			ryšavý, hrdzavý/ryšavá, hrdzavá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fou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folle</a:t>
            </a:r>
            <a:r>
              <a:rPr lang="sk-SK" sz="3000" dirty="0">
                <a:latin typeface="Abadi" panose="020B0604020104020204" pitchFamily="34" charset="0"/>
              </a:rPr>
              <a:t>				bláznivý/bláznivá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public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publique</a:t>
            </a:r>
            <a:r>
              <a:rPr lang="sk-SK" sz="3000" dirty="0">
                <a:latin typeface="Abadi" panose="020B0604020104020204" pitchFamily="34" charset="0"/>
              </a:rPr>
              <a:t>			verejný, štátny/verejná, štátna</a:t>
            </a:r>
          </a:p>
          <a:p>
            <a:pPr marL="0" indent="0">
              <a:lnSpc>
                <a:spcPct val="150000"/>
              </a:lnSpc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jaloux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jalouse</a:t>
            </a:r>
            <a:r>
              <a:rPr lang="sk-SK" sz="3000" dirty="0">
                <a:latin typeface="Abadi" panose="020B0604020104020204" pitchFamily="34" charset="0"/>
              </a:rPr>
              <a:t>			žiarlivý/žiarlivá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long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FF0000"/>
                </a:solidFill>
                <a:latin typeface="Abadi" panose="020B0604020104020204" pitchFamily="34" charset="0"/>
              </a:rPr>
              <a:t>longue</a:t>
            </a:r>
            <a:r>
              <a:rPr lang="sk-SK" sz="3000" dirty="0">
                <a:latin typeface="Abadi" panose="020B0604020104020204" pitchFamily="34" charset="0"/>
              </a:rPr>
              <a:t>			dlhý/dlhá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4744897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495</Words>
  <Application>Microsoft Office PowerPoint</Application>
  <PresentationFormat>Širokouhlá</PresentationFormat>
  <Paragraphs>60</Paragraphs>
  <Slides>8</Slides>
  <Notes>7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5" baseType="lpstr">
      <vt:lpstr>Abadi</vt:lpstr>
      <vt:lpstr>Amasis MT Pro Black</vt:lpstr>
      <vt:lpstr>Aptos</vt:lpstr>
      <vt:lpstr>Aptos Display</vt:lpstr>
      <vt:lpstr>Arial</vt:lpstr>
      <vt:lpstr>Arial Black</vt:lpstr>
      <vt:lpstr>Motív Office</vt:lpstr>
      <vt:lpstr>Prezentácia programu PowerPoint</vt:lpstr>
      <vt:lpstr>PLACE DES ADJECTIFS QUALIFICATIFS</vt:lpstr>
      <vt:lpstr>Prezentácia programu PowerPoint</vt:lpstr>
      <vt:lpstr>LE GENRE ET LE NOMBRE  DE L‘ADJECTIF</vt:lpstr>
      <vt:lpstr>Prezentácia programu PowerPoint</vt:lpstr>
      <vt:lpstr>MASCULIN ET FÉMININ  DES ADJECTIFS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Varchol</dc:creator>
  <cp:lastModifiedBy>Michal Varchol</cp:lastModifiedBy>
  <cp:revision>4</cp:revision>
  <dcterms:created xsi:type="dcterms:W3CDTF">2024-10-31T13:03:48Z</dcterms:created>
  <dcterms:modified xsi:type="dcterms:W3CDTF">2024-11-08T12:37:11Z</dcterms:modified>
</cp:coreProperties>
</file>