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0" r:id="rId4"/>
    <p:sldId id="261" r:id="rId5"/>
    <p:sldId id="262" r:id="rId6"/>
    <p:sldId id="263" r:id="rId7"/>
    <p:sldId id="265" r:id="rId8"/>
    <p:sldId id="266" r:id="rId9"/>
    <p:sldId id="258" r:id="rId10"/>
    <p:sldId id="264" r:id="rId11"/>
    <p:sldId id="267" r:id="rId12"/>
    <p:sldId id="268" r:id="rId13"/>
    <p:sldId id="269" r:id="rId14"/>
    <p:sldId id="259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4BC8F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72" d="100"/>
          <a:sy n="72" d="100"/>
        </p:scale>
        <p:origin x="804" y="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Seminář k magisterské diplomové práci 1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Seminář k magisterské diplomové práci 1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Seminář k magisterské diplomové práci 1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Seminář k magisterské diplomové práci 1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Seminář k magisterské diplomové práci 1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Seminář k magisterské diplomové práci 1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Seminář k magisterské diplomové práci 1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Seminář k magisterské diplomové práci 1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Seminář k magisterské diplomové práci 1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Seminář k magisterské diplomové práci 1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Seminář k magisterské diplomové práci 1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Seminář k magisterské diplomové práci 1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Seminář k magisterské diplomové práci 1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Seminář k magisterské diplomové práci 1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Seminář k magisterské diplomové práci 1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usic.phil.muni.cz/media/3411027/pravidla-280422.pdf" TargetMode="External"/><Relationship Id="rId2" Type="http://schemas.openxmlformats.org/officeDocument/2006/relationships/hyperlink" Target="https://www.iso690.zcu.cz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estina.phil.muni.cz/aktualne/aktuality/nastroje-umele-inteligence-a-jejich-citovani" TargetMode="External"/><Relationship Id="rId5" Type="http://schemas.openxmlformats.org/officeDocument/2006/relationships/hyperlink" Target="https://www.muni.cz/o-univerzite/uredni-deska/plagiatorstvi" TargetMode="External"/><Relationship Id="rId4" Type="http://schemas.openxmlformats.org/officeDocument/2006/relationships/hyperlink" Target="https://www.iso690.zcu.cz/citace-parafraze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usic.phil.muni.cz/media/3411027/pravidla-280422.pdf" TargetMode="External"/><Relationship Id="rId2" Type="http://schemas.openxmlformats.org/officeDocument/2006/relationships/hyperlink" Target="https://sablony.muni.cz/fakulty/filozoficka-fakulta/ostatni/sablona-zaverecnych-praci-wor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o690.zcu.cz/index.html" TargetMode="External"/><Relationship Id="rId2" Type="http://schemas.openxmlformats.org/officeDocument/2006/relationships/hyperlink" Target="https://www.youtube.com/watch?v=C6-OXKKngN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Seminář k magisterské diplomové práci 1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TIM</a:t>
            </a:r>
            <a:br>
              <a:rPr lang="cs-CZ" dirty="0"/>
            </a:br>
            <a:r>
              <a:rPr lang="cs-CZ" dirty="0"/>
              <a:t>Seminář k magisterské diplomové práci I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278738"/>
            <a:ext cx="11361600" cy="871234"/>
          </a:xfrm>
        </p:spPr>
        <p:txBody>
          <a:bodyPr/>
          <a:lstStyle/>
          <a:p>
            <a:r>
              <a:rPr lang="cs-CZ" sz="2000" b="1" dirty="0"/>
              <a:t>Jana Horáková</a:t>
            </a:r>
            <a:endParaRPr lang="en-US" sz="2000" b="1" dirty="0"/>
          </a:p>
          <a:p>
            <a:r>
              <a:rPr lang="en-US" sz="2000" b="1" dirty="0"/>
              <a:t>h</a:t>
            </a:r>
            <a:r>
              <a:rPr lang="cs-CZ" sz="2000" b="1" dirty="0" err="1"/>
              <a:t>orakova</a:t>
            </a:r>
            <a:r>
              <a:rPr lang="en-US" sz="2000" b="1" dirty="0"/>
              <a:t>@phil.muni.cz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57103E8-40EE-AD73-05B0-3A1E59F9A1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Seminář k magisterské diplomové práci 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A819E63-7149-4FF4-24D9-F866E33A04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A2B10B-ABA0-8589-F2AD-06FE3A588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TIM / Seminář k Mgr. diplomové práci 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7D43CCE-CE6A-4DFD-CFE3-CC150B1B8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chemeClr val="accent1"/>
                </a:solidFill>
              </a:rPr>
              <a:t>Jak si vybrat </a:t>
            </a:r>
            <a:r>
              <a:rPr lang="cs-CZ" sz="3200" b="1" dirty="0">
                <a:solidFill>
                  <a:schemeClr val="accent1"/>
                </a:solidFill>
                <a:highlight>
                  <a:srgbClr val="FFFF00"/>
                </a:highlight>
              </a:rPr>
              <a:t>téma</a:t>
            </a:r>
            <a:r>
              <a:rPr lang="cs-CZ" sz="3200" b="1" dirty="0">
                <a:solidFill>
                  <a:schemeClr val="accent1"/>
                </a:solidFill>
              </a:rPr>
              <a:t> diplomové práce?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600" b="1" dirty="0">
                <a:solidFill>
                  <a:schemeClr val="accent1"/>
                </a:solidFill>
              </a:rPr>
              <a:t>Krok 1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 dirty="0"/>
              <a:t>Zorientuj se v tematických okruzích a formuluj alespoň v hrubých obrysech téma své práce.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400" b="1" dirty="0"/>
          </a:p>
          <a:p>
            <a:pPr marL="72000" indent="0" eaLnBrk="1" hangingPunct="1">
              <a:lnSpc>
                <a:spcPct val="100000"/>
              </a:lnSpc>
              <a:buNone/>
              <a:defRPr/>
            </a:pPr>
            <a:r>
              <a:rPr lang="cs-CZ" altLang="cs-CZ" sz="1800" b="1" dirty="0"/>
              <a:t>Pomůcka: 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ü"/>
              <a:defRPr/>
            </a:pPr>
            <a:r>
              <a:rPr lang="cs-CZ" altLang="cs-CZ" sz="1800" b="1" dirty="0"/>
              <a:t>Rozmysli si, které téma tě zajímá.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ü"/>
              <a:defRPr/>
            </a:pPr>
            <a:r>
              <a:rPr lang="cs-CZ" altLang="cs-CZ" sz="1800" dirty="0"/>
              <a:t>Máš ke zvolenému tématu dostatek kvalitních zdrojů informací?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ü"/>
              <a:defRPr/>
            </a:pPr>
            <a:r>
              <a:rPr lang="cs-CZ" altLang="cs-CZ" sz="1800" dirty="0"/>
              <a:t>Do jaké míry se téma vztahuje k tvému osobnímu a odbornému zaměření?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ü"/>
              <a:defRPr/>
            </a:pPr>
            <a:r>
              <a:rPr lang="cs-CZ" altLang="cs-CZ" sz="1800" dirty="0"/>
              <a:t>Které téma je v současné době pro tebe nejdostupnější (tj. nejsnadněji zpracovatelné)?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ü"/>
              <a:defRPr/>
            </a:pPr>
            <a:r>
              <a:rPr lang="cs-CZ" altLang="cs-CZ" sz="1800" dirty="0"/>
              <a:t>Psal*a jsi nějakou písemnou práci (včetně Bc. diplom. práce) na téma, které tě zaujalo, ale nevyčerpal*a jsi všechny jeho možnosti? Můžeš na ni navázat? Zaujala tě nějaká témata z přednášek na oboru TIM. Možná, že je můžeš zpracovat v Mgr. práci.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400" b="1" dirty="0"/>
          </a:p>
          <a:p>
            <a:pPr marL="72000" indent="0" eaLnBrk="1" hangingPunct="1">
              <a:lnSpc>
                <a:spcPct val="80000"/>
              </a:lnSpc>
              <a:buNone/>
              <a:defRPr/>
            </a:pPr>
            <a:endParaRPr lang="cs-CZ" altLang="cs-CZ" sz="2400" b="1" dirty="0"/>
          </a:p>
          <a:p>
            <a:pPr marL="72000" indent="0">
              <a:lnSpc>
                <a:spcPct val="100000"/>
              </a:lnSpc>
              <a:buNone/>
            </a:pPr>
            <a:endParaRPr lang="cs-CZ" sz="2400" b="1" dirty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endParaRPr lang="cs-CZ" b="1" dirty="0"/>
          </a:p>
          <a:p>
            <a:pPr marL="324000" lvl="1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86283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57103E8-40EE-AD73-05B0-3A1E59F9A1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Seminář k magisterské diplomové práci 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A819E63-7149-4FF4-24D9-F866E33A04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A2B10B-ABA0-8589-F2AD-06FE3A588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TIM / Seminář k Mgr. diplomové práci 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7D43CCE-CE6A-4DFD-CFE3-CC150B1B8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chemeClr val="accent1"/>
                </a:solidFill>
              </a:rPr>
              <a:t>Jak si vybrat </a:t>
            </a:r>
            <a:r>
              <a:rPr lang="cs-CZ" sz="3200" b="1" dirty="0">
                <a:solidFill>
                  <a:schemeClr val="accent1"/>
                </a:solidFill>
                <a:highlight>
                  <a:srgbClr val="FFFF00"/>
                </a:highlight>
              </a:rPr>
              <a:t>téma</a:t>
            </a:r>
            <a:r>
              <a:rPr lang="cs-CZ" sz="3200" b="1" dirty="0">
                <a:solidFill>
                  <a:schemeClr val="accent1"/>
                </a:solidFill>
              </a:rPr>
              <a:t> diplomové práce? </a:t>
            </a:r>
          </a:p>
          <a:p>
            <a:pPr marL="72000" indent="0">
              <a:lnSpc>
                <a:spcPct val="100000"/>
              </a:lnSpc>
              <a:buNone/>
              <a:defRPr/>
            </a:pPr>
            <a:r>
              <a:rPr lang="cs-CZ" altLang="cs-CZ" sz="3600" b="1" dirty="0">
                <a:solidFill>
                  <a:schemeClr val="accent1"/>
                </a:solidFill>
              </a:rPr>
              <a:t>Krok 2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 dirty="0"/>
              <a:t>Kontaktuj vhodné vedoucí práce a na základě pohovoru upřesni téma práce.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400" b="1" dirty="0"/>
          </a:p>
          <a:p>
            <a:pPr marL="72000" indent="0" eaLnBrk="1" hangingPunct="1">
              <a:lnSpc>
                <a:spcPct val="80000"/>
              </a:lnSpc>
              <a:buNone/>
              <a:defRPr/>
            </a:pPr>
            <a:r>
              <a:rPr lang="cs-CZ" altLang="cs-CZ" sz="1800" b="1" dirty="0"/>
              <a:t>Pomůcka: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cs-CZ" altLang="cs-CZ" sz="1600" b="1" dirty="0"/>
              <a:t>Analyzuj svoji badatelskou otázku: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cs-CZ" altLang="cs-CZ" sz="1600" dirty="0"/>
              <a:t>Zřetelně zformuluj </a:t>
            </a:r>
            <a:r>
              <a:rPr lang="cs-CZ" altLang="cs-CZ" sz="1600" b="1" dirty="0"/>
              <a:t>CO</a:t>
            </a:r>
            <a:r>
              <a:rPr lang="cs-CZ" altLang="cs-CZ" sz="1600" dirty="0"/>
              <a:t> budeš dělat: Jakému tématu se budeš věnovat?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cs-CZ" altLang="cs-CZ" sz="1600" dirty="0"/>
              <a:t>Formulace úvodní otázky určuje </a:t>
            </a:r>
            <a:r>
              <a:rPr lang="cs-CZ" altLang="cs-CZ" sz="1600" b="1" dirty="0"/>
              <a:t>způsob</a:t>
            </a:r>
            <a:r>
              <a:rPr lang="cs-CZ" altLang="cs-CZ" sz="1600" dirty="0"/>
              <a:t> výstavby odpovědi. </a:t>
            </a:r>
            <a:r>
              <a:rPr lang="cs-CZ" altLang="cs-CZ" sz="1600" dirty="0">
                <a:solidFill>
                  <a:srgbClr val="5AC8AF"/>
                </a:solidFill>
              </a:rPr>
              <a:t>Tj. metodu a design výzkumné práce.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cs-CZ" altLang="cs-CZ" sz="1600" dirty="0"/>
              <a:t>Téma práce by proto mělo obsahovat </a:t>
            </a:r>
            <a:r>
              <a:rPr lang="cs-CZ" altLang="cs-CZ" sz="1600" b="1" dirty="0"/>
              <a:t>OHRANIČUJÍCÍ FORMULACE</a:t>
            </a:r>
            <a:r>
              <a:rPr lang="cs-CZ" altLang="cs-CZ" sz="1600" dirty="0"/>
              <a:t>: Do jaké míry/šíře téma zpracuji? Jakému časovému úseku se budu věnovat? Jaké skupině děl se budu věnovat? V jakém kontextu se budu pohybovat?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cs-CZ" altLang="cs-CZ" sz="1600" b="1" dirty="0"/>
              <a:t>Zhodnoť šíři informací a zdroje, které využíváš.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cs-CZ" altLang="cs-CZ" sz="1600" dirty="0"/>
              <a:t>Ujasni si přesné významy </a:t>
            </a:r>
            <a:r>
              <a:rPr lang="cs-CZ" altLang="cs-CZ" sz="1600" b="1" dirty="0"/>
              <a:t>pojmů</a:t>
            </a:r>
            <a:r>
              <a:rPr lang="cs-CZ" altLang="cs-CZ" sz="1600" dirty="0"/>
              <a:t>, se kterými pracuješ. </a:t>
            </a:r>
            <a:r>
              <a:rPr lang="cs-CZ" altLang="cs-CZ" sz="1600" dirty="0">
                <a:solidFill>
                  <a:srgbClr val="5AC8AF"/>
                </a:solidFill>
              </a:rPr>
              <a:t>Tj. upřesni terminologii.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cs-CZ" altLang="cs-CZ" sz="1600" dirty="0"/>
              <a:t>Všímej si </a:t>
            </a:r>
            <a:r>
              <a:rPr lang="cs-CZ" altLang="cs-CZ" sz="1600" b="1" dirty="0"/>
              <a:t>instruktivních slov</a:t>
            </a:r>
            <a:r>
              <a:rPr lang="cs-CZ" altLang="cs-CZ" sz="1600" dirty="0"/>
              <a:t>, která použiješ: </a:t>
            </a:r>
            <a:r>
              <a:rPr lang="cs-CZ" altLang="cs-CZ" sz="1400" dirty="0"/>
              <a:t>Objasnit-analyzovat-formulovat-tvrdit-(kriticky)zhodnotit-srovnat-určit (definovat)-popsat-uvažovat o-rozlišit-zrekapitulovat-přezkoumat-prozkoumat-ilustrovat-naznačit-interpretovat-komentovat….</a:t>
            </a:r>
          </a:p>
          <a:p>
            <a:pPr marL="72000" indent="0" eaLnBrk="1" hangingPunct="1">
              <a:lnSpc>
                <a:spcPct val="80000"/>
              </a:lnSpc>
              <a:buNone/>
              <a:defRPr/>
            </a:pPr>
            <a:endParaRPr lang="cs-CZ" altLang="cs-CZ" sz="2400" b="1" dirty="0"/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400" b="1" dirty="0"/>
          </a:p>
          <a:p>
            <a:pPr marL="72000" indent="0">
              <a:lnSpc>
                <a:spcPct val="100000"/>
              </a:lnSpc>
              <a:buNone/>
            </a:pPr>
            <a:endParaRPr lang="cs-CZ" sz="2400" b="1" dirty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endParaRPr lang="cs-CZ" b="1" dirty="0"/>
          </a:p>
          <a:p>
            <a:pPr marL="324000" lvl="1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78381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57103E8-40EE-AD73-05B0-3A1E59F9A1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Seminář k magisterské diplomové práci 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A819E63-7149-4FF4-24D9-F866E33A04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A2B10B-ABA0-8589-F2AD-06FE3A588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TIM / Seminář k Mgr. diplomové práci 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7D43CCE-CE6A-4DFD-CFE3-CC150B1B8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3200" b="1" dirty="0">
                <a:solidFill>
                  <a:schemeClr val="accent1"/>
                </a:solidFill>
              </a:rPr>
              <a:t>Ad instruktivní slova: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sz="2000" b="1" dirty="0"/>
              <a:t>Analýza</a:t>
            </a:r>
            <a:r>
              <a:rPr lang="cs-CZ" sz="2000" dirty="0"/>
              <a:t> – rozbor vlastností, vztahů, jevů a skutečností dohledaných v literatuře či archivních pramenech postupující od celku k části. </a:t>
            </a:r>
            <a:r>
              <a:rPr lang="cs-CZ" sz="2000" dirty="0">
                <a:solidFill>
                  <a:srgbClr val="5AC8AF"/>
                </a:solidFill>
              </a:rPr>
              <a:t>(Např. strukturální analýza digitálního díla.)</a:t>
            </a:r>
            <a:endParaRPr lang="cs-CZ" sz="20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sz="2000" b="1" dirty="0"/>
              <a:t>Syntéza</a:t>
            </a:r>
            <a:r>
              <a:rPr lang="cs-CZ" sz="2000" dirty="0"/>
              <a:t> – postup od jednotlivých zjištěných skutečností k celku, spojení poznatků získaných výzkumem. </a:t>
            </a:r>
            <a:r>
              <a:rPr lang="cs-CZ" sz="2000" dirty="0">
                <a:solidFill>
                  <a:srgbClr val="5AC8AF"/>
                </a:solidFill>
              </a:rPr>
              <a:t>(Např. historiografický výzkum.)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sz="2000" b="1" dirty="0"/>
              <a:t>Indukce</a:t>
            </a:r>
            <a:r>
              <a:rPr lang="cs-CZ" sz="2000" dirty="0"/>
              <a:t> – vyvození obecného závěru na základě poznatků o jednotlivých jevech, skutečnostech. </a:t>
            </a:r>
            <a:r>
              <a:rPr lang="cs-CZ" sz="2000" dirty="0">
                <a:solidFill>
                  <a:srgbClr val="5AC8AF"/>
                </a:solidFill>
              </a:rPr>
              <a:t>(Např. jaká jsou /tematická a/nebo formální/ specifika digitálního umění.)</a:t>
            </a:r>
            <a:endParaRPr lang="cs-CZ" sz="20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sz="2000" b="1" dirty="0"/>
              <a:t>Dedukce</a:t>
            </a:r>
            <a:r>
              <a:rPr lang="cs-CZ" sz="2000" dirty="0"/>
              <a:t> – vyvození jednotlivých, specifických závěrů na základě obecných. </a:t>
            </a:r>
            <a:r>
              <a:rPr lang="cs-CZ" sz="2000" dirty="0">
                <a:solidFill>
                  <a:srgbClr val="5AC8AF"/>
                </a:solidFill>
              </a:rPr>
              <a:t>(Např. formulace atributů českého digitálního umění odvozených z obecných definic digitálního umění.)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sz="2000" b="1" dirty="0"/>
              <a:t>Konkretizace</a:t>
            </a:r>
            <a:r>
              <a:rPr lang="cs-CZ" sz="2000" dirty="0"/>
              <a:t> – využití obecného jevu v konkrétních podmínkách. </a:t>
            </a:r>
            <a:r>
              <a:rPr lang="cs-CZ" sz="2000" dirty="0">
                <a:solidFill>
                  <a:srgbClr val="5AC8AF"/>
                </a:solidFill>
              </a:rPr>
              <a:t>(Výzkum digitálního umění na vzorku českých umělců, 90.let, net </a:t>
            </a:r>
            <a:r>
              <a:rPr lang="cs-CZ" sz="2000" dirty="0" err="1">
                <a:solidFill>
                  <a:srgbClr val="5AC8AF"/>
                </a:solidFill>
              </a:rPr>
              <a:t>artu</a:t>
            </a:r>
            <a:r>
              <a:rPr lang="cs-CZ" sz="2000" dirty="0">
                <a:solidFill>
                  <a:srgbClr val="5AC8AF"/>
                </a:solidFill>
              </a:rPr>
              <a:t> apod..)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sz="2000" b="1" dirty="0"/>
              <a:t>Komparace</a:t>
            </a:r>
            <a:r>
              <a:rPr lang="cs-CZ" sz="2000" dirty="0"/>
              <a:t> – porovnání. </a:t>
            </a:r>
            <a:r>
              <a:rPr lang="cs-CZ" sz="2000" dirty="0">
                <a:solidFill>
                  <a:srgbClr val="5AC8AF"/>
                </a:solidFill>
              </a:rPr>
              <a:t>(Například porovnání tvorby dvou umělců. Fenoménů digitální kultury a digitálního umění.) </a:t>
            </a:r>
          </a:p>
          <a:p>
            <a:pPr marL="324000" lvl="1" indent="0">
              <a:buNone/>
            </a:pPr>
            <a:r>
              <a:rPr lang="cs-CZ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4094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57103E8-40EE-AD73-05B0-3A1E59F9A1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Seminář k magisterské diplomové práci 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A819E63-7149-4FF4-24D9-F866E33A04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A2B10B-ABA0-8589-F2AD-06FE3A588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TIM / Seminář k Mgr. diplomové práci 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7D43CCE-CE6A-4DFD-CFE3-CC150B1B8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4400" b="1" dirty="0">
                <a:solidFill>
                  <a:schemeClr val="accent1"/>
                </a:solidFill>
              </a:rPr>
              <a:t>Jak si vybrat </a:t>
            </a:r>
            <a:r>
              <a:rPr lang="cs-CZ" sz="4400" b="1" dirty="0">
                <a:solidFill>
                  <a:schemeClr val="accent1"/>
                </a:solidFill>
                <a:highlight>
                  <a:srgbClr val="FFFF00"/>
                </a:highlight>
              </a:rPr>
              <a:t>téma</a:t>
            </a:r>
            <a:r>
              <a:rPr lang="cs-CZ" sz="4400" b="1" dirty="0">
                <a:solidFill>
                  <a:schemeClr val="accent1"/>
                </a:solidFill>
              </a:rPr>
              <a:t> diplomové práce? </a:t>
            </a:r>
          </a:p>
          <a:p>
            <a:pPr marL="324000" lvl="1" indent="0">
              <a:buNone/>
            </a:pPr>
            <a:endParaRPr lang="cs-CZ" b="1" dirty="0"/>
          </a:p>
          <a:p>
            <a:pPr marL="324000" lvl="1" indent="0">
              <a:buNone/>
            </a:pPr>
            <a:r>
              <a:rPr lang="cs-CZ" sz="5400" b="1" dirty="0">
                <a:highlight>
                  <a:srgbClr val="FFFF00"/>
                </a:highlight>
              </a:rPr>
              <a:t>Výstup číslo 1: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3200" b="1" dirty="0">
                <a:solidFill>
                  <a:schemeClr val="accent1"/>
                </a:solidFill>
              </a:rPr>
              <a:t>Máte vybrané téma DP a spolu s vedoucí/m práce jste sepsali zadání diplomové práce (tj. název, anotace a základní literatura) v IS MU, v rozpisu témat diplomových prací.</a:t>
            </a:r>
          </a:p>
        </p:txBody>
      </p:sp>
    </p:spTree>
    <p:extLst>
      <p:ext uri="{BB962C8B-B14F-4D97-AF65-F5344CB8AC3E}">
        <p14:creationId xmlns:p14="http://schemas.microsoft.com/office/powerpoint/2010/main" val="2912479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57103E8-40EE-AD73-05B0-3A1E59F9A1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Seminář k magisterské diplomové práci 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A819E63-7149-4FF4-24D9-F866E33A04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A2B10B-ABA0-8589-F2AD-06FE3A588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TIM / Seminář k Mgr. diplomové práci 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7D43CCE-CE6A-4DFD-CFE3-CC150B1B8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4416"/>
            <a:ext cx="10753200" cy="4347584"/>
          </a:xfrm>
        </p:spPr>
        <p:txBody>
          <a:bodyPr/>
          <a:lstStyle/>
          <a:p>
            <a:pPr marL="72000" indent="0">
              <a:buNone/>
            </a:pPr>
            <a:r>
              <a:rPr lang="cs-CZ" sz="4000" b="1" dirty="0"/>
              <a:t>TÉMA: </a:t>
            </a:r>
            <a:r>
              <a:rPr lang="cs-CZ" sz="4000" b="1" dirty="0">
                <a:highlight>
                  <a:srgbClr val="FFFF00"/>
                </a:highlight>
              </a:rPr>
              <a:t>JAK CITOVAT?</a:t>
            </a:r>
          </a:p>
          <a:p>
            <a:pPr marL="324000" lvl="1" indent="0">
              <a:buNone/>
            </a:pPr>
            <a:endParaRPr lang="cs-CZ" b="1" dirty="0"/>
          </a:p>
          <a:p>
            <a:pPr lvl="1"/>
            <a:r>
              <a:rPr lang="cs-CZ" b="1" dirty="0"/>
              <a:t>Citační norma </a:t>
            </a:r>
            <a:r>
              <a:rPr lang="cs-CZ" b="1" dirty="0">
                <a:hlinkClick r:id="rId2"/>
              </a:rPr>
              <a:t>ISO 690</a:t>
            </a:r>
            <a:r>
              <a:rPr lang="cs-CZ" b="1" dirty="0"/>
              <a:t>. </a:t>
            </a:r>
          </a:p>
          <a:p>
            <a:pPr lvl="2"/>
            <a:r>
              <a:rPr lang="cs-CZ" dirty="0"/>
              <a:t>Viz také:</a:t>
            </a:r>
          </a:p>
          <a:p>
            <a:pPr lvl="2"/>
            <a:r>
              <a:rPr lang="cs-CZ" dirty="0"/>
              <a:t>Bibliografie vzor dr. Najbrtová: dokument ve Studijních materiálech předmětu.</a:t>
            </a:r>
          </a:p>
          <a:p>
            <a:pPr lvl="2"/>
            <a:r>
              <a:rPr lang="cs-CZ" dirty="0"/>
              <a:t>Citační norma pro ÚHV FF MU: </a:t>
            </a:r>
            <a:r>
              <a:rPr lang="cs-CZ" dirty="0">
                <a:hlinkClick r:id="rId3"/>
              </a:rPr>
              <a:t>pravidla-280422.pdf (muni.cz)</a:t>
            </a:r>
            <a:endParaRPr lang="cs-CZ" dirty="0"/>
          </a:p>
          <a:p>
            <a:pPr lvl="2"/>
            <a:endParaRPr lang="cs-CZ" dirty="0"/>
          </a:p>
          <a:p>
            <a:pPr lvl="2" algn="ctr"/>
            <a:r>
              <a:rPr lang="cs-CZ" sz="3200" b="1" dirty="0">
                <a:hlinkClick r:id="rId4"/>
              </a:rPr>
              <a:t>CITACE / PARAFRÁZE / PLAGIÁT</a:t>
            </a:r>
            <a:endParaRPr lang="cs-CZ" sz="3200" b="1" dirty="0"/>
          </a:p>
          <a:p>
            <a:pPr lvl="2"/>
            <a:endParaRPr lang="cs-CZ" dirty="0"/>
          </a:p>
          <a:p>
            <a:pPr lvl="1"/>
            <a:r>
              <a:rPr lang="cs-CZ" b="1" dirty="0"/>
              <a:t>Plagiátorství</a:t>
            </a:r>
          </a:p>
          <a:p>
            <a:pPr lvl="2"/>
            <a:r>
              <a:rPr lang="cs-CZ" dirty="0">
                <a:hlinkClick r:id="rId5"/>
              </a:rPr>
              <a:t>Plagiátorství | Masarykova univerzita (muni.cz)</a:t>
            </a:r>
            <a:endParaRPr lang="cs-CZ" dirty="0"/>
          </a:p>
          <a:p>
            <a:pPr lvl="2"/>
            <a:endParaRPr lang="cs-CZ" b="1" dirty="0"/>
          </a:p>
          <a:p>
            <a:pPr lvl="1"/>
            <a:r>
              <a:rPr lang="cs-CZ" b="1" dirty="0"/>
              <a:t>Nástroje AI a jejich citování</a:t>
            </a:r>
          </a:p>
          <a:p>
            <a:pPr lvl="2"/>
            <a:r>
              <a:rPr lang="cs-CZ" dirty="0">
                <a:hlinkClick r:id="rId6"/>
              </a:rPr>
              <a:t>Nástroje umělé inteligence a jejich citování | Ústav českého jazyka (muni.cz)</a:t>
            </a:r>
            <a:endParaRPr lang="cs-CZ" b="1" dirty="0"/>
          </a:p>
          <a:p>
            <a:pPr lvl="2"/>
            <a:endParaRPr lang="cs-CZ" b="1" dirty="0"/>
          </a:p>
          <a:p>
            <a:pPr lvl="2"/>
            <a:endParaRPr lang="cs-CZ" b="1" dirty="0"/>
          </a:p>
          <a:p>
            <a:pPr lvl="2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96348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57103E8-40EE-AD73-05B0-3A1E59F9A1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Seminář k magisterské diplomové práci 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A819E63-7149-4FF4-24D9-F866E33A04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A2B10B-ABA0-8589-F2AD-06FE3A588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TIM / Seminář k Mgr. diplomové práci 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7D43CCE-CE6A-4DFD-CFE3-CC150B1B8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3600" b="1" dirty="0"/>
              <a:t>Magisterská diplomová práce</a:t>
            </a:r>
          </a:p>
          <a:p>
            <a:pPr marL="72000" indent="0">
              <a:buNone/>
            </a:pPr>
            <a:endParaRPr lang="cs-CZ" sz="3600" b="1" dirty="0"/>
          </a:p>
          <a:p>
            <a:pPr lvl="1"/>
            <a:r>
              <a:rPr lang="cs-CZ" b="1" u="sng" dirty="0">
                <a:highlight>
                  <a:srgbClr val="FFFF00"/>
                </a:highlight>
              </a:rPr>
              <a:t>140 000 znaků (včetně mezer).</a:t>
            </a:r>
          </a:p>
          <a:p>
            <a:pPr lvl="2"/>
            <a:r>
              <a:rPr lang="cs-CZ" dirty="0"/>
              <a:t>Do rozsahu prací se vždy ZAPOČÍTÁVÁ vlastní text práce včetně předmluvy, úvodu a závěru, poznámkový aparát, obsah a resumé; o započítání příloh rozhoduje vedoucí práce. </a:t>
            </a:r>
          </a:p>
          <a:p>
            <a:pPr lvl="2"/>
            <a:r>
              <a:rPr lang="cs-CZ" dirty="0"/>
              <a:t>Do rozsahu se NEZAPOČÍTÁVÁ seznam literatury, titulní strany a čestné prohlášení. </a:t>
            </a:r>
          </a:p>
          <a:p>
            <a:pPr lvl="2"/>
            <a:endParaRPr lang="cs-CZ" b="1" dirty="0"/>
          </a:p>
          <a:p>
            <a:pPr lvl="1"/>
            <a:r>
              <a:rPr lang="cs-CZ" b="1" dirty="0"/>
              <a:t>2 cizojazyčná resumé (světové jazyky). </a:t>
            </a:r>
          </a:p>
          <a:p>
            <a:pPr marL="324000" lvl="1" indent="0">
              <a:buNone/>
            </a:pPr>
            <a:endParaRPr lang="cs-CZ" b="1" dirty="0"/>
          </a:p>
          <a:p>
            <a:pPr lvl="1"/>
            <a:r>
              <a:rPr lang="cs-CZ" b="1" dirty="0">
                <a:hlinkClick r:id="rId2"/>
              </a:rPr>
              <a:t>Šablona kvalifikačních prací FF MU</a:t>
            </a:r>
            <a:r>
              <a:rPr lang="cs-CZ" b="1" dirty="0"/>
              <a:t>.</a:t>
            </a:r>
          </a:p>
          <a:p>
            <a:pPr marL="324000" lvl="1" indent="0">
              <a:buNone/>
            </a:pPr>
            <a:endParaRPr lang="cs-CZ" b="1" dirty="0"/>
          </a:p>
          <a:p>
            <a:pPr lvl="1"/>
            <a:r>
              <a:rPr lang="cs-CZ" b="1" dirty="0">
                <a:hlinkClick r:id="rId3"/>
              </a:rPr>
              <a:t>Závazná pravidla pro psaní DP na ÚHV FF MU</a:t>
            </a:r>
            <a:r>
              <a:rPr lang="cs-CZ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1079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B5A7806-727C-155A-8D56-D95807FBFD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Seminář k magisterské diplomové práci 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08BBF2-C5F2-D341-20A1-513D9E516A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2B3914-846F-3B2A-1F62-AA727B656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z="6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E32934F-CF6B-757D-45E8-15E34FAB8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7200" b="1" dirty="0">
                <a:solidFill>
                  <a:schemeClr val="accent1"/>
                </a:solidFill>
                <a:highlight>
                  <a:srgbClr val="FFFF00"/>
                </a:highlight>
              </a:rPr>
              <a:t>Jak napsat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7200" b="1" dirty="0">
                <a:solidFill>
                  <a:schemeClr val="accent1"/>
                </a:solidFill>
                <a:highlight>
                  <a:srgbClr val="FFFF00"/>
                </a:highlight>
              </a:rPr>
              <a:t>dobrou diplomovou práci?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b="1" dirty="0">
              <a:solidFill>
                <a:schemeClr val="accent1"/>
              </a:solidFill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797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B5A7806-727C-155A-8D56-D95807FBFD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Seminář k magisterské diplomové práci 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08BBF2-C5F2-D341-20A1-513D9E516A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2B3914-846F-3B2A-1F62-AA727B656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z="6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E32934F-CF6B-757D-45E8-15E34FAB8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6000" b="1" dirty="0">
                <a:solidFill>
                  <a:schemeClr val="accent1"/>
                </a:solidFill>
                <a:highlight>
                  <a:srgbClr val="FFFF00"/>
                </a:highlight>
              </a:rPr>
              <a:t>Jak vám </a:t>
            </a:r>
            <a:r>
              <a:rPr lang="cs-CZ" sz="6000" b="1" dirty="0">
                <a:solidFill>
                  <a:schemeClr val="accent1"/>
                </a:solidFill>
              </a:rPr>
              <a:t>s tím </a:t>
            </a:r>
            <a:r>
              <a:rPr lang="cs-CZ" sz="6000" b="1" dirty="0">
                <a:solidFill>
                  <a:schemeClr val="accent1"/>
                </a:solidFill>
                <a:highlight>
                  <a:srgbClr val="FFFF00"/>
                </a:highlight>
              </a:rPr>
              <a:t>mohu pomoci </a:t>
            </a:r>
            <a:r>
              <a:rPr lang="cs-CZ" sz="6000" b="1" dirty="0">
                <a:solidFill>
                  <a:schemeClr val="accent1"/>
                </a:solidFill>
              </a:rPr>
              <a:t>já (diplomový seminář)?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b="1" dirty="0">
              <a:solidFill>
                <a:schemeClr val="accent1"/>
              </a:solidFill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036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B5A7806-727C-155A-8D56-D95807FBFD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Seminář k magisterské diplomové práci 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08BBF2-C5F2-D341-20A1-513D9E516A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2B3914-846F-3B2A-1F62-AA727B656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z="6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E32934F-CF6B-757D-45E8-15E34FAB8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6000" b="1" dirty="0">
                <a:solidFill>
                  <a:schemeClr val="accent1"/>
                </a:solidFill>
              </a:rPr>
              <a:t>Jaké </a:t>
            </a:r>
            <a:r>
              <a:rPr lang="cs-CZ" sz="6000" b="1" dirty="0">
                <a:solidFill>
                  <a:schemeClr val="accent1"/>
                </a:solidFill>
                <a:highlight>
                  <a:srgbClr val="FFFF00"/>
                </a:highlight>
              </a:rPr>
              <a:t>atributy</a:t>
            </a:r>
            <a:r>
              <a:rPr lang="cs-CZ" sz="6000" b="1" dirty="0">
                <a:solidFill>
                  <a:schemeClr val="accent1"/>
                </a:solidFill>
              </a:rPr>
              <a:t> má vědecký text?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5400" b="1" dirty="0">
              <a:solidFill>
                <a:schemeClr val="accent1"/>
              </a:solidFill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000" b="1" dirty="0">
              <a:solidFill>
                <a:schemeClr val="accent1"/>
              </a:solidFill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26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B5A7806-727C-155A-8D56-D95807FBFD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Seminář k magisterské diplomové práci 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08BBF2-C5F2-D341-20A1-513D9E516A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2B3914-846F-3B2A-1F62-AA727B656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z="6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E32934F-CF6B-757D-45E8-15E34FAB8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6000" b="1" dirty="0">
                <a:solidFill>
                  <a:schemeClr val="accent1"/>
                </a:solidFill>
              </a:rPr>
              <a:t>Jaké vědecké texty vás </a:t>
            </a:r>
            <a:r>
              <a:rPr lang="cs-CZ" sz="6000" b="1" dirty="0">
                <a:solidFill>
                  <a:schemeClr val="accent1"/>
                </a:solidFill>
                <a:highlight>
                  <a:srgbClr val="FFFF00"/>
                </a:highlight>
              </a:rPr>
              <a:t>zaujmou</a:t>
            </a:r>
            <a:r>
              <a:rPr lang="cs-CZ" sz="6000" b="1" dirty="0">
                <a:solidFill>
                  <a:schemeClr val="accent1"/>
                </a:solidFill>
              </a:rPr>
              <a:t>?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5400" b="1" dirty="0">
              <a:solidFill>
                <a:schemeClr val="accent1"/>
              </a:solidFill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000" b="1" dirty="0">
              <a:solidFill>
                <a:schemeClr val="accent1"/>
              </a:solidFill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870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57103E8-40EE-AD73-05B0-3A1E59F9A1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Seminář k magisterské diplomové práci 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A819E63-7149-4FF4-24D9-F866E33A04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A2B10B-ABA0-8589-F2AD-06FE3A588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TIM / Seminář k Mgr. diplomové práci 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7D43CCE-CE6A-4DFD-CFE3-CC150B1B8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59001"/>
            <a:ext cx="10753200" cy="4139998"/>
          </a:xfrm>
        </p:spPr>
        <p:txBody>
          <a:bodyPr/>
          <a:lstStyle/>
          <a:p>
            <a:pPr marL="324000" lvl="1" indent="0">
              <a:buNone/>
            </a:pPr>
            <a:r>
              <a:rPr lang="cs-CZ" sz="3200" b="1" dirty="0">
                <a:solidFill>
                  <a:schemeClr val="accent1"/>
                </a:solidFill>
              </a:rPr>
              <a:t>Jaké </a:t>
            </a:r>
            <a:r>
              <a:rPr lang="cs-CZ" sz="3200" b="1" dirty="0">
                <a:solidFill>
                  <a:schemeClr val="accent1"/>
                </a:solidFill>
                <a:highlight>
                  <a:srgbClr val="FFFF00"/>
                </a:highlight>
              </a:rPr>
              <a:t>atributy</a:t>
            </a:r>
            <a:r>
              <a:rPr lang="cs-CZ" sz="3200" b="1" dirty="0">
                <a:solidFill>
                  <a:schemeClr val="accent1"/>
                </a:solidFill>
              </a:rPr>
              <a:t> má vědecký text?</a:t>
            </a:r>
          </a:p>
          <a:p>
            <a:pPr marL="324000" lvl="1" indent="0">
              <a:buNone/>
            </a:pPr>
            <a:r>
              <a:rPr lang="cs-CZ" dirty="0"/>
              <a:t> </a:t>
            </a:r>
            <a:endParaRPr lang="cs-CZ" b="1" dirty="0"/>
          </a:p>
          <a:p>
            <a:pPr marL="324000" lvl="1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K obsahu: </a:t>
            </a:r>
          </a:p>
          <a:p>
            <a:pPr marL="324000" lvl="1" indent="0">
              <a:buNone/>
            </a:pPr>
            <a:r>
              <a:rPr lang="cs-CZ" dirty="0"/>
              <a:t>1.) Předmětem výzkumu musí být </a:t>
            </a:r>
            <a:r>
              <a:rPr lang="cs-CZ" dirty="0">
                <a:highlight>
                  <a:srgbClr val="FFFF00"/>
                </a:highlight>
              </a:rPr>
              <a:t>poznatelný, či identifikovatelný objekt </a:t>
            </a:r>
            <a:r>
              <a:rPr lang="cs-CZ" dirty="0"/>
              <a:t>– definovaný tak, aby byl poznatelný a identifikovatelný i pro ostatní. </a:t>
            </a:r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r>
              <a:rPr lang="cs-CZ" dirty="0"/>
              <a:t>2.) Výzkum by měl o svém výsledku </a:t>
            </a:r>
            <a:r>
              <a:rPr lang="cs-CZ" dirty="0">
                <a:highlight>
                  <a:srgbClr val="FFFF00"/>
                </a:highlight>
              </a:rPr>
              <a:t>sdělit více, než bylo dosud řečeno</a:t>
            </a:r>
            <a:r>
              <a:rPr lang="cs-CZ" dirty="0"/>
              <a:t>, respektive se podívat </a:t>
            </a:r>
            <a:r>
              <a:rPr lang="cs-CZ" dirty="0">
                <a:highlight>
                  <a:srgbClr val="FFFF00"/>
                </a:highlight>
              </a:rPr>
              <a:t>novým pohledem </a:t>
            </a:r>
            <a:r>
              <a:rPr lang="cs-CZ" dirty="0"/>
              <a:t>na věci, které již řečeny byly. </a:t>
            </a:r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r>
              <a:rPr lang="cs-CZ" dirty="0"/>
              <a:t>3.) Výsledky výzkumu by měly být </a:t>
            </a:r>
            <a:r>
              <a:rPr lang="cs-CZ" dirty="0">
                <a:highlight>
                  <a:srgbClr val="FFFF00"/>
                </a:highlight>
              </a:rPr>
              <a:t>prospěšné pro ostatní </a:t>
            </a:r>
            <a:r>
              <a:rPr lang="cs-CZ" dirty="0"/>
              <a:t>a přinášet nové poznatky. </a:t>
            </a:r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r>
              <a:rPr lang="cs-CZ" dirty="0"/>
              <a:t>4.) Vědecký výzkum by měl </a:t>
            </a:r>
            <a:r>
              <a:rPr lang="cs-CZ" dirty="0">
                <a:highlight>
                  <a:srgbClr val="FFFF00"/>
                </a:highlight>
              </a:rPr>
              <a:t>poskytovat podklady pro potvrzení nebo vyvrácení předpokladů, z nichž vychází</a:t>
            </a:r>
            <a:r>
              <a:rPr lang="cs-CZ" dirty="0"/>
              <a:t>, a tak umožnit, aby kdokoli jiný mohl v daném výzkumu pokračovat. </a:t>
            </a:r>
          </a:p>
          <a:p>
            <a:pPr marL="324000" lvl="1" indent="0">
              <a:buNone/>
            </a:pPr>
            <a:endParaRPr lang="cs-CZ" dirty="0"/>
          </a:p>
          <a:p>
            <a:pPr marL="324000" lvl="1" indent="0" algn="r">
              <a:buNone/>
            </a:pPr>
            <a:r>
              <a:rPr lang="cs-CZ" sz="1800" dirty="0"/>
              <a:t>Zdroj: </a:t>
            </a:r>
            <a:r>
              <a:rPr lang="cs-CZ" sz="1800" dirty="0" err="1"/>
              <a:t>Eco</a:t>
            </a:r>
            <a:r>
              <a:rPr lang="cs-CZ" sz="1800" dirty="0"/>
              <a:t>, U. </a:t>
            </a:r>
            <a:r>
              <a:rPr lang="cs-CZ" sz="1800" i="1" dirty="0"/>
              <a:t>Jak napsat diplomovou práci</a:t>
            </a:r>
            <a:r>
              <a:rPr lang="cs-CZ" sz="1800" dirty="0"/>
              <a:t>. Olomouc: </a:t>
            </a:r>
            <a:r>
              <a:rPr lang="cs-CZ" sz="1800" dirty="0" err="1"/>
              <a:t>Votobia</a:t>
            </a:r>
            <a:r>
              <a:rPr lang="cs-CZ" sz="1800" dirty="0"/>
              <a:t> 1997.</a:t>
            </a:r>
          </a:p>
          <a:p>
            <a:pPr marL="324000" lvl="1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96521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57103E8-40EE-AD73-05B0-3A1E59F9A1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Seminář k magisterské diplomové práci 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A819E63-7149-4FF4-24D9-F866E33A04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A2B10B-ABA0-8589-F2AD-06FE3A588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TIM / Seminář k Mgr. diplomové práci 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7D43CCE-CE6A-4DFD-CFE3-CC150B1B8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59001"/>
            <a:ext cx="10753200" cy="4139998"/>
          </a:xfrm>
        </p:spPr>
        <p:txBody>
          <a:bodyPr/>
          <a:lstStyle/>
          <a:p>
            <a:pPr marL="324000" lvl="1" indent="0">
              <a:buNone/>
            </a:pPr>
            <a:r>
              <a:rPr lang="cs-CZ" sz="3200" b="1" dirty="0">
                <a:solidFill>
                  <a:schemeClr val="accent1"/>
                </a:solidFill>
              </a:rPr>
              <a:t>Jaké </a:t>
            </a:r>
            <a:r>
              <a:rPr lang="cs-CZ" sz="3200" b="1" dirty="0">
                <a:solidFill>
                  <a:schemeClr val="accent1"/>
                </a:solidFill>
                <a:highlight>
                  <a:srgbClr val="FFFF00"/>
                </a:highlight>
              </a:rPr>
              <a:t>atributy</a:t>
            </a:r>
            <a:r>
              <a:rPr lang="cs-CZ" sz="3200" b="1" dirty="0">
                <a:solidFill>
                  <a:schemeClr val="accent1"/>
                </a:solidFill>
              </a:rPr>
              <a:t> má vědecký text?</a:t>
            </a:r>
          </a:p>
          <a:p>
            <a:pPr marL="324000" lvl="1" indent="0">
              <a:buNone/>
            </a:pPr>
            <a:r>
              <a:rPr lang="cs-CZ" dirty="0"/>
              <a:t> </a:t>
            </a:r>
            <a:endParaRPr lang="cs-CZ" b="1" dirty="0"/>
          </a:p>
          <a:p>
            <a:pPr marL="324000" lvl="1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K formě: </a:t>
            </a:r>
          </a:p>
          <a:p>
            <a:pPr marL="324000" lvl="1" indent="0">
              <a:buNone/>
            </a:pPr>
            <a:r>
              <a:rPr lang="cs-CZ" i="1" dirty="0"/>
              <a:t>„Někdy se má za to, že fakta mluví sama za sebe a že vědecký popis reality, je-li vypracován poctivě a detailně, je prostě odrazem reality. </a:t>
            </a:r>
            <a:r>
              <a:rPr lang="cs-CZ" b="1" i="1" dirty="0">
                <a:highlight>
                  <a:srgbClr val="FFFF00"/>
                </a:highlight>
              </a:rPr>
              <a:t>Ve skutečnosti je třeba vypracovat si rétoriku</a:t>
            </a:r>
            <a:r>
              <a:rPr lang="cs-CZ" i="1" dirty="0"/>
              <a:t>, tj. vyvinout přesvědčivý styl pro vědecký článek. Zdá se, že jevy nabývají statutu faktu jen díky konsensu a že tohoto konsensu nelze dosáhnout bez </a:t>
            </a:r>
            <a:r>
              <a:rPr lang="cs-CZ" b="1" i="1" dirty="0">
                <a:highlight>
                  <a:srgbClr val="FFFF00"/>
                </a:highlight>
              </a:rPr>
              <a:t>rétorické přesvědčivosti</a:t>
            </a:r>
            <a:r>
              <a:rPr lang="cs-CZ" i="1" dirty="0"/>
              <a:t>. Umění spočívá v tom, vyvolat ve čtenáři přesvědčení, že tu nejde o žádnou rétoriku a že článek o vědeckém výzkumu je ´nulové psaní´.“ </a:t>
            </a:r>
          </a:p>
          <a:p>
            <a:pPr marL="324000" lvl="1" indent="0">
              <a:buNone/>
            </a:pPr>
            <a:endParaRPr lang="cs-CZ" sz="1800" dirty="0"/>
          </a:p>
          <a:p>
            <a:pPr marL="144000" lvl="1" indent="0" algn="r">
              <a:buNone/>
            </a:pPr>
            <a:r>
              <a:rPr lang="cs-CZ" sz="1800" dirty="0" err="1"/>
              <a:t>Barthes</a:t>
            </a:r>
            <a:r>
              <a:rPr lang="cs-CZ" sz="1800" dirty="0"/>
              <a:t>, R.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Pleasures</a:t>
            </a:r>
            <a:r>
              <a:rPr lang="cs-CZ" sz="1800" i="1" dirty="0"/>
              <a:t> </a:t>
            </a:r>
            <a:r>
              <a:rPr lang="cs-CZ" sz="1800" i="1" dirty="0" err="1"/>
              <a:t>of</a:t>
            </a:r>
            <a:r>
              <a:rPr lang="cs-CZ" sz="1800" i="1" dirty="0"/>
              <a:t> </a:t>
            </a:r>
            <a:r>
              <a:rPr lang="cs-CZ" sz="1800" i="1" dirty="0" err="1"/>
              <a:t>the</a:t>
            </a:r>
            <a:r>
              <a:rPr lang="cs-CZ" sz="1800" i="1" dirty="0"/>
              <a:t> text</a:t>
            </a:r>
            <a:r>
              <a:rPr lang="cs-CZ" sz="1800" dirty="0"/>
              <a:t>. New York: 1975.</a:t>
            </a:r>
          </a:p>
          <a:p>
            <a:pPr marL="324000" lvl="1" indent="0">
              <a:buNone/>
            </a:pPr>
            <a:endParaRPr lang="cs-CZ" sz="1800" dirty="0"/>
          </a:p>
          <a:p>
            <a:pPr marL="324000" lvl="1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2151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57103E8-40EE-AD73-05B0-3A1E59F9A1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Seminář k magisterské diplomové práci 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A819E63-7149-4FF4-24D9-F866E33A04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A2B10B-ABA0-8589-F2AD-06FE3A588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TIM / Seminář k Mgr. diplomové práci 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7D43CCE-CE6A-4DFD-CFE3-CC150B1B8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4800" b="1" dirty="0">
                <a:solidFill>
                  <a:schemeClr val="accent1"/>
                </a:solidFill>
              </a:rPr>
              <a:t>Jak si vybrat </a:t>
            </a:r>
            <a:r>
              <a:rPr lang="cs-CZ" sz="4800" b="1" dirty="0">
                <a:solidFill>
                  <a:schemeClr val="accent1"/>
                </a:solidFill>
                <a:highlight>
                  <a:srgbClr val="FFFF00"/>
                </a:highlight>
              </a:rPr>
              <a:t>téma</a:t>
            </a:r>
            <a:r>
              <a:rPr lang="cs-CZ" sz="4800" b="1" dirty="0">
                <a:solidFill>
                  <a:schemeClr val="accent1"/>
                </a:solidFill>
              </a:rPr>
              <a:t> diplomové práce? </a:t>
            </a:r>
          </a:p>
          <a:p>
            <a:pPr marL="324000" lvl="1" indent="0">
              <a:buNone/>
            </a:pPr>
            <a:endParaRPr lang="cs-CZ" b="1" dirty="0"/>
          </a:p>
          <a:p>
            <a:pPr marL="324000" lvl="1" indent="0">
              <a:buNone/>
            </a:pPr>
            <a:r>
              <a:rPr lang="cs-CZ" b="1" i="1" dirty="0">
                <a:hlinkClick r:id="rId2"/>
              </a:rPr>
              <a:t>Jak Pepina psala diplomku</a:t>
            </a:r>
            <a:r>
              <a:rPr lang="cs-CZ" b="1" dirty="0"/>
              <a:t>. </a:t>
            </a:r>
          </a:p>
          <a:p>
            <a:pPr marL="324000" lvl="1" indent="0">
              <a:buNone/>
            </a:pPr>
            <a:r>
              <a:rPr lang="cs-CZ" b="1" dirty="0"/>
              <a:t>(zdroj: </a:t>
            </a:r>
            <a:r>
              <a:rPr lang="cs-CZ" b="1" dirty="0">
                <a:hlinkClick r:id="rId3"/>
              </a:rPr>
              <a:t>ISO 690</a:t>
            </a:r>
            <a:r>
              <a:rPr lang="cs-CZ" b="1" dirty="0"/>
              <a:t>)</a:t>
            </a:r>
          </a:p>
          <a:p>
            <a:pPr marL="324000" lvl="1" indent="0">
              <a:buNone/>
            </a:pPr>
            <a:r>
              <a:rPr lang="cs-CZ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0734218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567</TotalTime>
  <Words>1109</Words>
  <Application>Microsoft Office PowerPoint</Application>
  <PresentationFormat>Širokoúhlá obrazovka</PresentationFormat>
  <Paragraphs>136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TIM Seminář k magisterské diplomové práci I</vt:lpstr>
      <vt:lpstr>TIM / Seminář k Mgr. diplomové práci I</vt:lpstr>
      <vt:lpstr>Prezentace aplikace PowerPoint</vt:lpstr>
      <vt:lpstr>Prezentace aplikace PowerPoint</vt:lpstr>
      <vt:lpstr>Prezentace aplikace PowerPoint</vt:lpstr>
      <vt:lpstr>Prezentace aplikace PowerPoint</vt:lpstr>
      <vt:lpstr>TIM / Seminář k Mgr. diplomové práci I</vt:lpstr>
      <vt:lpstr>TIM / Seminář k Mgr. diplomové práci I</vt:lpstr>
      <vt:lpstr>TIM / Seminář k Mgr. diplomové práci I</vt:lpstr>
      <vt:lpstr>TIM / Seminář k Mgr. diplomové práci I</vt:lpstr>
      <vt:lpstr>TIM / Seminář k Mgr. diplomové práci I</vt:lpstr>
      <vt:lpstr>TIM / Seminář k Mgr. diplomové práci I</vt:lpstr>
      <vt:lpstr>TIM / Seminář k Mgr. diplomové práci I</vt:lpstr>
      <vt:lpstr>TIM / Seminář k Mgr. diplomové práci 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Jana Horáková</dc:creator>
  <cp:lastModifiedBy>Jana Horáková</cp:lastModifiedBy>
  <cp:revision>13</cp:revision>
  <cp:lastPrinted>1601-01-01T00:00:00Z</cp:lastPrinted>
  <dcterms:created xsi:type="dcterms:W3CDTF">2024-08-30T13:28:32Z</dcterms:created>
  <dcterms:modified xsi:type="dcterms:W3CDTF">2024-09-22T19:32:11Z</dcterms:modified>
</cp:coreProperties>
</file>