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1" r:id="rId9"/>
    <p:sldId id="442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838435" y="2414989"/>
            <a:ext cx="293346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Christianizace Polanů a Uhrů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2773DE9-E60F-6703-BC17-A1DABCB7E5B8}"/>
              </a:ext>
            </a:extLst>
          </p:cNvPr>
          <p:cNvSpPr/>
          <p:nvPr/>
        </p:nvSpPr>
        <p:spPr>
          <a:xfrm>
            <a:off x="228195" y="483455"/>
            <a:ext cx="198323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Kde se vzali </a:t>
            </a:r>
            <a:r>
              <a:rPr lang="cs-CZ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Polané</a:t>
            </a: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3DFDE1-8ED5-E7C6-71FD-8C02D49FD05A}"/>
              </a:ext>
            </a:extLst>
          </p:cNvPr>
          <p:cNvSpPr/>
          <p:nvPr/>
        </p:nvSpPr>
        <p:spPr>
          <a:xfrm>
            <a:off x="7209692" y="181957"/>
            <a:ext cx="4868413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Descriptio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ciuitatum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regionum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septentrionalem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plagam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Danubii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Geograf bavorský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Soupis národů za severním břehem Dunaje. Vznikl v 9. století, před koncem 10 století byl doplněn o vzdálenější kmeny a etnika Severu a Východu. 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Dle tohoto přípisku Vislu ovládali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Vislané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Lendicové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Lendzané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Goplané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Glopeani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 kolem Odry sídlili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Holasici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Opolané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Slezané, Lužičané,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Dědošané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Milčané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možná i tajemní „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Lupiglaa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(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Hlupčané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?).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Widukind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Corvey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Měšek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stál roku 963 v čele Slovanů zvaných „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Lestkové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Sclavi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dicuntur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Licicaviki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Ibrahim Ibn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Jakúb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Měšek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měl být králem Severu 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legendě o svatém Oldřichovi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Měšek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objevuje jako kníže Vandalů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dux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Wandalorum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Dagome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iudex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Měškova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država byla označena jako Hnězdno s příslušenstvím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Schinesghe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pertinentiis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7865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531C540-0DA2-2BEC-AE5D-4BDAAF876F85}"/>
              </a:ext>
            </a:extLst>
          </p:cNvPr>
          <p:cNvSpPr/>
          <p:nvPr/>
        </p:nvSpPr>
        <p:spPr>
          <a:xfrm>
            <a:off x="99220" y="151180"/>
            <a:ext cx="5984395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Gervasius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Tilbury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na počátku 13. století domníval, že název souvisí s polnostmi (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Polonia si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dicta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eorum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idiomate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quasi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Campania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Johannes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Fried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Polané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se objevili kolem roku 1000.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Proto by jejich jméno mohlo souviset s hnězdenským aktem.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Císař Ota III. se stylizoval do role Kristova služebníka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servus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zřídil nad tělem svatého Vojtěcha církevní metropoli.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Podle Frieda se řídil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Izajášovým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proroctvím, podle něhož se Hospodinem požehnaná země stane úrodným „polem“, které Bůh svěří lidu nové smlouvy a nového jména.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Friedova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teze odmítnuta.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Dnes je kladen důraz na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Měškovy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válečné a diplomatické úspěchy, které provázaly do jednoho celku (državy) rozdílné světy.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Polané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začali suplovat vyšší politickou identitu, která měla spojit vítěze i poražené a měla odlišit piastovskou državu od hodnotově spřízněných sousedů v Polabí nebo Pomořanech.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 knížeti Polanů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Palaniorum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dux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Polanech/Polácích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Polani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zemi Polanů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Polanorum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rozepsaly nejstarší svatovojtěšské legendy i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Merseburku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roce 1000 Boleslav Chrabrý nechal razit denáry, které nesly orlici (?) a titul knížete Polska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PRINCES POLONIE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20A97CF-9373-CE1B-19CE-3339CEC7ACFC}"/>
              </a:ext>
            </a:extLst>
          </p:cNvPr>
          <p:cNvSpPr txBox="1"/>
          <p:nvPr/>
        </p:nvSpPr>
        <p:spPr>
          <a:xfrm>
            <a:off x="8611094" y="151180"/>
            <a:ext cx="348168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Vstup Polanů do </a:t>
            </a:r>
            <a:r>
              <a:rPr lang="cs-CZ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dějina</a:t>
            </a: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jejich křest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77533C-547F-31C7-A6A6-D709DB9B9A04}"/>
              </a:ext>
            </a:extLst>
          </p:cNvPr>
          <p:cNvSpPr/>
          <p:nvPr/>
        </p:nvSpPr>
        <p:spPr>
          <a:xfrm>
            <a:off x="6342679" y="889843"/>
            <a:ext cx="5750101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Gallus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Anonymus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zachytil mýtickou část příběhu piastovských knížat.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Důraz na christianizaci napovídá, že mýtus mohl vzniknout snad až v 11. století, kdy se zhroutilo první polské království a venkovský (?) lid se vrátil k víře předků.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Měškovy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državy mohly být pokládány za křesťanské jen podle volných měřítek. 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Kolem roku 990 sice ovládal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Krakovsko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kde mělký otisk zanechala česká správa, které krakovská tradice vložila do vínku legendární biskupy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Prohora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Prokulfa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Jádro piastovských držav zasáhla christianizace nejdříve po roce 960.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Od roku 968 měl v Polsku úřadovat biskup Jordan (</a:t>
            </a:r>
            <a:r>
              <a:rPr lang="cs-CZ" alt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Jordanus</a:t>
            </a:r>
            <a:r>
              <a:rPr lang="cs-CZ" alt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primus </a:t>
            </a:r>
            <a:r>
              <a:rPr lang="cs-CZ" alt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episcopus</a:t>
            </a:r>
            <a:r>
              <a:rPr lang="cs-CZ" alt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Polonia </a:t>
            </a:r>
            <a:r>
              <a:rPr lang="cs-CZ" alt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ordinatus</a:t>
            </a:r>
            <a:r>
              <a:rPr lang="cs-CZ" alt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alt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endParaRPr lang="cs-CZ" alt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 Jordanovi se rozepsal i </a:t>
            </a:r>
            <a:r>
              <a:rPr lang="cs-CZ" altLang="cs-CZ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Thietmar</a:t>
            </a:r>
            <a:r>
              <a:rPr lang="cs-CZ" alt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altLang="cs-CZ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Merseburku</a:t>
            </a:r>
            <a:r>
              <a:rPr lang="cs-CZ" alt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který jej označil za poznaňského biskupa (</a:t>
            </a:r>
            <a:r>
              <a:rPr lang="cs-CZ" alt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episcopus</a:t>
            </a:r>
            <a:r>
              <a:rPr lang="cs-CZ" altLang="cs-CZ" sz="1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Posnaniensis</a:t>
            </a:r>
            <a:r>
              <a:rPr lang="cs-CZ" alt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Jordanův episkopát se uzavřel mezi léty 982 a 984. </a:t>
            </a:r>
          </a:p>
        </p:txBody>
      </p:sp>
    </p:spTree>
    <p:extLst>
      <p:ext uri="{BB962C8B-B14F-4D97-AF65-F5344CB8AC3E}">
        <p14:creationId xmlns:p14="http://schemas.microsoft.com/office/powerpoint/2010/main" val="152172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A344C6C-1AAB-E1F3-E3BD-50A33A5B10EE}"/>
              </a:ext>
            </a:extLst>
          </p:cNvPr>
          <p:cNvSpPr/>
          <p:nvPr/>
        </p:nvSpPr>
        <p:spPr>
          <a:xfrm>
            <a:off x="2493994" y="161086"/>
            <a:ext cx="284674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Dagome</a:t>
            </a: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iudex</a:t>
            </a: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Patrocininium</a:t>
            </a: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svatého Petra?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A4AFB8-1E47-C168-8E1B-B22C53881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783" y="400007"/>
            <a:ext cx="5238750" cy="1676400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C9CC1C7D-1CA8-1B14-2C7B-AA701D480EE7}"/>
              </a:ext>
            </a:extLst>
          </p:cNvPr>
          <p:cNvSpPr/>
          <p:nvPr/>
        </p:nvSpPr>
        <p:spPr>
          <a:xfrm>
            <a:off x="4879732" y="2400300"/>
            <a:ext cx="6893260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Soudce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Dagome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Dagome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iudex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a senátorka Oda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Ote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senatrix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se syny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Měškem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Lambertem svěřili stolci svatého Petra město zvané „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Schignesne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civitatem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integro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vocatur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Schignesne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s veškerým příslušenstvím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cum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omnibus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suis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pertinentiis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Příslušenství sahalo do Pomořan, možná až k Baltu, sousedilo s Prusy, (Kyjevskou) Rusí, Krakovem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Craccoa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 Odrou, místem „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Alemure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 (patrně Moravou?) a zemí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Milčanů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cs-CZ" sz="1600" dirty="0">
              <a:latin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</a:rPr>
              <a:t>Regest je datován do pontifikátu papeže Jana XV. (985–992), opis pořízen za pontifikátu papeže Řehoře VII. (1073–1085).</a:t>
            </a:r>
          </a:p>
        </p:txBody>
      </p:sp>
    </p:spTree>
    <p:extLst>
      <p:ext uri="{BB962C8B-B14F-4D97-AF65-F5344CB8AC3E}">
        <p14:creationId xmlns:p14="http://schemas.microsoft.com/office/powerpoint/2010/main" val="124503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2EDE5521-2546-822F-98D5-BCF63D7B83BE}"/>
              </a:ext>
            </a:extLst>
          </p:cNvPr>
          <p:cNvSpPr txBox="1"/>
          <p:nvPr/>
        </p:nvSpPr>
        <p:spPr>
          <a:xfrm>
            <a:off x="79402" y="58846"/>
            <a:ext cx="5283618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972?–997</a:t>
            </a:r>
          </a:p>
          <a:p>
            <a:pPr algn="l"/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Vláda velkoknížete </a:t>
            </a:r>
            <a:r>
              <a:rPr lang="cs-CZ" sz="16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Gezy</a:t>
            </a:r>
            <a:endParaRPr lang="cs-CZ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972 (?)</a:t>
            </a: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Působení misionáře Bruna 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Prunkwarta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vyslán císařem Otou I., snad benediktin ze St.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Gallen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sídlo ve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Veszprému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(?)</a:t>
            </a: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ih země pod vlivem Byzance (</a:t>
            </a:r>
            <a:r>
              <a:rPr lang="cs-CZ" sz="16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Kalocza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endParaRPr lang="cs-CZ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973</a:t>
            </a: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Dvorský sjezd v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Quedlinburgu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selstvo velkoknížete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16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ezy</a:t>
            </a:r>
            <a:endParaRPr lang="cs-CZ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997–1038</a:t>
            </a: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Vláda knížete, od 1000/1001 krále Štěpána</a:t>
            </a: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- 1000 propůjčení královského titulu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Merseburgu zásluhou Oty III., podle 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Větší štěpánské legendy měl Štěpánovi přivézt od korunu od </a:t>
            </a:r>
            <a:r>
              <a:rPr lang="cs-CZ" sz="16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papaeže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panonhalmský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opat </a:t>
            </a:r>
            <a:r>
              <a:rPr lang="cs-CZ" sz="16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Astrik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cs-CZ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Zasloužil se o založení osmi biskupství a dvou arcibiskupství</a:t>
            </a:r>
          </a:p>
          <a:p>
            <a:pPr algn="l"/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Ostřihom</a:t>
            </a:r>
          </a:p>
          <a:p>
            <a:pPr algn="l"/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Kalocza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Země byla uspořádána podle karolínského vzoru</a:t>
            </a:r>
          </a:p>
          <a:p>
            <a:pPr algn="l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Vydání zákoníků</a:t>
            </a:r>
            <a:endParaRPr lang="cs-CZ" sz="16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3280056-69C3-3334-369A-885829E27340}"/>
              </a:ext>
            </a:extLst>
          </p:cNvPr>
          <p:cNvSpPr txBox="1"/>
          <p:nvPr/>
        </p:nvSpPr>
        <p:spPr>
          <a:xfrm>
            <a:off x="9262424" y="208925"/>
            <a:ext cx="2648683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Od Maďarů k Uhrům</a:t>
            </a:r>
          </a:p>
        </p:txBody>
      </p:sp>
    </p:spTree>
    <p:extLst>
      <p:ext uri="{BB962C8B-B14F-4D97-AF65-F5344CB8AC3E}">
        <p14:creationId xmlns:p14="http://schemas.microsoft.com/office/powerpoint/2010/main" val="308972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C630295D-E903-6FD1-45EE-F2C0A8DB2BA0}"/>
              </a:ext>
            </a:extLst>
          </p:cNvPr>
          <p:cNvSpPr/>
          <p:nvPr/>
        </p:nvSpPr>
        <p:spPr>
          <a:xfrm>
            <a:off x="272562" y="312084"/>
            <a:ext cx="310270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Střední Evropa kolem roku 1000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E20CDF0-21B4-01EF-628A-EDA8137986D5}"/>
              </a:ext>
            </a:extLst>
          </p:cNvPr>
          <p:cNvSpPr/>
          <p:nvPr/>
        </p:nvSpPr>
        <p:spPr>
          <a:xfrm>
            <a:off x="4709600" y="312084"/>
            <a:ext cx="4536139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Hnězdenský akt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Povýšení Hnězdna na metropoli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měla podléhat biskupství v Kolobřehu, Vratislavi a Krakově.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upozornil, že vše neproběhlo podle práva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legitime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Císař měl jednat bez požehnání biskupa Ungera, jakkoliv kanonické právo striktně vylučovalo, že by nová církevní provincie mohla být ustavena proti vůli úřadujícího biskupa.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Uherský rok 1000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Štěpán I. se měl zasloužit o založení devíti (?!) biskupství a arcibiskupství (prvním biskupstvím bylo biskupství ve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Veszprému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prvním biskupem se tu měl stát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Astrik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snad  žák sv. Vojtěcha a dle legendy ten, který Štěpánovi přivezl od papeže korunu.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Štěpán se posléze nechal touto korunou korunovat z rukou biskupa ostřihomského.</a:t>
            </a:r>
          </a:p>
        </p:txBody>
      </p:sp>
    </p:spTree>
    <p:extLst>
      <p:ext uri="{BB962C8B-B14F-4D97-AF65-F5344CB8AC3E}">
        <p14:creationId xmlns:p14="http://schemas.microsoft.com/office/powerpoint/2010/main" val="21119001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885</Words>
  <Application>Microsoft Office PowerPoint</Application>
  <PresentationFormat>Širokoúhlá obrazovka</PresentationFormat>
  <Paragraphs>97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286</cp:revision>
  <cp:lastPrinted>2019-10-16T06:26:31Z</cp:lastPrinted>
  <dcterms:created xsi:type="dcterms:W3CDTF">2019-09-26T11:11:15Z</dcterms:created>
  <dcterms:modified xsi:type="dcterms:W3CDTF">2024-11-05T06:15:09Z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