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359" r:id="rId3"/>
    <p:sldId id="294" r:id="rId4"/>
    <p:sldId id="296" r:id="rId5"/>
    <p:sldId id="361" r:id="rId6"/>
    <p:sldId id="362" r:id="rId7"/>
    <p:sldId id="265" r:id="rId8"/>
    <p:sldId id="266" r:id="rId9"/>
    <p:sldId id="267" r:id="rId10"/>
    <p:sldId id="268" r:id="rId11"/>
    <p:sldId id="360" r:id="rId12"/>
    <p:sldId id="351" r:id="rId13"/>
    <p:sldId id="352" r:id="rId14"/>
    <p:sldId id="269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3" r:id="rId25"/>
    <p:sldId id="284" r:id="rId26"/>
    <p:sldId id="285" r:id="rId27"/>
    <p:sldId id="286" r:id="rId28"/>
    <p:sldId id="357" r:id="rId29"/>
    <p:sldId id="287" r:id="rId30"/>
    <p:sldId id="288" r:id="rId31"/>
    <p:sldId id="353" r:id="rId32"/>
    <p:sldId id="354" r:id="rId33"/>
    <p:sldId id="355" r:id="rId34"/>
    <p:sldId id="356" r:id="rId35"/>
    <p:sldId id="358" r:id="rId36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2" d="100"/>
          <a:sy n="132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DB5C235-BEEF-4C06-961D-C04DF19AF758}" type="datetimeFigureOut">
              <a:rPr lang="cs-CZ"/>
              <a:pPr>
                <a:defRPr/>
              </a:pPr>
              <a:t>15.5.2011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77DF4A3-423B-4437-91A4-6571C8A83B7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A2A3E5-A60A-4A16-9C12-3BAE4D72D064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cs-CZ"/>
          </a:p>
        </p:txBody>
      </p:sp>
      <p:sp>
        <p:nvSpPr>
          <p:cNvPr id="471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83834D0-D7EE-4129-AAA2-7B74D88366CB}" type="slidenum">
              <a:rPr lang="cs-CZ" sz="1200"/>
              <a:pPr algn="r"/>
              <a:t>29</a:t>
            </a:fld>
            <a:endParaRPr lang="cs-CZ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0179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40994C-052F-4DF4-AA20-86790837DD55}" type="slidenum">
              <a:rPr lang="cs-CZ" sz="1200"/>
              <a:pPr algn="r"/>
              <a:t>31</a:t>
            </a:fld>
            <a:endParaRPr lang="cs-CZ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2227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A080402-9AD6-4EA6-A9A2-DE3769AC31E1}" type="slidenum">
              <a:rPr lang="cs-CZ" sz="1200"/>
              <a:pPr algn="r"/>
              <a:t>32</a:t>
            </a:fld>
            <a:endParaRPr lang="cs-CZ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4275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9A84C56-FBB1-4FB9-81D3-2A5C78FDFD34}" type="slidenum">
              <a:rPr lang="cs-CZ" sz="1200"/>
              <a:pPr algn="r"/>
              <a:t>33</a:t>
            </a:fld>
            <a:endParaRPr lang="cs-CZ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6323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7CC5011-94DE-4196-A7BE-CE70DEC4C0C2}" type="slidenum">
              <a:rPr lang="cs-CZ" sz="1200"/>
              <a:pPr algn="r"/>
              <a:t>34</a:t>
            </a:fld>
            <a:endParaRPr lang="cs-CZ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 eaLnBrk="0" hangingPunct="0">
              <a:defRPr/>
            </a:pPr>
            <a:endParaRPr lang="en-US" sz="4400">
              <a:latin typeface="Calibri" pitchFamily="34" charset="0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US" sz="3200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A2AFB-7195-412A-93F9-E55BC6D962E6}" type="datetimeFigureOut">
              <a:rPr lang="cs-CZ"/>
              <a:pPr>
                <a:defRPr/>
              </a:pPr>
              <a:t>15.5.2011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5FED7-235C-4122-8794-55031DD1DEB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8E89B-3366-4328-B3C1-8CDF6AFC9612}" type="datetimeFigureOut">
              <a:rPr lang="cs-CZ"/>
              <a:pPr>
                <a:defRPr/>
              </a:pPr>
              <a:t>15.5.2011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123DB-BD87-4416-9B22-ADAA44CAC50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40632-933D-4CC7-8B60-96A3BD8D8A93}" type="datetimeFigureOut">
              <a:rPr lang="cs-CZ"/>
              <a:pPr>
                <a:defRPr/>
              </a:pPr>
              <a:t>15.5.2011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ED972-C5EC-4CFE-B069-65929FA2CA1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C60A3-F613-4C96-B94D-2118B5A08DFF}" type="datetimeFigureOut">
              <a:rPr lang="cs-CZ"/>
              <a:pPr>
                <a:defRPr/>
              </a:pPr>
              <a:t>15.5.2011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05F18-7521-4FCB-B72D-40FBC9D21B7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80FCA-345E-47B0-A26D-2645024B0CD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 eaLnBrk="0" hangingPunct="0">
              <a:defRPr/>
            </a:pPr>
            <a:endParaRPr lang="en-US" sz="4400">
              <a:latin typeface="Calibri" pitchFamily="34" charset="0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US" sz="3200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5ABA8-EAEC-470C-840D-E77403B4F9C4}" type="datetimeFigureOut">
              <a:rPr lang="cs-CZ"/>
              <a:pPr>
                <a:defRPr/>
              </a:pPr>
              <a:t>15.5.2011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FAA14-4BE9-48ED-B190-7372EA9BA8C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5944F-93F6-4959-AF6F-F0E578BEAC5E}" type="datetimeFigureOut">
              <a:rPr lang="cs-CZ"/>
              <a:pPr>
                <a:defRPr/>
              </a:pPr>
              <a:t>15.5.2011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52CFC-1248-437B-ACED-FB77397AE4E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986A7-CA5D-406A-85E1-2B20E02902BF}" type="datetimeFigureOut">
              <a:rPr lang="cs-CZ"/>
              <a:pPr>
                <a:defRPr/>
              </a:pPr>
              <a:t>15.5.2011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8DAA5-5546-4A84-9AD1-CD03F09D927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A368C-A2EC-4DA9-AB92-71CB99E74D3B}" type="datetimeFigureOut">
              <a:rPr lang="cs-CZ"/>
              <a:pPr>
                <a:defRPr/>
              </a:pPr>
              <a:t>15.5.2011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1BEA4-9CDF-408B-9EFF-B271E0D11D1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B3178-20BF-4D16-A1F8-CC1FBC165B07}" type="datetimeFigureOut">
              <a:rPr lang="cs-CZ"/>
              <a:pPr>
                <a:defRPr/>
              </a:pPr>
              <a:t>15.5.2011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4019B-0A91-4589-8DAB-F5C28925B6C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4D775-0484-4C7A-9397-EFB2550E9FF9}" type="datetimeFigureOut">
              <a:rPr lang="cs-CZ"/>
              <a:pPr>
                <a:defRPr/>
              </a:pPr>
              <a:t>15.5.2011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F99BB-1D3B-4DFE-9AB7-5BCB957C286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D0BFD-B6FE-4B36-9671-54B5F82C9395}" type="datetimeFigureOut">
              <a:rPr lang="cs-CZ"/>
              <a:pPr>
                <a:defRPr/>
              </a:pPr>
              <a:t>15.5.2011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52493-A0FF-481E-B9FE-03031AE7CAC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47000">
              <a:schemeClr val="accent3">
                <a:lumMod val="75000"/>
                <a:alpha val="77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9A813CE-FFB4-443C-B4BB-C6882DF52893}" type="datetimeFigureOut">
              <a:rPr lang="cs-CZ"/>
              <a:pPr>
                <a:defRPr/>
              </a:pPr>
              <a:t>15.5.2011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A5B1E1C-6791-4E23-9D6C-B02DB753806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2" r:id="rId3"/>
    <p:sldLayoutId id="2147483661" r:id="rId4"/>
    <p:sldLayoutId id="2147483660" r:id="rId5"/>
    <p:sldLayoutId id="2147483659" r:id="rId6"/>
    <p:sldLayoutId id="2147483658" r:id="rId7"/>
    <p:sldLayoutId id="2147483657" r:id="rId8"/>
    <p:sldLayoutId id="2147483656" r:id="rId9"/>
    <p:sldLayoutId id="2147483655" r:id="rId10"/>
    <p:sldLayoutId id="2147483654" r:id="rId11"/>
    <p:sldLayoutId id="2147483653" r:id="rId12"/>
    <p:sldLayoutId id="2147483652" r:id="rId13"/>
    <p:sldLayoutId id="2147483665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125538"/>
            <a:ext cx="7772400" cy="1871662"/>
          </a:xfrm>
          <a:solidFill>
            <a:srgbClr val="FFFF00">
              <a:alpha val="15000"/>
            </a:srgb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Občanská společnost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17410" name="Podnadpis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016125"/>
          </a:xfrm>
          <a:solidFill>
            <a:srgbClr val="FFFF00">
              <a:alpha val="14902"/>
            </a:srgbClr>
          </a:solidFill>
        </p:spPr>
        <p:txBody>
          <a:bodyPr/>
          <a:lstStyle/>
          <a:p>
            <a:pPr eaLnBrk="1" hangingPunct="1"/>
            <a:r>
              <a:rPr lang="cs-CZ" smtClean="0">
                <a:solidFill>
                  <a:schemeClr val="tx1"/>
                </a:solidFill>
              </a:rPr>
              <a:t>Alena Řiháková</a:t>
            </a:r>
          </a:p>
          <a:p>
            <a:pPr eaLnBrk="1" hangingPunct="1"/>
            <a:r>
              <a:rPr lang="cs-CZ" smtClean="0">
                <a:solidFill>
                  <a:schemeClr val="tx1"/>
                </a:solidFill>
              </a:rPr>
              <a:t>jaro 2011</a:t>
            </a:r>
          </a:p>
          <a:p>
            <a:pPr eaLnBrk="1" hangingPunct="1"/>
            <a:r>
              <a:rPr lang="cs-CZ" smtClean="0">
                <a:solidFill>
                  <a:schemeClr val="tx1"/>
                </a:solidFill>
              </a:rPr>
              <a:t>alkari@centrum.cz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4"/>
          <p:cNvSpPr txBox="1">
            <a:spLocks noChangeArrowheads="1"/>
          </p:cNvSpPr>
          <p:nvPr/>
        </p:nvSpPr>
        <p:spPr bwMode="auto">
          <a:xfrm>
            <a:off x="0" y="0"/>
            <a:ext cx="8991600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solidFill>
                  <a:srgbClr val="990000"/>
                </a:solidFill>
                <a:latin typeface="Calibri" pitchFamily="34" charset="0"/>
              </a:rPr>
              <a:t>Maximalisté</a:t>
            </a:r>
            <a:r>
              <a:rPr lang="cs-CZ">
                <a:solidFill>
                  <a:srgbClr val="990000"/>
                </a:solidFill>
                <a:latin typeface="Calibri" pitchFamily="34" charset="0"/>
              </a:rPr>
              <a:t>, OS: synonymum nestrannosti, nositelka univerzálních a transcendentních hodnot.</a:t>
            </a:r>
            <a:r>
              <a:rPr lang="cs-CZ" sz="1400" i="1">
                <a:solidFill>
                  <a:srgbClr val="990000"/>
                </a:solidFill>
                <a:latin typeface="Calibri" pitchFamily="34" charset="0"/>
              </a:rPr>
              <a:t> Trh jako civilizující prostředek, OS nemyslitelná bez trhu. Trh posiluje sebevědomí, učí toleranci a smyslu pro pluralitu. Všechny velké organizace usilují o moc a vliv. OS  je také oblastí egoismu, individuálního sobectví a svobodného naplňování soukromých cílů, nicméně je–li spojeno s odpovědností a občanským sebeuvědoměním  dynamická podpora. OS je konkurenční vůči demokracii.</a:t>
            </a:r>
            <a:endParaRPr lang="cs-CZ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26626" name="Oval 5"/>
          <p:cNvSpPr>
            <a:spLocks noChangeArrowheads="1"/>
          </p:cNvSpPr>
          <p:nvPr/>
        </p:nvSpPr>
        <p:spPr bwMode="auto">
          <a:xfrm>
            <a:off x="914400" y="1752600"/>
            <a:ext cx="5715000" cy="2209800"/>
          </a:xfrm>
          <a:prstGeom prst="ellipse">
            <a:avLst/>
          </a:prstGeom>
          <a:solidFill>
            <a:schemeClr val="accent1">
              <a:alpha val="29019"/>
            </a:schemeClr>
          </a:solidFill>
          <a:ln w="1905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26627" name="Text Box 6"/>
          <p:cNvSpPr txBox="1">
            <a:spLocks noChangeArrowheads="1"/>
          </p:cNvSpPr>
          <p:nvPr/>
        </p:nvSpPr>
        <p:spPr bwMode="auto">
          <a:xfrm>
            <a:off x="1828800" y="2286000"/>
            <a:ext cx="39020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solidFill>
                  <a:srgbClr val="990000"/>
                </a:solidFill>
                <a:latin typeface="Calibri" pitchFamily="34" charset="0"/>
              </a:rPr>
              <a:t>Soudy, instituce masové komunikace, výzkumy veřejného mínění, univerzity, politické strany, tržní hospodářství,…veřejná sféra</a:t>
            </a:r>
            <a:r>
              <a:rPr lang="cs-CZ">
                <a:latin typeface="Calibri" pitchFamily="34" charset="0"/>
              </a:rPr>
              <a:t> </a:t>
            </a:r>
          </a:p>
        </p:txBody>
      </p:sp>
      <p:sp>
        <p:nvSpPr>
          <p:cNvPr id="26628" name="Oval 7"/>
          <p:cNvSpPr>
            <a:spLocks noChangeArrowheads="1"/>
          </p:cNvSpPr>
          <p:nvPr/>
        </p:nvSpPr>
        <p:spPr bwMode="auto">
          <a:xfrm>
            <a:off x="3216275" y="3048000"/>
            <a:ext cx="2057400" cy="609600"/>
          </a:xfrm>
          <a:prstGeom prst="ellipse">
            <a:avLst/>
          </a:prstGeom>
          <a:solidFill>
            <a:srgbClr val="CC99FF">
              <a:alpha val="38823"/>
            </a:srgbClr>
          </a:solidFill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6629" name="Line 8"/>
          <p:cNvSpPr>
            <a:spLocks noChangeShapeType="1"/>
          </p:cNvSpPr>
          <p:nvPr/>
        </p:nvSpPr>
        <p:spPr bwMode="auto">
          <a:xfrm>
            <a:off x="4932363" y="3581400"/>
            <a:ext cx="990600" cy="8382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6630" name="Text Box 9"/>
          <p:cNvSpPr txBox="1">
            <a:spLocks noChangeArrowheads="1"/>
          </p:cNvSpPr>
          <p:nvPr/>
        </p:nvSpPr>
        <p:spPr bwMode="auto">
          <a:xfrm>
            <a:off x="4038600" y="4456113"/>
            <a:ext cx="4800600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solidFill>
                  <a:schemeClr val="accent2"/>
                </a:solidFill>
                <a:latin typeface="Calibri" pitchFamily="34" charset="0"/>
              </a:rPr>
              <a:t>Minimalisté</a:t>
            </a:r>
          </a:p>
          <a:p>
            <a:r>
              <a:rPr lang="cs-CZ">
                <a:solidFill>
                  <a:schemeClr val="accent2"/>
                </a:solidFill>
                <a:latin typeface="Calibri" pitchFamily="34" charset="0"/>
              </a:rPr>
              <a:t>Sociologie, představitelé NNO: termín občanský sektor, občanská sféra</a:t>
            </a:r>
          </a:p>
          <a:p>
            <a:r>
              <a:rPr lang="cs-CZ" sz="1400" i="1">
                <a:solidFill>
                  <a:schemeClr val="accent2"/>
                </a:solidFill>
                <a:latin typeface="Calibri" pitchFamily="34" charset="0"/>
              </a:rPr>
              <a:t>OS je protikladem státu a trhu, kteří nepodporují solidaritu a občanský étos. Odmítají taktéž církevní instituce. Hlavní formy OS: dobrovolné asociace a sociální hnutí.</a:t>
            </a:r>
          </a:p>
          <a:p>
            <a:endParaRPr lang="cs-CZ" sz="1000" i="1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26631" name="Line 10"/>
          <p:cNvSpPr>
            <a:spLocks noChangeShapeType="1"/>
          </p:cNvSpPr>
          <p:nvPr/>
        </p:nvSpPr>
        <p:spPr bwMode="auto">
          <a:xfrm flipH="1" flipV="1">
            <a:off x="1219200" y="1447800"/>
            <a:ext cx="609600" cy="6096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smtClean="0"/>
              <a:t>Terminologie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000" b="1" smtClean="0"/>
              <a:t>Třetí sektor: </a:t>
            </a:r>
            <a:r>
              <a:rPr lang="cs-CZ" sz="2000" smtClean="0"/>
              <a:t>kromě státu a trhu máme třetí sektor</a:t>
            </a:r>
          </a:p>
          <a:p>
            <a:r>
              <a:rPr lang="cs-CZ" sz="2000" b="1" smtClean="0"/>
              <a:t>Neziskový sektor: </a:t>
            </a:r>
            <a:r>
              <a:rPr lang="cs-CZ" sz="2000" smtClean="0"/>
              <a:t>nevýdělečný; zásada nerozdělování zisku; </a:t>
            </a:r>
            <a:r>
              <a:rPr lang="cs-CZ" sz="2000" i="1" smtClean="0"/>
              <a:t>not for profit </a:t>
            </a:r>
            <a:r>
              <a:rPr lang="cs-CZ" sz="2000" smtClean="0"/>
              <a:t>nezaměřené na zisk</a:t>
            </a:r>
          </a:p>
          <a:p>
            <a:r>
              <a:rPr lang="cs-CZ" sz="2000" b="1" smtClean="0"/>
              <a:t>Nestátní neziskový sektor: </a:t>
            </a:r>
            <a:r>
              <a:rPr lang="cs-CZ" sz="2000" smtClean="0"/>
              <a:t>oblast mimo stát a trh</a:t>
            </a:r>
          </a:p>
          <a:p>
            <a:r>
              <a:rPr lang="cs-CZ" sz="2000" b="1" smtClean="0"/>
              <a:t>Nevládní: </a:t>
            </a:r>
            <a:r>
              <a:rPr lang="cs-CZ" sz="2000" smtClean="0"/>
              <a:t>z angl.</a:t>
            </a:r>
            <a:r>
              <a:rPr lang="cs-CZ" sz="2000" i="1" smtClean="0"/>
              <a:t> non-governmental</a:t>
            </a:r>
            <a:r>
              <a:rPr lang="cs-CZ" sz="2000" smtClean="0"/>
              <a:t> , dříve označení mezinárodních občanských sdružení při OSN – lépe nestátní</a:t>
            </a:r>
          </a:p>
          <a:p>
            <a:r>
              <a:rPr lang="cs-CZ" sz="2000" b="1" smtClean="0"/>
              <a:t>Nezávislý sektor: </a:t>
            </a:r>
            <a:r>
              <a:rPr lang="cs-CZ" sz="2000" smtClean="0"/>
              <a:t>užívání ve VB</a:t>
            </a:r>
          </a:p>
          <a:p>
            <a:r>
              <a:rPr lang="cs-CZ" sz="2000" b="1" smtClean="0"/>
              <a:t>Dobrovolnický sektor: </a:t>
            </a:r>
            <a:r>
              <a:rPr lang="cs-CZ" sz="2000" smtClean="0"/>
              <a:t>užívání v USA, podtrhuje dobrovolný aspekt OOS</a:t>
            </a:r>
            <a:endParaRPr lang="cs-CZ" sz="2000" b="1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z="2400" b="1" smtClean="0"/>
              <a:t>Terminologie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600200"/>
            <a:ext cx="8785225" cy="4525963"/>
          </a:xfrm>
        </p:spPr>
        <p:txBody>
          <a:bodyPr/>
          <a:lstStyle/>
          <a:p>
            <a:pPr eaLnBrk="1" hangingPunct="1"/>
            <a:r>
              <a:rPr lang="cs-CZ" sz="2000" b="1" smtClean="0"/>
              <a:t>Občanská společnost</a:t>
            </a:r>
            <a:r>
              <a:rPr lang="cs-CZ" sz="2000" smtClean="0"/>
              <a:t> = občanský sektor + neformální občanské aktivity + hodnoty, normy, zvyklosti (občanský sektor = organizovaná občanská společnost).</a:t>
            </a:r>
          </a:p>
          <a:p>
            <a:pPr eaLnBrk="1" hangingPunct="1"/>
            <a:endParaRPr lang="cs-CZ" sz="2000" smtClean="0"/>
          </a:p>
          <a:p>
            <a:pPr eaLnBrk="1" hangingPunct="1"/>
            <a:r>
              <a:rPr lang="cs-CZ" sz="2000" b="1" smtClean="0"/>
              <a:t>Občanský sektor:</a:t>
            </a:r>
            <a:r>
              <a:rPr lang="cs-CZ" sz="2000" smtClean="0"/>
              <a:t> Vychází ze sektorového rozdělení národního hospodářství; ekonomický pohled.</a:t>
            </a:r>
            <a:endParaRPr lang="cs-CZ" sz="2000" b="1" smtClean="0"/>
          </a:p>
        </p:txBody>
      </p:sp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3505200"/>
            <a:ext cx="306863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Klíčové termíny</a:t>
            </a:r>
          </a:p>
        </p:txBody>
      </p:sp>
      <p:sp>
        <p:nvSpPr>
          <p:cNvPr id="29698" name="Text Box 5"/>
          <p:cNvSpPr txBox="1">
            <a:spLocks noChangeArrowheads="1"/>
          </p:cNvSpPr>
          <p:nvPr/>
        </p:nvSpPr>
        <p:spPr bwMode="auto">
          <a:xfrm>
            <a:off x="3352800" y="1371600"/>
            <a:ext cx="2368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Calibri" pitchFamily="34" charset="0"/>
              </a:rPr>
              <a:t>Národní hospodářství</a:t>
            </a:r>
          </a:p>
        </p:txBody>
      </p:sp>
      <p:sp>
        <p:nvSpPr>
          <p:cNvPr id="29699" name="Line 6"/>
          <p:cNvSpPr>
            <a:spLocks noChangeShapeType="1"/>
          </p:cNvSpPr>
          <p:nvPr/>
        </p:nvSpPr>
        <p:spPr bwMode="auto">
          <a:xfrm flipH="1">
            <a:off x="2057400" y="1905000"/>
            <a:ext cx="1600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9700" name="Line 7"/>
          <p:cNvSpPr>
            <a:spLocks noChangeShapeType="1"/>
          </p:cNvSpPr>
          <p:nvPr/>
        </p:nvSpPr>
        <p:spPr bwMode="auto">
          <a:xfrm>
            <a:off x="5181600" y="1981200"/>
            <a:ext cx="1600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9701" name="Text Box 8"/>
          <p:cNvSpPr txBox="1">
            <a:spLocks noChangeArrowheads="1"/>
          </p:cNvSpPr>
          <p:nvPr/>
        </p:nvSpPr>
        <p:spPr bwMode="auto">
          <a:xfrm>
            <a:off x="746125" y="2703513"/>
            <a:ext cx="1920875" cy="164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Calibri" pitchFamily="34" charset="0"/>
              </a:rPr>
              <a:t>Ziskový (tržní) sektor (a.s., s.r.o., v.o.s.,…)</a:t>
            </a:r>
          </a:p>
          <a:p>
            <a:r>
              <a:rPr lang="cs-CZ" sz="1600" i="1">
                <a:latin typeface="Calibri" pitchFamily="34" charset="0"/>
              </a:rPr>
              <a:t>Hlavní motiv: zisk. Tržní mechanismus. </a:t>
            </a:r>
          </a:p>
        </p:txBody>
      </p:sp>
      <p:sp>
        <p:nvSpPr>
          <p:cNvPr id="29702" name="Text Box 9"/>
          <p:cNvSpPr txBox="1">
            <a:spLocks noChangeArrowheads="1"/>
          </p:cNvSpPr>
          <p:nvPr/>
        </p:nvSpPr>
        <p:spPr bwMode="auto">
          <a:xfrm>
            <a:off x="5257800" y="2667000"/>
            <a:ext cx="288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Calibri" pitchFamily="34" charset="0"/>
              </a:rPr>
              <a:t>Neziskový (netržní) sektor </a:t>
            </a:r>
          </a:p>
        </p:txBody>
      </p:sp>
      <p:sp>
        <p:nvSpPr>
          <p:cNvPr id="29703" name="Line 10"/>
          <p:cNvSpPr>
            <a:spLocks noChangeShapeType="1"/>
          </p:cNvSpPr>
          <p:nvPr/>
        </p:nvSpPr>
        <p:spPr bwMode="auto">
          <a:xfrm flipH="1">
            <a:off x="3200400" y="3200400"/>
            <a:ext cx="1752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9704" name="Line 11"/>
          <p:cNvSpPr>
            <a:spLocks noChangeShapeType="1"/>
          </p:cNvSpPr>
          <p:nvPr/>
        </p:nvSpPr>
        <p:spPr bwMode="auto">
          <a:xfrm flipH="1">
            <a:off x="5715000" y="32004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9705" name="Line 12"/>
          <p:cNvSpPr>
            <a:spLocks noChangeShapeType="1"/>
          </p:cNvSpPr>
          <p:nvPr/>
        </p:nvSpPr>
        <p:spPr bwMode="auto">
          <a:xfrm>
            <a:off x="6324600" y="3200400"/>
            <a:ext cx="1524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9706" name="Text Box 13"/>
          <p:cNvSpPr txBox="1">
            <a:spLocks noChangeArrowheads="1"/>
          </p:cNvSpPr>
          <p:nvPr/>
        </p:nvSpPr>
        <p:spPr bwMode="auto">
          <a:xfrm>
            <a:off x="2514600" y="3962400"/>
            <a:ext cx="230187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Calibri" pitchFamily="34" charset="0"/>
              </a:rPr>
              <a:t>Sektor domácností</a:t>
            </a:r>
            <a:endParaRPr lang="cs-CZ" i="1">
              <a:latin typeface="Calibri" pitchFamily="34" charset="0"/>
            </a:endParaRPr>
          </a:p>
          <a:p>
            <a:r>
              <a:rPr lang="cs-CZ" sz="1600" i="1">
                <a:latin typeface="Calibri" pitchFamily="34" charset="0"/>
              </a:rPr>
              <a:t>Neziskové, neformální,</a:t>
            </a:r>
          </a:p>
          <a:p>
            <a:r>
              <a:rPr lang="cs-CZ" sz="1600" i="1">
                <a:latin typeface="Calibri" pitchFamily="34" charset="0"/>
              </a:rPr>
              <a:t>soukromé.</a:t>
            </a:r>
          </a:p>
          <a:p>
            <a:r>
              <a:rPr lang="cs-CZ" sz="1600" i="1">
                <a:latin typeface="Calibri" pitchFamily="34" charset="0"/>
              </a:rPr>
              <a:t> </a:t>
            </a:r>
          </a:p>
        </p:txBody>
      </p:sp>
      <p:sp>
        <p:nvSpPr>
          <p:cNvPr id="29707" name="Text Box 14"/>
          <p:cNvSpPr txBox="1">
            <a:spLocks noChangeArrowheads="1"/>
          </p:cNvSpPr>
          <p:nvPr/>
        </p:nvSpPr>
        <p:spPr bwMode="auto">
          <a:xfrm>
            <a:off x="4724400" y="3886200"/>
            <a:ext cx="1752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Calibri" pitchFamily="34" charset="0"/>
              </a:rPr>
              <a:t>Sektor nestátní (třetí sektor)</a:t>
            </a:r>
          </a:p>
        </p:txBody>
      </p:sp>
      <p:sp>
        <p:nvSpPr>
          <p:cNvPr id="29708" name="Text Box 15"/>
          <p:cNvSpPr txBox="1">
            <a:spLocks noChangeArrowheads="1"/>
          </p:cNvSpPr>
          <p:nvPr/>
        </p:nvSpPr>
        <p:spPr bwMode="auto">
          <a:xfrm>
            <a:off x="6553200" y="3962400"/>
            <a:ext cx="2262188" cy="25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Calibri" pitchFamily="34" charset="0"/>
              </a:rPr>
              <a:t>Sektor veřejný </a:t>
            </a:r>
          </a:p>
          <a:p>
            <a:r>
              <a:rPr lang="cs-CZ" sz="1600" i="1">
                <a:latin typeface="Calibri" pitchFamily="34" charset="0"/>
              </a:rPr>
              <a:t>Rozhoduje se v něm veřejnou volbou, podléhá veřejné kontrole, řízen veřejnou správou, financování: veřejné finance. PO (příspěvkové organizace)</a:t>
            </a:r>
          </a:p>
        </p:txBody>
      </p:sp>
      <p:pic>
        <p:nvPicPr>
          <p:cNvPr id="29709" name="Picture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97688" y="0"/>
            <a:ext cx="224631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10" name="Text Box 17"/>
          <p:cNvSpPr txBox="1">
            <a:spLocks noChangeArrowheads="1"/>
          </p:cNvSpPr>
          <p:nvPr/>
        </p:nvSpPr>
        <p:spPr bwMode="auto">
          <a:xfrm>
            <a:off x="288925" y="5141913"/>
            <a:ext cx="5349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i="1">
                <a:solidFill>
                  <a:srgbClr val="5F5F5F"/>
                </a:solidFill>
                <a:latin typeface="Calibri" pitchFamily="34" charset="0"/>
              </a:rPr>
              <a:t>Pokuste se vymyslet konkrétní příklady institucí jednotlivých sektorů.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400" b="1" smtClean="0"/>
              <a:t>Etapy vývoje české občanské společnosti</a:t>
            </a:r>
            <a:endParaRPr lang="en-GB" sz="2400" b="1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marL="609600" indent="-6096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cs-CZ" sz="2000" b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Od poloviny 19. století-1938 </a:t>
            </a:r>
          </a:p>
          <a:p>
            <a:pPr marL="609600" indent="-6096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cs-CZ" sz="2000" smtClean="0"/>
              <a:t>Od poloviny 19. století-1918 </a:t>
            </a:r>
            <a:r>
              <a:rPr lang="cs-CZ" sz="2000" b="1" smtClean="0"/>
              <a:t>Rakouské období</a:t>
            </a:r>
          </a:p>
          <a:p>
            <a:pPr marL="609600" indent="-6096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cs-CZ" sz="2000" smtClean="0"/>
              <a:t>1918-1938 </a:t>
            </a:r>
            <a:r>
              <a:rPr lang="cs-CZ" sz="2000" b="1" smtClean="0"/>
              <a:t>První československá republika</a:t>
            </a:r>
          </a:p>
          <a:p>
            <a:pPr marL="609600" indent="-609600" eaLnBrk="1" fontAlgn="auto" hangingPunct="1">
              <a:spcAft>
                <a:spcPts val="0"/>
              </a:spcAft>
              <a:buFontTx/>
              <a:buNone/>
              <a:defRPr/>
            </a:pPr>
            <a:endParaRPr lang="cs-CZ" sz="2000" b="1" smtClean="0"/>
          </a:p>
          <a:p>
            <a:pPr marL="609600" indent="-6096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cs-CZ" sz="2000" b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1938-1989</a:t>
            </a:r>
          </a:p>
          <a:p>
            <a:pPr marL="609600" indent="-6096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cs-CZ" sz="2000" b="1" smtClean="0"/>
              <a:t>Totalitní režimy</a:t>
            </a:r>
          </a:p>
          <a:p>
            <a:pPr marL="609600" indent="-609600" eaLnBrk="1" fontAlgn="auto" hangingPunct="1">
              <a:spcAft>
                <a:spcPts val="0"/>
              </a:spcAft>
              <a:buFontTx/>
              <a:buNone/>
              <a:defRPr/>
            </a:pPr>
            <a:endParaRPr lang="cs-CZ" sz="2000" b="1" smtClean="0"/>
          </a:p>
          <a:p>
            <a:pPr marL="609600" indent="-6096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cs-CZ" sz="2000" b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 roce 1989 - současnost</a:t>
            </a:r>
            <a:endParaRPr lang="en-GB" sz="2000" b="1" smtClean="0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400" b="1" smtClean="0"/>
              <a:t>Od poloviny</a:t>
            </a:r>
            <a:r>
              <a:rPr lang="en-GB" sz="2400" b="1" smtClean="0"/>
              <a:t> 19. století-1918</a:t>
            </a:r>
            <a:r>
              <a:rPr lang="cs-CZ" sz="2400" b="1" smtClean="0"/>
              <a:t>.</a:t>
            </a:r>
            <a:br>
              <a:rPr lang="cs-CZ" sz="2400" b="1" smtClean="0"/>
            </a:br>
            <a:r>
              <a:rPr lang="cs-CZ" sz="2400" b="1" smtClean="0"/>
              <a:t>Utváření občanské společnosti</a:t>
            </a:r>
            <a:endParaRPr lang="en-GB" sz="2400" b="1" smtClean="0"/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629400" cy="4343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000" smtClean="0"/>
              <a:t>Existence podmínek pro rozvoj občanských principů ze strany státu: chybí přirozený vztah OS ke státu (strach – ohrožení národů).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smtClean="0"/>
              <a:t>Oproti této situaci většina občanských společností západní Evropy vznikala v emancipaci vůči konsolidovanému národnímu státu.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smtClean="0"/>
              <a:t>Odstup od šlechtické elity během utváření moderního národního státu - nekritičnost v absolutizaci národních hodnot.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b="1" smtClean="0"/>
              <a:t>Občanský</a:t>
            </a:r>
            <a:r>
              <a:rPr lang="cs-CZ" sz="2000" smtClean="0"/>
              <a:t> princip v emancipaci české společnosti – spíše </a:t>
            </a:r>
            <a:r>
              <a:rPr lang="cs-CZ" sz="2000" b="1" smtClean="0"/>
              <a:t>národní princip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smtClean="0"/>
              <a:t>Česká společnost se</a:t>
            </a:r>
            <a:r>
              <a:rPr lang="cs-CZ" sz="2000" b="1" smtClean="0"/>
              <a:t> emancipovala vůči státu – ne-liberálně/ na národním principu!</a:t>
            </a:r>
            <a:r>
              <a:rPr lang="cs-CZ" sz="2000" smtClean="0"/>
              <a:t> (chybí názorová a zájmová pluralita, jde o boj dvou etnik, a proto snaha o jednotné vnitroskupinové jednání)</a:t>
            </a:r>
            <a:endParaRPr lang="cs-CZ" sz="2000" b="1" smtClean="0"/>
          </a:p>
          <a:p>
            <a:pPr eaLnBrk="1" hangingPunct="1">
              <a:lnSpc>
                <a:spcPct val="80000"/>
              </a:lnSpc>
            </a:pPr>
            <a:endParaRPr lang="en-GB" sz="2000" smtClean="0"/>
          </a:p>
        </p:txBody>
      </p:sp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72300" y="3733800"/>
            <a:ext cx="21717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2438400" y="6643688"/>
            <a:ext cx="451643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800">
                <a:latin typeface="Calibri" pitchFamily="34" charset="0"/>
              </a:rPr>
              <a:t>http://cs.wikipedia.org/wiki/%C4%8Cesk%C3%A9_n%C3%A1rodn%C3%AD_obrozen%C3%AD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4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Spolkové tradice</a:t>
            </a:r>
            <a:endParaRPr lang="en-GB" sz="2400" b="1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68580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 smtClean="0"/>
              <a:t>V letech 1895-1951 evidoval tzv. spolkový katastr pražského policejního ředitelství na území Prahy celkem 18 000 spolků a jim na roveň postavených organizací a sdružení.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 smtClean="0"/>
              <a:t>V roce 1893 více než 2000 nadačních institucí</a:t>
            </a:r>
          </a:p>
          <a:p>
            <a:pPr eaLnBrk="1" hangingPunct="1">
              <a:lnSpc>
                <a:spcPct val="90000"/>
              </a:lnSpc>
            </a:pPr>
            <a:endParaRPr lang="cs-CZ" sz="20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 b="1" smtClean="0"/>
              <a:t>Do r. 1848:</a:t>
            </a:r>
            <a:r>
              <a:rPr lang="cs-CZ" sz="2000" smtClean="0"/>
              <a:t> vliv osvícenství, romantismu a národního hnutí</a:t>
            </a:r>
          </a:p>
          <a:p>
            <a:pPr eaLnBrk="1" hangingPunct="1">
              <a:lnSpc>
                <a:spcPct val="90000"/>
              </a:lnSpc>
            </a:pPr>
            <a:r>
              <a:rPr lang="cs-CZ" sz="2000" b="1" smtClean="0"/>
              <a:t>Tajné spolky</a:t>
            </a:r>
            <a:r>
              <a:rPr lang="cs-CZ" sz="2000" smtClean="0"/>
              <a:t> (svobodní zednáři-mezinárodní propojení, volnomyšlenkářství/absolutismus)</a:t>
            </a:r>
          </a:p>
          <a:p>
            <a:pPr eaLnBrk="1" hangingPunct="1">
              <a:lnSpc>
                <a:spcPct val="90000"/>
              </a:lnSpc>
            </a:pPr>
            <a:r>
              <a:rPr lang="cs-CZ" sz="2000" b="1" smtClean="0"/>
              <a:t>Učené společnosti </a:t>
            </a:r>
            <a:r>
              <a:rPr lang="cs-CZ" sz="2000" smtClean="0"/>
              <a:t> (Královská česká společnost nauk)</a:t>
            </a:r>
          </a:p>
          <a:p>
            <a:pPr eaLnBrk="1" hangingPunct="1">
              <a:lnSpc>
                <a:spcPct val="90000"/>
              </a:lnSpc>
            </a:pPr>
            <a:r>
              <a:rPr lang="cs-CZ" sz="2000" b="1" smtClean="0"/>
              <a:t>Spolky hospodářské k povznesení produkce</a:t>
            </a:r>
            <a:r>
              <a:rPr lang="cs-CZ" sz="2000" smtClean="0"/>
              <a:t> (Společnost orby a svobodného umění v Království českém)</a:t>
            </a:r>
            <a:endParaRPr lang="cs-CZ" sz="2000" b="1" smtClean="0"/>
          </a:p>
          <a:p>
            <a:pPr eaLnBrk="1" hangingPunct="1">
              <a:lnSpc>
                <a:spcPct val="90000"/>
              </a:lnSpc>
            </a:pPr>
            <a:r>
              <a:rPr lang="cs-CZ" sz="2000" b="1" smtClean="0"/>
              <a:t>Dobročinné organizace zřizující ústavy, podpůrné a pojišťovací spolky</a:t>
            </a:r>
          </a:p>
          <a:p>
            <a:pPr eaLnBrk="1" hangingPunct="1">
              <a:lnSpc>
                <a:spcPct val="90000"/>
              </a:lnSpc>
            </a:pPr>
            <a:r>
              <a:rPr lang="cs-CZ" sz="2000" b="1" smtClean="0"/>
              <a:t>Mecenášské spolky</a:t>
            </a:r>
          </a:p>
          <a:p>
            <a:pPr eaLnBrk="1" hangingPunct="1">
              <a:lnSpc>
                <a:spcPct val="90000"/>
              </a:lnSpc>
            </a:pPr>
            <a:endParaRPr lang="en-GB" sz="2000" smtClean="0"/>
          </a:p>
        </p:txBody>
      </p:sp>
      <p:pic>
        <p:nvPicPr>
          <p:cNvPr id="3277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1905000"/>
            <a:ext cx="17145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5715000" y="6324600"/>
            <a:ext cx="3251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>
                <a:latin typeface="Calibri" pitchFamily="34" charset="0"/>
              </a:rPr>
              <a:t>http://www.svobodnezednarstvi.snadno.eu/Prilohy.html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4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Spolkové tradice</a:t>
            </a:r>
            <a:endParaRPr lang="en-GB" sz="2400" b="1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smtClean="0">
                <a:solidFill>
                  <a:schemeClr val="tx2"/>
                </a:solidFill>
              </a:rPr>
              <a:t>Mecenášské spolky 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b="1" smtClean="0"/>
              <a:t>Gaius Cilnius Maecenas</a:t>
            </a:r>
            <a:r>
              <a:rPr lang="cs-CZ" sz="2000" smtClean="0">
                <a:solidFill>
                  <a:schemeClr val="tx2"/>
                </a:solidFill>
              </a:rPr>
              <a:t> 70-8 p.K., důvěrník císaře Augusta; podporoval umění: </a:t>
            </a:r>
            <a:r>
              <a:rPr lang="pt-BR" sz="2000" smtClean="0">
                <a:solidFill>
                  <a:schemeClr val="tx2"/>
                </a:solidFill>
              </a:rPr>
              <a:t>Publius Vergilius Maro, Quintus Horatius Flaccus či Sextus Propertius</a:t>
            </a:r>
            <a:endParaRPr lang="cs-CZ" sz="200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cs-CZ" sz="2000" b="1" smtClean="0">
                <a:solidFill>
                  <a:schemeClr val="tx2"/>
                </a:solidFill>
              </a:rPr>
              <a:t>František Antonín hrabě Špork</a:t>
            </a:r>
            <a:r>
              <a:rPr lang="cs-CZ" sz="2000" smtClean="0">
                <a:solidFill>
                  <a:schemeClr val="tx2"/>
                </a:solidFill>
              </a:rPr>
              <a:t> (1662-1738): Myslivecký řád sv. Huberta; Petr Brandl, Matyáš Braun, 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b="1" smtClean="0">
                <a:solidFill>
                  <a:schemeClr val="tx2"/>
                </a:solidFill>
              </a:rPr>
              <a:t>Josef Hlávka</a:t>
            </a:r>
            <a:r>
              <a:rPr lang="cs-CZ" sz="2000" smtClean="0">
                <a:solidFill>
                  <a:schemeClr val="tx2"/>
                </a:solidFill>
              </a:rPr>
              <a:t> - překlad Shakespeara, Aleš, Vrchlický, Zeyer, Dvořák, Sládek, Hynais; </a:t>
            </a:r>
            <a:r>
              <a:rPr lang="cs-CZ" sz="2000" b="1" smtClean="0">
                <a:solidFill>
                  <a:schemeClr val="tx2"/>
                </a:solidFill>
              </a:rPr>
              <a:t>Hlávkova nadace </a:t>
            </a:r>
            <a:r>
              <a:rPr lang="cs-CZ" sz="2000" smtClean="0">
                <a:solidFill>
                  <a:schemeClr val="tx2"/>
                </a:solidFill>
              </a:rPr>
              <a:t>(1904 poslední vůle, 1908-2008)</a:t>
            </a:r>
          </a:p>
          <a:p>
            <a:pPr eaLnBrk="1" hangingPunct="1">
              <a:lnSpc>
                <a:spcPct val="80000"/>
              </a:lnSpc>
            </a:pPr>
            <a:endParaRPr lang="cs-CZ" sz="200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cs-CZ" sz="2000" smtClean="0">
                <a:solidFill>
                  <a:schemeClr val="tx2"/>
                </a:solidFill>
              </a:rPr>
              <a:t>Vzdělávací a kulturní instituce (Matice česká, Královská česká společnost nauk…) spolufinancované nadačními aktivitami</a:t>
            </a:r>
          </a:p>
          <a:p>
            <a:pPr eaLnBrk="1" hangingPunct="1">
              <a:lnSpc>
                <a:spcPct val="80000"/>
              </a:lnSpc>
            </a:pPr>
            <a:endParaRPr lang="en-GB" sz="2400" smtClean="0"/>
          </a:p>
        </p:txBody>
      </p:sp>
      <p:pic>
        <p:nvPicPr>
          <p:cNvPr id="3379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0" y="4495800"/>
            <a:ext cx="16129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Rectangle 5"/>
          <p:cNvSpPr>
            <a:spLocks noChangeArrowheads="1"/>
          </p:cNvSpPr>
          <p:nvPr/>
        </p:nvSpPr>
        <p:spPr bwMode="auto">
          <a:xfrm>
            <a:off x="6248400" y="6613525"/>
            <a:ext cx="24145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>
                <a:latin typeface="Calibri" pitchFamily="34" charset="0"/>
              </a:rPr>
              <a:t>www.veda.cz/article.do?articleId=21019</a:t>
            </a:r>
          </a:p>
        </p:txBody>
      </p:sp>
      <p:pic>
        <p:nvPicPr>
          <p:cNvPr id="3379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4724400"/>
            <a:ext cx="97472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Rectangle 7"/>
          <p:cNvSpPr>
            <a:spLocks noChangeArrowheads="1"/>
          </p:cNvSpPr>
          <p:nvPr/>
        </p:nvSpPr>
        <p:spPr bwMode="auto">
          <a:xfrm>
            <a:off x="3352800" y="6477000"/>
            <a:ext cx="11239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 sz="800">
                <a:latin typeface="Calibri" pitchFamily="34" charset="0"/>
              </a:rPr>
              <a:t>www.britannica.com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000" smtClean="0"/>
              <a:t>1720: Jan Petr Straka hrabě z Nedabylic odkázal majetek na výstavbu internátu vzdělávajícího chudé syny ze šlechtických rodin – postaven až na konci 19. století: </a:t>
            </a:r>
            <a:r>
              <a:rPr lang="cs-CZ" sz="2000" i="1" smtClean="0"/>
              <a:t>Strakova akademie</a:t>
            </a:r>
            <a:r>
              <a:rPr lang="cs-CZ" sz="2000" smtClean="0"/>
              <a:t>, 30. léta 20. století majetek státu, od roku 1945 sídlo Vlády.</a:t>
            </a:r>
          </a:p>
          <a:p>
            <a:pPr eaLnBrk="1" hangingPunct="1">
              <a:lnSpc>
                <a:spcPct val="90000"/>
              </a:lnSpc>
            </a:pPr>
            <a:r>
              <a:rPr lang="cs-CZ" sz="2000" smtClean="0"/>
              <a:t>Od poloviny 19. století začíná převládat sdružování a občanské aktivity na světském a nenáboženském základě (nad náboženským).</a:t>
            </a:r>
          </a:p>
          <a:p>
            <a:pPr eaLnBrk="1" hangingPunct="1">
              <a:lnSpc>
                <a:spcPct val="90000"/>
              </a:lnSpc>
            </a:pPr>
            <a:r>
              <a:rPr lang="cs-CZ" sz="2000" smtClean="0"/>
              <a:t>1818 </a:t>
            </a:r>
            <a:r>
              <a:rPr lang="cs-CZ" sz="2000" i="1" smtClean="0"/>
              <a:t>Vlastenecké muzeum</a:t>
            </a:r>
            <a:r>
              <a:rPr lang="cs-CZ" sz="2000" smtClean="0"/>
              <a:t>  (při Společnosti vlasteneckého muzea v Čechách).</a:t>
            </a:r>
          </a:p>
          <a:p>
            <a:pPr eaLnBrk="1" hangingPunct="1">
              <a:lnSpc>
                <a:spcPct val="90000"/>
              </a:lnSpc>
            </a:pPr>
            <a:r>
              <a:rPr lang="cs-CZ" sz="2000" smtClean="0"/>
              <a:t>1831 </a:t>
            </a:r>
            <a:r>
              <a:rPr lang="cs-CZ" sz="2000" i="1" smtClean="0"/>
              <a:t>Matice česká</a:t>
            </a:r>
            <a:r>
              <a:rPr lang="cs-CZ" sz="2000" smtClean="0"/>
              <a:t>, 1854 </a:t>
            </a:r>
            <a:r>
              <a:rPr lang="cs-CZ" sz="2000" i="1" smtClean="0"/>
              <a:t>Matice moravská</a:t>
            </a:r>
            <a:r>
              <a:rPr lang="cs-CZ" sz="2000" smtClean="0"/>
              <a:t>, 1877 </a:t>
            </a:r>
            <a:r>
              <a:rPr lang="cs-CZ" sz="2000" i="1" smtClean="0"/>
              <a:t>Matice opavská</a:t>
            </a:r>
            <a:r>
              <a:rPr lang="cs-CZ" sz="2000" smtClean="0"/>
              <a:t> (česky psaná odborná literatura a osvěta)</a:t>
            </a:r>
          </a:p>
          <a:p>
            <a:pPr eaLnBrk="1" hangingPunct="1">
              <a:lnSpc>
                <a:spcPct val="90000"/>
              </a:lnSpc>
            </a:pPr>
            <a:r>
              <a:rPr lang="cs-CZ" sz="2000" smtClean="0"/>
              <a:t>1833 </a:t>
            </a:r>
            <a:r>
              <a:rPr lang="cs-CZ" sz="2000" i="1" smtClean="0"/>
              <a:t>Jednota ku povzbuzení průmyslu v Čechách</a:t>
            </a:r>
            <a:r>
              <a:rPr lang="cs-CZ" sz="2000" smtClean="0"/>
              <a:t> (rozvoj kapitalismu a české podnikatelské sféry).</a:t>
            </a:r>
          </a:p>
          <a:p>
            <a:pPr eaLnBrk="1" hangingPunct="1">
              <a:lnSpc>
                <a:spcPct val="90000"/>
              </a:lnSpc>
            </a:pPr>
            <a:r>
              <a:rPr lang="cs-CZ" sz="2000" smtClean="0"/>
              <a:t>1845 </a:t>
            </a:r>
            <a:r>
              <a:rPr lang="cs-CZ" sz="2000" i="1" smtClean="0"/>
              <a:t>Měšťanská beseda </a:t>
            </a:r>
            <a:r>
              <a:rPr lang="cs-CZ" sz="2000" smtClean="0"/>
              <a:t>(soc. a intelektuální elita – diskuze)</a:t>
            </a:r>
          </a:p>
          <a:p>
            <a:pPr eaLnBrk="1" hangingPunct="1">
              <a:lnSpc>
                <a:spcPct val="90000"/>
              </a:lnSpc>
            </a:pPr>
            <a:r>
              <a:rPr lang="cs-CZ" sz="2000" smtClean="0"/>
              <a:t>1861 </a:t>
            </a:r>
            <a:r>
              <a:rPr lang="cs-CZ" sz="2000" i="1" smtClean="0"/>
              <a:t>Hlahol</a:t>
            </a:r>
            <a:r>
              <a:rPr lang="cs-CZ" sz="2000" smtClean="0"/>
              <a:t>, 1862 </a:t>
            </a:r>
            <a:r>
              <a:rPr lang="cs-CZ" sz="2000" i="1" smtClean="0"/>
              <a:t>Sokol</a:t>
            </a:r>
          </a:p>
          <a:p>
            <a:pPr eaLnBrk="1" hangingPunct="1">
              <a:lnSpc>
                <a:spcPct val="90000"/>
              </a:lnSpc>
            </a:pPr>
            <a:r>
              <a:rPr lang="cs-CZ" sz="2000" smtClean="0"/>
              <a:t>1863 </a:t>
            </a:r>
            <a:r>
              <a:rPr lang="cs-CZ" sz="2000" i="1" smtClean="0"/>
              <a:t>Umělecká beseda</a:t>
            </a:r>
          </a:p>
          <a:p>
            <a:pPr eaLnBrk="1" hangingPunct="1">
              <a:lnSpc>
                <a:spcPct val="90000"/>
              </a:lnSpc>
            </a:pPr>
            <a:r>
              <a:rPr lang="cs-CZ" sz="2000" smtClean="0"/>
              <a:t>Polarizace národnostní: 1862: </a:t>
            </a:r>
            <a:r>
              <a:rPr lang="cs-CZ" sz="2000" i="1" smtClean="0"/>
              <a:t>Německé kasino</a:t>
            </a:r>
            <a:endParaRPr lang="cs-CZ" sz="2000" smtClean="0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676400"/>
            <a:ext cx="6096000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5"/>
          <p:cNvSpPr>
            <a:spLocks noChangeArrowheads="1"/>
          </p:cNvSpPr>
          <p:nvPr/>
        </p:nvSpPr>
        <p:spPr bwMode="auto">
          <a:xfrm>
            <a:off x="5410200" y="6400800"/>
            <a:ext cx="284321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800">
                <a:latin typeface="Calibri" pitchFamily="34" charset="0"/>
              </a:rPr>
              <a:t>http://hlaholtabor.blog.cz/galerie/ostatni/obrazek/23655988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7086600" cy="6096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smtClean="0">
                <a:solidFill>
                  <a:schemeClr val="tx2"/>
                </a:solidFill>
              </a:rPr>
              <a:t>1848 porevoluční neoabsolutismus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smtClean="0">
                <a:solidFill>
                  <a:schemeClr val="tx2"/>
                </a:solidFill>
              </a:rPr>
              <a:t>Apolitizace </a:t>
            </a:r>
            <a:r>
              <a:rPr lang="cs-CZ" sz="2000" smtClean="0"/>
              <a:t>spolků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smtClean="0"/>
              <a:t>Jediný povolený národnostní spolek: Sbor pro zřízení českého Národního divadla v Praze 1850)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smtClean="0"/>
              <a:t>Hospodářské, okrašlovací a charitativní spolky</a:t>
            </a:r>
          </a:p>
          <a:p>
            <a:pPr eaLnBrk="1" hangingPunct="1">
              <a:lnSpc>
                <a:spcPct val="80000"/>
              </a:lnSpc>
            </a:pPr>
            <a:endParaRPr lang="cs-CZ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smtClean="0"/>
              <a:t>Rozpad bachovského absolutismu 1860/1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smtClean="0"/>
              <a:t>1867 </a:t>
            </a:r>
            <a:r>
              <a:rPr lang="cs-CZ" sz="2000" smtClean="0"/>
              <a:t>Liberální spolkový zákon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smtClean="0"/>
              <a:t>Potravní spolky, dobrovolné hasičské sbory, Klub českých turistů</a:t>
            </a:r>
          </a:p>
          <a:p>
            <a:pPr eaLnBrk="1" hangingPunct="1">
              <a:lnSpc>
                <a:spcPct val="80000"/>
              </a:lnSpc>
            </a:pPr>
            <a:endParaRPr lang="cs-CZ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smtClean="0"/>
              <a:t>70. léta 19. stol. radikalizace dělnického hnutí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smtClean="0"/>
              <a:t>Dělnické odbory</a:t>
            </a:r>
          </a:p>
          <a:p>
            <a:pPr eaLnBrk="1" hangingPunct="1">
              <a:lnSpc>
                <a:spcPct val="80000"/>
              </a:lnSpc>
            </a:pPr>
            <a:endParaRPr lang="cs-CZ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smtClean="0"/>
              <a:t>40% spolků v celé monarchii na českém území.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smtClean="0"/>
              <a:t>Spolkový život do roku 1918 spíše náhrada státu než prvek (obsah OS) vyvažující stát, etnická hlediska.</a:t>
            </a:r>
            <a:endParaRPr lang="en-GB" sz="2000" smtClean="0"/>
          </a:p>
        </p:txBody>
      </p:sp>
      <p:pic>
        <p:nvPicPr>
          <p:cNvPr id="3584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00" y="0"/>
            <a:ext cx="17145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4"/>
          <p:cNvSpPr>
            <a:spLocks noChangeArrowheads="1"/>
          </p:cNvSpPr>
          <p:nvPr/>
        </p:nvSpPr>
        <p:spPr bwMode="auto">
          <a:xfrm>
            <a:off x="6769100" y="2362200"/>
            <a:ext cx="23749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900">
                <a:latin typeface="Calibri" pitchFamily="34" charset="0"/>
              </a:rPr>
              <a:t>http://cs.wikipedia.org/wiki/Alexander_Bach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/>
          <a:p>
            <a:pPr algn="ctr">
              <a:defRPr/>
            </a:pPr>
            <a:r>
              <a:rPr lang="cs-CZ" sz="2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Studium občanské společnosti</a:t>
            </a:r>
          </a:p>
        </p:txBody>
      </p:sp>
      <p:sp>
        <p:nvSpPr>
          <p:cNvPr id="18434" name="Rectangle 5"/>
          <p:cNvSpPr>
            <a:spLocks noChangeArrowheads="1"/>
          </p:cNvSpPr>
          <p:nvPr/>
        </p:nvSpPr>
        <p:spPr bwMode="auto">
          <a:xfrm>
            <a:off x="457200" y="1600200"/>
            <a:ext cx="8229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1"/>
              <a:t>Multidisciplinární</a:t>
            </a:r>
            <a:r>
              <a:rPr lang="cs-CZ" sz="2000"/>
              <a:t> přístup: antropologie, ekonomie, filosofie, politologie, právo, sociologie,…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/>
              <a:t>Antropologie využívá </a:t>
            </a:r>
            <a:r>
              <a:rPr lang="cs-CZ" sz="2000" b="1"/>
              <a:t>transdisciplinární</a:t>
            </a:r>
            <a:r>
              <a:rPr lang="cs-CZ" sz="2000"/>
              <a:t> přístup </a:t>
            </a:r>
            <a:r>
              <a:rPr lang="cs-CZ" sz="2000">
                <a:sym typeface="Wingdings" pitchFamily="2" charset="2"/>
              </a:rPr>
              <a:t> tj. poznatků různých vědních oborů.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/>
              <a:t>Nejasná terminologie spojená s různými přístupy, pojetími a názory.</a:t>
            </a:r>
          </a:p>
          <a:p>
            <a:pPr marL="342900" indent="-342900">
              <a:spcBef>
                <a:spcPct val="20000"/>
              </a:spcBef>
            </a:pPr>
            <a:endParaRPr lang="cs-CZ" sz="20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cs-CZ" sz="3200"/>
          </a:p>
          <a:p>
            <a:pPr marL="342900" indent="-342900">
              <a:spcBef>
                <a:spcPct val="20000"/>
              </a:spcBef>
            </a:pPr>
            <a:endParaRPr lang="cs-CZ" sz="3200"/>
          </a:p>
        </p:txBody>
      </p:sp>
      <p:sp>
        <p:nvSpPr>
          <p:cNvPr id="18435" name="Oval 6"/>
          <p:cNvSpPr>
            <a:spLocks noChangeArrowheads="1"/>
          </p:cNvSpPr>
          <p:nvPr/>
        </p:nvSpPr>
        <p:spPr bwMode="auto">
          <a:xfrm>
            <a:off x="3048000" y="4114800"/>
            <a:ext cx="2514600" cy="762000"/>
          </a:xfrm>
          <a:prstGeom prst="ellipse">
            <a:avLst/>
          </a:prstGeom>
          <a:solidFill>
            <a:srgbClr val="FFFF00">
              <a:alpha val="30196"/>
            </a:srgbClr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>
                <a:solidFill>
                  <a:srgbClr val="FF3300"/>
                </a:solidFill>
              </a:rPr>
              <a:t>Občanská společnost</a:t>
            </a:r>
          </a:p>
        </p:txBody>
      </p:sp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1600200" y="3886200"/>
            <a:ext cx="1200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99FF99"/>
                </a:solidFill>
              </a:rPr>
              <a:t>Ekonomie</a:t>
            </a:r>
          </a:p>
        </p:txBody>
      </p:sp>
      <p:sp>
        <p:nvSpPr>
          <p:cNvPr id="18437" name="Text Box 8"/>
          <p:cNvSpPr txBox="1">
            <a:spLocks noChangeArrowheads="1"/>
          </p:cNvSpPr>
          <p:nvPr/>
        </p:nvSpPr>
        <p:spPr bwMode="auto">
          <a:xfrm>
            <a:off x="6003925" y="3922713"/>
            <a:ext cx="781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99FF99"/>
                </a:solidFill>
              </a:rPr>
              <a:t>Právo</a:t>
            </a:r>
          </a:p>
        </p:txBody>
      </p:sp>
      <p:sp>
        <p:nvSpPr>
          <p:cNvPr id="18438" name="Text Box 9"/>
          <p:cNvSpPr txBox="1">
            <a:spLocks noChangeArrowheads="1"/>
          </p:cNvSpPr>
          <p:nvPr/>
        </p:nvSpPr>
        <p:spPr bwMode="auto">
          <a:xfrm>
            <a:off x="5775325" y="4837113"/>
            <a:ext cx="1035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99FF99"/>
                </a:solidFill>
              </a:rPr>
              <a:t>Filosofie</a:t>
            </a:r>
          </a:p>
        </p:txBody>
      </p:sp>
      <p:sp>
        <p:nvSpPr>
          <p:cNvPr id="18439" name="Text Box 10"/>
          <p:cNvSpPr txBox="1">
            <a:spLocks noChangeArrowheads="1"/>
          </p:cNvSpPr>
          <p:nvPr/>
        </p:nvSpPr>
        <p:spPr bwMode="auto">
          <a:xfrm>
            <a:off x="762000" y="4724400"/>
            <a:ext cx="1238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99FF99"/>
                </a:solidFill>
              </a:rPr>
              <a:t>Politologie</a:t>
            </a:r>
          </a:p>
        </p:txBody>
      </p:sp>
      <p:sp>
        <p:nvSpPr>
          <p:cNvPr id="18440" name="Text Box 11"/>
          <p:cNvSpPr txBox="1">
            <a:spLocks noChangeArrowheads="1"/>
          </p:cNvSpPr>
          <p:nvPr/>
        </p:nvSpPr>
        <p:spPr bwMode="auto">
          <a:xfrm>
            <a:off x="1219200" y="4343400"/>
            <a:ext cx="1238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99FF99"/>
                </a:solidFill>
              </a:rPr>
              <a:t>Sociologie</a:t>
            </a:r>
          </a:p>
        </p:txBody>
      </p:sp>
      <p:sp>
        <p:nvSpPr>
          <p:cNvPr id="18441" name="Text Box 12"/>
          <p:cNvSpPr txBox="1">
            <a:spLocks noChangeArrowheads="1"/>
          </p:cNvSpPr>
          <p:nvPr/>
        </p:nvSpPr>
        <p:spPr bwMode="auto">
          <a:xfrm>
            <a:off x="3352800" y="5562600"/>
            <a:ext cx="2012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33CC33"/>
                </a:solidFill>
              </a:rPr>
              <a:t>ANTROPOLOGIE</a:t>
            </a:r>
          </a:p>
        </p:txBody>
      </p:sp>
      <p:sp>
        <p:nvSpPr>
          <p:cNvPr id="18442" name="Line 13"/>
          <p:cNvSpPr>
            <a:spLocks noChangeShapeType="1"/>
          </p:cNvSpPr>
          <p:nvPr/>
        </p:nvSpPr>
        <p:spPr bwMode="auto">
          <a:xfrm>
            <a:off x="2590800" y="4267200"/>
            <a:ext cx="9144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8443" name="Line 14"/>
          <p:cNvSpPr>
            <a:spLocks noChangeShapeType="1"/>
          </p:cNvSpPr>
          <p:nvPr/>
        </p:nvSpPr>
        <p:spPr bwMode="auto">
          <a:xfrm>
            <a:off x="2286000" y="4724400"/>
            <a:ext cx="990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8444" name="Line 15"/>
          <p:cNvSpPr>
            <a:spLocks noChangeShapeType="1"/>
          </p:cNvSpPr>
          <p:nvPr/>
        </p:nvSpPr>
        <p:spPr bwMode="auto">
          <a:xfrm>
            <a:off x="1981200" y="5105400"/>
            <a:ext cx="1295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8445" name="Line 16"/>
          <p:cNvSpPr>
            <a:spLocks noChangeShapeType="1"/>
          </p:cNvSpPr>
          <p:nvPr/>
        </p:nvSpPr>
        <p:spPr bwMode="auto">
          <a:xfrm flipH="1">
            <a:off x="5257800" y="4343400"/>
            <a:ext cx="762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8446" name="Line 17"/>
          <p:cNvSpPr>
            <a:spLocks noChangeShapeType="1"/>
          </p:cNvSpPr>
          <p:nvPr/>
        </p:nvSpPr>
        <p:spPr bwMode="auto">
          <a:xfrm flipH="1">
            <a:off x="5486400" y="5334000"/>
            <a:ext cx="914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8447" name="Rectangle 18"/>
          <p:cNvSpPr>
            <a:spLocks noChangeArrowheads="1"/>
          </p:cNvSpPr>
          <p:nvPr/>
        </p:nvSpPr>
        <p:spPr bwMode="auto">
          <a:xfrm>
            <a:off x="2895600" y="3810000"/>
            <a:ext cx="2895600" cy="2286000"/>
          </a:xfrm>
          <a:prstGeom prst="rect">
            <a:avLst/>
          </a:prstGeom>
          <a:solidFill>
            <a:srgbClr val="808000">
              <a:alpha val="2901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 eaLnBrk="1" hangingPunct="1"/>
            <a:r>
              <a:rPr lang="cs-CZ" sz="2000" smtClean="0"/>
              <a:t>Od 60. let 19. století:</a:t>
            </a:r>
          </a:p>
          <a:p>
            <a:pPr eaLnBrk="1" hangingPunct="1"/>
            <a:r>
              <a:rPr lang="cs-CZ" sz="2000" smtClean="0"/>
              <a:t>Tělovýchovné a vlastenecké spolky, ženské spolky: </a:t>
            </a:r>
            <a:r>
              <a:rPr lang="cs-CZ" sz="2000" i="1" smtClean="0"/>
              <a:t>Americký klub dam 1865 </a:t>
            </a:r>
            <a:r>
              <a:rPr lang="cs-CZ" sz="2000" smtClean="0"/>
              <a:t>(Vojtěch Náprstek a Karolína Světlá); 1871: </a:t>
            </a:r>
            <a:r>
              <a:rPr lang="cs-CZ" sz="2000" i="1" smtClean="0"/>
              <a:t>Ženský výrobní spolek</a:t>
            </a:r>
            <a:r>
              <a:rPr lang="cs-CZ" sz="2000" smtClean="0"/>
              <a:t> (zaměstnání a obživa vdovám padlých vojáků), Eliška Krásnohorská: </a:t>
            </a:r>
            <a:r>
              <a:rPr lang="cs-CZ" sz="2000" i="1" smtClean="0"/>
              <a:t>Spolek pro ženské studium Minerva </a:t>
            </a:r>
            <a:r>
              <a:rPr lang="cs-CZ" sz="2000" smtClean="0"/>
              <a:t>(založil první dívčí gymnázium v Rakousku-Uhersku).</a:t>
            </a:r>
          </a:p>
          <a:p>
            <a:pPr eaLnBrk="1" hangingPunct="1"/>
            <a:r>
              <a:rPr lang="cs-CZ" sz="2000" smtClean="0"/>
              <a:t>1864: Velvary dle německého vzoru založily </a:t>
            </a:r>
            <a:r>
              <a:rPr lang="cs-CZ" sz="2000" i="1" smtClean="0"/>
              <a:t>dobrovolný hasičský sbor</a:t>
            </a:r>
            <a:r>
              <a:rPr lang="cs-CZ" sz="2000" smtClean="0"/>
              <a:t> (a následovaly další)  </a:t>
            </a:r>
          </a:p>
        </p:txBody>
      </p:sp>
      <p:pic>
        <p:nvPicPr>
          <p:cNvPr id="3686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3124200"/>
            <a:ext cx="4933950" cy="345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5"/>
          <p:cNvSpPr>
            <a:spLocks noChangeArrowheads="1"/>
          </p:cNvSpPr>
          <p:nvPr/>
        </p:nvSpPr>
        <p:spPr bwMode="auto">
          <a:xfrm>
            <a:off x="1219200" y="6096000"/>
            <a:ext cx="331628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800">
                <a:latin typeface="Calibri" pitchFamily="34" charset="0"/>
              </a:rPr>
              <a:t>http://sechtl-vosecek.ucw.cz/galerie/vystava1929/28_deska2256.html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400" b="1" smtClean="0"/>
              <a:t>1918-1938</a:t>
            </a:r>
            <a:endParaRPr lang="en-GB" sz="2400" b="1" smtClean="0"/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000" smtClean="0"/>
              <a:t>Hospodářská prosperita, politické autority-osobnosti (Masaryk, Švehla)</a:t>
            </a:r>
          </a:p>
          <a:p>
            <a:pPr eaLnBrk="1" hangingPunct="1"/>
            <a:r>
              <a:rPr lang="cs-CZ" sz="2000" smtClean="0"/>
              <a:t>Poválečné uspořádání ve jménu národa/Němci-3miliony. Právo menšin ve státoprávním smyslu bylo odepřeno, pouze občanská práva jednotlivcům - mezera demokracie.</a:t>
            </a:r>
          </a:p>
          <a:p>
            <a:pPr eaLnBrk="1" hangingPunct="1"/>
            <a:r>
              <a:rPr lang="cs-CZ" sz="2000" smtClean="0"/>
              <a:t>Nepružnost systému (politická elita stejná jako před válkou)/generační proces.</a:t>
            </a:r>
          </a:p>
          <a:p>
            <a:pPr eaLnBrk="1" hangingPunct="1"/>
            <a:r>
              <a:rPr lang="cs-CZ" sz="2000" smtClean="0"/>
              <a:t>30.léta-hospodářská krize-prohloubení nacionální polarity čes. a něm. hospodářského prostředí.</a:t>
            </a:r>
          </a:p>
          <a:p>
            <a:pPr eaLnBrk="1" hangingPunct="1"/>
            <a:r>
              <a:rPr lang="cs-CZ" sz="2000" smtClean="0"/>
              <a:t>OS: vazba na politické strany, uplatnění svého vlivu a zájmu-symbióza.</a:t>
            </a:r>
            <a:endParaRPr lang="en-GB" sz="2000" smtClean="0"/>
          </a:p>
        </p:txBody>
      </p:sp>
      <p:pic>
        <p:nvPicPr>
          <p:cNvPr id="3789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31138" y="0"/>
            <a:ext cx="131286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4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Spolková tradice</a:t>
            </a:r>
            <a:endParaRPr lang="en-GB" sz="2400" b="1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smtClean="0"/>
              <a:t>Po roce 1918: do popředí zájmové hledisko</a:t>
            </a:r>
          </a:p>
          <a:p>
            <a:pPr eaLnBrk="1" hangingPunct="1">
              <a:lnSpc>
                <a:spcPct val="80000"/>
              </a:lnSpc>
            </a:pPr>
            <a:endParaRPr lang="cs-CZ" sz="2000" smtClean="0"/>
          </a:p>
          <a:p>
            <a:pPr eaLnBrk="1" hangingPunct="1">
              <a:lnSpc>
                <a:spcPct val="80000"/>
              </a:lnSpc>
            </a:pPr>
            <a:r>
              <a:rPr lang="cs-CZ" sz="2000" smtClean="0"/>
              <a:t>Hospodářská krize – význam charitativních a humanitárních organizací.</a:t>
            </a:r>
          </a:p>
          <a:p>
            <a:pPr eaLnBrk="1" hangingPunct="1">
              <a:lnSpc>
                <a:spcPct val="80000"/>
              </a:lnSpc>
            </a:pPr>
            <a:endParaRPr lang="cs-CZ" sz="2000" smtClean="0"/>
          </a:p>
          <a:p>
            <a:pPr eaLnBrk="1" hangingPunct="1">
              <a:lnSpc>
                <a:spcPct val="80000"/>
              </a:lnSpc>
            </a:pPr>
            <a:r>
              <a:rPr lang="cs-CZ" sz="2000" smtClean="0"/>
              <a:t>Nadační instituce – studentské nadace četné za monarchie, socialistický režim přetrvala jen nadace Nadání Josefa, Marie a Zdeňky Hlávkových.</a:t>
            </a:r>
          </a:p>
          <a:p>
            <a:pPr eaLnBrk="1" hangingPunct="1">
              <a:lnSpc>
                <a:spcPct val="80000"/>
              </a:lnSpc>
            </a:pPr>
            <a:endParaRPr lang="cs-CZ" sz="2000" smtClean="0"/>
          </a:p>
          <a:p>
            <a:pPr eaLnBrk="1" hangingPunct="1">
              <a:lnSpc>
                <a:spcPct val="80000"/>
              </a:lnSpc>
            </a:pPr>
            <a:r>
              <a:rPr lang="cs-CZ" sz="2000" smtClean="0"/>
              <a:t>Dělnická hnutí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smtClean="0"/>
              <a:t>Legionářské spolky (Československá obec legionářská)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smtClean="0"/>
              <a:t>Studentské a podnikatelské spolky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smtClean="0"/>
              <a:t>Spolkové organizace bezvěrců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smtClean="0"/>
              <a:t>Mládežnické hnutí (Svaz české mládeže socialistické)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smtClean="0"/>
              <a:t>1921 Armáda spásy</a:t>
            </a:r>
          </a:p>
          <a:p>
            <a:pPr eaLnBrk="1" hangingPunct="1">
              <a:lnSpc>
                <a:spcPct val="80000"/>
              </a:lnSpc>
            </a:pPr>
            <a:endParaRPr lang="cs-CZ" sz="2000" smtClean="0"/>
          </a:p>
          <a:p>
            <a:pPr eaLnBrk="1" hangingPunct="1">
              <a:lnSpc>
                <a:spcPct val="80000"/>
              </a:lnSpc>
            </a:pPr>
            <a:endParaRPr lang="cs-CZ" sz="2000" smtClean="0"/>
          </a:p>
        </p:txBody>
      </p:sp>
      <p:pic>
        <p:nvPicPr>
          <p:cNvPr id="3891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0150" y="0"/>
            <a:ext cx="15938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Rectangle 5"/>
          <p:cNvSpPr>
            <a:spLocks noChangeArrowheads="1"/>
          </p:cNvSpPr>
          <p:nvPr/>
        </p:nvSpPr>
        <p:spPr bwMode="auto">
          <a:xfrm>
            <a:off x="6029325" y="2286000"/>
            <a:ext cx="31146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900">
                <a:latin typeface="Calibri" pitchFamily="34" charset="0"/>
              </a:rPr>
              <a:t>http://www.luzicke-hory.cz/historie/index.php?pg=clopomc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 eaLnBrk="1" hangingPunct="1"/>
            <a:r>
              <a:rPr lang="cs-CZ" sz="2000" smtClean="0"/>
              <a:t>Zahraniční vlivy: 1914 </a:t>
            </a:r>
            <a:r>
              <a:rPr lang="cs-CZ" sz="2000" i="1" smtClean="0"/>
              <a:t>Junák </a:t>
            </a:r>
            <a:r>
              <a:rPr lang="cs-CZ" sz="2000" smtClean="0"/>
              <a:t>(navazuje na skautské hnutí v Británii a USA).</a:t>
            </a:r>
          </a:p>
          <a:p>
            <a:pPr eaLnBrk="1" hangingPunct="1"/>
            <a:r>
              <a:rPr lang="cs-CZ" sz="2000" smtClean="0"/>
              <a:t>1919 ČČK (předsedkyně dcera prezidenta Alice Masaryková).</a:t>
            </a:r>
          </a:p>
          <a:p>
            <a:pPr eaLnBrk="1" hangingPunct="1"/>
            <a:r>
              <a:rPr lang="cs-CZ" sz="2000" smtClean="0"/>
              <a:t>1919 Masarykova liga proti tuberkulóze</a:t>
            </a:r>
          </a:p>
        </p:txBody>
      </p:sp>
      <p:pic>
        <p:nvPicPr>
          <p:cNvPr id="3993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2286000"/>
            <a:ext cx="65341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Rectangle 5"/>
          <p:cNvSpPr>
            <a:spLocks noChangeArrowheads="1"/>
          </p:cNvSpPr>
          <p:nvPr/>
        </p:nvSpPr>
        <p:spPr bwMode="auto">
          <a:xfrm>
            <a:off x="0" y="6477000"/>
            <a:ext cx="331628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800">
                <a:latin typeface="Calibri" pitchFamily="34" charset="0"/>
              </a:rPr>
              <a:t>http://sechtl-vosecek.ucw.cz/galerie/vystava1929/19_deska2267.html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2400" b="1">
                <a:solidFill>
                  <a:schemeClr val="tx2"/>
                </a:solidFill>
                <a:latin typeface="Calibri" pitchFamily="34" charset="0"/>
              </a:rPr>
              <a:t>1938-1989</a:t>
            </a:r>
            <a:endParaRPr lang="en-GB" sz="2400" b="1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40962" name="Rectangle 3"/>
          <p:cNvSpPr>
            <a:spLocks noChangeArrowheads="1"/>
          </p:cNvSpPr>
          <p:nvPr/>
        </p:nvSpPr>
        <p:spPr bwMode="auto">
          <a:xfrm>
            <a:off x="457200" y="16002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2000">
                <a:latin typeface="Calibri" pitchFamily="34" charset="0"/>
              </a:rPr>
              <a:t>Totalitní režimy, struktura OS ničena ve jménu národa a proletariátu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2000">
                <a:latin typeface="Calibri" pitchFamily="34" charset="0"/>
              </a:rPr>
              <a:t>Nacistická okupace, spolky okamžitě či postupně rozpuštěny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2000">
                <a:latin typeface="Calibri" pitchFamily="34" charset="0"/>
              </a:rPr>
              <a:t>Předváleční příslušníci spolků (Sokol, Junák) – protinacistický odboj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2000" i="1">
                <a:latin typeface="Calibri" pitchFamily="34" charset="0"/>
              </a:rPr>
              <a:t>Národní odborová ústředna zaměstnanecká, Radost ze života </a:t>
            </a:r>
            <a:r>
              <a:rPr lang="cs-CZ" sz="2000">
                <a:latin typeface="Calibri" pitchFamily="34" charset="0"/>
              </a:rPr>
              <a:t>(sdružování občanů v souladu s idejemi)</a:t>
            </a:r>
            <a:endParaRPr lang="cs-CZ" sz="2000" i="1"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cs-CZ" sz="2000">
              <a:latin typeface="Calibri" pitchFamily="34" charset="0"/>
            </a:endParaRPr>
          </a:p>
        </p:txBody>
      </p:sp>
      <p:pic>
        <p:nvPicPr>
          <p:cNvPr id="4096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0"/>
            <a:ext cx="1371600" cy="11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3276600"/>
            <a:ext cx="4629150" cy="335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Rectangle 6"/>
          <p:cNvSpPr>
            <a:spLocks noChangeArrowheads="1"/>
          </p:cNvSpPr>
          <p:nvPr/>
        </p:nvSpPr>
        <p:spPr bwMode="auto">
          <a:xfrm>
            <a:off x="5422900" y="6643688"/>
            <a:ext cx="37211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800">
                <a:latin typeface="Calibri" pitchFamily="34" charset="0"/>
              </a:rPr>
              <a:t>http://www.ustrcr.cz/cs/audio-archiv-manifestace-staromstske-namesti-420602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400" b="1" smtClean="0"/>
              <a:t>1938-1989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000" b="1" smtClean="0"/>
              <a:t>Po roce 1948</a:t>
            </a:r>
          </a:p>
          <a:p>
            <a:pPr eaLnBrk="1" hangingPunct="1">
              <a:lnSpc>
                <a:spcPct val="90000"/>
              </a:lnSpc>
            </a:pPr>
            <a:r>
              <a:rPr lang="cs-CZ" sz="2000" b="1" smtClean="0"/>
              <a:t>Národní fronta</a:t>
            </a:r>
            <a:r>
              <a:rPr lang="cs-CZ" sz="2000" smtClean="0"/>
              <a:t> – zastřešuje sdružení, zájmová sdružení politizována, organizovanost občanů značná…</a:t>
            </a:r>
          </a:p>
          <a:p>
            <a:pPr eaLnBrk="1" hangingPunct="1">
              <a:lnSpc>
                <a:spcPct val="90000"/>
              </a:lnSpc>
            </a:pPr>
            <a:r>
              <a:rPr lang="cs-CZ" sz="2000" smtClean="0"/>
              <a:t>Společnost: stát „vnucen“, </a:t>
            </a:r>
            <a:br>
              <a:rPr lang="cs-CZ" sz="2000" smtClean="0"/>
            </a:br>
            <a:r>
              <a:rPr lang="cs-CZ" sz="2000" smtClean="0"/>
              <a:t>A/ obrat do soukromí, ochrana a kultivace národních, náboženských hodnot, tradic, symbolů.</a:t>
            </a:r>
          </a:p>
          <a:p>
            <a:pPr eaLnBrk="1" hangingPunct="1">
              <a:lnSpc>
                <a:spcPct val="90000"/>
              </a:lnSpc>
            </a:pPr>
            <a:r>
              <a:rPr lang="cs-CZ" sz="2000" smtClean="0"/>
              <a:t>B/ znehodnocení veřejné sféry a politiky - vlastní veřejná sféra mimo oficiální politiku státu - po r. 1989 přecenění politiky jako hledání dobra, pravdy, panství odborníků, vědy a odbornosti…</a:t>
            </a:r>
          </a:p>
          <a:p>
            <a:pPr eaLnBrk="1" hangingPunct="1">
              <a:lnSpc>
                <a:spcPct val="90000"/>
              </a:lnSpc>
            </a:pPr>
            <a:r>
              <a:rPr lang="cs-CZ" sz="2000" smtClean="0"/>
              <a:t>Období přetrvala pouze </a:t>
            </a:r>
            <a:r>
              <a:rPr lang="cs-CZ" sz="2000" b="1" smtClean="0"/>
              <a:t>Hlávkova nadace.</a:t>
            </a:r>
          </a:p>
          <a:p>
            <a:pPr eaLnBrk="1" hangingPunct="1">
              <a:lnSpc>
                <a:spcPct val="90000"/>
              </a:lnSpc>
            </a:pPr>
            <a:r>
              <a:rPr lang="cs-CZ" sz="2000" smtClean="0"/>
              <a:t>V šedé zóně mezi oficiální mocí a společností: ekologická oblast: 1974: </a:t>
            </a:r>
            <a:r>
              <a:rPr lang="cs-CZ" sz="2000" i="1" smtClean="0"/>
              <a:t>Hnutí Brontosaurus</a:t>
            </a:r>
            <a:r>
              <a:rPr lang="cs-CZ" sz="2000" smtClean="0"/>
              <a:t>, 1979: </a:t>
            </a:r>
            <a:r>
              <a:rPr lang="cs-CZ" sz="2000" i="1" smtClean="0"/>
              <a:t>Český svaz ochránců přírody</a:t>
            </a:r>
          </a:p>
          <a:p>
            <a:pPr eaLnBrk="1" hangingPunct="1">
              <a:lnSpc>
                <a:spcPct val="90000"/>
              </a:lnSpc>
            </a:pPr>
            <a:r>
              <a:rPr lang="cs-CZ" sz="2000" i="1" smtClean="0"/>
              <a:t>Charta 77: Výbor na obranu nespravedlivě stíhaných (VONS)</a:t>
            </a:r>
            <a:r>
              <a:rPr lang="cs-CZ" sz="2000" smtClean="0"/>
              <a:t> 1978</a:t>
            </a:r>
          </a:p>
          <a:p>
            <a:pPr eaLnBrk="1" hangingPunct="1">
              <a:lnSpc>
                <a:spcPct val="90000"/>
              </a:lnSpc>
            </a:pPr>
            <a:endParaRPr lang="en-GB" sz="2000" i="1" smtClean="0"/>
          </a:p>
          <a:p>
            <a:pPr eaLnBrk="1" hangingPunct="1"/>
            <a:endParaRPr lang="cs-CZ" smtClean="0"/>
          </a:p>
        </p:txBody>
      </p:sp>
      <p:pic>
        <p:nvPicPr>
          <p:cNvPr id="4198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5638800"/>
            <a:ext cx="44481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400" b="1" smtClean="0"/>
              <a:t>Typologie organizací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058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000" b="1" smtClean="0"/>
              <a:t>Z hlediska členství: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 smtClean="0"/>
              <a:t>Členské organizace (o. s., družstva, odbory), mají institut členství a členskou základnu.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 smtClean="0"/>
              <a:t>Nečlenské organizace (nadace, NF, o. p. s.), nemají členy ale pracovníky a členy správních orgánů.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000" smtClean="0"/>
          </a:p>
          <a:p>
            <a:pPr eaLnBrk="1" hangingPunct="1">
              <a:lnSpc>
                <a:spcPct val="90000"/>
              </a:lnSpc>
            </a:pPr>
            <a:r>
              <a:rPr lang="cs-CZ" sz="2000" b="1" smtClean="0"/>
              <a:t>Z hlediska typu činnosti: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 smtClean="0"/>
              <a:t>Servisní (poskytují služby členům i nečlenům, soc., zdravotní a vzdělávací)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 smtClean="0"/>
              <a:t>Zájmové (členům i klientům nabízí realizaci zájmů, sebevyjádření, trávení volného času)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 smtClean="0"/>
              <a:t>Advokační (veřejná obhajoba zájmů členů, skupin obyvatelstva…)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000" smtClean="0"/>
          </a:p>
          <a:p>
            <a:pPr eaLnBrk="1" hangingPunct="1">
              <a:lnSpc>
                <a:spcPct val="90000"/>
              </a:lnSpc>
            </a:pPr>
            <a:r>
              <a:rPr lang="cs-CZ" sz="2000" b="1" smtClean="0"/>
              <a:t>Z hlediska prospěšnosti: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 smtClean="0"/>
              <a:t>Vzájemně prospěšné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 smtClean="0"/>
              <a:t>Veřejně prospěšné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000" smtClean="0"/>
          </a:p>
          <a:p>
            <a:pPr eaLnBrk="1" hangingPunct="1">
              <a:lnSpc>
                <a:spcPct val="90000"/>
              </a:lnSpc>
            </a:pPr>
            <a:endParaRPr lang="cs-CZ" sz="200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400" b="1" smtClean="0"/>
              <a:t>Právní formy OOS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000" smtClean="0"/>
              <a:t>Občanská společnost: </a:t>
            </a:r>
          </a:p>
          <a:p>
            <a:pPr eaLnBrk="1" hangingPunct="1">
              <a:buFontTx/>
              <a:buNone/>
            </a:pPr>
            <a:r>
              <a:rPr lang="cs-CZ" sz="2000" smtClean="0"/>
              <a:t>Organizovaná</a:t>
            </a:r>
          </a:p>
          <a:p>
            <a:pPr eaLnBrk="1" hangingPunct="1">
              <a:buFontTx/>
              <a:buNone/>
            </a:pPr>
            <a:r>
              <a:rPr lang="cs-CZ" sz="2000" smtClean="0"/>
              <a:t>Neorganizovaná (občanské iniciativy…)</a:t>
            </a:r>
          </a:p>
          <a:p>
            <a:pPr eaLnBrk="1" hangingPunct="1">
              <a:buFontTx/>
              <a:buNone/>
            </a:pPr>
            <a:endParaRPr lang="cs-CZ" sz="2000" smtClean="0"/>
          </a:p>
          <a:p>
            <a:pPr eaLnBrk="1" hangingPunct="1">
              <a:buFontTx/>
              <a:buNone/>
            </a:pPr>
            <a:r>
              <a:rPr lang="cs-CZ" sz="2000" smtClean="0"/>
              <a:t>Právní formy:</a:t>
            </a:r>
          </a:p>
          <a:p>
            <a:pPr eaLnBrk="1" hangingPunct="1">
              <a:buFontTx/>
              <a:buNone/>
            </a:pPr>
            <a:r>
              <a:rPr lang="cs-CZ" sz="2000" smtClean="0"/>
              <a:t>Občanské sdružení</a:t>
            </a:r>
          </a:p>
          <a:p>
            <a:pPr eaLnBrk="1" hangingPunct="1">
              <a:buFontTx/>
              <a:buNone/>
            </a:pPr>
            <a:r>
              <a:rPr lang="cs-CZ" sz="2000" smtClean="0"/>
              <a:t>Nadace</a:t>
            </a:r>
          </a:p>
          <a:p>
            <a:pPr eaLnBrk="1" hangingPunct="1">
              <a:buFontTx/>
              <a:buNone/>
            </a:pPr>
            <a:r>
              <a:rPr lang="cs-CZ" sz="2000" smtClean="0"/>
              <a:t>Nadační fond</a:t>
            </a:r>
          </a:p>
          <a:p>
            <a:pPr eaLnBrk="1" hangingPunct="1">
              <a:buFontTx/>
              <a:buNone/>
            </a:pPr>
            <a:r>
              <a:rPr lang="cs-CZ" sz="2000" smtClean="0"/>
              <a:t>Obecně prospěšná společnost</a:t>
            </a:r>
          </a:p>
          <a:p>
            <a:pPr eaLnBrk="1" hangingPunct="1">
              <a:buFontTx/>
              <a:buNone/>
            </a:pPr>
            <a:r>
              <a:rPr lang="cs-CZ" sz="2000" smtClean="0"/>
              <a:t>Evidovaná právnická osoba církve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Strukturálně-operacionální definice NNO (Anheier a Salamon)</a:t>
            </a:r>
            <a:endParaRPr lang="en-GB" sz="2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000" b="1" smtClean="0"/>
              <a:t>Organizované</a:t>
            </a:r>
            <a:r>
              <a:rPr lang="cs-CZ" sz="2000" smtClean="0"/>
              <a:t> (institucionalizace struktury: zřizovací listina, organizační struktura)</a:t>
            </a:r>
          </a:p>
          <a:p>
            <a:r>
              <a:rPr lang="cs-CZ" sz="2000" b="1" smtClean="0"/>
              <a:t>Soukromé</a:t>
            </a:r>
            <a:r>
              <a:rPr lang="cs-CZ" sz="2000" smtClean="0"/>
              <a:t> (institucionálně oddělené od vlády, nikoli od státních financí!, které jsou pro ně velmi významné)</a:t>
            </a:r>
          </a:p>
          <a:p>
            <a:r>
              <a:rPr lang="cs-CZ" sz="2000" b="1" smtClean="0"/>
              <a:t>Nerozdělující zisk</a:t>
            </a:r>
            <a:r>
              <a:rPr lang="cs-CZ" sz="2000" smtClean="0"/>
              <a:t> </a:t>
            </a:r>
            <a:r>
              <a:rPr lang="cs-CZ" sz="2000" b="1" smtClean="0"/>
              <a:t>vlastníkům</a:t>
            </a:r>
            <a:r>
              <a:rPr lang="cs-CZ" sz="2000" smtClean="0"/>
              <a:t> (veškeré zisky jsou vloženy zpět do činnosti)</a:t>
            </a:r>
          </a:p>
          <a:p>
            <a:r>
              <a:rPr lang="cs-CZ" sz="2000" b="1" smtClean="0"/>
              <a:t>Samosprávné </a:t>
            </a:r>
            <a:r>
              <a:rPr lang="cs-CZ" sz="2000" smtClean="0"/>
              <a:t>(vnitřní struktura a stanovení řídících a kontrolních kompetencí)</a:t>
            </a:r>
          </a:p>
          <a:p>
            <a:r>
              <a:rPr lang="cs-CZ" sz="2000" b="1" smtClean="0"/>
              <a:t>Dobrovolné </a:t>
            </a:r>
            <a:r>
              <a:rPr lang="cs-CZ" sz="2000" smtClean="0"/>
              <a:t>(v různé intenzitě)</a:t>
            </a:r>
            <a:endParaRPr lang="en-GB" sz="2000" b="1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Občanské sdružení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71600"/>
            <a:ext cx="8229600" cy="5181600"/>
          </a:xfrm>
        </p:spPr>
        <p:txBody>
          <a:bodyPr/>
          <a:lstStyle/>
          <a:p>
            <a:pPr eaLnBrk="1" hangingPunct="1"/>
            <a:r>
              <a:rPr lang="cs-CZ" sz="1800" smtClean="0"/>
              <a:t>Zákon č. 83/1990 Sb., o sdružování občanů.</a:t>
            </a:r>
          </a:p>
          <a:p>
            <a:pPr eaLnBrk="1" hangingPunct="1"/>
            <a:r>
              <a:rPr lang="cs-CZ" sz="1800" smtClean="0"/>
              <a:t>Registrace MV ČR (registrační princip: registrační orgán prověřuje podklady pro zápis a zákonnost).</a:t>
            </a:r>
          </a:p>
          <a:p>
            <a:pPr eaLnBrk="1" hangingPunct="1"/>
            <a:r>
              <a:rPr lang="cs-CZ" sz="1800" smtClean="0"/>
              <a:t>Návrh na registraci podává tříčlenný přípravný výbor (alespoň jedna osoba musí být starší 18 let): </a:t>
            </a:r>
            <a:r>
              <a:rPr lang="cs-CZ" sz="1800" b="1" smtClean="0"/>
              <a:t>stanovy </a:t>
            </a:r>
            <a:r>
              <a:rPr lang="cs-CZ" sz="1800" smtClean="0"/>
              <a:t>(stanoveny výborem, podepsány a dvojí provedení na MV).</a:t>
            </a:r>
          </a:p>
          <a:p>
            <a:pPr eaLnBrk="1" hangingPunct="1"/>
            <a:r>
              <a:rPr lang="cs-CZ" sz="1800" smtClean="0"/>
              <a:t>Zánik: Dobrovolným rozpuštěním nebo sloučením a jiným sdružením, pravomocným rozhodnutím MV.</a:t>
            </a:r>
          </a:p>
          <a:p>
            <a:pPr eaLnBrk="1" hangingPunct="1"/>
            <a:r>
              <a:rPr lang="cs-CZ" sz="1800" smtClean="0"/>
              <a:t>Příklady: Rybáři, včelaři, ČČK, myslivecká sdružení, tělovýchovné jednoty…</a:t>
            </a:r>
            <a:endParaRPr lang="cs-CZ" sz="1800" b="1" smtClean="0"/>
          </a:p>
        </p:txBody>
      </p:sp>
      <p:pic>
        <p:nvPicPr>
          <p:cNvPr id="4608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4724400"/>
            <a:ext cx="2286000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4419600"/>
            <a:ext cx="1414463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4876800"/>
            <a:ext cx="13335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Historie pojmu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hangingPunct="1">
              <a:buFontTx/>
              <a:buChar char="•"/>
              <a:defRPr/>
            </a:pPr>
            <a:r>
              <a:rPr lang="cs-CZ" sz="2000" b="1" kern="0" dirty="0">
                <a:solidFill>
                  <a:srgbClr val="000000"/>
                </a:solidFill>
                <a:latin typeface="Arial"/>
              </a:rPr>
              <a:t>Antika-konec 18. století:</a:t>
            </a:r>
            <a:r>
              <a:rPr lang="cs-CZ" sz="2000" b="1" i="1" kern="0" dirty="0">
                <a:solidFill>
                  <a:srgbClr val="000000"/>
                </a:solidFill>
                <a:latin typeface="Arial"/>
              </a:rPr>
              <a:t> 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cs-CZ" sz="2000" kern="0" dirty="0">
                <a:solidFill>
                  <a:srgbClr val="000000"/>
                </a:solidFill>
                <a:latin typeface="Arial"/>
              </a:rPr>
              <a:t>Termín občanská společnost (lat. </a:t>
            </a:r>
            <a:r>
              <a:rPr lang="cs-CZ" sz="2000" i="1" kern="0" dirty="0" err="1">
                <a:solidFill>
                  <a:srgbClr val="000000"/>
                </a:solidFill>
                <a:latin typeface="Arial"/>
              </a:rPr>
              <a:t>civilis</a:t>
            </a:r>
            <a:r>
              <a:rPr lang="cs-CZ" sz="2000" i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cs-CZ" sz="2000" i="1" kern="0" dirty="0" err="1">
                <a:solidFill>
                  <a:srgbClr val="000000"/>
                </a:solidFill>
                <a:latin typeface="Arial"/>
              </a:rPr>
              <a:t>societas</a:t>
            </a:r>
            <a:r>
              <a:rPr lang="cs-CZ" sz="2000" i="1" kern="0" dirty="0">
                <a:solidFill>
                  <a:srgbClr val="000000"/>
                </a:solidFill>
                <a:latin typeface="Arial"/>
              </a:rPr>
              <a:t>) </a:t>
            </a:r>
            <a:r>
              <a:rPr lang="cs-CZ" sz="2000" kern="0" dirty="0">
                <a:solidFill>
                  <a:srgbClr val="000000"/>
                </a:solidFill>
                <a:latin typeface="Arial"/>
              </a:rPr>
              <a:t>synonymem městské politické společnosti či státu.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cs-CZ" sz="2000" kern="0" dirty="0">
                <a:solidFill>
                  <a:srgbClr val="000000"/>
                </a:solidFill>
                <a:latin typeface="Arial"/>
              </a:rPr>
              <a:t>Tento význam vtisknut M. T. Cicerem </a:t>
            </a:r>
            <a:r>
              <a:rPr lang="cs-CZ" sz="1400" kern="0" dirty="0">
                <a:solidFill>
                  <a:srgbClr val="000000"/>
                </a:solidFill>
                <a:latin typeface="Arial"/>
              </a:rPr>
              <a:t>(106-43 př. n. l.)</a:t>
            </a:r>
            <a:r>
              <a:rPr lang="cs-CZ" sz="2000" kern="0" dirty="0">
                <a:solidFill>
                  <a:srgbClr val="000000"/>
                </a:solidFill>
                <a:latin typeface="Arial"/>
              </a:rPr>
              <a:t>, znovu užíván kolem roku 1400.</a:t>
            </a:r>
            <a:endParaRPr lang="cs-CZ" sz="1400" kern="0" dirty="0">
              <a:solidFill>
                <a:srgbClr val="000000"/>
              </a:solidFill>
              <a:latin typeface="Arial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4114800"/>
            <a:ext cx="190976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Obdélník 4"/>
          <p:cNvSpPr>
            <a:spLocks noChangeArrowheads="1"/>
          </p:cNvSpPr>
          <p:nvPr/>
        </p:nvSpPr>
        <p:spPr bwMode="auto">
          <a:xfrm>
            <a:off x="4572000" y="594995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Calibri" pitchFamily="34" charset="0"/>
              </a:rPr>
              <a:t>http://original.britannica.com/eb/article-9082616/Marcus-Tullius-Cicero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Občanské sdružení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000" smtClean="0"/>
              <a:t>Stanovy: název, sídlo, cíl činnosti (není omezen), podmínky vzniku členství a práva a povinnosti členů sdružení, orgány sdružení, způsob jejich ustanovování, určení orgánů a funkcionářů oprávněných jednat jménem sdružení, ustanovení o registračních jednotkách, zásady hospodaření.</a:t>
            </a:r>
          </a:p>
          <a:p>
            <a:pPr eaLnBrk="1" hangingPunct="1"/>
            <a:endParaRPr lang="cs-CZ" sz="2000" smtClean="0"/>
          </a:p>
          <a:p>
            <a:pPr eaLnBrk="1" hangingPunct="1"/>
            <a:r>
              <a:rPr lang="cs-CZ" sz="2000" smtClean="0"/>
              <a:t>MV může registraci odmítnout dle </a:t>
            </a:r>
            <a:r>
              <a:rPr lang="en-US" sz="2000" smtClean="0">
                <a:cs typeface="Arial" charset="0"/>
              </a:rPr>
              <a:t>§</a:t>
            </a:r>
            <a:r>
              <a:rPr lang="cs-CZ" sz="2000" smtClean="0">
                <a:cs typeface="Arial" charset="0"/>
              </a:rPr>
              <a:t>8 ZSO.</a:t>
            </a:r>
            <a:endParaRPr lang="en-US" sz="2000" smtClean="0">
              <a:cs typeface="Arial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15900"/>
            <a:ext cx="7924800" cy="655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4" name="Rectangle 6"/>
          <p:cNvSpPr>
            <a:spLocks noChangeArrowheads="1"/>
          </p:cNvSpPr>
          <p:nvPr/>
        </p:nvSpPr>
        <p:spPr bwMode="auto">
          <a:xfrm>
            <a:off x="3352800" y="6477000"/>
            <a:ext cx="56070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/>
              <a:t>http://neziskovky.cz/_dataPublic/attachments/77dfc5c8eb5fbc14a0e54600272a66b8/stat_NNO_tabulka_1990_2008.pdf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z="2400" b="1" smtClean="0"/>
              <a:t>Základní teorie neziskových organizací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sz="2000" b="1" smtClean="0"/>
              <a:t>Teorie informační asymetrie</a:t>
            </a:r>
          </a:p>
          <a:p>
            <a:r>
              <a:rPr lang="cs-CZ" sz="2000" smtClean="0"/>
              <a:t>Spotřebitelé postrádají dostatek informací k dokonalému posouzení kvality statků a služeb, které nakupují (či jsou nuceni spotřebovávat)spotřebitelé hledají záruky čestného jednání.</a:t>
            </a:r>
          </a:p>
          <a:p>
            <a:r>
              <a:rPr lang="cs-CZ" sz="2000" smtClean="0"/>
              <a:t>Kontrolní mechanismus u NNO je nahrazen vyšší vzájemnou </a:t>
            </a:r>
            <a:r>
              <a:rPr lang="cs-CZ" sz="2000" b="1" smtClean="0"/>
              <a:t>důvěrou</a:t>
            </a:r>
            <a:r>
              <a:rPr lang="cs-CZ" sz="2000" smtClean="0"/>
              <a:t> mezi stranami.</a:t>
            </a:r>
          </a:p>
        </p:txBody>
      </p:sp>
      <p:pic>
        <p:nvPicPr>
          <p:cNvPr id="5120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191000"/>
            <a:ext cx="26670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Rectangle 5"/>
          <p:cNvSpPr>
            <a:spLocks noChangeArrowheads="1"/>
          </p:cNvSpPr>
          <p:nvPr/>
        </p:nvSpPr>
        <p:spPr bwMode="auto">
          <a:xfrm>
            <a:off x="2362200" y="6172200"/>
            <a:ext cx="1031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 sz="800"/>
              <a:t>blog.q-notes.com</a:t>
            </a:r>
            <a:r>
              <a:rPr lang="en-GB"/>
              <a:t> </a:t>
            </a:r>
          </a:p>
        </p:txBody>
      </p:sp>
      <p:sp>
        <p:nvSpPr>
          <p:cNvPr id="51205" name="Text Box 6"/>
          <p:cNvSpPr txBox="1">
            <a:spLocks noChangeArrowheads="1"/>
          </p:cNvSpPr>
          <p:nvPr/>
        </p:nvSpPr>
        <p:spPr bwMode="auto">
          <a:xfrm>
            <a:off x="4556125" y="4303713"/>
            <a:ext cx="3498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/>
              <a:t>Nestátní nezisková organizace</a:t>
            </a:r>
          </a:p>
        </p:txBody>
      </p:sp>
      <p:sp>
        <p:nvSpPr>
          <p:cNvPr id="51206" name="Line 7"/>
          <p:cNvSpPr>
            <a:spLocks noChangeShapeType="1"/>
          </p:cNvSpPr>
          <p:nvPr/>
        </p:nvSpPr>
        <p:spPr bwMode="auto">
          <a:xfrm flipV="1">
            <a:off x="5410200" y="4876800"/>
            <a:ext cx="9144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51207" name="Text Box 8"/>
          <p:cNvSpPr txBox="1">
            <a:spLocks noChangeArrowheads="1"/>
          </p:cNvSpPr>
          <p:nvPr/>
        </p:nvSpPr>
        <p:spPr bwMode="auto">
          <a:xfrm>
            <a:off x="4098925" y="5522913"/>
            <a:ext cx="2470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/>
              <a:t>Důvěra (nejde o zisk)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z="2400" b="1" smtClean="0"/>
              <a:t>Základní teorie neziskových organizací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sz="2000" b="1" smtClean="0"/>
              <a:t>Teorie státu blahobytu</a:t>
            </a:r>
          </a:p>
          <a:p>
            <a:r>
              <a:rPr lang="cs-CZ" sz="2000" smtClean="0"/>
              <a:t>Třetí sektor je „na ústupu“, neboť se zdokonalují a rostou tržní vztahy a roste odpovědnost státu.</a:t>
            </a:r>
          </a:p>
          <a:p>
            <a:endParaRPr lang="cs-CZ" sz="2000" b="1" smtClean="0"/>
          </a:p>
        </p:txBody>
      </p:sp>
      <p:sp>
        <p:nvSpPr>
          <p:cNvPr id="53251" name="Text Box 4"/>
          <p:cNvSpPr txBox="1">
            <a:spLocks noChangeArrowheads="1"/>
          </p:cNvSpPr>
          <p:nvPr/>
        </p:nvSpPr>
        <p:spPr bwMode="auto">
          <a:xfrm>
            <a:off x="2438400" y="5638800"/>
            <a:ext cx="3498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/>
              <a:t>Nestátní neziskové organizace</a:t>
            </a:r>
          </a:p>
        </p:txBody>
      </p:sp>
      <p:sp>
        <p:nvSpPr>
          <p:cNvPr id="53252" name="Line 5"/>
          <p:cNvSpPr>
            <a:spLocks noChangeShapeType="1"/>
          </p:cNvSpPr>
          <p:nvPr/>
        </p:nvSpPr>
        <p:spPr bwMode="auto">
          <a:xfrm flipV="1">
            <a:off x="4724400" y="4648200"/>
            <a:ext cx="9144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53253" name="Line 6"/>
          <p:cNvSpPr>
            <a:spLocks noChangeShapeType="1"/>
          </p:cNvSpPr>
          <p:nvPr/>
        </p:nvSpPr>
        <p:spPr bwMode="auto">
          <a:xfrm flipH="1" flipV="1">
            <a:off x="2514600" y="4648200"/>
            <a:ext cx="6858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53254" name="Text Box 7"/>
          <p:cNvSpPr txBox="1">
            <a:spLocks noChangeArrowheads="1"/>
          </p:cNvSpPr>
          <p:nvPr/>
        </p:nvSpPr>
        <p:spPr bwMode="auto">
          <a:xfrm>
            <a:off x="5257800" y="4114800"/>
            <a:ext cx="61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/>
              <a:t>Stát</a:t>
            </a:r>
          </a:p>
        </p:txBody>
      </p:sp>
      <p:sp>
        <p:nvSpPr>
          <p:cNvPr id="53255" name="Text Box 8"/>
          <p:cNvSpPr txBox="1">
            <a:spLocks noChangeArrowheads="1"/>
          </p:cNvSpPr>
          <p:nvPr/>
        </p:nvSpPr>
        <p:spPr bwMode="auto">
          <a:xfrm>
            <a:off x="2286000" y="4114800"/>
            <a:ext cx="552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/>
              <a:t>Trh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z="2400" b="1" smtClean="0"/>
              <a:t>Základní teorie neziskových organizací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sz="2000" b="1" smtClean="0"/>
              <a:t>Teorie vzájemné závislosti</a:t>
            </a:r>
          </a:p>
          <a:p>
            <a:r>
              <a:rPr lang="cs-CZ" sz="2000" smtClean="0"/>
              <a:t>Stát využívá rychlejších reakcí NNO na potřeby lidí a jejich schopnosti získat veřejnou podporu a zájem.</a:t>
            </a:r>
          </a:p>
          <a:p>
            <a:r>
              <a:rPr lang="cs-CZ" sz="2000" smtClean="0"/>
              <a:t>Druhým důvodem je „selhání neziskových organizací“:</a:t>
            </a:r>
          </a:p>
          <a:p>
            <a:pPr>
              <a:buFont typeface="Arial" charset="0"/>
              <a:buNone/>
            </a:pPr>
            <a:r>
              <a:rPr lang="cs-CZ" sz="2000" i="1" smtClean="0"/>
              <a:t>Filantropická nedostatečnost </a:t>
            </a:r>
            <a:r>
              <a:rPr lang="cs-CZ" sz="2000" smtClean="0"/>
              <a:t>(nedostatečné zdroje)</a:t>
            </a:r>
          </a:p>
          <a:p>
            <a:pPr>
              <a:buFont typeface="Arial" charset="0"/>
              <a:buNone/>
            </a:pPr>
            <a:r>
              <a:rPr lang="cs-CZ" sz="2000" i="1" smtClean="0"/>
              <a:t>Filantropický paternalismus </a:t>
            </a:r>
            <a:r>
              <a:rPr lang="cs-CZ" sz="2000" smtClean="0"/>
              <a:t>(míjení se potřebami na straně poptávky, rozhodování za klienta, nepodpoření samostatnosti a sebedůvěry)</a:t>
            </a:r>
          </a:p>
          <a:p>
            <a:pPr>
              <a:buFont typeface="Arial" charset="0"/>
              <a:buNone/>
            </a:pPr>
            <a:r>
              <a:rPr lang="cs-CZ" sz="2000" i="1" smtClean="0"/>
              <a:t>Filantropický amatérismus </a:t>
            </a:r>
            <a:r>
              <a:rPr lang="cs-CZ" sz="2000" smtClean="0"/>
              <a:t>(neodbornost, nízká kvalifikace)</a:t>
            </a:r>
          </a:p>
          <a:p>
            <a:pPr>
              <a:buFont typeface="Arial" charset="0"/>
              <a:buNone/>
            </a:pPr>
            <a:r>
              <a:rPr lang="cs-CZ" sz="2000" i="1" smtClean="0"/>
              <a:t>Filantropický partikularismus </a:t>
            </a:r>
            <a:r>
              <a:rPr lang="cs-CZ" sz="2000" smtClean="0"/>
              <a:t>(ani neziskové organizace v dostatečné míře a kvalitně nemohou pokrýt všechny existující potřeby)</a:t>
            </a:r>
            <a:endParaRPr lang="cs-CZ" sz="2000" i="1" smtClean="0"/>
          </a:p>
          <a:p>
            <a:endParaRPr lang="cs-CZ" sz="2000" i="1" smtClean="0"/>
          </a:p>
        </p:txBody>
      </p:sp>
      <p:sp>
        <p:nvSpPr>
          <p:cNvPr id="55299" name="Text Box 4"/>
          <p:cNvSpPr txBox="1">
            <a:spLocks noChangeArrowheads="1"/>
          </p:cNvSpPr>
          <p:nvPr/>
        </p:nvSpPr>
        <p:spPr bwMode="auto">
          <a:xfrm>
            <a:off x="1889125" y="5599113"/>
            <a:ext cx="615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/>
              <a:t>Stát</a:t>
            </a:r>
          </a:p>
        </p:txBody>
      </p:sp>
      <p:cxnSp>
        <p:nvCxnSpPr>
          <p:cNvPr id="55300" name="AutoShape 5"/>
          <p:cNvCxnSpPr>
            <a:cxnSpLocks noChangeShapeType="1"/>
            <a:stCxn id="55298" idx="2"/>
            <a:endCxn id="55298" idx="2"/>
          </p:cNvCxnSpPr>
          <p:nvPr/>
        </p:nvCxnSpPr>
        <p:spPr bwMode="auto">
          <a:xfrm>
            <a:off x="4572000" y="6126163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55301" name="Line 6"/>
          <p:cNvSpPr>
            <a:spLocks noChangeShapeType="1"/>
          </p:cNvSpPr>
          <p:nvPr/>
        </p:nvSpPr>
        <p:spPr bwMode="auto">
          <a:xfrm>
            <a:off x="2590800" y="5791200"/>
            <a:ext cx="2209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55302" name="Text Box 7"/>
          <p:cNvSpPr txBox="1">
            <a:spLocks noChangeArrowheads="1"/>
          </p:cNvSpPr>
          <p:nvPr/>
        </p:nvSpPr>
        <p:spPr bwMode="auto">
          <a:xfrm>
            <a:off x="5029200" y="5562600"/>
            <a:ext cx="3498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/>
              <a:t>Nestátní neziskové organizace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cs-CZ" sz="1600" kern="0" dirty="0">
                <a:solidFill>
                  <a:srgbClr val="000000"/>
                </a:solidFill>
                <a:latin typeface="Arial"/>
              </a:rPr>
              <a:t>REKTOŘÍK, J. (2007): Organizace neziskového sektoru. Praha: </a:t>
            </a:r>
            <a:r>
              <a:rPr lang="cs-CZ" sz="1600" kern="0" dirty="0" err="1">
                <a:solidFill>
                  <a:srgbClr val="000000"/>
                </a:solidFill>
                <a:latin typeface="Arial"/>
              </a:rPr>
              <a:t>Ekopress</a:t>
            </a:r>
            <a:r>
              <a:rPr lang="cs-CZ" sz="1600" kern="0" dirty="0">
                <a:solidFill>
                  <a:srgbClr val="000000"/>
                </a:solidFill>
                <a:latin typeface="Arial"/>
              </a:rPr>
              <a:t>, ISBN 978-80-86929-25-5. s. 23–32.</a:t>
            </a: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cs-CZ" sz="1600" kern="0" dirty="0">
                <a:solidFill>
                  <a:srgbClr val="000000"/>
                </a:solidFill>
                <a:latin typeface="Arial"/>
              </a:rPr>
              <a:t>SKOVAJSA et al. (2010): Občanský sektor. Organizovaná občanská společnost v české republice. Praha: Portál. ISBN 978-80-7367-681-0. s. 62–109.</a:t>
            </a: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cs-CZ" sz="1600" kern="0" dirty="0">
                <a:solidFill>
                  <a:srgbClr val="000000"/>
                </a:solidFill>
                <a:latin typeface="Arial"/>
              </a:rPr>
              <a:t>Dohnalová, M., Malina, J., Müller, J. (2003): Občanská společnost: Minulost – současnost – budoucnost. Panoráma biologické a sociokulturní antropologie. Modulové učební texty pro studenty antropologie a “příbuzných oborů”. Brno: NADACE UNIVERSITAS V BRNĚ – AKADEMICKÉ NAKLADATELSTVÍ CERM V BRNĚ – MASARYKOVA UNIVERZITA V BRNĚ - NAKLADATELSTVÍ A VYDAVATELSTVÍ NAUMA V BRNĚ. ISBN 80-7204-278-5. </a:t>
            </a: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cs-CZ" sz="1600" kern="0" dirty="0" err="1">
                <a:solidFill>
                  <a:srgbClr val="000000"/>
                </a:solidFill>
                <a:latin typeface="Arial"/>
              </a:rPr>
              <a:t>Hyánek</a:t>
            </a:r>
            <a:r>
              <a:rPr lang="cs-CZ" sz="1600" kern="0" dirty="0">
                <a:solidFill>
                  <a:srgbClr val="000000"/>
                </a:solidFill>
                <a:latin typeface="Arial"/>
              </a:rPr>
              <a:t>, V. (2004): Ekonomika neziskových organizací. DSO. Brno: ESF MU. ISBN 80-210-3501-3.</a:t>
            </a: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cs-CZ" sz="1600" kern="0" dirty="0">
                <a:solidFill>
                  <a:srgbClr val="000000"/>
                </a:solidFill>
                <a:latin typeface="Arial"/>
              </a:rPr>
              <a:t>Kohoutek, Rudolf, </a:t>
            </a:r>
            <a:r>
              <a:rPr lang="cs-CZ" sz="1600" kern="0" dirty="0" err="1">
                <a:solidFill>
                  <a:srgbClr val="000000"/>
                </a:solidFill>
                <a:latin typeface="Arial"/>
              </a:rPr>
              <a:t>Štěpník</a:t>
            </a:r>
            <a:r>
              <a:rPr lang="cs-CZ" sz="1600" kern="0" dirty="0">
                <a:solidFill>
                  <a:srgbClr val="000000"/>
                </a:solidFill>
                <a:latin typeface="Arial"/>
              </a:rPr>
              <a:t>, Jaroslav, </a:t>
            </a:r>
            <a:r>
              <a:rPr lang="cs-CZ" sz="1600" kern="0" dirty="0" err="1">
                <a:solidFill>
                  <a:srgbClr val="000000"/>
                </a:solidFill>
                <a:latin typeface="Arial"/>
              </a:rPr>
              <a:t>Ocetková</a:t>
            </a:r>
            <a:r>
              <a:rPr lang="cs-CZ" sz="1600" kern="0" dirty="0">
                <a:solidFill>
                  <a:srgbClr val="000000"/>
                </a:solidFill>
                <a:latin typeface="Arial"/>
              </a:rPr>
              <a:t>, Irena (1998): Základy sociální psychologie. Brno: CERM. ISBN 80-7204-064-2. </a:t>
            </a: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cs-CZ" sz="1600" kern="0" dirty="0" err="1">
                <a:solidFill>
                  <a:srgbClr val="000000"/>
                </a:solidFill>
                <a:latin typeface="Arial"/>
              </a:rPr>
              <a:t>Škarabelová</a:t>
            </a:r>
            <a:r>
              <a:rPr lang="cs-CZ" sz="1600" kern="0" dirty="0">
                <a:solidFill>
                  <a:srgbClr val="000000"/>
                </a:solidFill>
                <a:latin typeface="Arial"/>
              </a:rPr>
              <a:t>, Simona a kol. (2002): Když se řekne nezisková organizace. Příručka pro zastupitele krajů, měst a obcí. Brno: ESF MU. ISBN 80-210-3031-3.</a:t>
            </a: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cs-CZ" sz="1600" kern="0" dirty="0">
                <a:solidFill>
                  <a:srgbClr val="000000"/>
                </a:solidFill>
                <a:latin typeface="Arial"/>
              </a:rPr>
              <a:t>Slovník antropologie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Koncept občanské společnosti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000" smtClean="0"/>
              <a:t>V </a:t>
            </a:r>
            <a:r>
              <a:rPr lang="cs-CZ" sz="2000" b="1" smtClean="0"/>
              <a:t>pozdně novověkých koncepcích</a:t>
            </a:r>
            <a:r>
              <a:rPr lang="cs-CZ" sz="2000" smtClean="0"/>
              <a:t> je pojem občanské společnosti protikladem necivilizovanosti (vlastní despotickému a hypotetickému přirozenému způsobu vlády) – opakem je stav vlády práva, vztahy a spory jsou upraveny právem, převládá slušnost a občanské partnerství.</a:t>
            </a:r>
          </a:p>
          <a:p>
            <a:pPr eaLnBrk="1" hangingPunct="1"/>
            <a:r>
              <a:rPr lang="cs-CZ" sz="2000" smtClean="0"/>
              <a:t>Občanská společnost: městský způsob života, aktivní občanský život, obchodní dovednosti, výrazný morální náboj a etická sféra života.</a:t>
            </a:r>
          </a:p>
          <a:p>
            <a:pPr eaLnBrk="1" hangingPunct="1"/>
            <a:r>
              <a:rPr lang="cs-CZ" sz="2000" smtClean="0"/>
              <a:t>Klíčové je </a:t>
            </a:r>
            <a:r>
              <a:rPr lang="cs-CZ" sz="2000" b="1" smtClean="0"/>
              <a:t>oddělení občanské společnosti od státu</a:t>
            </a:r>
            <a:r>
              <a:rPr lang="cs-CZ" sz="2000" smtClean="0"/>
              <a:t>.</a:t>
            </a:r>
            <a:r>
              <a:rPr lang="cs-CZ" sz="2000" smtClean="0">
                <a:latin typeface="Arial" charset="0"/>
              </a:rPr>
              <a:t> </a:t>
            </a:r>
            <a:endParaRPr lang="cs-CZ" sz="2000" smtClean="0"/>
          </a:p>
          <a:p>
            <a:pPr eaLnBrk="1" hangingPunct="1"/>
            <a:r>
              <a:rPr lang="cs-CZ" sz="2000" smtClean="0"/>
              <a:t>Na přelomu 19./20. století se občanská společnost </a:t>
            </a:r>
            <a:r>
              <a:rPr lang="cs-CZ" sz="2000" b="1" smtClean="0"/>
              <a:t>odděluje a distancuje i od trhu</a:t>
            </a:r>
            <a:r>
              <a:rPr lang="cs-CZ" sz="2000" smtClean="0"/>
              <a:t> a jeho negativních souvislostí</a:t>
            </a:r>
          </a:p>
          <a:p>
            <a:pPr eaLnBrk="1" hangingPunct="1"/>
            <a:endParaRPr lang="cs-CZ" sz="2000" smtClean="0">
              <a:latin typeface="Arial" charset="0"/>
            </a:endParaRPr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3663" y="4848225"/>
            <a:ext cx="254317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2362200" y="6643688"/>
            <a:ext cx="275748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800">
                <a:latin typeface="Calibri" pitchFamily="34" charset="0"/>
              </a:rPr>
              <a:t>https://www.msu.edu/~lotz/classes/f2006intersubjectivity/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Koncept občanské společnosti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ja-JP" sz="2000" smtClean="0">
                <a:cs typeface="ＭＳ Ｐゴシック"/>
              </a:rPr>
              <a:t>Význam dobrovolné, spontánní činnosti občanů ve veřejném zájmu začal vystupovat do popředí v 19. století…</a:t>
            </a:r>
          </a:p>
          <a:p>
            <a:pPr>
              <a:lnSpc>
                <a:spcPct val="90000"/>
              </a:lnSpc>
            </a:pPr>
            <a:endParaRPr lang="cs-CZ" altLang="ja-JP" sz="2000" smtClean="0">
              <a:cs typeface="ＭＳ Ｐゴシック"/>
            </a:endParaRPr>
          </a:p>
          <a:p>
            <a:pPr>
              <a:lnSpc>
                <a:spcPct val="90000"/>
              </a:lnSpc>
            </a:pPr>
            <a:r>
              <a:rPr lang="cs-CZ" sz="2000" smtClean="0"/>
              <a:t>souvislosti: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000" smtClean="0"/>
              <a:t>růst moci státu (po VFR)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000" smtClean="0"/>
              <a:t>industrializace (spojena s hmotnou i mravní bídou)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000" smtClean="0"/>
              <a:t>sekularizace (Armáda spásy-křesťanský základ, nicméně vlastní, na církvi nezávislá organizace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000" smtClean="0"/>
              <a:t>národní hnutí (České prostředí, kde národ nemá svůj stát).</a:t>
            </a:r>
            <a:r>
              <a:rPr lang="cs-CZ" altLang="ja-JP" sz="2000" smtClean="0">
                <a:cs typeface="ＭＳ Ｐゴシック"/>
              </a:rPr>
              <a:t> </a:t>
            </a:r>
            <a:endParaRPr lang="cs-CZ" sz="2000" smtClean="0"/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219200"/>
            <a:ext cx="333375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7764463" y="1524000"/>
            <a:ext cx="13795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800"/>
              <a:t>http://18-stoleti.navajo.cz</a:t>
            </a:r>
            <a:r>
              <a:rPr lang="cs-CZ"/>
              <a:t>/</a:t>
            </a:r>
          </a:p>
        </p:txBody>
      </p:sp>
      <p:pic>
        <p:nvPicPr>
          <p:cNvPr id="2150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3733800"/>
            <a:ext cx="2590800" cy="198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Rectangle 7"/>
          <p:cNvSpPr>
            <a:spLocks noChangeArrowheads="1"/>
          </p:cNvSpPr>
          <p:nvPr/>
        </p:nvSpPr>
        <p:spPr bwMode="auto">
          <a:xfrm>
            <a:off x="5795963" y="5715000"/>
            <a:ext cx="334803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800"/>
              <a:t>http://blogs.princeton.edu/writingart2/archives/2004/11/page_one.html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2"/>
          <p:cNvSpPr txBox="1">
            <a:spLocks noChangeArrowheads="1"/>
          </p:cNvSpPr>
          <p:nvPr/>
        </p:nvSpPr>
        <p:spPr bwMode="auto">
          <a:xfrm>
            <a:off x="3717925" y="341313"/>
            <a:ext cx="1416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/>
              <a:t>Společnost</a:t>
            </a:r>
            <a:endParaRPr lang="en-GB" b="1"/>
          </a:p>
        </p:txBody>
      </p:sp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1127125" y="874713"/>
            <a:ext cx="2736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i="1">
                <a:solidFill>
                  <a:srgbClr val="006600"/>
                </a:solidFill>
              </a:rPr>
              <a:t>Modernizace, urbanizace</a:t>
            </a:r>
            <a:endParaRPr lang="en-GB" i="1">
              <a:solidFill>
                <a:srgbClr val="006600"/>
              </a:solidFill>
            </a:endParaRP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5013325" y="874713"/>
            <a:ext cx="971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i="1">
                <a:solidFill>
                  <a:srgbClr val="006600"/>
                </a:solidFill>
              </a:rPr>
              <a:t>Mobilita</a:t>
            </a:r>
            <a:endParaRPr lang="en-GB" i="1">
              <a:solidFill>
                <a:srgbClr val="006600"/>
              </a:solidFill>
            </a:endParaRPr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288925" y="1408113"/>
            <a:ext cx="3917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Na státu nezávislá hospodářská moc</a:t>
            </a:r>
            <a:endParaRPr lang="en-GB"/>
          </a:p>
        </p:txBody>
      </p:sp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4184650" y="1447800"/>
            <a:ext cx="4959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Zhroucení tradičních struktur místní organizace</a:t>
            </a:r>
            <a:endParaRPr lang="en-GB"/>
          </a:p>
        </p:txBody>
      </p:sp>
      <p:sp>
        <p:nvSpPr>
          <p:cNvPr id="22534" name="Line 7"/>
          <p:cNvSpPr>
            <a:spLocks noChangeShapeType="1"/>
          </p:cNvSpPr>
          <p:nvPr/>
        </p:nvSpPr>
        <p:spPr bwMode="auto">
          <a:xfrm flipH="1">
            <a:off x="3352800" y="6096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2535" name="Line 8"/>
          <p:cNvSpPr>
            <a:spLocks noChangeShapeType="1"/>
          </p:cNvSpPr>
          <p:nvPr/>
        </p:nvSpPr>
        <p:spPr bwMode="auto">
          <a:xfrm>
            <a:off x="5105400" y="6096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2536" name="Line 9"/>
          <p:cNvSpPr>
            <a:spLocks noChangeShapeType="1"/>
          </p:cNvSpPr>
          <p:nvPr/>
        </p:nvSpPr>
        <p:spPr bwMode="auto">
          <a:xfrm>
            <a:off x="3200400" y="121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2537" name="Line 10"/>
          <p:cNvSpPr>
            <a:spLocks noChangeShapeType="1"/>
          </p:cNvSpPr>
          <p:nvPr/>
        </p:nvSpPr>
        <p:spPr bwMode="auto">
          <a:xfrm>
            <a:off x="5486400" y="1295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2538" name="Line 11"/>
          <p:cNvSpPr>
            <a:spLocks noChangeShapeType="1"/>
          </p:cNvSpPr>
          <p:nvPr/>
        </p:nvSpPr>
        <p:spPr bwMode="auto">
          <a:xfrm>
            <a:off x="4114800" y="1905000"/>
            <a:ext cx="0" cy="45720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2539" name="Text Box 12"/>
          <p:cNvSpPr txBox="1">
            <a:spLocks noChangeArrowheads="1"/>
          </p:cNvSpPr>
          <p:nvPr/>
        </p:nvSpPr>
        <p:spPr bwMode="auto">
          <a:xfrm>
            <a:off x="2232025" y="2398713"/>
            <a:ext cx="37655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/>
              <a:t>Stmelování společnosti na základě</a:t>
            </a:r>
            <a:r>
              <a:rPr lang="cs-CZ" b="1"/>
              <a:t> </a:t>
            </a:r>
          </a:p>
          <a:p>
            <a:pPr algn="ctr"/>
            <a:r>
              <a:rPr lang="cs-CZ" b="1" i="1"/>
              <a:t>veřejné společné komunikace</a:t>
            </a:r>
          </a:p>
          <a:p>
            <a:pPr algn="ctr"/>
            <a:r>
              <a:rPr lang="cs-CZ" b="1"/>
              <a:t>Nosič:jazyk</a:t>
            </a:r>
            <a:endParaRPr lang="en-GB" b="1"/>
          </a:p>
        </p:txBody>
      </p:sp>
      <p:sp>
        <p:nvSpPr>
          <p:cNvPr id="22540" name="Text Box 13"/>
          <p:cNvSpPr txBox="1">
            <a:spLocks noChangeArrowheads="1"/>
          </p:cNvSpPr>
          <p:nvPr/>
        </p:nvSpPr>
        <p:spPr bwMode="auto">
          <a:xfrm>
            <a:off x="0" y="3276600"/>
            <a:ext cx="4133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A/ národní a jazykově homogenní státy</a:t>
            </a:r>
          </a:p>
          <a:p>
            <a:r>
              <a:rPr lang="en-GB">
                <a:sym typeface="Wingdings" pitchFamily="2" charset="2"/>
              </a:rPr>
              <a:t></a:t>
            </a:r>
            <a:r>
              <a:rPr lang="cs-CZ">
                <a:sym typeface="Wingdings" pitchFamily="2" charset="2"/>
              </a:rPr>
              <a:t>posílení demokratických tendencí</a:t>
            </a:r>
            <a:endParaRPr lang="en-GB">
              <a:sym typeface="Wingdings" pitchFamily="2" charset="2"/>
            </a:endParaRPr>
          </a:p>
        </p:txBody>
      </p:sp>
      <p:sp>
        <p:nvSpPr>
          <p:cNvPr id="22541" name="Text Box 14"/>
          <p:cNvSpPr txBox="1">
            <a:spLocks noChangeArrowheads="1"/>
          </p:cNvSpPr>
          <p:nvPr/>
        </p:nvSpPr>
        <p:spPr bwMode="auto">
          <a:xfrm>
            <a:off x="4419600" y="3273425"/>
            <a:ext cx="42862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B/ „nové národy“ se organizují mimo stát</a:t>
            </a:r>
          </a:p>
          <a:p>
            <a:r>
              <a:rPr lang="cs-CZ">
                <a:sym typeface="Wingdings" pitchFamily="2" charset="2"/>
              </a:rPr>
              <a:t>cíle: nejdříve kulturní a jazykové…</a:t>
            </a:r>
          </a:p>
          <a:p>
            <a:r>
              <a:rPr lang="cs-CZ">
                <a:sym typeface="Wingdings" pitchFamily="2" charset="2"/>
              </a:rPr>
              <a:t>Poté politické</a:t>
            </a:r>
          </a:p>
        </p:txBody>
      </p:sp>
      <p:pic>
        <p:nvPicPr>
          <p:cNvPr id="22542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962400"/>
            <a:ext cx="381000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400" b="1" smtClean="0"/>
              <a:t>Koncept občanské společnosti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000" b="1" smtClean="0"/>
              <a:t>Sociokulturní: </a:t>
            </a:r>
          </a:p>
          <a:p>
            <a:pPr eaLnBrk="1" hangingPunct="1">
              <a:buFontTx/>
              <a:buNone/>
            </a:pPr>
            <a:r>
              <a:rPr lang="cs-CZ" sz="2000" smtClean="0"/>
              <a:t>•	Občanská společnost, dle </a:t>
            </a:r>
            <a:r>
              <a:rPr lang="cs-CZ" sz="2000" b="1" smtClean="0"/>
              <a:t>generalistů</a:t>
            </a:r>
            <a:r>
              <a:rPr lang="cs-CZ" sz="2000" smtClean="0"/>
              <a:t>, představuje celou společnost či politický systém, který je spojen s určitými rysy (například volným trhem, kultivovanými vztahy mezi lidmi). Představiteli tohoto proudu jsou například Ernest Gellner (1925–1995), Victor Pérez-Díaz.</a:t>
            </a:r>
          </a:p>
        </p:txBody>
      </p:sp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3505200"/>
            <a:ext cx="23812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5562600" y="5943600"/>
            <a:ext cx="284003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800">
                <a:latin typeface="Calibri" pitchFamily="34" charset="0"/>
              </a:rPr>
              <a:t>http://www.phillwebb.net/topics/society/Gellner/Gellner.htm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000" b="1" smtClean="0"/>
              <a:t>Maximalisté</a:t>
            </a:r>
            <a:r>
              <a:rPr lang="cs-CZ" sz="2000" smtClean="0"/>
              <a:t> jsou představiteli tzv. deštníkového konceptu (umbrella-like concept), dle kterého je občanskou společností vše, co stojí mimo stát a rodinu, tedy i veřejné mínění, politické strany, vysoké školy atd.. Občanská společnost potřebuje trh jako civilizující prostředek. Trh posiluje sebevědomí, učí toleranci a smyslu pro pluralitu. Občanská společnost je podobně jako i jiné sféry oblastí egoismu, individuálního sobectví a svobodného naplňování soukromých cílů. Nicméně spolu s odpovědností a občanským sebeuvědoměním vytváří dynamickou podporu. Zástupci tohoto pojetí v českém prostředí jsou  Charles Taylor (*1931), Petr Pithart (*1941) či Václav Havel (*1936).</a:t>
            </a:r>
          </a:p>
        </p:txBody>
      </p:sp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3581400"/>
            <a:ext cx="192405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5"/>
          <p:cNvSpPr>
            <a:spLocks noChangeArrowheads="1"/>
          </p:cNvSpPr>
          <p:nvPr/>
        </p:nvSpPr>
        <p:spPr bwMode="auto">
          <a:xfrm>
            <a:off x="4953000" y="6248400"/>
            <a:ext cx="331311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800">
                <a:latin typeface="Calibri" pitchFamily="34" charset="0"/>
              </a:rPr>
              <a:t>http://www.cojeco.cz/index.php?s_lang=2&amp;detail=1&amp;id_desc=385897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5532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1800" smtClean="0"/>
              <a:t>Minimalisté (</a:t>
            </a:r>
            <a:r>
              <a:rPr lang="cs-CZ" sz="1800" i="1" smtClean="0"/>
              <a:t>„Občanská společnost u těchto autorů označuje především doménu kulturních předpokladů, zažitých tradic, hodnot a norem, implicitně sdílených způsobů a mravů, jež podmiňují myšlení i jednání každého člena společnosti. Občanská společnost je zde synonymem hodnotového konsensu, rozvinuté komunity, jež je svázána těsnou sítí interpersonálních vztahů loajality, závazků a  solidarity….“</a:t>
            </a:r>
            <a:r>
              <a:rPr lang="cs-CZ" sz="1800" smtClean="0"/>
              <a:t>  OS: odlišení od státu, ekonomiky a sfér, které neposkytují oporu pro vzájemnou solidaritu. Navazují na Alexise de Tocquevilla a Antonia Gramsciho. Tento přístup je využit pro vymezení antropologie občanské společnosti (Jeffrey Alexander). Současní levicoví autoři: Habermas 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1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1800" b="1" smtClean="0"/>
              <a:t>Ekonomické čili redukcionistické pojetí</a:t>
            </a:r>
            <a:r>
              <a:rPr lang="cs-CZ" sz="1800" smtClean="0"/>
              <a:t> – současné podoby: levicové (socialismus, komunismus-beztřídní znamená bezkonfliktní), kapitalistické (minimalizace role státu, svoboda volby). Marx: OS výsledkem historického vývoje, stát je donucovací instituci, která odráží a rozvíjí konkrétní, historicky dané zájmy občanské společnosti.</a:t>
            </a:r>
          </a:p>
          <a:p>
            <a:pPr eaLnBrk="1" hangingPunct="1">
              <a:lnSpc>
                <a:spcPct val="80000"/>
              </a:lnSpc>
            </a:pPr>
            <a:endParaRPr lang="cs-CZ" sz="1800" smtClean="0"/>
          </a:p>
        </p:txBody>
      </p:sp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48500" y="2438400"/>
            <a:ext cx="20955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ctangle 5"/>
          <p:cNvSpPr>
            <a:spLocks noChangeArrowheads="1"/>
          </p:cNvSpPr>
          <p:nvPr/>
        </p:nvSpPr>
        <p:spPr bwMode="auto">
          <a:xfrm>
            <a:off x="6184900" y="6248400"/>
            <a:ext cx="29591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900">
                <a:latin typeface="Calibri" pitchFamily="34" charset="0"/>
              </a:rPr>
              <a:t>http://www.yale.edu/sociology/faculty/pages/alexander/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2074</Words>
  <Application>Microsoft Office PowerPoint</Application>
  <PresentationFormat>On-screen Show (4:3)</PresentationFormat>
  <Paragraphs>269</Paragraphs>
  <Slides>35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Šablona návrhu</vt:lpstr>
      </vt:variant>
      <vt:variant>
        <vt:i4>4</vt:i4>
      </vt:variant>
      <vt:variant>
        <vt:lpstr>Nadpisy snímků</vt:lpstr>
      </vt:variant>
      <vt:variant>
        <vt:i4>35</vt:i4>
      </vt:variant>
    </vt:vector>
  </HeadingPairs>
  <TitlesOfParts>
    <vt:vector size="43" baseType="lpstr">
      <vt:lpstr>Arial</vt:lpstr>
      <vt:lpstr>Calibri</vt:lpstr>
      <vt:lpstr>Wingdings</vt:lpstr>
      <vt:lpstr>ＭＳ Ｐゴシック</vt:lpstr>
      <vt:lpstr>Motiv sady Office</vt:lpstr>
      <vt:lpstr>Motiv sady Office</vt:lpstr>
      <vt:lpstr>Motiv sady Office</vt:lpstr>
      <vt:lpstr>Motiv sady Office</vt:lpstr>
      <vt:lpstr> Občanská společnost </vt:lpstr>
      <vt:lpstr>Snímek 2</vt:lpstr>
      <vt:lpstr>Historie pojmu</vt:lpstr>
      <vt:lpstr>Koncept občanské společnosti</vt:lpstr>
      <vt:lpstr>Koncept občanské společnosti</vt:lpstr>
      <vt:lpstr>Snímek 6</vt:lpstr>
      <vt:lpstr>Koncept občanské společnosti</vt:lpstr>
      <vt:lpstr>Snímek 8</vt:lpstr>
      <vt:lpstr>Snímek 9</vt:lpstr>
      <vt:lpstr>Snímek 10</vt:lpstr>
      <vt:lpstr>Terminologie</vt:lpstr>
      <vt:lpstr>Terminologie</vt:lpstr>
      <vt:lpstr>Snímek 13</vt:lpstr>
      <vt:lpstr>Etapy vývoje české občanské společnosti</vt:lpstr>
      <vt:lpstr>Od poloviny 19. století-1918. Utváření občanské společnosti</vt:lpstr>
      <vt:lpstr>Spolkové tradice</vt:lpstr>
      <vt:lpstr>Spolkové tradice</vt:lpstr>
      <vt:lpstr>Snímek 18</vt:lpstr>
      <vt:lpstr>Snímek 19</vt:lpstr>
      <vt:lpstr>Snímek 20</vt:lpstr>
      <vt:lpstr>1918-1938</vt:lpstr>
      <vt:lpstr>Spolková tradice</vt:lpstr>
      <vt:lpstr>Snímek 23</vt:lpstr>
      <vt:lpstr>Snímek 24</vt:lpstr>
      <vt:lpstr>1938-1989</vt:lpstr>
      <vt:lpstr>Typologie organizací</vt:lpstr>
      <vt:lpstr>Právní formy OOS</vt:lpstr>
      <vt:lpstr>Strukturálně-operacionální definice NNO (Anheier a Salamon)</vt:lpstr>
      <vt:lpstr>Občanské sdružení</vt:lpstr>
      <vt:lpstr>Občanské sdružení</vt:lpstr>
      <vt:lpstr>Snímek 31</vt:lpstr>
      <vt:lpstr>Základní teorie neziskových organizací</vt:lpstr>
      <vt:lpstr>Základní teorie neziskových organizací</vt:lpstr>
      <vt:lpstr>Základní teorie neziskových organizací</vt:lpstr>
      <vt:lpstr>Snímek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U3V Občanská společnost </dc:title>
  <cp:lastModifiedBy>Malina J.</cp:lastModifiedBy>
  <cp:revision>14</cp:revision>
  <dcterms:modified xsi:type="dcterms:W3CDTF">2011-05-15T03:59:14Z</dcterms:modified>
</cp:coreProperties>
</file>