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4" r:id="rId3"/>
    <p:sldId id="291" r:id="rId4"/>
    <p:sldId id="256" r:id="rId5"/>
    <p:sldId id="275" r:id="rId6"/>
    <p:sldId id="276" r:id="rId7"/>
    <p:sldId id="292" r:id="rId8"/>
    <p:sldId id="294" r:id="rId9"/>
    <p:sldId id="273" r:id="rId10"/>
    <p:sldId id="277" r:id="rId11"/>
    <p:sldId id="278" r:id="rId12"/>
    <p:sldId id="258" r:id="rId13"/>
    <p:sldId id="279" r:id="rId14"/>
    <p:sldId id="287" r:id="rId15"/>
    <p:sldId id="289" r:id="rId16"/>
    <p:sldId id="288" r:id="rId17"/>
    <p:sldId id="302" r:id="rId18"/>
    <p:sldId id="290" r:id="rId19"/>
    <p:sldId id="285" r:id="rId20"/>
    <p:sldId id="298" r:id="rId21"/>
    <p:sldId id="286" r:id="rId22"/>
    <p:sldId id="280" r:id="rId23"/>
    <p:sldId id="299" r:id="rId24"/>
    <p:sldId id="283" r:id="rId25"/>
    <p:sldId id="300" r:id="rId26"/>
    <p:sldId id="297" r:id="rId27"/>
    <p:sldId id="295" r:id="rId28"/>
    <p:sldId id="296" r:id="rId29"/>
    <p:sldId id="281" r:id="rId30"/>
    <p:sldId id="272" r:id="rId31"/>
    <p:sldId id="259" r:id="rId32"/>
    <p:sldId id="269" r:id="rId3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-99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4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2D766C-8C97-40D4-BFA9-16842ABB6847}" type="datetimeFigureOut">
              <a:rPr lang="en-CA"/>
              <a:pPr>
                <a:defRPr/>
              </a:pPr>
              <a:t>08/05/2012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7BB40B-D22A-48F7-8810-74E67D9FAD9E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94C476-8479-4EFB-9DBB-A12A763A0B90}" type="datetimeFigureOut">
              <a:rPr lang="en-CA"/>
              <a:pPr>
                <a:defRPr/>
              </a:pPr>
              <a:t>08/05/2012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CD5F59-299C-4414-BB8A-3DD0B43F7C55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FFFA5E-55CF-4241-8988-666736AB377E}" type="datetimeFigureOut">
              <a:rPr lang="en-CA"/>
              <a:pPr>
                <a:defRPr/>
              </a:pPr>
              <a:t>08/05/2012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21277B-9C55-4981-9891-D745D029D62A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6E932F-1071-4CC9-8809-CC9E6A793F32}" type="datetimeFigureOut">
              <a:rPr lang="en-CA"/>
              <a:pPr>
                <a:defRPr/>
              </a:pPr>
              <a:t>08/05/2012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F21B1-F0C1-419E-B6C9-4B19DC1245C9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B130D1-98EB-4F71-A660-44144D1A9639}" type="datetimeFigureOut">
              <a:rPr lang="en-CA"/>
              <a:pPr>
                <a:defRPr/>
              </a:pPr>
              <a:t>08/05/2012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E2AE27-102A-491E-93BF-A6001F0C8C0A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0533CF-5F95-4B19-8C88-5B0D8C5D43E6}" type="datetimeFigureOut">
              <a:rPr lang="en-CA"/>
              <a:pPr>
                <a:defRPr/>
              </a:pPr>
              <a:t>08/05/2012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BF0984-59B9-45D7-891A-EAE09ABA8967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2F6AA3-2956-43D0-8CC3-9CB36B09A488}" type="datetimeFigureOut">
              <a:rPr lang="en-CA"/>
              <a:pPr>
                <a:defRPr/>
              </a:pPr>
              <a:t>08/05/2012</a:t>
            </a:fld>
            <a:endParaRPr lang="en-CA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A55EB-CC0F-4CF4-BA0B-E71C93E438DF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601BB-74A6-46B5-8604-DD99520FCA1E}" type="datetimeFigureOut">
              <a:rPr lang="en-CA"/>
              <a:pPr>
                <a:defRPr/>
              </a:pPr>
              <a:t>08/05/2012</a:t>
            </a:fld>
            <a:endParaRPr lang="en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A0AFE-0AAE-4266-BFF2-9EA42F75FC74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C3F449-93DC-4CF5-B67D-3478FEF6EA45}" type="datetimeFigureOut">
              <a:rPr lang="en-CA"/>
              <a:pPr>
                <a:defRPr/>
              </a:pPr>
              <a:t>08/05/2012</a:t>
            </a:fld>
            <a:endParaRPr lang="en-CA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8AACFB-2637-4E4D-B7B2-3EE037F106C4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37EDB-8E00-491B-A467-68ECE4633F0D}" type="datetimeFigureOut">
              <a:rPr lang="en-CA"/>
              <a:pPr>
                <a:defRPr/>
              </a:pPr>
              <a:t>08/05/2012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95AE1D-76F4-4791-8370-7C8FB09CCF12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9C6659-7228-44B3-AEBE-C2BBEB8E5CFD}" type="datetimeFigureOut">
              <a:rPr lang="en-CA"/>
              <a:pPr>
                <a:defRPr/>
              </a:pPr>
              <a:t>08/05/2012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3DE99-391D-4419-AC51-17A5624EC7E9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CA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E00EFAC-D089-4483-98CE-F77137471243}" type="datetimeFigureOut">
              <a:rPr lang="en-CA"/>
              <a:pPr>
                <a:defRPr/>
              </a:pPr>
              <a:t>08/05/2012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E42C93A-FFD4-43FE-AC97-39072206A9B2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1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9188" y="836712"/>
            <a:ext cx="6941323" cy="513986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/>
              <a:t>TRICLOSAN : </a:t>
            </a:r>
          </a:p>
          <a:p>
            <a:pPr algn="ctr"/>
            <a:r>
              <a:rPr lang="en-US" sz="3200" b="1" dirty="0" smtClean="0"/>
              <a:t>environmental exposure, </a:t>
            </a:r>
          </a:p>
          <a:p>
            <a:pPr algn="ctr"/>
            <a:r>
              <a:rPr lang="en-US" sz="3200" b="1" dirty="0" smtClean="0"/>
              <a:t>toxicity and mechanisms of action</a:t>
            </a:r>
          </a:p>
          <a:p>
            <a:pPr algn="ctr"/>
            <a:endParaRPr lang="en-US" sz="3200" b="1" dirty="0" smtClean="0"/>
          </a:p>
          <a:p>
            <a:pPr algn="ctr"/>
            <a:endParaRPr lang="en-US" sz="3200" b="1" dirty="0" smtClean="0"/>
          </a:p>
          <a:p>
            <a:pPr algn="ctr"/>
            <a:r>
              <a:rPr lang="en-US" sz="2400" i="1" dirty="0" smtClean="0"/>
              <a:t>Journal of Applied Toxicology 31: 285-311, 2011</a:t>
            </a:r>
          </a:p>
          <a:p>
            <a:pPr algn="ctr"/>
            <a:r>
              <a:rPr lang="en-US" sz="2400" i="1" dirty="0" err="1" smtClean="0"/>
              <a:t>Dann</a:t>
            </a:r>
            <a:r>
              <a:rPr lang="en-US" sz="2400" i="1" dirty="0" smtClean="0"/>
              <a:t> and </a:t>
            </a:r>
            <a:r>
              <a:rPr lang="en-US" sz="2400" i="1" dirty="0" err="1" smtClean="0"/>
              <a:t>Hontela</a:t>
            </a:r>
            <a:endParaRPr lang="en-US" sz="2400" i="1" dirty="0" smtClean="0"/>
          </a:p>
          <a:p>
            <a:pPr algn="ctr"/>
            <a:endParaRPr lang="en-US" sz="3200" b="1" dirty="0" smtClean="0"/>
          </a:p>
          <a:p>
            <a:pPr algn="ctr"/>
            <a:endParaRPr lang="en-US" sz="3200" b="1" dirty="0"/>
          </a:p>
          <a:p>
            <a:pPr algn="ctr"/>
            <a:r>
              <a:rPr lang="en-US" sz="2800" dirty="0" smtClean="0"/>
              <a:t>Innovation Lectures (INNOLEC</a:t>
            </a:r>
            <a:r>
              <a:rPr lang="en-US" sz="2800" dirty="0"/>
              <a:t>)</a:t>
            </a:r>
            <a:endParaRPr lang="en-US" sz="2800" dirty="0" smtClean="0"/>
          </a:p>
          <a:p>
            <a:pPr algn="ctr"/>
            <a:r>
              <a:rPr lang="en-US" sz="2800" dirty="0" smtClean="0"/>
              <a:t>Masaryk University, May 2012</a:t>
            </a:r>
            <a:endParaRPr lang="en-CA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836713"/>
            <a:ext cx="8404981" cy="5040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915816" y="6165304"/>
            <a:ext cx="31406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Bioaccumulation (?)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269336" y="-3945877"/>
            <a:ext cx="426023" cy="8820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795463" y="-891010"/>
            <a:ext cx="5553075" cy="899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5868144" y="1268760"/>
            <a:ext cx="720080" cy="10801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noFill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269336" y="-3945877"/>
            <a:ext cx="426023" cy="8820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630256" y="-2591237"/>
            <a:ext cx="1906282" cy="905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3603465" y="-291716"/>
            <a:ext cx="1952947" cy="8944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5652120" y="3356992"/>
            <a:ext cx="792088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332656"/>
            <a:ext cx="756084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oxicity of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Triclosan</a:t>
            </a:r>
            <a:endParaRPr lang="en-US" sz="3200" b="1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8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800" b="1" dirty="0" smtClean="0"/>
              <a:t>Algae are highly sensitive to TCS</a:t>
            </a:r>
          </a:p>
          <a:p>
            <a:r>
              <a:rPr lang="en-US" sz="2800" b="1" dirty="0"/>
              <a:t> </a:t>
            </a:r>
            <a:r>
              <a:rPr lang="en-US" sz="2800" b="1" dirty="0" smtClean="0"/>
              <a:t>	LC50 96 </a:t>
            </a:r>
            <a:r>
              <a:rPr lang="en-US" sz="2800" b="1" dirty="0" err="1" smtClean="0"/>
              <a:t>hr</a:t>
            </a:r>
            <a:r>
              <a:rPr lang="en-US" sz="2800" b="1" dirty="0" smtClean="0"/>
              <a:t> = 1-4 µg/L</a:t>
            </a:r>
          </a:p>
          <a:p>
            <a:endParaRPr lang="en-US" sz="2800" b="1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800" b="1" dirty="0" smtClean="0"/>
              <a:t>Invertebrates and fish </a:t>
            </a:r>
          </a:p>
          <a:p>
            <a:r>
              <a:rPr lang="en-US" sz="2800" b="1" dirty="0"/>
              <a:t> </a:t>
            </a:r>
            <a:r>
              <a:rPr lang="en-US" sz="2800" b="1" dirty="0" smtClean="0"/>
              <a:t>   average sensitivity</a:t>
            </a:r>
          </a:p>
          <a:p>
            <a:r>
              <a:rPr lang="en-US" sz="2800" b="1" dirty="0"/>
              <a:t>	</a:t>
            </a:r>
            <a:r>
              <a:rPr lang="en-US" sz="2800" b="1" dirty="0" smtClean="0"/>
              <a:t>	</a:t>
            </a:r>
          </a:p>
          <a:p>
            <a:endParaRPr lang="en-US" sz="2800" b="1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800" b="1" dirty="0" smtClean="0"/>
              <a:t>Amphibians - highly sensitive</a:t>
            </a:r>
          </a:p>
          <a:p>
            <a:r>
              <a:rPr lang="en-US" sz="2800" b="1" dirty="0"/>
              <a:t>	</a:t>
            </a:r>
            <a:r>
              <a:rPr lang="en-US" sz="2800" b="1" dirty="0" smtClean="0"/>
              <a:t>effects in tadpoles at 0.15 µg/L </a:t>
            </a:r>
            <a:endParaRPr lang="en-US" sz="2800" b="1" dirty="0"/>
          </a:p>
          <a:p>
            <a:r>
              <a:rPr lang="en-US" sz="2800" b="1" dirty="0" smtClean="0"/>
              <a:t>	effects on thyroid status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6" y="620688"/>
            <a:ext cx="4547874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861048"/>
            <a:ext cx="8182982" cy="2996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34822" y="548680"/>
            <a:ext cx="4031873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 smtClean="0"/>
              <a:t>Foran</a:t>
            </a:r>
            <a:r>
              <a:rPr lang="en-US" sz="2400" i="1" dirty="0" smtClean="0"/>
              <a:t> et al. 2000 </a:t>
            </a:r>
          </a:p>
          <a:p>
            <a:r>
              <a:rPr lang="en-US" sz="2400" i="1" dirty="0" smtClean="0"/>
              <a:t>Mar Environ Res</a:t>
            </a:r>
            <a:r>
              <a:rPr lang="en-US" sz="2400" b="1" dirty="0" smtClean="0"/>
              <a:t> </a:t>
            </a:r>
          </a:p>
          <a:p>
            <a:endParaRPr lang="en-US" sz="2400" b="1" dirty="0"/>
          </a:p>
          <a:p>
            <a:r>
              <a:rPr lang="en-US" sz="2400" b="1" dirty="0" err="1" smtClean="0"/>
              <a:t>Triclosan</a:t>
            </a:r>
            <a:r>
              <a:rPr lang="en-US" sz="2400" b="1" dirty="0" smtClean="0"/>
              <a:t> </a:t>
            </a:r>
          </a:p>
          <a:p>
            <a:r>
              <a:rPr lang="en-US" sz="2400" b="1" dirty="0" smtClean="0"/>
              <a:t>weak androgenic action</a:t>
            </a:r>
          </a:p>
          <a:p>
            <a:r>
              <a:rPr lang="en-US" sz="2400" b="1" dirty="0"/>
              <a:t>i</a:t>
            </a:r>
            <a:r>
              <a:rPr lang="en-US" sz="2400" b="1" dirty="0" smtClean="0"/>
              <a:t>n </a:t>
            </a:r>
            <a:r>
              <a:rPr lang="en-US" sz="2400" b="1" dirty="0" err="1" smtClean="0"/>
              <a:t>medaka</a:t>
            </a:r>
            <a:r>
              <a:rPr lang="en-US" sz="2400" b="1" dirty="0" smtClean="0"/>
              <a:t>, </a:t>
            </a:r>
            <a:r>
              <a:rPr lang="en-US" sz="2400" b="1" i="1" dirty="0" err="1"/>
              <a:t>Oryzias</a:t>
            </a:r>
            <a:r>
              <a:rPr lang="en-US" sz="2400" b="1" i="1" dirty="0"/>
              <a:t> </a:t>
            </a:r>
            <a:r>
              <a:rPr lang="en-US" sz="2400" b="1" i="1" dirty="0" err="1"/>
              <a:t>latipes</a:t>
            </a:r>
            <a:endParaRPr lang="en-US" sz="2400" b="1" i="1" dirty="0"/>
          </a:p>
          <a:p>
            <a:endParaRPr lang="en-US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medaka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24744"/>
            <a:ext cx="6572250" cy="3819525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11760" y="5301208"/>
            <a:ext cx="36567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Medaka</a:t>
            </a:r>
            <a:r>
              <a:rPr lang="en-US" sz="2400" b="1" dirty="0" smtClean="0"/>
              <a:t>, </a:t>
            </a:r>
            <a:r>
              <a:rPr lang="en-US" sz="2400" b="1" i="1" dirty="0" err="1" smtClean="0"/>
              <a:t>Oryzias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latipes</a:t>
            </a:r>
            <a:endParaRPr lang="en-US" sz="2400" b="1" i="1" dirty="0" smtClean="0"/>
          </a:p>
          <a:p>
            <a:r>
              <a:rPr lang="en-US" sz="2400" b="1" dirty="0" smtClean="0"/>
              <a:t>Japanese killifish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3977" y="260648"/>
            <a:ext cx="8578503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err="1" smtClean="0"/>
              <a:t>Isihibashi</a:t>
            </a:r>
            <a:r>
              <a:rPr lang="en-US" sz="2000" i="1" dirty="0" smtClean="0"/>
              <a:t> et al. 2004 Chemosphere</a:t>
            </a:r>
          </a:p>
          <a:p>
            <a:r>
              <a:rPr lang="en-US" sz="2400" b="1" dirty="0" smtClean="0"/>
              <a:t>Increase in GSI in male </a:t>
            </a:r>
            <a:r>
              <a:rPr lang="en-US" sz="2400" b="1" dirty="0" err="1" smtClean="0"/>
              <a:t>Medaka</a:t>
            </a:r>
            <a:endParaRPr lang="en-US" sz="2400" b="1" dirty="0" smtClean="0"/>
          </a:p>
          <a:p>
            <a:r>
              <a:rPr lang="en-US" sz="2400" b="1" dirty="0" smtClean="0"/>
              <a:t>Lower hatchability of eggs in femal</a:t>
            </a:r>
            <a:r>
              <a:rPr lang="en-US" sz="2400" b="1" i="1" dirty="0" smtClean="0"/>
              <a:t>e</a:t>
            </a:r>
          </a:p>
          <a:p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79512" y="5541039"/>
            <a:ext cx="88665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err="1"/>
              <a:t>Raut</a:t>
            </a:r>
            <a:r>
              <a:rPr lang="en-US" sz="2000" i="1" dirty="0"/>
              <a:t> and Angus </a:t>
            </a:r>
            <a:r>
              <a:rPr lang="en-US" sz="2000" i="1" dirty="0" smtClean="0"/>
              <a:t>2010 </a:t>
            </a:r>
            <a:r>
              <a:rPr lang="en-US" sz="2000" i="1" dirty="0" err="1" smtClean="0"/>
              <a:t>Env</a:t>
            </a:r>
            <a:r>
              <a:rPr lang="en-US" sz="2000" i="1" dirty="0" smtClean="0"/>
              <a:t> </a:t>
            </a:r>
            <a:r>
              <a:rPr lang="en-US" sz="2000" i="1" dirty="0" err="1"/>
              <a:t>Toxicol</a:t>
            </a:r>
            <a:r>
              <a:rPr lang="en-US" sz="2000" i="1" dirty="0"/>
              <a:t> </a:t>
            </a:r>
            <a:r>
              <a:rPr lang="en-US" sz="2000" i="1" dirty="0" err="1"/>
              <a:t>Chem</a:t>
            </a:r>
            <a:r>
              <a:rPr lang="en-US" sz="2000" i="1" dirty="0"/>
              <a:t> </a:t>
            </a:r>
          </a:p>
          <a:p>
            <a:r>
              <a:rPr lang="en-US" sz="2400" b="1" dirty="0"/>
              <a:t> Decrease in sperm </a:t>
            </a:r>
            <a:r>
              <a:rPr lang="en-US" sz="2400" b="1" dirty="0" smtClean="0"/>
              <a:t>count in </a:t>
            </a:r>
            <a:r>
              <a:rPr lang="en-US" sz="2400" b="1" dirty="0" err="1" smtClean="0"/>
              <a:t>Mosquitofish</a:t>
            </a:r>
            <a:r>
              <a:rPr lang="en-US" sz="2400" b="1" dirty="0" smtClean="0"/>
              <a:t> </a:t>
            </a:r>
            <a:r>
              <a:rPr lang="en-US" sz="2400" b="1" i="1" dirty="0" err="1"/>
              <a:t>Gambusia</a:t>
            </a:r>
            <a:r>
              <a:rPr lang="en-US" sz="2400" b="1" i="1" dirty="0"/>
              <a:t> </a:t>
            </a:r>
            <a:r>
              <a:rPr lang="en-US" sz="2400" b="1" i="1" dirty="0" err="1" smtClean="0"/>
              <a:t>affinis</a:t>
            </a:r>
            <a:endParaRPr lang="en-US" sz="2400" b="1" i="1" dirty="0"/>
          </a:p>
        </p:txBody>
      </p:sp>
      <p:pic>
        <p:nvPicPr>
          <p:cNvPr id="1026" name="Picture 2" descr="E:\1-s2.0-S0166445X03002522-gr1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5632" y="1772816"/>
            <a:ext cx="3452572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E:\1-s2.0-S0166445X03002522-gr3[1]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28" y="1482754"/>
            <a:ext cx="4026234" cy="3696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6228184" y="4725144"/>
            <a:ext cx="0" cy="453825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1-s2.0-S0166445X03002522-gr4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96752"/>
            <a:ext cx="3413543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:\1-s2.0-S0166445X03002522-gr6[1]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224042"/>
            <a:ext cx="3357555" cy="2550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15628" y="4082296"/>
            <a:ext cx="829105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b="1" dirty="0" smtClean="0"/>
              <a:t>Estrogenic effects in male </a:t>
            </a:r>
            <a:r>
              <a:rPr lang="en-US" sz="2400" b="1" dirty="0" err="1" smtClean="0"/>
              <a:t>medaka</a:t>
            </a:r>
            <a:endParaRPr lang="en-US" sz="2400" b="1" dirty="0" smtClean="0"/>
          </a:p>
          <a:p>
            <a:r>
              <a:rPr lang="en-US" sz="2400" b="1" dirty="0"/>
              <a:t>	</a:t>
            </a:r>
            <a:r>
              <a:rPr lang="en-US" sz="2400" b="1" dirty="0" smtClean="0"/>
              <a:t>induction of </a:t>
            </a:r>
            <a:r>
              <a:rPr lang="en-US" sz="2400" b="1" dirty="0" err="1" smtClean="0"/>
              <a:t>Vtg</a:t>
            </a:r>
            <a:endParaRPr lang="en-US" sz="2400" b="1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dirty="0" smtClean="0"/>
              <a:t>Estrogenic activity of TCS enhanced by S9 activation</a:t>
            </a:r>
          </a:p>
          <a:p>
            <a:endParaRPr lang="en-US" sz="2400" b="1" dirty="0" smtClean="0"/>
          </a:p>
          <a:p>
            <a:r>
              <a:rPr lang="en-US" sz="2400" b="1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304826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595245" y="-2714925"/>
            <a:ext cx="402331" cy="6353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503831" y="-1100927"/>
            <a:ext cx="4089731" cy="8882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5652120" y="3645024"/>
            <a:ext cx="792088" cy="7200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1-s2_0-S0166445X06003407-gr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7094" y="1949705"/>
            <a:ext cx="4855346" cy="378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332656"/>
            <a:ext cx="8405506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err="1" smtClean="0"/>
              <a:t>Veldhoen</a:t>
            </a:r>
            <a:r>
              <a:rPr lang="en-US" sz="2000" i="1" dirty="0" smtClean="0"/>
              <a:t> et al. 2006, </a:t>
            </a:r>
            <a:r>
              <a:rPr lang="en-US" sz="2000" i="1" dirty="0" err="1" smtClean="0"/>
              <a:t>Aquat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Toxicol</a:t>
            </a:r>
            <a:endParaRPr lang="en-US" sz="2000" i="1" dirty="0" smtClean="0"/>
          </a:p>
          <a:p>
            <a:r>
              <a:rPr lang="en-US" dirty="0" smtClean="0"/>
              <a:t>	</a:t>
            </a:r>
            <a:r>
              <a:rPr lang="en-US" sz="2400" b="1" dirty="0" smtClean="0"/>
              <a:t>Effects of </a:t>
            </a:r>
            <a:r>
              <a:rPr lang="en-US" sz="2400" b="1" dirty="0" err="1" smtClean="0"/>
              <a:t>Triclosan</a:t>
            </a:r>
            <a:r>
              <a:rPr lang="en-US" sz="2400" b="1" dirty="0" smtClean="0"/>
              <a:t> </a:t>
            </a:r>
            <a:r>
              <a:rPr lang="en-US" sz="2400" b="1" dirty="0" smtClean="0"/>
              <a:t>on </a:t>
            </a:r>
            <a:r>
              <a:rPr lang="en-US" sz="2400" b="1" dirty="0" smtClean="0"/>
              <a:t>amphibian metamorphosis</a:t>
            </a:r>
          </a:p>
          <a:p>
            <a:r>
              <a:rPr lang="en-US" sz="2400" b="1" dirty="0" smtClean="0"/>
              <a:t>	Effects of </a:t>
            </a:r>
            <a:r>
              <a:rPr lang="en-US" sz="2400" b="1" dirty="0" err="1" smtClean="0"/>
              <a:t>Triclosan</a:t>
            </a:r>
            <a:r>
              <a:rPr lang="en-US" sz="2400" b="1" dirty="0" smtClean="0"/>
              <a:t> on thyroid axis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39552" y="2132856"/>
            <a:ext cx="3119765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In vivo</a:t>
            </a:r>
          </a:p>
          <a:p>
            <a:r>
              <a:rPr lang="en-US" sz="2000" b="1" dirty="0" smtClean="0"/>
              <a:t>Exposure of tadpoles</a:t>
            </a:r>
          </a:p>
          <a:p>
            <a:r>
              <a:rPr lang="en-US" sz="2000" b="1" dirty="0" smtClean="0"/>
              <a:t>(</a:t>
            </a:r>
            <a:r>
              <a:rPr lang="en-US" sz="2000" b="1" i="1" dirty="0" err="1" smtClean="0"/>
              <a:t>Rana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catesbeiana</a:t>
            </a:r>
            <a:r>
              <a:rPr lang="en-US" sz="2000" b="1" dirty="0" smtClean="0"/>
              <a:t>)</a:t>
            </a:r>
          </a:p>
          <a:p>
            <a:endParaRPr lang="en-US" sz="2000" b="1" dirty="0"/>
          </a:p>
          <a:p>
            <a:endParaRPr lang="en-US" sz="2000" b="1" dirty="0" smtClean="0"/>
          </a:p>
          <a:p>
            <a:endParaRPr lang="en-US" sz="2000" b="1" dirty="0"/>
          </a:p>
          <a:p>
            <a:endParaRPr lang="en-US" sz="2000" b="1" dirty="0" smtClean="0"/>
          </a:p>
          <a:p>
            <a:endParaRPr lang="en-US" sz="2000" b="1" dirty="0" smtClean="0"/>
          </a:p>
          <a:p>
            <a:endParaRPr lang="en-US" sz="2000" b="1" dirty="0"/>
          </a:p>
          <a:p>
            <a:endParaRPr lang="en-US" sz="2000" b="1" dirty="0" smtClean="0"/>
          </a:p>
          <a:p>
            <a:endParaRPr lang="en-US" sz="2000" b="1" dirty="0"/>
          </a:p>
          <a:p>
            <a:r>
              <a:rPr lang="en-US" sz="2000" b="1" dirty="0" smtClean="0"/>
              <a:t>In vitro</a:t>
            </a:r>
          </a:p>
          <a:p>
            <a:r>
              <a:rPr lang="en-US" sz="2000" b="1" dirty="0" smtClean="0"/>
              <a:t>Exposure of XTC-2 cells</a:t>
            </a:r>
          </a:p>
          <a:p>
            <a:r>
              <a:rPr lang="en-US" sz="2000" b="1" dirty="0" smtClean="0"/>
              <a:t>(</a:t>
            </a:r>
            <a:r>
              <a:rPr lang="en-US" sz="2000" b="1" i="1" dirty="0" err="1" smtClean="0"/>
              <a:t>Xenopus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laevis</a:t>
            </a:r>
            <a:r>
              <a:rPr lang="en-US" sz="2000" b="1" dirty="0" smtClean="0"/>
              <a:t> cells)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>
          <a:xfrm>
            <a:off x="107504" y="44624"/>
            <a:ext cx="8229600" cy="1143000"/>
          </a:xfrm>
        </p:spPr>
        <p:txBody>
          <a:bodyPr/>
          <a:lstStyle/>
          <a:p>
            <a:pPr algn="l"/>
            <a:r>
              <a:rPr lang="en-CA" b="1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Triclosan</a:t>
            </a:r>
            <a:r>
              <a:rPr lang="en-CA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identity, 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80728"/>
            <a:ext cx="8856984" cy="4525962"/>
          </a:xfrm>
        </p:spPr>
        <p:txBody>
          <a:bodyPr rtlCol="0">
            <a:noAutofit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CA" b="1" dirty="0" smtClean="0"/>
              <a:t>   Broad spectrum antimicrobial  </a:t>
            </a:r>
          </a:p>
          <a:p>
            <a:pPr fontAlgn="auto">
              <a:spcAft>
                <a:spcPts val="0"/>
              </a:spcAft>
              <a:defRPr/>
            </a:pPr>
            <a:r>
              <a:rPr lang="en-CA" b="1" dirty="0" smtClean="0"/>
              <a:t>personal care products – </a:t>
            </a:r>
            <a:r>
              <a:rPr lang="en-CA" b="1" dirty="0" err="1" smtClean="0"/>
              <a:t>Irgasan</a:t>
            </a:r>
            <a:r>
              <a:rPr lang="en-CA" b="1" dirty="0" smtClean="0"/>
              <a:t>, </a:t>
            </a:r>
            <a:r>
              <a:rPr lang="en-CA" b="1" dirty="0" err="1" smtClean="0"/>
              <a:t>Aquasept</a:t>
            </a:r>
            <a:r>
              <a:rPr lang="en-CA" b="1" dirty="0" smtClean="0"/>
              <a:t>, 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CA" b="1" dirty="0"/>
              <a:t> </a:t>
            </a:r>
            <a:r>
              <a:rPr lang="en-CA" b="1" dirty="0" smtClean="0"/>
              <a:t>       </a:t>
            </a:r>
            <a:r>
              <a:rPr lang="en-CA" b="1" dirty="0" err="1" smtClean="0"/>
              <a:t>Sapoderm</a:t>
            </a:r>
            <a:r>
              <a:rPr lang="en-CA" b="1" dirty="0" smtClean="0"/>
              <a:t>, … 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CA" sz="2800" dirty="0" smtClean="0"/>
              <a:t>EU Cosmetic Directive 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CA" sz="2800" dirty="0" smtClean="0"/>
              <a:t>(0.1-0.3%)</a:t>
            </a:r>
            <a:endParaRPr lang="en-CA" sz="2800" dirty="0"/>
          </a:p>
          <a:p>
            <a:pPr fontAlgn="auto">
              <a:spcAft>
                <a:spcPts val="0"/>
              </a:spcAft>
              <a:defRPr/>
            </a:pPr>
            <a:r>
              <a:rPr lang="en-CA" b="1" dirty="0" smtClean="0"/>
              <a:t>sport clothing –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CA" b="1" dirty="0"/>
              <a:t> </a:t>
            </a:r>
            <a:r>
              <a:rPr lang="en-CA" b="1" dirty="0" smtClean="0"/>
              <a:t>      Ultra-Fresh, 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CA" b="1" dirty="0"/>
              <a:t> </a:t>
            </a:r>
            <a:r>
              <a:rPr lang="en-CA" b="1" dirty="0" smtClean="0"/>
              <a:t>      </a:t>
            </a:r>
            <a:r>
              <a:rPr lang="en-CA" b="1" dirty="0" err="1" smtClean="0"/>
              <a:t>Microban</a:t>
            </a:r>
            <a:r>
              <a:rPr lang="en-CA" b="1" dirty="0" smtClean="0"/>
              <a:t>,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CA" b="1" dirty="0"/>
              <a:t> </a:t>
            </a:r>
            <a:r>
              <a:rPr lang="en-CA" b="1" dirty="0" smtClean="0"/>
              <a:t>      Sanitized, … </a:t>
            </a:r>
          </a:p>
          <a:p>
            <a:pPr fontAlgn="auto">
              <a:spcAft>
                <a:spcPts val="0"/>
              </a:spcAft>
              <a:defRPr/>
            </a:pPr>
            <a:r>
              <a:rPr lang="en-CA" b="1" dirty="0" smtClean="0"/>
              <a:t>food packaging                </a:t>
            </a:r>
            <a:r>
              <a:rPr lang="en-CA" b="1" i="1" dirty="0" smtClean="0">
                <a:solidFill>
                  <a:srgbClr val="FF0000"/>
                </a:solidFill>
              </a:rPr>
              <a:t>Economy – Life style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CA" b="1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CA" b="1" dirty="0"/>
          </a:p>
        </p:txBody>
      </p:sp>
      <p:pic>
        <p:nvPicPr>
          <p:cNvPr id="5" name="Picture 3" descr="TCS-multiple product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05301" y="2276872"/>
            <a:ext cx="5147149" cy="388843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775px-North-American-bullfrog1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2481"/>
            <a:ext cx="8461573" cy="6550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93367" y="5877272"/>
            <a:ext cx="3711081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North American bullfrog</a:t>
            </a:r>
          </a:p>
          <a:p>
            <a:r>
              <a:rPr lang="en-US" sz="2400" b="1" i="1" dirty="0" err="1" smtClean="0"/>
              <a:t>Rana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catesbeiana</a:t>
            </a:r>
            <a:endParaRPr 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69899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1-s2_0-S0166445X06003407-gr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6" y="188640"/>
            <a:ext cx="5607239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5157192"/>
            <a:ext cx="823815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b="1" dirty="0" smtClean="0"/>
              <a:t>Acceleration of development in tadpoles exposed to </a:t>
            </a:r>
          </a:p>
          <a:p>
            <a:r>
              <a:rPr lang="en-US" sz="2400" b="1" dirty="0" smtClean="0"/>
              <a:t>    T3 and TCS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dirty="0" smtClean="0"/>
              <a:t>T3 alone has no effect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1-s2_0-S0166445X06003407-gr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920" y="260648"/>
            <a:ext cx="2539585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1-s2.0-S0166445X06003407-gr4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38139"/>
            <a:ext cx="3168352" cy="4596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9512" y="5273913"/>
            <a:ext cx="723627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b="1" dirty="0" smtClean="0"/>
              <a:t>Relative mRNA expression of TH-regulated genes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1" dirty="0" smtClean="0"/>
              <a:t>Transcripts levels affected by </a:t>
            </a:r>
            <a:r>
              <a:rPr lang="en-US" sz="2000" b="1" dirty="0" err="1" smtClean="0"/>
              <a:t>Triclosan</a:t>
            </a:r>
            <a:r>
              <a:rPr lang="en-US" sz="2000" b="1" dirty="0" smtClean="0"/>
              <a:t> at a sensitive</a:t>
            </a:r>
          </a:p>
          <a:p>
            <a:r>
              <a:rPr lang="en-US" sz="2000" b="1" dirty="0" smtClean="0"/>
              <a:t> </a:t>
            </a:r>
            <a:r>
              <a:rPr lang="en-US" sz="2000" b="1" dirty="0" smtClean="0"/>
              <a:t>    life </a:t>
            </a:r>
            <a:r>
              <a:rPr lang="en-US" sz="2000" b="1" dirty="0" smtClean="0"/>
              <a:t>stage of anuran </a:t>
            </a:r>
            <a:r>
              <a:rPr lang="en-US" sz="2000" b="1" dirty="0" smtClean="0"/>
              <a:t>development</a:t>
            </a:r>
            <a:endParaRPr lang="en-US" sz="2000" b="1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1" dirty="0" smtClean="0"/>
              <a:t>No evidence for estrogenic effects ( no VTG induction) </a:t>
            </a:r>
            <a:endParaRPr lang="en-US" sz="20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5346085" y="476672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In vitro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23528" y="476672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In vivo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Xenopus-laevis-frog-AWAM080508-33C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735" y="1124744"/>
            <a:ext cx="6460530" cy="4608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95305" y="5877272"/>
            <a:ext cx="39835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South African clawed frog</a:t>
            </a:r>
          </a:p>
          <a:p>
            <a:r>
              <a:rPr lang="en-US" sz="2400" b="1" i="1" dirty="0" err="1" smtClean="0"/>
              <a:t>Xenopus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laevis</a:t>
            </a:r>
            <a:endParaRPr 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266564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595245" y="-2714925"/>
            <a:ext cx="402331" cy="6353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224067" y="-1219798"/>
            <a:ext cx="2819815" cy="8949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332656"/>
            <a:ext cx="3751348" cy="51398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/>
              <a:t>Crofton et al. 2007 </a:t>
            </a:r>
          </a:p>
          <a:p>
            <a:r>
              <a:rPr lang="en-US" sz="2000" i="1" dirty="0" smtClean="0"/>
              <a:t>Environ </a:t>
            </a:r>
            <a:r>
              <a:rPr lang="en-US" sz="2000" i="1" dirty="0" err="1" smtClean="0"/>
              <a:t>Toxicol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Pharmacol</a:t>
            </a:r>
            <a:endParaRPr lang="en-US" sz="2000" i="1" dirty="0" smtClean="0"/>
          </a:p>
          <a:p>
            <a:endParaRPr lang="en-US" sz="2000" i="1" dirty="0"/>
          </a:p>
          <a:p>
            <a:r>
              <a:rPr lang="en-US" sz="2000" i="1" dirty="0" smtClean="0"/>
              <a:t>Paul et al 2010</a:t>
            </a:r>
          </a:p>
          <a:p>
            <a:r>
              <a:rPr lang="en-US" sz="2000" i="1" dirty="0" smtClean="0"/>
              <a:t>Toxicological Sciences</a:t>
            </a:r>
          </a:p>
          <a:p>
            <a:endParaRPr lang="en-US" dirty="0"/>
          </a:p>
          <a:p>
            <a:r>
              <a:rPr lang="en-US" sz="2400" b="1" dirty="0" smtClean="0"/>
              <a:t>Inhibition of thyroid axis</a:t>
            </a:r>
          </a:p>
          <a:p>
            <a:r>
              <a:rPr lang="en-US" sz="2400" b="1" dirty="0" smtClean="0"/>
              <a:t>in rats</a:t>
            </a:r>
          </a:p>
          <a:p>
            <a:r>
              <a:rPr lang="en-US" sz="2400" b="1" dirty="0"/>
              <a:t>e</a:t>
            </a:r>
            <a:r>
              <a:rPr lang="en-US" sz="2400" b="1" dirty="0" smtClean="0"/>
              <a:t>xposed to </a:t>
            </a:r>
            <a:r>
              <a:rPr lang="en-US" sz="2400" b="1" dirty="0" err="1" smtClean="0"/>
              <a:t>Triclosan</a:t>
            </a:r>
            <a:endParaRPr lang="en-US" sz="2400" b="1" dirty="0" smtClean="0"/>
          </a:p>
          <a:p>
            <a:endParaRPr lang="en-US" sz="2400" b="1" dirty="0"/>
          </a:p>
          <a:p>
            <a:r>
              <a:rPr lang="en-US" sz="2400" b="1" dirty="0" smtClean="0"/>
              <a:t>Effect on Phase II</a:t>
            </a:r>
          </a:p>
          <a:p>
            <a:r>
              <a:rPr lang="en-US" sz="2400" b="1" dirty="0"/>
              <a:t>e</a:t>
            </a:r>
            <a:r>
              <a:rPr lang="en-US" sz="2400" b="1" dirty="0" smtClean="0"/>
              <a:t>nzymes</a:t>
            </a:r>
          </a:p>
          <a:p>
            <a:r>
              <a:rPr lang="en-US" sz="2400" b="1" dirty="0" smtClean="0"/>
              <a:t>(metabolism of thyroid </a:t>
            </a:r>
          </a:p>
          <a:p>
            <a:r>
              <a:rPr lang="en-US" sz="2400" b="1" dirty="0" smtClean="0"/>
              <a:t>hormones)</a:t>
            </a:r>
          </a:p>
          <a:p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3749" y="260648"/>
            <a:ext cx="2046443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047" y="247196"/>
            <a:ext cx="2059409" cy="6350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02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892316" y="-1876091"/>
            <a:ext cx="3413344" cy="8982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595245" y="-2714925"/>
            <a:ext cx="402331" cy="6353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8333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764704"/>
            <a:ext cx="2847975" cy="467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6093296"/>
            <a:ext cx="28479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620688"/>
            <a:ext cx="5657850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3081337"/>
            <a:ext cx="56007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609424" y="6228020"/>
            <a:ext cx="48510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Ahn</a:t>
            </a:r>
            <a:r>
              <a:rPr lang="en-US" i="1" dirty="0" smtClean="0"/>
              <a:t> et al. </a:t>
            </a:r>
            <a:r>
              <a:rPr lang="en-US" sz="2000" i="1" dirty="0" smtClean="0"/>
              <a:t>Environ</a:t>
            </a:r>
            <a:r>
              <a:rPr lang="en-US" i="1" dirty="0" smtClean="0"/>
              <a:t> Health Perspectives 2008 </a:t>
            </a:r>
            <a:endParaRPr lang="en-CA" i="1" dirty="0"/>
          </a:p>
        </p:txBody>
      </p:sp>
      <p:sp>
        <p:nvSpPr>
          <p:cNvPr id="2" name="TextBox 1"/>
          <p:cNvSpPr txBox="1"/>
          <p:nvPr/>
        </p:nvSpPr>
        <p:spPr>
          <a:xfrm>
            <a:off x="3347864" y="4077072"/>
            <a:ext cx="56968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b="1" dirty="0" smtClean="0"/>
              <a:t>Effects of </a:t>
            </a:r>
            <a:r>
              <a:rPr lang="en-US" sz="2400" b="1" dirty="0" err="1" smtClean="0"/>
              <a:t>Triclosan</a:t>
            </a:r>
            <a:r>
              <a:rPr lang="en-US" sz="2400" b="1" dirty="0" smtClean="0"/>
              <a:t> </a:t>
            </a:r>
          </a:p>
          <a:p>
            <a:r>
              <a:rPr lang="en-US" sz="2400" b="1" dirty="0" smtClean="0"/>
              <a:t>    on </a:t>
            </a:r>
            <a:r>
              <a:rPr lang="en-US" sz="2400" b="1" dirty="0" smtClean="0"/>
              <a:t>intracellular Ca</a:t>
            </a:r>
            <a:r>
              <a:rPr lang="en-US" sz="2400" b="1" baseline="30000" dirty="0" smtClean="0"/>
              <a:t>2+</a:t>
            </a:r>
            <a:r>
              <a:rPr lang="en-US" sz="2400" b="1" dirty="0" smtClean="0"/>
              <a:t> homeostasis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dirty="0" smtClean="0"/>
              <a:t>Interaction with estrogen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46265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672"/>
            <a:ext cx="394335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790825"/>
            <a:ext cx="40386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123728" y="6197242"/>
            <a:ext cx="50233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err="1" smtClean="0"/>
              <a:t>Binelli</a:t>
            </a:r>
            <a:r>
              <a:rPr lang="en-US" sz="2000" i="1" dirty="0" smtClean="0"/>
              <a:t> et al. 2009 Aquatic Toxicology, 2009</a:t>
            </a:r>
            <a:endParaRPr lang="en-CA" sz="2000" i="1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476672"/>
            <a:ext cx="377190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2781300"/>
            <a:ext cx="40005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51520" y="4077072"/>
            <a:ext cx="732508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Zebra mussel </a:t>
            </a:r>
            <a:r>
              <a:rPr lang="en-US" sz="2400" b="1" dirty="0" err="1" smtClean="0"/>
              <a:t>hemocytes</a:t>
            </a:r>
            <a:r>
              <a:rPr lang="en-US" sz="2400" b="1" dirty="0" smtClean="0"/>
              <a:t>  </a:t>
            </a:r>
          </a:p>
          <a:p>
            <a:r>
              <a:rPr lang="en-US" sz="2400" b="1" dirty="0" err="1" smtClean="0"/>
              <a:t>genotoxic</a:t>
            </a:r>
            <a:r>
              <a:rPr lang="en-US" sz="2400" b="1" dirty="0" smtClean="0"/>
              <a:t> effects of </a:t>
            </a:r>
            <a:r>
              <a:rPr lang="en-US" sz="2400" b="1" dirty="0" err="1" smtClean="0"/>
              <a:t>Triclosan</a:t>
            </a:r>
            <a:r>
              <a:rPr lang="en-US" sz="2400" b="1" dirty="0" smtClean="0"/>
              <a:t> in vitro and in vivo</a:t>
            </a:r>
          </a:p>
          <a:p>
            <a:r>
              <a:rPr lang="en-US" sz="2400" b="1" dirty="0"/>
              <a:t>	</a:t>
            </a:r>
            <a:r>
              <a:rPr lang="en-US" sz="2400" b="1" dirty="0" smtClean="0"/>
              <a:t>Micronuclei formation</a:t>
            </a:r>
          </a:p>
          <a:p>
            <a:r>
              <a:rPr lang="en-US" sz="2400" b="1" dirty="0" smtClean="0"/>
              <a:t>	</a:t>
            </a:r>
            <a:r>
              <a:rPr lang="en-US" sz="2400" b="1" dirty="0" err="1" smtClean="0"/>
              <a:t>Appoptosis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42532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Chamonix-Mont-Blanc1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979" y="1"/>
            <a:ext cx="4764020" cy="3573015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E:\images[3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026" y="3601227"/>
            <a:ext cx="4894058" cy="3256773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9512" y="260648"/>
            <a:ext cx="360169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Effects of </a:t>
            </a:r>
            <a:r>
              <a:rPr lang="en-US" sz="2800" b="1" dirty="0" err="1"/>
              <a:t>Triclosan</a:t>
            </a:r>
            <a:r>
              <a:rPr lang="en-US" sz="2800" b="1" dirty="0"/>
              <a:t> </a:t>
            </a:r>
            <a:endParaRPr lang="en-US" sz="2800" b="1" dirty="0" smtClean="0"/>
          </a:p>
          <a:p>
            <a:r>
              <a:rPr lang="en-US" sz="2800" b="1" dirty="0" smtClean="0"/>
              <a:t>in </a:t>
            </a:r>
            <a:r>
              <a:rPr lang="en-US" sz="2800" b="1" dirty="0"/>
              <a:t>human 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9512" y="1398255"/>
            <a:ext cx="79208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Cell –based assays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b="1" dirty="0" smtClean="0"/>
              <a:t>estrogenic and </a:t>
            </a:r>
          </a:p>
          <a:p>
            <a:r>
              <a:rPr lang="en-US" sz="2400" b="1" dirty="0" smtClean="0"/>
              <a:t>androgenic effects in MCF37 </a:t>
            </a:r>
          </a:p>
          <a:p>
            <a:r>
              <a:rPr lang="en-US" sz="2400" b="1" dirty="0" smtClean="0"/>
              <a:t>breast cancer cells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b="1" dirty="0"/>
              <a:t>w</a:t>
            </a:r>
            <a:r>
              <a:rPr lang="en-US" sz="2400" b="1" dirty="0" smtClean="0"/>
              <a:t>eak </a:t>
            </a:r>
            <a:r>
              <a:rPr lang="en-US" sz="2400" b="1" dirty="0" err="1" smtClean="0"/>
              <a:t>AhR</a:t>
            </a:r>
            <a:r>
              <a:rPr lang="en-US" sz="2400" b="1" dirty="0" smtClean="0"/>
              <a:t> activity</a:t>
            </a:r>
          </a:p>
          <a:p>
            <a:r>
              <a:rPr lang="en-US" sz="2400" b="1" dirty="0"/>
              <a:t>	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32293" y="4623519"/>
            <a:ext cx="28841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In vivo effects ???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pPr algn="l"/>
            <a:r>
              <a:rPr lang="en-CA" b="1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Triclosan</a:t>
            </a:r>
            <a:r>
              <a:rPr lang="en-CA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C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key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35286"/>
            <a:ext cx="8856984" cy="4525962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CA" b="1" dirty="0" smtClean="0"/>
              <a:t>Detected in surface water, 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CA" b="1" dirty="0" smtClean="0"/>
              <a:t>    human plasma, </a:t>
            </a:r>
            <a:r>
              <a:rPr lang="en-CA" b="1" dirty="0" err="1" smtClean="0"/>
              <a:t>breastmilk</a:t>
            </a:r>
            <a:r>
              <a:rPr lang="en-CA" b="1" dirty="0" smtClean="0"/>
              <a:t>  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CA" b="1" dirty="0" smtClean="0"/>
              <a:t>Bioaccumulation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CA" b="1" dirty="0"/>
              <a:t>By-product formation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CA" b="1" dirty="0" smtClean="0"/>
              <a:t>Endocrine disruption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CA" sz="3200" b="1" dirty="0" smtClean="0"/>
              <a:t>Thyroid hormones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CA" sz="3200" b="1" dirty="0" smtClean="0"/>
              <a:t>Sex hormones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CA" b="1" dirty="0" smtClean="0"/>
              <a:t>Antibiotic resistance, efficacy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CA" b="1" dirty="0"/>
          </a:p>
        </p:txBody>
      </p:sp>
      <p:pic>
        <p:nvPicPr>
          <p:cNvPr id="2" name="Picture 2" descr="E:\softsoap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860" y="1340768"/>
            <a:ext cx="3732627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407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-36512" y="53752"/>
            <a:ext cx="9155360" cy="1143000"/>
          </a:xfrm>
        </p:spPr>
        <p:txBody>
          <a:bodyPr/>
          <a:lstStyle/>
          <a:p>
            <a:r>
              <a:rPr lang="en-CA" b="1" dirty="0" smtClean="0">
                <a:solidFill>
                  <a:schemeClr val="accent5">
                    <a:lumMod val="75000"/>
                  </a:schemeClr>
                </a:solidFill>
              </a:rPr>
              <a:t>Efficacy of </a:t>
            </a:r>
            <a:r>
              <a:rPr lang="en-CA" b="1" dirty="0" err="1" smtClean="0">
                <a:solidFill>
                  <a:schemeClr val="accent5">
                    <a:lumMod val="75000"/>
                  </a:schemeClr>
                </a:solidFill>
              </a:rPr>
              <a:t>Triclosan</a:t>
            </a:r>
            <a:endParaRPr lang="en-CA" b="1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4525963"/>
          </a:xfrm>
        </p:spPr>
        <p:txBody>
          <a:bodyPr/>
          <a:lstStyle/>
          <a:p>
            <a:r>
              <a:rPr lang="en-US" b="1" dirty="0" smtClean="0"/>
              <a:t>Use in oral hygiene 	+++</a:t>
            </a:r>
          </a:p>
          <a:p>
            <a:r>
              <a:rPr lang="en-US" b="1" dirty="0" smtClean="0"/>
              <a:t>Use in clinical setting as soap	+++</a:t>
            </a:r>
          </a:p>
          <a:p>
            <a:r>
              <a:rPr lang="en-US" b="1" dirty="0" smtClean="0"/>
              <a:t>Use in personal care	?</a:t>
            </a:r>
          </a:p>
          <a:p>
            <a:r>
              <a:rPr lang="en-US" b="1" dirty="0" smtClean="0"/>
              <a:t>Use in food wrapping	?</a:t>
            </a:r>
          </a:p>
          <a:p>
            <a:r>
              <a:rPr lang="en-US" b="1" dirty="0" smtClean="0"/>
              <a:t>Use in sport clothing 	?</a:t>
            </a:r>
          </a:p>
          <a:p>
            <a:endParaRPr lang="en-US" b="1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31" y="3923456"/>
            <a:ext cx="4405669" cy="29345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 descr="E:\TriclosanNYT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933945"/>
            <a:ext cx="4227226" cy="2935574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124744"/>
            <a:ext cx="4168129" cy="1569660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Antibacterial control</a:t>
            </a:r>
            <a:endParaRPr lang="en-US" sz="3200" b="1" dirty="0"/>
          </a:p>
          <a:p>
            <a:r>
              <a:rPr lang="en-US" sz="3200" b="1" dirty="0" smtClean="0"/>
              <a:t>	hospitals</a:t>
            </a:r>
          </a:p>
          <a:p>
            <a:r>
              <a:rPr lang="en-US" sz="3200" b="1" dirty="0"/>
              <a:t>	</a:t>
            </a:r>
            <a:r>
              <a:rPr lang="en-US" sz="3200" b="1" dirty="0" smtClean="0"/>
              <a:t>oral care</a:t>
            </a:r>
          </a:p>
        </p:txBody>
      </p:sp>
      <p:pic>
        <p:nvPicPr>
          <p:cNvPr id="3" name="Picture 2" descr="E:\meat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866" y="4509120"/>
            <a:ext cx="3897632" cy="234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E:\decorative_soaps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509120"/>
            <a:ext cx="3565331" cy="2348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94605" y="260648"/>
            <a:ext cx="84698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4400" b="1" dirty="0">
                <a:solidFill>
                  <a:schemeClr val="accent5">
                    <a:lumMod val="75000"/>
                  </a:schemeClr>
                </a:solidFill>
              </a:rPr>
              <a:t>Risk assessment </a:t>
            </a:r>
            <a:r>
              <a:rPr lang="en-CA" sz="4400" b="1" dirty="0" smtClean="0">
                <a:solidFill>
                  <a:schemeClr val="accent5">
                    <a:lumMod val="75000"/>
                  </a:schemeClr>
                </a:solidFill>
              </a:rPr>
              <a:t>for </a:t>
            </a:r>
            <a:r>
              <a:rPr lang="en-CA" sz="4400" b="1" dirty="0" err="1">
                <a:solidFill>
                  <a:schemeClr val="accent5">
                    <a:lumMod val="75000"/>
                  </a:schemeClr>
                </a:solidFill>
              </a:rPr>
              <a:t>T</a:t>
            </a:r>
            <a:r>
              <a:rPr lang="en-CA" sz="4400" b="1" dirty="0" err="1" smtClean="0">
                <a:solidFill>
                  <a:schemeClr val="accent5">
                    <a:lumMod val="75000"/>
                  </a:schemeClr>
                </a:solidFill>
              </a:rPr>
              <a:t>riclosan</a:t>
            </a:r>
            <a:r>
              <a:rPr lang="en-CA" sz="44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en-US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4660105" y="1124744"/>
            <a:ext cx="4304383" cy="304698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Ecosystem integrity</a:t>
            </a:r>
          </a:p>
          <a:p>
            <a:r>
              <a:rPr lang="en-US" sz="3200" b="1" dirty="0" smtClean="0"/>
              <a:t>    (</a:t>
            </a:r>
            <a:r>
              <a:rPr lang="en-US" sz="3200" b="1" dirty="0"/>
              <a:t>a</a:t>
            </a:r>
            <a:r>
              <a:rPr lang="en-US" sz="3200" b="1" dirty="0" smtClean="0"/>
              <a:t>lgal populations)</a:t>
            </a:r>
          </a:p>
          <a:p>
            <a:r>
              <a:rPr lang="en-US" sz="3200" b="1" dirty="0" smtClean="0"/>
              <a:t>Endocrine disruption</a:t>
            </a:r>
          </a:p>
          <a:p>
            <a:r>
              <a:rPr lang="en-US" sz="3200" b="1" dirty="0" smtClean="0"/>
              <a:t>    amphibians, fish</a:t>
            </a:r>
          </a:p>
          <a:p>
            <a:r>
              <a:rPr lang="en-US" sz="3200" b="1" dirty="0" smtClean="0"/>
              <a:t>Antibacterial </a:t>
            </a:r>
          </a:p>
          <a:p>
            <a:r>
              <a:rPr lang="en-US" sz="3200" b="1" dirty="0" smtClean="0"/>
              <a:t>    resistance</a:t>
            </a:r>
            <a:endParaRPr lang="en-US" sz="3200" b="1" dirty="0"/>
          </a:p>
        </p:txBody>
      </p:sp>
      <p:pic>
        <p:nvPicPr>
          <p:cNvPr id="1026" name="Picture 2" descr="C:\Users\alice.hontela\Pictures\2011-10-16, Oct15,2011Grasmere\Oct15,2011Grasmere 01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509120"/>
            <a:ext cx="3131840" cy="234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lice.hontela\Pictures\2012_01_02\IMG_73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80728"/>
            <a:ext cx="8770718" cy="2718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07504" y="3861048"/>
            <a:ext cx="8446030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b="1" dirty="0" smtClean="0"/>
              <a:t>Antimicrobial action of TCS </a:t>
            </a:r>
          </a:p>
          <a:p>
            <a:r>
              <a:rPr lang="en-US" sz="2800" b="1" dirty="0"/>
              <a:t>	</a:t>
            </a:r>
            <a:r>
              <a:rPr lang="en-US" sz="2800" b="1" dirty="0" smtClean="0"/>
              <a:t>multiple sites in bacteria,</a:t>
            </a:r>
          </a:p>
          <a:p>
            <a:r>
              <a:rPr lang="en-US" sz="2800" b="1" dirty="0"/>
              <a:t>	</a:t>
            </a:r>
            <a:r>
              <a:rPr lang="en-US" sz="2800" b="1" dirty="0" smtClean="0"/>
              <a:t>blocks synthesis of FFA</a:t>
            </a:r>
            <a:endParaRPr lang="en-US" sz="2800" b="1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dirty="0" smtClean="0"/>
              <a:t>Structural similarity of TCS 	to </a:t>
            </a:r>
            <a:r>
              <a:rPr lang="en-US" sz="2800" b="1" dirty="0" err="1" smtClean="0"/>
              <a:t>Bisphenol</a:t>
            </a:r>
            <a:r>
              <a:rPr lang="en-US" sz="2800" b="1" dirty="0" smtClean="0"/>
              <a:t> A, </a:t>
            </a:r>
          </a:p>
          <a:p>
            <a:r>
              <a:rPr lang="en-US" sz="2800" b="1" dirty="0"/>
              <a:t>	</a:t>
            </a:r>
            <a:r>
              <a:rPr lang="en-US" sz="2800" b="1" dirty="0" smtClean="0"/>
              <a:t>					to DES </a:t>
            </a:r>
            <a:endParaRPr lang="en-US" sz="2800" b="1" dirty="0"/>
          </a:p>
          <a:p>
            <a:r>
              <a:rPr lang="en-US" sz="2800" b="1" dirty="0" smtClean="0"/>
              <a:t>						to </a:t>
            </a:r>
            <a:r>
              <a:rPr lang="en-US" sz="2800" b="1" dirty="0" err="1" smtClean="0"/>
              <a:t>thyroxine</a:t>
            </a:r>
            <a:endParaRPr lang="en-US" sz="2800" b="1" dirty="0" smtClean="0"/>
          </a:p>
          <a:p>
            <a:r>
              <a:rPr lang="en-US" sz="2800" b="1" dirty="0"/>
              <a:t>	</a:t>
            </a:r>
            <a:r>
              <a:rPr lang="en-US" sz="2800" b="1" dirty="0" smtClean="0"/>
              <a:t>		                 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46092" y="188640"/>
            <a:ext cx="68275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Identity and mode of action </a:t>
            </a:r>
            <a:endParaRPr lang="en-US" sz="36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49801"/>
            <a:ext cx="7344816" cy="6485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 rot="16200000">
            <a:off x="-875639" y="2688004"/>
            <a:ext cx="28007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Exposure</a:t>
            </a:r>
            <a:endParaRPr lang="en-US" sz="28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47910" y="6093296"/>
            <a:ext cx="35573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l</a:t>
            </a:r>
            <a:r>
              <a:rPr lang="en-US" sz="2000" b="1" dirty="0" smtClean="0">
                <a:solidFill>
                  <a:srgbClr val="FF0000"/>
                </a:solidFill>
              </a:rPr>
              <a:t>ink to experimental studies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834346"/>
            <a:ext cx="7901087" cy="5474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60648"/>
            <a:ext cx="6912768" cy="338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E:\imagesCA3GIPWW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362" y="3571832"/>
            <a:ext cx="3266989" cy="2447088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560" y="6093296"/>
            <a:ext cx="4318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WWTP – Waste </a:t>
            </a:r>
            <a:r>
              <a:rPr lang="en-US" b="1" dirty="0" smtClean="0">
                <a:solidFill>
                  <a:srgbClr val="FF0000"/>
                </a:solidFill>
              </a:rPr>
              <a:t>Water </a:t>
            </a:r>
            <a:r>
              <a:rPr lang="en-US" b="1" dirty="0">
                <a:solidFill>
                  <a:srgbClr val="FF0000"/>
                </a:solidFill>
              </a:rPr>
              <a:t>T</a:t>
            </a:r>
            <a:r>
              <a:rPr lang="en-US" b="1" dirty="0" smtClean="0">
                <a:solidFill>
                  <a:srgbClr val="FF0000"/>
                </a:solidFill>
              </a:rPr>
              <a:t>reatment </a:t>
            </a:r>
            <a:r>
              <a:rPr lang="en-US" b="1" dirty="0">
                <a:solidFill>
                  <a:srgbClr val="FF0000"/>
                </a:solidFill>
              </a:rPr>
              <a:t>P</a:t>
            </a:r>
            <a:r>
              <a:rPr lang="en-US" b="1" dirty="0" smtClean="0">
                <a:solidFill>
                  <a:srgbClr val="FF0000"/>
                </a:solidFill>
              </a:rPr>
              <a:t>lant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260648"/>
            <a:ext cx="8149988" cy="80945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Degradation products of TCS</a:t>
            </a:r>
          </a:p>
          <a:p>
            <a:endParaRPr lang="en-US" sz="2800" b="1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dirty="0" err="1" smtClean="0"/>
              <a:t>Methyltriclosan</a:t>
            </a:r>
            <a:endParaRPr lang="en-US" sz="2800" b="1" dirty="0" smtClean="0"/>
          </a:p>
          <a:p>
            <a:r>
              <a:rPr lang="en-US" sz="2800" b="1" dirty="0"/>
              <a:t>	</a:t>
            </a:r>
            <a:r>
              <a:rPr lang="en-US" sz="2400" b="1" dirty="0" smtClean="0"/>
              <a:t>biological methylation, </a:t>
            </a:r>
            <a:r>
              <a:rPr lang="en-US" sz="2400" b="1" dirty="0" err="1" smtClean="0"/>
              <a:t>K</a:t>
            </a:r>
            <a:r>
              <a:rPr lang="en-US" sz="2400" b="1" baseline="-25000" dirty="0" err="1" smtClean="0"/>
              <a:t>ow</a:t>
            </a:r>
            <a:r>
              <a:rPr lang="en-US" sz="2400" b="1" dirty="0" smtClean="0"/>
              <a:t> = 5.2</a:t>
            </a:r>
          </a:p>
          <a:p>
            <a:r>
              <a:rPr lang="en-US" sz="2400" b="1" dirty="0"/>
              <a:t>	</a:t>
            </a:r>
            <a:r>
              <a:rPr lang="en-US" sz="2400" b="1" dirty="0" smtClean="0"/>
              <a:t>			       </a:t>
            </a:r>
            <a:r>
              <a:rPr lang="en-US" sz="2000" b="1" dirty="0" smtClean="0"/>
              <a:t>(TCS </a:t>
            </a:r>
            <a:r>
              <a:rPr lang="en-US" sz="2000" b="1" dirty="0" err="1"/>
              <a:t>K</a:t>
            </a:r>
            <a:r>
              <a:rPr lang="en-US" sz="2000" b="1" baseline="-25000" dirty="0" err="1"/>
              <a:t>ow</a:t>
            </a:r>
            <a:r>
              <a:rPr lang="en-US" sz="2000" b="1" dirty="0"/>
              <a:t> = </a:t>
            </a:r>
            <a:r>
              <a:rPr lang="en-US" sz="2000" b="1" dirty="0" smtClean="0"/>
              <a:t>4.7)</a:t>
            </a:r>
          </a:p>
          <a:p>
            <a:r>
              <a:rPr lang="en-US" sz="2400" b="1" dirty="0"/>
              <a:t>	</a:t>
            </a:r>
            <a:r>
              <a:rPr lang="en-US" sz="2400" b="1" dirty="0" smtClean="0"/>
              <a:t>used as marker of exposure to WWTP effluent</a:t>
            </a:r>
          </a:p>
          <a:p>
            <a:r>
              <a:rPr lang="en-US" sz="2400" b="1" dirty="0"/>
              <a:t>	</a:t>
            </a:r>
            <a:r>
              <a:rPr lang="en-US" sz="2400" b="1" dirty="0" smtClean="0"/>
              <a:t>more persistent than TCS</a:t>
            </a:r>
          </a:p>
          <a:p>
            <a:endParaRPr lang="en-US" sz="2400" b="1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dirty="0" smtClean="0"/>
              <a:t>Dioxins</a:t>
            </a:r>
          </a:p>
          <a:p>
            <a:r>
              <a:rPr lang="en-US" sz="2400" b="1" dirty="0"/>
              <a:t>	</a:t>
            </a:r>
            <a:r>
              <a:rPr lang="en-US" sz="2400" b="1" dirty="0" smtClean="0"/>
              <a:t>generated during </a:t>
            </a:r>
            <a:r>
              <a:rPr lang="en-US" sz="2400" b="1" dirty="0" err="1" smtClean="0"/>
              <a:t>photodegradation</a:t>
            </a:r>
            <a:r>
              <a:rPr lang="en-US" sz="2400" b="1" dirty="0" smtClean="0"/>
              <a:t> of TCS</a:t>
            </a:r>
          </a:p>
          <a:p>
            <a:r>
              <a:rPr lang="en-US" sz="2400" b="1" dirty="0"/>
              <a:t>	</a:t>
            </a:r>
            <a:r>
              <a:rPr lang="en-US" sz="2400" b="1" dirty="0" smtClean="0"/>
              <a:t>at pH &gt; 8</a:t>
            </a:r>
          </a:p>
          <a:p>
            <a:endParaRPr lang="en-US" sz="2400" b="1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dirty="0" smtClean="0"/>
              <a:t>Chloroform and </a:t>
            </a:r>
            <a:r>
              <a:rPr lang="en-US" sz="2800" b="1" dirty="0" err="1" smtClean="0"/>
              <a:t>chlorophenols</a:t>
            </a:r>
            <a:endParaRPr lang="en-US" sz="2800" b="1" dirty="0" smtClean="0"/>
          </a:p>
          <a:p>
            <a:r>
              <a:rPr lang="en-US" sz="2400" b="1" dirty="0"/>
              <a:t>	</a:t>
            </a:r>
            <a:r>
              <a:rPr lang="en-US" sz="2400" b="1" dirty="0" smtClean="0"/>
              <a:t>generated in presence of chlorine or chloramine</a:t>
            </a:r>
          </a:p>
          <a:p>
            <a:endParaRPr lang="en-US" sz="2400" b="1" dirty="0"/>
          </a:p>
          <a:p>
            <a:r>
              <a:rPr lang="en-US" sz="2800" b="1" i="1" dirty="0" smtClean="0">
                <a:solidFill>
                  <a:srgbClr val="FF0000"/>
                </a:solidFill>
              </a:rPr>
              <a:t>Environmental chemistry, Environmental fate</a:t>
            </a:r>
          </a:p>
          <a:p>
            <a:endParaRPr lang="en-US" sz="2400" b="1" dirty="0" smtClean="0"/>
          </a:p>
          <a:p>
            <a:endParaRPr lang="en-US" sz="2400" b="1" dirty="0" smtClean="0"/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4163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47762"/>
            <a:ext cx="5667375" cy="456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6093296"/>
            <a:ext cx="768667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027426" y="332656"/>
            <a:ext cx="6793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Buth</a:t>
            </a:r>
            <a:r>
              <a:rPr lang="en-US" i="1" dirty="0" smtClean="0"/>
              <a:t> et al. 2009 Environ Toxicology </a:t>
            </a:r>
            <a:r>
              <a:rPr lang="en-US" i="1" dirty="0" err="1" smtClean="0"/>
              <a:t>Chem</a:t>
            </a:r>
            <a:r>
              <a:rPr lang="en-US" i="1" dirty="0" smtClean="0"/>
              <a:t> 28: 2555-2563, 2009  </a:t>
            </a:r>
            <a:endParaRPr lang="en-CA" i="1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2060848"/>
            <a:ext cx="2942509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4365104"/>
            <a:ext cx="276225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8424428" y="2370584"/>
            <a:ext cx="108012" cy="12231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Connector 7"/>
          <p:cNvSpPr/>
          <p:nvPr/>
        </p:nvSpPr>
        <p:spPr>
          <a:xfrm>
            <a:off x="5918894" y="3573016"/>
            <a:ext cx="177849" cy="11430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89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74848" y="254000"/>
            <a:ext cx="8769152" cy="65405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CA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Concentrations of </a:t>
            </a:r>
            <a:r>
              <a:rPr lang="en-CA" b="1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Triclosan</a:t>
            </a:r>
            <a:r>
              <a:rPr lang="en-CA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CA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CA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organisms </a:t>
            </a:r>
            <a:endParaRPr lang="en-CA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9" name="Content Placeholder 3" descr="triclosan levels.bmp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07704" y="1268760"/>
            <a:ext cx="5184576" cy="4863728"/>
          </a:xfrm>
        </p:spPr>
      </p:pic>
      <p:sp>
        <p:nvSpPr>
          <p:cNvPr id="4" name="TextBox 3"/>
          <p:cNvSpPr txBox="1"/>
          <p:nvPr/>
        </p:nvSpPr>
        <p:spPr>
          <a:xfrm>
            <a:off x="889455" y="6309320"/>
            <a:ext cx="8118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(</a:t>
            </a:r>
            <a:r>
              <a:rPr lang="en-US" i="1" dirty="0" err="1" smtClean="0"/>
              <a:t>Adolfsson-Erici</a:t>
            </a:r>
            <a:r>
              <a:rPr lang="en-US" i="1" dirty="0" smtClean="0"/>
              <a:t> et al. 2002; </a:t>
            </a:r>
            <a:r>
              <a:rPr lang="en-US" i="1" dirty="0" err="1" smtClean="0"/>
              <a:t>Queckenberg</a:t>
            </a:r>
            <a:r>
              <a:rPr lang="en-US" i="1" dirty="0" smtClean="0"/>
              <a:t> et al. 2010; </a:t>
            </a:r>
            <a:r>
              <a:rPr lang="en-US" i="1" dirty="0" err="1" smtClean="0"/>
              <a:t>Dann</a:t>
            </a:r>
            <a:r>
              <a:rPr lang="en-US" i="1" dirty="0" smtClean="0"/>
              <a:t> &amp; </a:t>
            </a:r>
            <a:r>
              <a:rPr lang="en-US" i="1" dirty="0" err="1" smtClean="0"/>
              <a:t>Hontela</a:t>
            </a:r>
            <a:r>
              <a:rPr lang="en-US" i="1" dirty="0" smtClean="0"/>
              <a:t>, 2011) 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3756</TotalTime>
  <Words>466</Words>
  <Application>Microsoft Office PowerPoint</Application>
  <PresentationFormat>On-screen Show (4:3)</PresentationFormat>
  <Paragraphs>172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PowerPoint Presentation</vt:lpstr>
      <vt:lpstr>Triclosan – identity, use</vt:lpstr>
      <vt:lpstr>Triclosan – key issues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4. Concentrations of Triclosan  in organisms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Efficacy of Triclosan</vt:lpstr>
      <vt:lpstr>PowerPoint Presentation</vt:lpstr>
      <vt:lpstr>PowerPoint Presentation</vt:lpstr>
    </vt:vector>
  </TitlesOfParts>
  <Company>University of Lethbridge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alice.hontela</dc:creator>
  <cp:lastModifiedBy>\</cp:lastModifiedBy>
  <cp:revision>74</cp:revision>
  <dcterms:created xsi:type="dcterms:W3CDTF">2012-04-14T21:47:15Z</dcterms:created>
  <dcterms:modified xsi:type="dcterms:W3CDTF">2012-05-08T07:19:23Z</dcterms:modified>
</cp:coreProperties>
</file>