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heme/theme2.xml" ContentType="application/vnd.openxmlformats-officedocument.theme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notesSlides/notesSlide1.xml" ContentType="application/vnd.openxmlformats-officedocument.presentationml.notesSlide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notesSlides/notesSlide2.xml" ContentType="application/vnd.openxmlformats-officedocument.presentationml.notesSlide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71" r:id="rId6"/>
    <p:sldId id="272" r:id="rId7"/>
    <p:sldId id="260" r:id="rId8"/>
    <p:sldId id="261" r:id="rId9"/>
    <p:sldId id="263" r:id="rId10"/>
    <p:sldId id="264" r:id="rId11"/>
    <p:sldId id="262" r:id="rId12"/>
    <p:sldId id="265" r:id="rId13"/>
    <p:sldId id="266" r:id="rId14"/>
    <p:sldId id="267" r:id="rId15"/>
    <p:sldId id="273" r:id="rId16"/>
    <p:sldId id="274" r:id="rId17"/>
    <p:sldId id="268" r:id="rId18"/>
    <p:sldId id="269" r:id="rId19"/>
    <p:sldId id="270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0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4215D4-13FE-41FD-A29D-C6FB9AFF02C7}" type="datetimeFigureOut">
              <a:rPr lang="cs-CZ" smtClean="0"/>
              <a:t>26.4.2012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6FFCF1-97F5-43FB-9F33-366C7B1759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2862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FFCF1-97F5-43FB-9F33-366C7B17596A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FFCF1-97F5-43FB-9F33-366C7B17596A}" type="slidenum">
              <a:rPr lang="cs-CZ" smtClean="0"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2.xml"/><Relationship Id="rId7" Type="http://schemas.openxmlformats.org/officeDocument/2006/relationships/tags" Target="../tags/tag16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9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2.xml"/><Relationship Id="rId4" Type="http://schemas.openxmlformats.org/officeDocument/2006/relationships/tags" Target="../tags/tag7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75.xml"/><Relationship Id="rId2" Type="http://schemas.openxmlformats.org/officeDocument/2006/relationships/tags" Target="../tags/tag74.xml"/><Relationship Id="rId1" Type="http://schemas.openxmlformats.org/officeDocument/2006/relationships/tags" Target="../tags/tag7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7.xml"/><Relationship Id="rId4" Type="http://schemas.openxmlformats.org/officeDocument/2006/relationships/tags" Target="../tags/tag76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24.xml"/><Relationship Id="rId7" Type="http://schemas.openxmlformats.org/officeDocument/2006/relationships/tags" Target="../tags/tag28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31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42.xml"/><Relationship Id="rId3" Type="http://schemas.openxmlformats.org/officeDocument/2006/relationships/tags" Target="../tags/tag37.xml"/><Relationship Id="rId7" Type="http://schemas.openxmlformats.org/officeDocument/2006/relationships/tags" Target="../tags/tag41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6" Type="http://schemas.openxmlformats.org/officeDocument/2006/relationships/tags" Target="../tags/tag40.xml"/><Relationship Id="rId5" Type="http://schemas.openxmlformats.org/officeDocument/2006/relationships/tags" Target="../tags/tag39.xml"/><Relationship Id="rId4" Type="http://schemas.openxmlformats.org/officeDocument/2006/relationships/tags" Target="../tags/tag38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6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tags" Target="../tags/tag55.xml"/><Relationship Id="rId5" Type="http://schemas.openxmlformats.org/officeDocument/2006/relationships/tags" Target="../tags/tag54.xml"/><Relationship Id="rId4" Type="http://schemas.openxmlformats.org/officeDocument/2006/relationships/tags" Target="../tags/tag53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tags" Target="../tags/tag63.xml"/><Relationship Id="rId13" Type="http://schemas.openxmlformats.org/officeDocument/2006/relationships/slideMaster" Target="../slideMasters/slideMaster1.xml"/><Relationship Id="rId3" Type="http://schemas.openxmlformats.org/officeDocument/2006/relationships/tags" Target="../tags/tag58.xml"/><Relationship Id="rId7" Type="http://schemas.openxmlformats.org/officeDocument/2006/relationships/tags" Target="../tags/tag62.xml"/><Relationship Id="rId12" Type="http://schemas.openxmlformats.org/officeDocument/2006/relationships/tags" Target="../tags/tag67.xml"/><Relationship Id="rId2" Type="http://schemas.openxmlformats.org/officeDocument/2006/relationships/tags" Target="../tags/tag57.xml"/><Relationship Id="rId1" Type="http://schemas.openxmlformats.org/officeDocument/2006/relationships/tags" Target="../tags/tag56.xml"/><Relationship Id="rId6" Type="http://schemas.openxmlformats.org/officeDocument/2006/relationships/tags" Target="../tags/tag61.xml"/><Relationship Id="rId11" Type="http://schemas.openxmlformats.org/officeDocument/2006/relationships/tags" Target="../tags/tag66.xml"/><Relationship Id="rId5" Type="http://schemas.openxmlformats.org/officeDocument/2006/relationships/tags" Target="../tags/tag60.xml"/><Relationship Id="rId10" Type="http://schemas.openxmlformats.org/officeDocument/2006/relationships/tags" Target="../tags/tag65.xml"/><Relationship Id="rId4" Type="http://schemas.openxmlformats.org/officeDocument/2006/relationships/tags" Target="../tags/tag59.xml"/><Relationship Id="rId9" Type="http://schemas.openxmlformats.org/officeDocument/2006/relationships/tags" Target="../tags/tag64.xml"/><Relationship Id="rId1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>
            <p:custDataLst>
              <p:tags r:id="rId1"/>
            </p:custDataLst>
          </p:nvPr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>
            <p:custDataLst>
              <p:tags r:id="rId4"/>
            </p:custDataLst>
          </p:nvPr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86DFF89-2953-4B41-B927-668D668C6718}" type="datetimeFigureOut">
              <a:rPr lang="cs-CZ" smtClean="0"/>
              <a:t>26.4.2012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166C482-8EDE-4BBD-B7C7-D28AA8299B5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extLst/>
          </a:lstStyle>
          <a:p>
            <a:fld id="{886DFF89-2953-4B41-B927-668D668C6718}" type="datetimeFigureOut">
              <a:rPr lang="cs-CZ" smtClean="0"/>
              <a:t>26.4.2012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extLst/>
          </a:lstStyle>
          <a:p>
            <a:fld id="{A166C482-8EDE-4BBD-B7C7-D28AA8299B5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extLst/>
          </a:lstStyle>
          <a:p>
            <a:fld id="{886DFF89-2953-4B41-B927-668D668C6718}" type="datetimeFigureOut">
              <a:rPr lang="cs-CZ" smtClean="0"/>
              <a:t>26.4.2012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extLst/>
          </a:lstStyle>
          <a:p>
            <a:fld id="{A166C482-8EDE-4BBD-B7C7-D28AA8299B5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extLst/>
          </a:lstStyle>
          <a:p>
            <a:fld id="{886DFF89-2953-4B41-B927-668D668C6718}" type="datetimeFigureOut">
              <a:rPr lang="cs-CZ" smtClean="0"/>
              <a:t>26.4.2012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extLst/>
          </a:lstStyle>
          <a:p>
            <a:fld id="{A166C482-8EDE-4BBD-B7C7-D28AA8299B5D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extLst/>
          </a:lstStyle>
          <a:p>
            <a:fld id="{886DFF89-2953-4B41-B927-668D668C6718}" type="datetimeFigureOut">
              <a:rPr lang="cs-CZ" smtClean="0"/>
              <a:t>26.4.2012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extLst/>
          </a:lstStyle>
          <a:p>
            <a:fld id="{A166C482-8EDE-4BBD-B7C7-D28AA8299B5D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>
            <p:custDataLst>
              <p:tags r:id="rId6"/>
            </p:custDataLst>
          </p:nvPr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>
            <p:custDataLst>
              <p:tags r:id="rId7"/>
            </p:custDataLst>
          </p:nvPr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  <p:custDataLst>
              <p:tags r:id="rId1"/>
            </p:custDataLst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  <p:custDataLst>
              <p:tags r:id="rId2"/>
            </p:custDataLst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extLst/>
          </a:lstStyle>
          <a:p>
            <a:fld id="{886DFF89-2953-4B41-B927-668D668C6718}" type="datetimeFigureOut">
              <a:rPr lang="cs-CZ" smtClean="0"/>
              <a:t>26.4.2012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extLst/>
          </a:lstStyle>
          <a:p>
            <a:fld id="{A166C482-8EDE-4BBD-B7C7-D28AA8299B5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  <p:custDataLst>
              <p:tags r:id="rId3"/>
            </p:custDataLst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  <p:custDataLst>
              <p:tags r:id="rId4"/>
            </p:custDataLst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extLst/>
          </a:lstStyle>
          <a:p>
            <a:fld id="{886DFF89-2953-4B41-B927-668D668C6718}" type="datetimeFigureOut">
              <a:rPr lang="cs-CZ" smtClean="0"/>
              <a:t>26.4.2012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extLst/>
          </a:lstStyle>
          <a:p>
            <a:fld id="{A166C482-8EDE-4BBD-B7C7-D28AA8299B5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>
            <a:extLst/>
          </a:lstStyle>
          <a:p>
            <a:fld id="{886DFF89-2953-4B41-B927-668D668C6718}" type="datetimeFigureOut">
              <a:rPr lang="cs-CZ" smtClean="0"/>
              <a:t>26.4.2012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>
            <a:extLst/>
          </a:lstStyle>
          <a:p>
            <a:fld id="{A166C482-8EDE-4BBD-B7C7-D28AA8299B5D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>
            <a:extLst/>
          </a:lstStyle>
          <a:p>
            <a:fld id="{886DFF89-2953-4B41-B927-668D668C6718}" type="datetimeFigureOut">
              <a:rPr lang="cs-CZ" smtClean="0"/>
              <a:t>26.4.2012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>
            <a:extLst/>
          </a:lstStyle>
          <a:p>
            <a:fld id="{A166C482-8EDE-4BBD-B7C7-D28AA8299B5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  <p:custDataLst>
              <p:tags r:id="rId2"/>
            </p:custDataLst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86DFF89-2953-4B41-B927-668D668C6718}" type="datetimeFigureOut">
              <a:rPr lang="cs-CZ" smtClean="0"/>
              <a:t>26.4.2012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extLst/>
          </a:lstStyle>
          <a:p>
            <a:fld id="{A166C482-8EDE-4BBD-B7C7-D28AA8299B5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  <p:custDataLst>
              <p:tags r:id="rId1"/>
            </p:custDataLst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86DFF89-2953-4B41-B927-668D668C6718}" type="datetimeFigureOut">
              <a:rPr lang="cs-CZ" smtClean="0"/>
              <a:t>26.4.2012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166C482-8EDE-4BBD-B7C7-D28AA8299B5D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>
            <p:custDataLst>
              <p:tags r:id="rId7"/>
            </p:custDataLst>
          </p:nvPr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>
            <p:custDataLst>
              <p:tags r:id="rId8"/>
            </p:custDataLst>
          </p:nvPr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>
            <p:custDataLst>
              <p:tags r:id="rId9"/>
            </p:custDataLst>
          </p:nvPr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>
            <p:custDataLst>
              <p:tags r:id="rId10"/>
            </p:custDataLst>
          </p:nvPr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>
            <p:custDataLst>
              <p:tags r:id="rId11"/>
            </p:custDataLst>
          </p:nvPr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>
            <p:custDataLst>
              <p:tags r:id="rId12"/>
            </p:custDataLst>
          </p:nvPr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9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20" Type="http://schemas.openxmlformats.org/officeDocument/2006/relationships/tags" Target="../tags/tag8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7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Relationship Id="rId22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>
            <p:custDataLst>
              <p:tags r:id="rId13"/>
            </p:custDataLst>
          </p:nvPr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>
            <p:custDataLst>
              <p:tags r:id="rId14"/>
            </p:custDataLst>
          </p:nvPr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>
            <p:custDataLst>
              <p:tags r:id="rId15"/>
            </p:custDataLst>
          </p:nvPr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>
            <p:custDataLst>
              <p:tags r:id="rId16"/>
            </p:custDataLst>
          </p:nvPr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  <p:custDataLst>
              <p:tags r:id="rId17"/>
            </p:custDataLst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  <p:custDataLst>
              <p:tags r:id="rId18"/>
            </p:custDataLst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  <p:custDataLst>
              <p:tags r:id="rId19"/>
            </p:custDataLst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86DFF89-2953-4B41-B927-668D668C6718}" type="datetimeFigureOut">
              <a:rPr lang="cs-CZ" smtClean="0"/>
              <a:t>26.4.2012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  <p:custDataLst>
              <p:tags r:id="rId20"/>
            </p:custDataLst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  <p:custDataLst>
              <p:tags r:id="rId21"/>
            </p:custDataLst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166C482-8EDE-4BBD-B7C7-D28AA8299B5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80.xml"/><Relationship Id="rId2" Type="http://schemas.openxmlformats.org/officeDocument/2006/relationships/tags" Target="../tags/tag79.xml"/><Relationship Id="rId1" Type="http://schemas.openxmlformats.org/officeDocument/2006/relationships/tags" Target="../tags/tag78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123.xml"/><Relationship Id="rId3" Type="http://schemas.openxmlformats.org/officeDocument/2006/relationships/tags" Target="../tags/tag118.xml"/><Relationship Id="rId7" Type="http://schemas.openxmlformats.org/officeDocument/2006/relationships/tags" Target="../tags/tag122.xml"/><Relationship Id="rId2" Type="http://schemas.openxmlformats.org/officeDocument/2006/relationships/tags" Target="../tags/tag117.xml"/><Relationship Id="rId1" Type="http://schemas.openxmlformats.org/officeDocument/2006/relationships/tags" Target="../tags/tag116.xml"/><Relationship Id="rId6" Type="http://schemas.openxmlformats.org/officeDocument/2006/relationships/tags" Target="../tags/tag121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120.xml"/><Relationship Id="rId10" Type="http://schemas.openxmlformats.org/officeDocument/2006/relationships/tags" Target="../tags/tag125.xml"/><Relationship Id="rId4" Type="http://schemas.openxmlformats.org/officeDocument/2006/relationships/tags" Target="../tags/tag119.xml"/><Relationship Id="rId9" Type="http://schemas.openxmlformats.org/officeDocument/2006/relationships/tags" Target="../tags/tag12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128.xml"/><Relationship Id="rId2" Type="http://schemas.openxmlformats.org/officeDocument/2006/relationships/tags" Target="../tags/tag127.xml"/><Relationship Id="rId1" Type="http://schemas.openxmlformats.org/officeDocument/2006/relationships/tags" Target="../tags/tag126.xml"/><Relationship Id="rId4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131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30.xml"/><Relationship Id="rId1" Type="http://schemas.openxmlformats.org/officeDocument/2006/relationships/tags" Target="../tags/tag129.xml"/><Relationship Id="rId6" Type="http://schemas.openxmlformats.org/officeDocument/2006/relationships/tags" Target="../tags/tag134.xml"/><Relationship Id="rId5" Type="http://schemas.openxmlformats.org/officeDocument/2006/relationships/tags" Target="../tags/tag133.xml"/><Relationship Id="rId4" Type="http://schemas.openxmlformats.org/officeDocument/2006/relationships/tags" Target="../tags/tag13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137.xml"/><Relationship Id="rId2" Type="http://schemas.openxmlformats.org/officeDocument/2006/relationships/tags" Target="../tags/tag136.xml"/><Relationship Id="rId1" Type="http://schemas.openxmlformats.org/officeDocument/2006/relationships/tags" Target="../tags/tag135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3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141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40.xml"/><Relationship Id="rId1" Type="http://schemas.openxmlformats.org/officeDocument/2006/relationships/tags" Target="../tags/tag139.xml"/><Relationship Id="rId6" Type="http://schemas.openxmlformats.org/officeDocument/2006/relationships/tags" Target="../tags/tag144.xml"/><Relationship Id="rId5" Type="http://schemas.openxmlformats.org/officeDocument/2006/relationships/tags" Target="../tags/tag143.xml"/><Relationship Id="rId4" Type="http://schemas.openxmlformats.org/officeDocument/2006/relationships/tags" Target="../tags/tag14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147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46.xml"/><Relationship Id="rId1" Type="http://schemas.openxmlformats.org/officeDocument/2006/relationships/tags" Target="../tags/tag145.xml"/><Relationship Id="rId6" Type="http://schemas.openxmlformats.org/officeDocument/2006/relationships/tags" Target="../tags/tag150.xml"/><Relationship Id="rId5" Type="http://schemas.openxmlformats.org/officeDocument/2006/relationships/tags" Target="../tags/tag149.xml"/><Relationship Id="rId4" Type="http://schemas.openxmlformats.org/officeDocument/2006/relationships/tags" Target="../tags/tag14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153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52.xml"/><Relationship Id="rId1" Type="http://schemas.openxmlformats.org/officeDocument/2006/relationships/tags" Target="../tags/tag151.xml"/><Relationship Id="rId6" Type="http://schemas.openxmlformats.org/officeDocument/2006/relationships/tags" Target="../tags/tag156.xml"/><Relationship Id="rId5" Type="http://schemas.openxmlformats.org/officeDocument/2006/relationships/tags" Target="../tags/tag155.xml"/><Relationship Id="rId4" Type="http://schemas.openxmlformats.org/officeDocument/2006/relationships/tags" Target="../tags/tag15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159.xml"/><Relationship Id="rId2" Type="http://schemas.openxmlformats.org/officeDocument/2006/relationships/tags" Target="../tags/tag158.xml"/><Relationship Id="rId1" Type="http://schemas.openxmlformats.org/officeDocument/2006/relationships/tags" Target="../tags/tag157.xml"/><Relationship Id="rId4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tags" Target="../tags/tag167.xml"/><Relationship Id="rId3" Type="http://schemas.openxmlformats.org/officeDocument/2006/relationships/tags" Target="../tags/tag162.xml"/><Relationship Id="rId7" Type="http://schemas.openxmlformats.org/officeDocument/2006/relationships/tags" Target="../tags/tag166.xml"/><Relationship Id="rId2" Type="http://schemas.openxmlformats.org/officeDocument/2006/relationships/tags" Target="../tags/tag161.xml"/><Relationship Id="rId1" Type="http://schemas.openxmlformats.org/officeDocument/2006/relationships/tags" Target="../tags/tag160.xml"/><Relationship Id="rId6" Type="http://schemas.openxmlformats.org/officeDocument/2006/relationships/tags" Target="../tags/tag165.xml"/><Relationship Id="rId5" Type="http://schemas.openxmlformats.org/officeDocument/2006/relationships/tags" Target="../tags/tag164.xml"/><Relationship Id="rId4" Type="http://schemas.openxmlformats.org/officeDocument/2006/relationships/tags" Target="../tags/tag163.xml"/><Relationship Id="rId9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170.xml"/><Relationship Id="rId2" Type="http://schemas.openxmlformats.org/officeDocument/2006/relationships/tags" Target="../tags/tag169.xml"/><Relationship Id="rId1" Type="http://schemas.openxmlformats.org/officeDocument/2006/relationships/tags" Target="../tags/tag168.xml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83.xml"/><Relationship Id="rId2" Type="http://schemas.openxmlformats.org/officeDocument/2006/relationships/tags" Target="../tags/tag82.xml"/><Relationship Id="rId1" Type="http://schemas.openxmlformats.org/officeDocument/2006/relationships/tags" Target="../tags/tag81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86.xml"/><Relationship Id="rId2" Type="http://schemas.openxmlformats.org/officeDocument/2006/relationships/tags" Target="../tags/tag85.xml"/><Relationship Id="rId1" Type="http://schemas.openxmlformats.org/officeDocument/2006/relationships/tags" Target="../tags/tag84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89.xml"/><Relationship Id="rId2" Type="http://schemas.openxmlformats.org/officeDocument/2006/relationships/tags" Target="../tags/tag88.xml"/><Relationship Id="rId1" Type="http://schemas.openxmlformats.org/officeDocument/2006/relationships/tags" Target="../tags/tag87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9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93.xml"/><Relationship Id="rId2" Type="http://schemas.openxmlformats.org/officeDocument/2006/relationships/tags" Target="../tags/tag92.xml"/><Relationship Id="rId1" Type="http://schemas.openxmlformats.org/officeDocument/2006/relationships/tags" Target="../tags/tag91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9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97.xml"/><Relationship Id="rId2" Type="http://schemas.openxmlformats.org/officeDocument/2006/relationships/tags" Target="../tags/tag96.xml"/><Relationship Id="rId1" Type="http://schemas.openxmlformats.org/officeDocument/2006/relationships/tags" Target="../tags/tag95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9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01.xml"/><Relationship Id="rId2" Type="http://schemas.openxmlformats.org/officeDocument/2006/relationships/tags" Target="../tags/tag100.xml"/><Relationship Id="rId1" Type="http://schemas.openxmlformats.org/officeDocument/2006/relationships/tags" Target="../tags/tag99.xml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104.xml"/><Relationship Id="rId7" Type="http://schemas.openxmlformats.org/officeDocument/2006/relationships/tags" Target="../tags/tag108.xml"/><Relationship Id="rId2" Type="http://schemas.openxmlformats.org/officeDocument/2006/relationships/tags" Target="../tags/tag103.xml"/><Relationship Id="rId1" Type="http://schemas.openxmlformats.org/officeDocument/2006/relationships/tags" Target="../tags/tag102.xml"/><Relationship Id="rId6" Type="http://schemas.openxmlformats.org/officeDocument/2006/relationships/tags" Target="../tags/tag107.xml"/><Relationship Id="rId5" Type="http://schemas.openxmlformats.org/officeDocument/2006/relationships/tags" Target="../tags/tag106.xml"/><Relationship Id="rId4" Type="http://schemas.openxmlformats.org/officeDocument/2006/relationships/tags" Target="../tags/tag10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111.xml"/><Relationship Id="rId7" Type="http://schemas.openxmlformats.org/officeDocument/2006/relationships/tags" Target="../tags/tag115.xml"/><Relationship Id="rId2" Type="http://schemas.openxmlformats.org/officeDocument/2006/relationships/tags" Target="../tags/tag110.xml"/><Relationship Id="rId1" Type="http://schemas.openxmlformats.org/officeDocument/2006/relationships/tags" Target="../tags/tag109.xml"/><Relationship Id="rId6" Type="http://schemas.openxmlformats.org/officeDocument/2006/relationships/tags" Target="../tags/tag114.xml"/><Relationship Id="rId5" Type="http://schemas.openxmlformats.org/officeDocument/2006/relationships/tags" Target="../tags/tag113.xml"/><Relationship Id="rId4" Type="http://schemas.openxmlformats.org/officeDocument/2006/relationships/tags" Target="../tags/tag1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smtClean="0"/>
              <a:t>Dusík, 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smtClean="0"/>
              <a:t>Amoniak, NH</a:t>
            </a:r>
            <a:r>
              <a:rPr lang="cs-CZ" baseline="-25000" dirty="0" smtClean="0"/>
              <a:t>3</a:t>
            </a:r>
            <a:endParaRPr lang="cs-CZ" dirty="0"/>
          </a:p>
          <a:p>
            <a:pPr lvl="1"/>
            <a:r>
              <a:rPr lang="cs-CZ" dirty="0"/>
              <a:t>bezbarvý plyn</a:t>
            </a:r>
          </a:p>
          <a:p>
            <a:pPr lvl="1"/>
            <a:r>
              <a:rPr lang="cs-CZ" dirty="0"/>
              <a:t>charakteristický štiplavý zápach</a:t>
            </a:r>
          </a:p>
          <a:p>
            <a:pPr lvl="1"/>
            <a:r>
              <a:rPr lang="cs-CZ" dirty="0"/>
              <a:t>jedovatý</a:t>
            </a:r>
          </a:p>
          <a:p>
            <a:pPr lvl="1"/>
            <a:r>
              <a:rPr lang="cs-CZ" dirty="0"/>
              <a:t>dobře rozpustný ve vodě</a:t>
            </a:r>
          </a:p>
          <a:p>
            <a:pPr lvl="1"/>
            <a:r>
              <a:rPr lang="cs-CZ" dirty="0"/>
              <a:t>ve vodě je slabou </a:t>
            </a:r>
            <a:r>
              <a:rPr lang="cs-CZ" dirty="0" err="1"/>
              <a:t>bazí</a:t>
            </a:r>
            <a:r>
              <a:rPr lang="cs-CZ" dirty="0"/>
              <a:t>, NH</a:t>
            </a:r>
            <a:r>
              <a:rPr lang="cs-CZ" baseline="-25000" dirty="0"/>
              <a:t>3</a:t>
            </a:r>
            <a:r>
              <a:rPr lang="cs-CZ" dirty="0"/>
              <a:t> + H</a:t>
            </a:r>
            <a:r>
              <a:rPr lang="cs-CZ" baseline="-25000" dirty="0"/>
              <a:t>2</a:t>
            </a:r>
            <a:r>
              <a:rPr lang="cs-CZ" dirty="0"/>
              <a:t>O       NH</a:t>
            </a:r>
            <a:r>
              <a:rPr lang="cs-CZ" baseline="-25000" dirty="0"/>
              <a:t>4</a:t>
            </a:r>
            <a:r>
              <a:rPr lang="cs-CZ" dirty="0"/>
              <a:t>OH</a:t>
            </a:r>
          </a:p>
          <a:p>
            <a:pPr lvl="1"/>
            <a:r>
              <a:rPr lang="cs-CZ" b="1" dirty="0"/>
              <a:t>Výroba</a:t>
            </a:r>
            <a:r>
              <a:rPr lang="cs-CZ" dirty="0"/>
              <a:t>: N</a:t>
            </a:r>
            <a:r>
              <a:rPr lang="cs-CZ" baseline="-25000" dirty="0"/>
              <a:t>2</a:t>
            </a:r>
            <a:r>
              <a:rPr lang="cs-CZ" dirty="0"/>
              <a:t>+3H</a:t>
            </a:r>
            <a:r>
              <a:rPr lang="cs-CZ" baseline="-25000" dirty="0"/>
              <a:t>2         </a:t>
            </a:r>
            <a:r>
              <a:rPr lang="cs-CZ" dirty="0"/>
              <a:t>2NH</a:t>
            </a:r>
            <a:r>
              <a:rPr lang="cs-CZ" baseline="-25000" dirty="0"/>
              <a:t>3</a:t>
            </a:r>
            <a:endParaRPr lang="cs-CZ" dirty="0"/>
          </a:p>
          <a:p>
            <a:pPr lvl="1"/>
            <a:r>
              <a:rPr lang="cs-CZ" b="1" dirty="0"/>
              <a:t>Příprava: </a:t>
            </a:r>
            <a:r>
              <a:rPr lang="cs-CZ" dirty="0"/>
              <a:t>NH</a:t>
            </a:r>
            <a:r>
              <a:rPr lang="cs-CZ" baseline="-25000" dirty="0"/>
              <a:t>4</a:t>
            </a:r>
            <a:r>
              <a:rPr lang="cs-CZ" dirty="0"/>
              <a:t>Cl +</a:t>
            </a:r>
            <a:r>
              <a:rPr lang="cs-CZ" dirty="0" err="1"/>
              <a:t>NaOH</a:t>
            </a:r>
            <a:r>
              <a:rPr lang="cs-CZ" dirty="0"/>
              <a:t>       NaCl+NH</a:t>
            </a:r>
            <a:r>
              <a:rPr lang="cs-CZ" baseline="-25000" dirty="0"/>
              <a:t>3</a:t>
            </a:r>
            <a:r>
              <a:rPr lang="cs-CZ" dirty="0"/>
              <a:t>+H</a:t>
            </a:r>
            <a:r>
              <a:rPr lang="cs-CZ" baseline="-25000" dirty="0"/>
              <a:t>2</a:t>
            </a:r>
            <a:r>
              <a:rPr lang="cs-CZ" dirty="0"/>
              <a:t>O</a:t>
            </a:r>
          </a:p>
          <a:p>
            <a:pPr lvl="1"/>
            <a:r>
              <a:rPr lang="cs-CZ" dirty="0" smtClean="0"/>
              <a:t>Anorganické </a:t>
            </a:r>
            <a:r>
              <a:rPr lang="cs-CZ" dirty="0" smtClean="0"/>
              <a:t>rozpouštědlo</a:t>
            </a:r>
            <a:endParaRPr lang="cs-CZ" dirty="0" smtClean="0"/>
          </a:p>
          <a:p>
            <a:pPr lvl="2"/>
            <a:r>
              <a:rPr lang="cs-CZ" dirty="0" smtClean="0"/>
              <a:t>2NH</a:t>
            </a:r>
            <a:r>
              <a:rPr lang="cs-CZ" baseline="-25000" dirty="0" smtClean="0"/>
              <a:t>3            </a:t>
            </a:r>
            <a:r>
              <a:rPr lang="cs-CZ" dirty="0" smtClean="0"/>
              <a:t>NH</a:t>
            </a:r>
            <a:r>
              <a:rPr lang="cs-CZ" baseline="-25000" dirty="0" smtClean="0"/>
              <a:t>4</a:t>
            </a:r>
            <a:r>
              <a:rPr lang="cs-CZ" baseline="30000" dirty="0" smtClean="0"/>
              <a:t>+</a:t>
            </a:r>
            <a:r>
              <a:rPr lang="cs-CZ" baseline="-25000" dirty="0" smtClean="0"/>
              <a:t> </a:t>
            </a:r>
            <a:r>
              <a:rPr lang="cs-CZ" dirty="0" smtClean="0"/>
              <a:t>+NH</a:t>
            </a:r>
            <a:r>
              <a:rPr lang="cs-CZ" baseline="-25000" dirty="0" smtClean="0"/>
              <a:t>2</a:t>
            </a:r>
            <a:r>
              <a:rPr lang="cs-CZ" baseline="30000" dirty="0" smtClean="0"/>
              <a:t>-</a:t>
            </a:r>
            <a:endParaRPr lang="cs-CZ" dirty="0" smtClean="0"/>
          </a:p>
          <a:p>
            <a:pPr lvl="2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cs-CZ" dirty="0" smtClean="0"/>
              <a:t>Sloučeniny dusíku</a:t>
            </a:r>
            <a:endParaRPr lang="cs-CZ" dirty="0"/>
          </a:p>
        </p:txBody>
      </p:sp>
      <p:cxnSp>
        <p:nvCxnSpPr>
          <p:cNvPr id="5" name="Přímá spojnice se šipkou 4"/>
          <p:cNvCxnSpPr/>
          <p:nvPr>
            <p:custDataLst>
              <p:tags r:id="rId4"/>
            </p:custDataLst>
          </p:nvPr>
        </p:nvCxnSpPr>
        <p:spPr>
          <a:xfrm>
            <a:off x="2123728" y="5157192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>
            <p:custDataLst>
              <p:tags r:id="rId5"/>
            </p:custDataLst>
          </p:nvPr>
        </p:nvCxnSpPr>
        <p:spPr>
          <a:xfrm flipH="1">
            <a:off x="2123728" y="5301208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>
            <p:custDataLst>
              <p:tags r:id="rId6"/>
            </p:custDataLst>
          </p:nvPr>
        </p:nvCxnSpPr>
        <p:spPr>
          <a:xfrm>
            <a:off x="6084168" y="3645024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>
            <p:custDataLst>
              <p:tags r:id="rId7"/>
            </p:custDataLst>
          </p:nvPr>
        </p:nvCxnSpPr>
        <p:spPr>
          <a:xfrm flipH="1">
            <a:off x="6084168" y="3645024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>
            <p:custDataLst>
              <p:tags r:id="rId8"/>
            </p:custDataLst>
          </p:nvPr>
        </p:nvCxnSpPr>
        <p:spPr>
          <a:xfrm>
            <a:off x="6084168" y="3789040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>
            <p:custDataLst>
              <p:tags r:id="rId9"/>
            </p:custDataLst>
          </p:nvPr>
        </p:nvCxnSpPr>
        <p:spPr>
          <a:xfrm>
            <a:off x="3419872" y="4077072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>
            <p:custDataLst>
              <p:tags r:id="rId10"/>
            </p:custDataLst>
          </p:nvPr>
        </p:nvCxnSpPr>
        <p:spPr>
          <a:xfrm>
            <a:off x="4499992" y="4509120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34824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cs-CZ" sz="2700" dirty="0" smtClean="0"/>
              <a:t>Amoniak, NH</a:t>
            </a:r>
            <a:r>
              <a:rPr lang="cs-CZ" sz="2700" baseline="-25000" dirty="0" smtClean="0"/>
              <a:t>3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cs-CZ" dirty="0" smtClean="0"/>
              <a:t>V </a:t>
            </a:r>
            <a:r>
              <a:rPr lang="cs-CZ" dirty="0"/>
              <a:t>přírodě vzniká rozkladem organických dusíkatých sloučenin. Využívá se na výrobu </a:t>
            </a:r>
            <a:r>
              <a:rPr lang="cs-CZ" dirty="0" err="1"/>
              <a:t>kys</a:t>
            </a:r>
            <a:r>
              <a:rPr lang="cs-CZ" dirty="0"/>
              <a:t>. dusičné, hnojiv, sody, jako chladící médium.</a:t>
            </a:r>
          </a:p>
          <a:p>
            <a:r>
              <a:rPr lang="cs-CZ" dirty="0" smtClean="0"/>
              <a:t>Amonné soli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evné, krystalické, ve vodě dobře rozpustné látky</a:t>
            </a:r>
          </a:p>
          <a:p>
            <a:pPr lvl="1"/>
            <a:r>
              <a:rPr lang="cs-CZ" dirty="0"/>
              <a:t>v</a:t>
            </a:r>
            <a:r>
              <a:rPr lang="cs-CZ" dirty="0" smtClean="0"/>
              <a:t>znikají zaváděním amoniaku do roztoků kyselin</a:t>
            </a:r>
          </a:p>
          <a:p>
            <a:pPr lvl="1"/>
            <a:r>
              <a:rPr lang="cs-CZ" dirty="0" smtClean="0"/>
              <a:t>NH</a:t>
            </a:r>
            <a:r>
              <a:rPr lang="cs-CZ" baseline="-25000" dirty="0" smtClean="0"/>
              <a:t>4</a:t>
            </a:r>
            <a:r>
              <a:rPr lang="cs-CZ" dirty="0" smtClean="0"/>
              <a:t>Cl</a:t>
            </a:r>
          </a:p>
          <a:p>
            <a:pPr lvl="1"/>
            <a:r>
              <a:rPr lang="cs-CZ" dirty="0" smtClean="0"/>
              <a:t>NH</a:t>
            </a:r>
            <a:r>
              <a:rPr lang="cs-CZ" baseline="-25000" dirty="0" smtClean="0"/>
              <a:t>4</a:t>
            </a:r>
            <a:r>
              <a:rPr lang="cs-CZ" dirty="0" smtClean="0"/>
              <a:t>NO</a:t>
            </a:r>
            <a:r>
              <a:rPr lang="cs-CZ" baseline="-25000" dirty="0" smtClean="0"/>
              <a:t>3</a:t>
            </a:r>
          </a:p>
          <a:p>
            <a:pPr lvl="1"/>
            <a:r>
              <a:rPr lang="cs-CZ" dirty="0" smtClean="0"/>
              <a:t>(NH</a:t>
            </a:r>
            <a:r>
              <a:rPr lang="cs-CZ" baseline="-25000" dirty="0" smtClean="0"/>
              <a:t>4</a:t>
            </a:r>
            <a:r>
              <a:rPr lang="cs-CZ" dirty="0" smtClean="0"/>
              <a:t>)</a:t>
            </a:r>
            <a:r>
              <a:rPr lang="cs-CZ" baseline="-25000" dirty="0" smtClean="0"/>
              <a:t>2</a:t>
            </a:r>
            <a:r>
              <a:rPr lang="cs-CZ" dirty="0" smtClean="0"/>
              <a:t>SO</a:t>
            </a:r>
            <a:r>
              <a:rPr lang="cs-CZ" baseline="-25000" dirty="0" smtClean="0"/>
              <a:t>4</a:t>
            </a:r>
            <a:endParaRPr lang="cs-CZ" baseline="-25000" dirty="0"/>
          </a:p>
          <a:p>
            <a:pPr lvl="1"/>
            <a:endParaRPr lang="cs-CZ" baseline="-25000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cs-CZ" dirty="0" smtClean="0"/>
              <a:t>Sloučeniny dusíku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900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67544" y="1484784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Oxidy</a:t>
            </a:r>
          </a:p>
          <a:p>
            <a:pPr lvl="1"/>
            <a:r>
              <a:rPr lang="cs-CZ" b="1" dirty="0" smtClean="0"/>
              <a:t>N</a:t>
            </a:r>
            <a:r>
              <a:rPr lang="cs-CZ" b="1" baseline="-25000" dirty="0" smtClean="0"/>
              <a:t>2</a:t>
            </a:r>
            <a:r>
              <a:rPr lang="cs-CZ" b="1" dirty="0" smtClean="0"/>
              <a:t>O</a:t>
            </a:r>
            <a:r>
              <a:rPr lang="cs-CZ" dirty="0" smtClean="0"/>
              <a:t> – oxid dusný (rajský plyn)</a:t>
            </a:r>
          </a:p>
          <a:p>
            <a:pPr lvl="2"/>
            <a:r>
              <a:rPr lang="cs-CZ" dirty="0"/>
              <a:t>bezbarvý plyn</a:t>
            </a:r>
          </a:p>
          <a:p>
            <a:pPr lvl="2"/>
            <a:r>
              <a:rPr lang="cs-CZ" dirty="0"/>
              <a:t>používá se v potravinářství do bombiček na přípravu šlehačky</a:t>
            </a:r>
          </a:p>
          <a:p>
            <a:pPr lvl="2"/>
            <a:r>
              <a:rPr lang="cs-CZ" dirty="0"/>
              <a:t>dříve anestetikum</a:t>
            </a:r>
          </a:p>
          <a:p>
            <a:pPr lvl="2"/>
            <a:r>
              <a:rPr lang="cs-CZ" dirty="0"/>
              <a:t>příprava :NH</a:t>
            </a:r>
            <a:r>
              <a:rPr lang="cs-CZ" baseline="-25000" dirty="0"/>
              <a:t>4</a:t>
            </a:r>
            <a:r>
              <a:rPr lang="cs-CZ" dirty="0"/>
              <a:t>NO</a:t>
            </a:r>
            <a:r>
              <a:rPr lang="cs-CZ" baseline="-25000" dirty="0"/>
              <a:t>3              </a:t>
            </a:r>
            <a:r>
              <a:rPr lang="cs-CZ" dirty="0"/>
              <a:t>N</a:t>
            </a:r>
            <a:r>
              <a:rPr lang="cs-CZ" baseline="-25000" dirty="0"/>
              <a:t>2</a:t>
            </a:r>
            <a:r>
              <a:rPr lang="cs-CZ" dirty="0"/>
              <a:t>O+2H</a:t>
            </a:r>
            <a:r>
              <a:rPr lang="cs-CZ" baseline="-25000" dirty="0"/>
              <a:t>2</a:t>
            </a:r>
            <a:r>
              <a:rPr lang="cs-CZ" dirty="0"/>
              <a:t>O</a:t>
            </a:r>
          </a:p>
          <a:p>
            <a:pPr lvl="1"/>
            <a:r>
              <a:rPr lang="cs-CZ" b="1" dirty="0" smtClean="0"/>
              <a:t>NO</a:t>
            </a:r>
            <a:r>
              <a:rPr lang="cs-CZ" dirty="0" smtClean="0"/>
              <a:t> – oxid dusnatý</a:t>
            </a:r>
          </a:p>
          <a:p>
            <a:pPr lvl="2"/>
            <a:r>
              <a:rPr lang="cs-CZ" dirty="0"/>
              <a:t>b</a:t>
            </a:r>
            <a:r>
              <a:rPr lang="cs-CZ" dirty="0" smtClean="0"/>
              <a:t>ezbarvý plyn</a:t>
            </a:r>
          </a:p>
          <a:p>
            <a:pPr lvl="2"/>
            <a:r>
              <a:rPr lang="cs-CZ" dirty="0"/>
              <a:t>p</a:t>
            </a:r>
            <a:r>
              <a:rPr lang="cs-CZ" dirty="0" smtClean="0"/>
              <a:t>oužívá se na výrobu HNO</a:t>
            </a:r>
            <a:r>
              <a:rPr lang="cs-CZ" baseline="-25000" dirty="0" smtClean="0"/>
              <a:t>3</a:t>
            </a:r>
            <a:endParaRPr lang="cs-CZ" dirty="0" smtClean="0"/>
          </a:p>
          <a:p>
            <a:pPr lvl="2"/>
            <a:r>
              <a:rPr lang="cs-CZ" dirty="0"/>
              <a:t>v</a:t>
            </a:r>
            <a:r>
              <a:rPr lang="cs-CZ" dirty="0" smtClean="0"/>
              <a:t>ýroba: 4NH</a:t>
            </a:r>
            <a:r>
              <a:rPr lang="cs-CZ" baseline="-25000" dirty="0" smtClean="0"/>
              <a:t>3</a:t>
            </a:r>
            <a:r>
              <a:rPr lang="cs-CZ" dirty="0" smtClean="0"/>
              <a:t>+5O</a:t>
            </a:r>
            <a:r>
              <a:rPr lang="cs-CZ" baseline="-25000" dirty="0" smtClean="0"/>
              <a:t>2         </a:t>
            </a:r>
            <a:r>
              <a:rPr lang="cs-CZ" dirty="0" smtClean="0"/>
              <a:t>4NO+6H</a:t>
            </a:r>
            <a:r>
              <a:rPr lang="cs-CZ" baseline="-25000" dirty="0" smtClean="0"/>
              <a:t>2</a:t>
            </a:r>
            <a:r>
              <a:rPr lang="cs-CZ" dirty="0" smtClean="0"/>
              <a:t>O (500°C, </a:t>
            </a:r>
            <a:r>
              <a:rPr lang="cs-CZ" dirty="0" err="1" smtClean="0"/>
              <a:t>Pt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příprava:8HNO</a:t>
            </a:r>
            <a:r>
              <a:rPr lang="cs-CZ" baseline="-25000" dirty="0" smtClean="0"/>
              <a:t>3</a:t>
            </a:r>
            <a:r>
              <a:rPr lang="cs-CZ" dirty="0" smtClean="0"/>
              <a:t>+Cu      3Cu(NO</a:t>
            </a:r>
            <a:r>
              <a:rPr lang="cs-CZ" baseline="-25000" dirty="0" smtClean="0"/>
              <a:t>3</a:t>
            </a:r>
            <a:r>
              <a:rPr lang="cs-CZ" dirty="0" smtClean="0"/>
              <a:t>)</a:t>
            </a:r>
            <a:r>
              <a:rPr lang="cs-CZ" baseline="-25000" dirty="0" smtClean="0"/>
              <a:t>2</a:t>
            </a:r>
            <a:r>
              <a:rPr lang="cs-CZ" dirty="0" smtClean="0"/>
              <a:t>+4</a:t>
            </a:r>
            <a:r>
              <a:rPr lang="cs-CZ" dirty="0"/>
              <a:t>H</a:t>
            </a:r>
            <a:r>
              <a:rPr lang="cs-CZ" baseline="-25000" dirty="0"/>
              <a:t>2</a:t>
            </a:r>
            <a:r>
              <a:rPr lang="cs-CZ" dirty="0"/>
              <a:t>O </a:t>
            </a:r>
            <a:r>
              <a:rPr lang="cs-CZ" dirty="0" smtClean="0"/>
              <a:t>+2NO</a:t>
            </a:r>
            <a:endParaRPr lang="cs-CZ" dirty="0"/>
          </a:p>
          <a:p>
            <a:pPr lvl="2"/>
            <a:endParaRPr lang="cs-CZ" dirty="0"/>
          </a:p>
          <a:p>
            <a:pPr lvl="2"/>
            <a:endParaRPr lang="cs-CZ" dirty="0" smtClean="0"/>
          </a:p>
          <a:p>
            <a:pPr lvl="2"/>
            <a:endParaRPr lang="cs-CZ" baseline="-25000" dirty="0"/>
          </a:p>
          <a:p>
            <a:pPr lvl="2"/>
            <a:endParaRPr lang="cs-CZ" dirty="0" smtClean="0"/>
          </a:p>
          <a:p>
            <a:pPr lvl="2"/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cs-CZ" dirty="0" smtClean="0"/>
              <a:t>Sloučeniny dusíku</a:t>
            </a:r>
            <a:endParaRPr lang="cs-CZ" dirty="0"/>
          </a:p>
        </p:txBody>
      </p:sp>
      <p:cxnSp>
        <p:nvCxnSpPr>
          <p:cNvPr id="5" name="Přímá spojnice se šipkou 4"/>
          <p:cNvCxnSpPr/>
          <p:nvPr>
            <p:custDataLst>
              <p:tags r:id="rId4"/>
            </p:custDataLst>
          </p:nvPr>
        </p:nvCxnSpPr>
        <p:spPr>
          <a:xfrm>
            <a:off x="3702013" y="3717032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>
            <p:custDataLst>
              <p:tags r:id="rId5"/>
            </p:custDataLst>
          </p:nvPr>
        </p:nvCxnSpPr>
        <p:spPr>
          <a:xfrm>
            <a:off x="3702013" y="5085184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>
            <p:custDataLst>
              <p:tags r:id="rId6"/>
            </p:custDataLst>
          </p:nvPr>
        </p:nvCxnSpPr>
        <p:spPr>
          <a:xfrm>
            <a:off x="3990045" y="5445224"/>
            <a:ext cx="50994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123605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smtClean="0"/>
              <a:t>Oxidy</a:t>
            </a:r>
          </a:p>
          <a:p>
            <a:pPr lvl="1"/>
            <a:r>
              <a:rPr lang="cs-CZ" b="1" dirty="0" smtClean="0"/>
              <a:t>N</a:t>
            </a:r>
            <a:r>
              <a:rPr lang="cs-CZ" b="1" baseline="-25000" dirty="0" smtClean="0"/>
              <a:t>2</a:t>
            </a:r>
            <a:r>
              <a:rPr lang="cs-CZ" b="1" dirty="0" smtClean="0"/>
              <a:t>O</a:t>
            </a:r>
            <a:r>
              <a:rPr lang="cs-CZ" b="1" baseline="-25000" dirty="0" smtClean="0"/>
              <a:t>3</a:t>
            </a:r>
            <a:r>
              <a:rPr lang="cs-CZ" dirty="0" smtClean="0"/>
              <a:t>-oxid dusitý</a:t>
            </a:r>
          </a:p>
          <a:p>
            <a:pPr lvl="2"/>
            <a:r>
              <a:rPr lang="cs-CZ" dirty="0"/>
              <a:t>světlemodrá kapalina</a:t>
            </a:r>
          </a:p>
          <a:p>
            <a:pPr lvl="1"/>
            <a:r>
              <a:rPr lang="cs-CZ" b="1" dirty="0" smtClean="0"/>
              <a:t>NO</a:t>
            </a:r>
            <a:r>
              <a:rPr lang="cs-CZ" b="1" baseline="-25000" dirty="0" smtClean="0"/>
              <a:t>2</a:t>
            </a:r>
            <a:r>
              <a:rPr lang="cs-CZ" dirty="0" smtClean="0"/>
              <a:t>-oxid dusičitý</a:t>
            </a:r>
          </a:p>
          <a:p>
            <a:pPr lvl="2"/>
            <a:r>
              <a:rPr lang="cs-CZ" dirty="0"/>
              <a:t>hnědočervený plyn</a:t>
            </a:r>
          </a:p>
          <a:p>
            <a:pPr lvl="2"/>
            <a:r>
              <a:rPr lang="cs-CZ" dirty="0"/>
              <a:t>vyskytuje se jako dimer N</a:t>
            </a:r>
            <a:r>
              <a:rPr lang="cs-CZ" baseline="-25000" dirty="0"/>
              <a:t>2</a:t>
            </a:r>
            <a:r>
              <a:rPr lang="cs-CZ" dirty="0"/>
              <a:t>O</a:t>
            </a:r>
            <a:r>
              <a:rPr lang="cs-CZ" baseline="-25000" dirty="0"/>
              <a:t>4</a:t>
            </a:r>
          </a:p>
          <a:p>
            <a:pPr lvl="2"/>
            <a:r>
              <a:rPr lang="cs-CZ" dirty="0"/>
              <a:t>příprava: 2Pb(NO</a:t>
            </a:r>
            <a:r>
              <a:rPr lang="cs-CZ" baseline="-25000" dirty="0"/>
              <a:t>3</a:t>
            </a:r>
            <a:r>
              <a:rPr lang="cs-CZ" dirty="0"/>
              <a:t>)</a:t>
            </a:r>
            <a:r>
              <a:rPr lang="cs-CZ" baseline="-25000" dirty="0"/>
              <a:t>2          </a:t>
            </a:r>
            <a:r>
              <a:rPr lang="cs-CZ" dirty="0" smtClean="0"/>
              <a:t>2PbO+4NO</a:t>
            </a:r>
            <a:r>
              <a:rPr lang="cs-CZ" baseline="-25000" dirty="0" smtClean="0"/>
              <a:t>2</a:t>
            </a:r>
            <a:r>
              <a:rPr lang="cs-CZ" dirty="0" smtClean="0"/>
              <a:t>+O</a:t>
            </a:r>
            <a:r>
              <a:rPr lang="cs-CZ" baseline="-25000" dirty="0" smtClean="0"/>
              <a:t>2</a:t>
            </a:r>
            <a:endParaRPr lang="cs-CZ" dirty="0"/>
          </a:p>
          <a:p>
            <a:pPr lvl="1"/>
            <a:r>
              <a:rPr lang="cs-CZ" b="1" dirty="0" smtClean="0"/>
              <a:t>N</a:t>
            </a:r>
            <a:r>
              <a:rPr lang="cs-CZ" b="1" baseline="-25000" dirty="0" smtClean="0"/>
              <a:t>2</a:t>
            </a:r>
            <a:r>
              <a:rPr lang="cs-CZ" b="1" dirty="0" smtClean="0"/>
              <a:t>O</a:t>
            </a:r>
            <a:r>
              <a:rPr lang="cs-CZ" b="1" baseline="-25000" dirty="0" smtClean="0"/>
              <a:t>5</a:t>
            </a:r>
            <a:r>
              <a:rPr lang="cs-CZ" dirty="0" smtClean="0"/>
              <a:t> – oxid dusičný</a:t>
            </a:r>
          </a:p>
          <a:p>
            <a:pPr lvl="2"/>
            <a:r>
              <a:rPr lang="cs-CZ" dirty="0"/>
              <a:t>b</a:t>
            </a:r>
            <a:r>
              <a:rPr lang="cs-CZ" dirty="0" smtClean="0"/>
              <a:t>ezbarvá krystalická látka</a:t>
            </a:r>
          </a:p>
          <a:p>
            <a:pPr lvl="2"/>
            <a:r>
              <a:rPr lang="cs-CZ" dirty="0"/>
              <a:t>s</a:t>
            </a:r>
            <a:r>
              <a:rPr lang="cs-CZ" dirty="0" smtClean="0"/>
              <a:t>nadno se rozkládá na oxid dusičitý a kyslík (někdy za výbuchu)</a:t>
            </a:r>
          </a:p>
          <a:p>
            <a:pPr lvl="2"/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cs-CZ" dirty="0" smtClean="0"/>
              <a:t>Sloučeniny dusíku</a:t>
            </a:r>
            <a:endParaRPr lang="cs-CZ" dirty="0"/>
          </a:p>
        </p:txBody>
      </p:sp>
      <p:cxnSp>
        <p:nvCxnSpPr>
          <p:cNvPr id="7" name="Přímá spojnice se šipkou 6"/>
          <p:cNvCxnSpPr/>
          <p:nvPr>
            <p:custDataLst>
              <p:tags r:id="rId4"/>
            </p:custDataLst>
          </p:nvPr>
        </p:nvCxnSpPr>
        <p:spPr>
          <a:xfrm>
            <a:off x="3923928" y="4005064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52601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b="1" dirty="0" smtClean="0"/>
              <a:t>Kyselina dusitá – HNO</a:t>
            </a:r>
            <a:r>
              <a:rPr lang="cs-CZ" b="1" baseline="-25000" dirty="0" smtClean="0"/>
              <a:t>2</a:t>
            </a:r>
            <a:endParaRPr lang="cs-CZ" b="1" dirty="0" smtClean="0"/>
          </a:p>
          <a:p>
            <a:pPr lvl="1"/>
            <a:r>
              <a:rPr lang="cs-CZ" dirty="0" smtClean="0"/>
              <a:t>nestálá, středně silná kyselina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xidační i redukční vlastnosti</a:t>
            </a:r>
          </a:p>
          <a:p>
            <a:pPr lvl="1"/>
            <a:r>
              <a:rPr lang="cs-CZ" dirty="0" smtClean="0"/>
              <a:t>příprava:NaNO</a:t>
            </a:r>
            <a:r>
              <a:rPr lang="cs-CZ" baseline="-25000" dirty="0" smtClean="0"/>
              <a:t>2 </a:t>
            </a:r>
            <a:r>
              <a:rPr lang="cs-CZ" dirty="0" smtClean="0"/>
              <a:t>+</a:t>
            </a:r>
            <a:r>
              <a:rPr lang="cs-CZ" dirty="0" err="1" smtClean="0"/>
              <a:t>HCl</a:t>
            </a:r>
            <a:r>
              <a:rPr lang="cs-CZ" baseline="-25000" dirty="0" smtClean="0"/>
              <a:t>         </a:t>
            </a:r>
            <a:r>
              <a:rPr lang="cs-CZ" dirty="0" smtClean="0"/>
              <a:t> </a:t>
            </a:r>
          </a:p>
          <a:p>
            <a:pPr lvl="1"/>
            <a:r>
              <a:rPr lang="cs-CZ" b="1" dirty="0" smtClean="0"/>
              <a:t>dusitany</a:t>
            </a:r>
            <a:r>
              <a:rPr lang="cs-CZ" dirty="0" smtClean="0"/>
              <a:t>:</a:t>
            </a:r>
          </a:p>
          <a:p>
            <a:pPr lvl="2"/>
            <a:r>
              <a:rPr lang="cs-CZ" dirty="0" smtClean="0"/>
              <a:t>NaNO</a:t>
            </a:r>
            <a:r>
              <a:rPr lang="cs-CZ" baseline="-25000" dirty="0" smtClean="0"/>
              <a:t>3</a:t>
            </a:r>
            <a:r>
              <a:rPr lang="cs-CZ" dirty="0" smtClean="0"/>
              <a:t> </a:t>
            </a:r>
            <a:r>
              <a:rPr lang="cs-CZ" dirty="0" smtClean="0"/>
              <a:t>+ </a:t>
            </a:r>
            <a:r>
              <a:rPr lang="cs-CZ" dirty="0" err="1" smtClean="0"/>
              <a:t>Pb</a:t>
            </a:r>
            <a:r>
              <a:rPr lang="cs-CZ" dirty="0" smtClean="0"/>
              <a:t>           </a:t>
            </a:r>
            <a:endParaRPr lang="cs-CZ" dirty="0" smtClean="0"/>
          </a:p>
          <a:p>
            <a:pPr lvl="2"/>
            <a:r>
              <a:rPr lang="cs-CZ" dirty="0" smtClean="0"/>
              <a:t>2KNO</a:t>
            </a:r>
            <a:r>
              <a:rPr lang="cs-CZ" baseline="-25000" dirty="0" smtClean="0"/>
              <a:t>3          </a:t>
            </a:r>
          </a:p>
          <a:p>
            <a:pPr lvl="2"/>
            <a:endParaRPr lang="cs-CZ" dirty="0"/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cs-CZ" dirty="0" smtClean="0"/>
              <a:t>Sloučeniny dusíku</a:t>
            </a:r>
            <a:endParaRPr lang="cs-CZ" dirty="0"/>
          </a:p>
        </p:txBody>
      </p:sp>
      <p:cxnSp>
        <p:nvCxnSpPr>
          <p:cNvPr id="5" name="Přímá spojnice se šipkou 4"/>
          <p:cNvCxnSpPr/>
          <p:nvPr>
            <p:custDataLst>
              <p:tags r:id="rId4"/>
            </p:custDataLst>
          </p:nvPr>
        </p:nvCxnSpPr>
        <p:spPr>
          <a:xfrm>
            <a:off x="4355976" y="2924944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>
            <p:custDataLst>
              <p:tags r:id="rId5"/>
            </p:custDataLst>
          </p:nvPr>
        </p:nvCxnSpPr>
        <p:spPr>
          <a:xfrm>
            <a:off x="3059832" y="3645024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>
            <p:custDataLst>
              <p:tags r:id="rId6"/>
            </p:custDataLst>
          </p:nvPr>
        </p:nvCxnSpPr>
        <p:spPr>
          <a:xfrm>
            <a:off x="2339752" y="4077072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63302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b="1" dirty="0"/>
              <a:t>Kyselina dusitá – HNO</a:t>
            </a:r>
            <a:r>
              <a:rPr lang="cs-CZ" b="1" baseline="-25000" dirty="0"/>
              <a:t>2</a:t>
            </a:r>
            <a:endParaRPr lang="cs-CZ" b="1" dirty="0"/>
          </a:p>
          <a:p>
            <a:pPr lvl="1"/>
            <a:r>
              <a:rPr lang="cs-CZ" dirty="0"/>
              <a:t>nestálá, středně silná kyselina</a:t>
            </a:r>
          </a:p>
          <a:p>
            <a:pPr lvl="1"/>
            <a:r>
              <a:rPr lang="cs-CZ" dirty="0"/>
              <a:t>oxidační i redukční vlastnosti</a:t>
            </a:r>
          </a:p>
          <a:p>
            <a:pPr lvl="1"/>
            <a:r>
              <a:rPr lang="cs-CZ" dirty="0" smtClean="0"/>
              <a:t>příprava:NaNO</a:t>
            </a:r>
            <a:r>
              <a:rPr lang="cs-CZ" baseline="-25000" dirty="0" smtClean="0"/>
              <a:t>2</a:t>
            </a:r>
            <a:r>
              <a:rPr lang="cs-CZ" dirty="0" smtClean="0"/>
              <a:t>+HCl</a:t>
            </a:r>
            <a:r>
              <a:rPr lang="cs-CZ" baseline="-25000" dirty="0" smtClean="0"/>
              <a:t>          </a:t>
            </a:r>
            <a:r>
              <a:rPr lang="cs-CZ" dirty="0" smtClean="0"/>
              <a:t> </a:t>
            </a:r>
            <a:r>
              <a:rPr lang="cs-CZ" dirty="0"/>
              <a:t>HNO</a:t>
            </a:r>
            <a:r>
              <a:rPr lang="cs-CZ" baseline="-25000" dirty="0"/>
              <a:t>2</a:t>
            </a:r>
            <a:r>
              <a:rPr lang="cs-CZ" dirty="0"/>
              <a:t>+NaCl</a:t>
            </a:r>
          </a:p>
          <a:p>
            <a:pPr lvl="1"/>
            <a:r>
              <a:rPr lang="cs-CZ" b="1" dirty="0"/>
              <a:t>dusitany</a:t>
            </a:r>
            <a:r>
              <a:rPr lang="cs-CZ" dirty="0"/>
              <a:t>:</a:t>
            </a:r>
          </a:p>
          <a:p>
            <a:pPr lvl="2"/>
            <a:r>
              <a:rPr lang="cs-CZ" dirty="0"/>
              <a:t>NaNO</a:t>
            </a:r>
            <a:r>
              <a:rPr lang="cs-CZ" baseline="-25000" dirty="0"/>
              <a:t>3</a:t>
            </a:r>
            <a:r>
              <a:rPr lang="cs-CZ" dirty="0"/>
              <a:t> + </a:t>
            </a:r>
            <a:r>
              <a:rPr lang="cs-CZ" dirty="0" err="1"/>
              <a:t>Pb</a:t>
            </a:r>
            <a:r>
              <a:rPr lang="cs-CZ" dirty="0"/>
              <a:t>           </a:t>
            </a:r>
            <a:endParaRPr lang="cs-CZ" dirty="0" smtClean="0"/>
          </a:p>
          <a:p>
            <a:pPr lvl="2"/>
            <a:r>
              <a:rPr lang="cs-CZ" dirty="0" smtClean="0"/>
              <a:t>2KNO</a:t>
            </a:r>
            <a:r>
              <a:rPr lang="cs-CZ" baseline="-25000" dirty="0" smtClean="0"/>
              <a:t>3         </a:t>
            </a:r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cs-CZ" dirty="0"/>
              <a:t>Sloučeniny dusíku</a:t>
            </a:r>
          </a:p>
        </p:txBody>
      </p:sp>
      <p:cxnSp>
        <p:nvCxnSpPr>
          <p:cNvPr id="5" name="Přímá spojnice se šipkou 4"/>
          <p:cNvCxnSpPr/>
          <p:nvPr>
            <p:custDataLst>
              <p:tags r:id="rId4"/>
            </p:custDataLst>
          </p:nvPr>
        </p:nvCxnSpPr>
        <p:spPr>
          <a:xfrm>
            <a:off x="4139952" y="2924944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>
            <p:custDataLst>
              <p:tags r:id="rId5"/>
            </p:custDataLst>
          </p:nvPr>
        </p:nvCxnSpPr>
        <p:spPr>
          <a:xfrm>
            <a:off x="3059832" y="3717032"/>
            <a:ext cx="61206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>
            <p:custDataLst>
              <p:tags r:id="rId6"/>
            </p:custDataLst>
          </p:nvPr>
        </p:nvCxnSpPr>
        <p:spPr>
          <a:xfrm>
            <a:off x="2195736" y="4077072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02269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b="1" dirty="0"/>
              <a:t>Kyselina dusitá – HNO</a:t>
            </a:r>
            <a:r>
              <a:rPr lang="cs-CZ" b="1" baseline="-25000" dirty="0"/>
              <a:t>2</a:t>
            </a:r>
            <a:endParaRPr lang="cs-CZ" b="1" dirty="0"/>
          </a:p>
          <a:p>
            <a:pPr lvl="1"/>
            <a:r>
              <a:rPr lang="cs-CZ" dirty="0"/>
              <a:t>nestálá, středně silná kyselina</a:t>
            </a:r>
          </a:p>
          <a:p>
            <a:pPr lvl="1"/>
            <a:r>
              <a:rPr lang="cs-CZ" dirty="0"/>
              <a:t>oxidační i redukční vlastnosti</a:t>
            </a:r>
          </a:p>
          <a:p>
            <a:pPr lvl="1"/>
            <a:r>
              <a:rPr lang="cs-CZ" dirty="0" smtClean="0"/>
              <a:t>příprava:NaNO</a:t>
            </a:r>
            <a:r>
              <a:rPr lang="cs-CZ" baseline="-25000" dirty="0" smtClean="0"/>
              <a:t>2 </a:t>
            </a:r>
            <a:r>
              <a:rPr lang="cs-CZ" dirty="0" smtClean="0"/>
              <a:t>+</a:t>
            </a:r>
            <a:r>
              <a:rPr lang="cs-CZ" dirty="0" err="1" smtClean="0"/>
              <a:t>HCl</a:t>
            </a:r>
            <a:r>
              <a:rPr lang="cs-CZ" baseline="-25000" dirty="0" smtClean="0"/>
              <a:t>         </a:t>
            </a:r>
            <a:r>
              <a:rPr lang="cs-CZ" dirty="0" smtClean="0"/>
              <a:t> </a:t>
            </a:r>
            <a:r>
              <a:rPr lang="cs-CZ" dirty="0"/>
              <a:t>HNO</a:t>
            </a:r>
            <a:r>
              <a:rPr lang="cs-CZ" baseline="-25000" dirty="0"/>
              <a:t>2</a:t>
            </a:r>
            <a:r>
              <a:rPr lang="cs-CZ" dirty="0"/>
              <a:t>+NaCl</a:t>
            </a:r>
          </a:p>
          <a:p>
            <a:pPr lvl="1"/>
            <a:r>
              <a:rPr lang="cs-CZ" b="1" dirty="0"/>
              <a:t>dusitany</a:t>
            </a:r>
            <a:r>
              <a:rPr lang="cs-CZ" dirty="0"/>
              <a:t>:</a:t>
            </a:r>
          </a:p>
          <a:p>
            <a:pPr lvl="2"/>
            <a:r>
              <a:rPr lang="cs-CZ" dirty="0"/>
              <a:t>NaNO</a:t>
            </a:r>
            <a:r>
              <a:rPr lang="cs-CZ" baseline="-25000" dirty="0"/>
              <a:t>3</a:t>
            </a:r>
            <a:r>
              <a:rPr lang="cs-CZ" dirty="0"/>
              <a:t> + </a:t>
            </a:r>
            <a:r>
              <a:rPr lang="cs-CZ" dirty="0" err="1"/>
              <a:t>Pb</a:t>
            </a:r>
            <a:r>
              <a:rPr lang="cs-CZ" dirty="0"/>
              <a:t>           NaNO</a:t>
            </a:r>
            <a:r>
              <a:rPr lang="cs-CZ" baseline="-25000" dirty="0"/>
              <a:t>2 </a:t>
            </a:r>
            <a:r>
              <a:rPr lang="cs-CZ" dirty="0"/>
              <a:t> + </a:t>
            </a:r>
            <a:r>
              <a:rPr lang="cs-CZ" dirty="0" err="1"/>
              <a:t>PbO</a:t>
            </a:r>
            <a:endParaRPr lang="cs-CZ" dirty="0"/>
          </a:p>
          <a:p>
            <a:pPr lvl="2"/>
            <a:r>
              <a:rPr lang="cs-CZ" dirty="0"/>
              <a:t>2KNO</a:t>
            </a:r>
            <a:r>
              <a:rPr lang="cs-CZ" baseline="-25000" dirty="0"/>
              <a:t>3         </a:t>
            </a:r>
            <a:r>
              <a:rPr lang="cs-CZ" dirty="0"/>
              <a:t>2</a:t>
            </a:r>
            <a:r>
              <a:rPr lang="cs-CZ" baseline="-25000" dirty="0"/>
              <a:t> </a:t>
            </a:r>
            <a:r>
              <a:rPr lang="cs-CZ" dirty="0"/>
              <a:t>KNO</a:t>
            </a:r>
            <a:r>
              <a:rPr lang="cs-CZ" baseline="-25000" dirty="0"/>
              <a:t>2</a:t>
            </a:r>
            <a:r>
              <a:rPr lang="cs-CZ" dirty="0"/>
              <a:t>+ O</a:t>
            </a:r>
            <a:r>
              <a:rPr lang="cs-CZ" baseline="-25000" dirty="0"/>
              <a:t>2</a:t>
            </a:r>
          </a:p>
          <a:p>
            <a:pPr lvl="2"/>
            <a:r>
              <a:rPr lang="cs-CZ" dirty="0"/>
              <a:t>dusitan sodný je mírně toxický, užívá se ke konzervaci masa, výroba léčiv a barviv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cs-CZ" dirty="0"/>
              <a:t>Sloučeniny dusíku</a:t>
            </a:r>
          </a:p>
        </p:txBody>
      </p:sp>
      <p:cxnSp>
        <p:nvCxnSpPr>
          <p:cNvPr id="5" name="Přímá spojnice se šipkou 4"/>
          <p:cNvCxnSpPr/>
          <p:nvPr>
            <p:custDataLst>
              <p:tags r:id="rId4"/>
            </p:custDataLst>
          </p:nvPr>
        </p:nvCxnSpPr>
        <p:spPr>
          <a:xfrm>
            <a:off x="4139952" y="2891198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>
            <p:custDataLst>
              <p:tags r:id="rId5"/>
            </p:custDataLst>
          </p:nvPr>
        </p:nvCxnSpPr>
        <p:spPr>
          <a:xfrm>
            <a:off x="3059832" y="3645024"/>
            <a:ext cx="68407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>
            <p:custDataLst>
              <p:tags r:id="rId6"/>
            </p:custDataLst>
          </p:nvPr>
        </p:nvCxnSpPr>
        <p:spPr>
          <a:xfrm>
            <a:off x="2267744" y="4077072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9168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Kyselina dusičná – HNO</a:t>
            </a:r>
            <a:r>
              <a:rPr lang="cs-CZ" b="1" baseline="-25000" dirty="0" smtClean="0"/>
              <a:t>3</a:t>
            </a:r>
          </a:p>
          <a:p>
            <a:pPr lvl="1"/>
            <a:r>
              <a:rPr lang="cs-CZ" sz="2400" dirty="0"/>
              <a:t>b</a:t>
            </a:r>
            <a:r>
              <a:rPr lang="cs-CZ" sz="2400" dirty="0" smtClean="0"/>
              <a:t>ezbarvá kapalina</a:t>
            </a:r>
          </a:p>
          <a:p>
            <a:pPr lvl="1"/>
            <a:r>
              <a:rPr lang="cs-CZ" sz="2400" dirty="0"/>
              <a:t>s</a:t>
            </a:r>
            <a:r>
              <a:rPr lang="cs-CZ" sz="2400" dirty="0" smtClean="0"/>
              <a:t>ilná kyselina, silné oxidační vlastnosti</a:t>
            </a:r>
          </a:p>
          <a:p>
            <a:pPr lvl="1"/>
            <a:r>
              <a:rPr lang="cs-CZ" sz="2400" dirty="0"/>
              <a:t>r</a:t>
            </a:r>
            <a:r>
              <a:rPr lang="cs-CZ" sz="2400" dirty="0" smtClean="0"/>
              <a:t>ozpouští většinu kovů – nerozpouští se (Au, </a:t>
            </a:r>
            <a:r>
              <a:rPr lang="cs-CZ" sz="2400" dirty="0" err="1" smtClean="0"/>
              <a:t>Pt</a:t>
            </a:r>
            <a:r>
              <a:rPr lang="cs-CZ" sz="2400" dirty="0" smtClean="0"/>
              <a:t>, Ta), pasivují se (Al, </a:t>
            </a:r>
            <a:r>
              <a:rPr lang="cs-CZ" sz="2400" dirty="0" err="1" smtClean="0"/>
              <a:t>Fe</a:t>
            </a:r>
            <a:r>
              <a:rPr lang="cs-CZ" sz="2400" dirty="0" smtClean="0"/>
              <a:t>, </a:t>
            </a:r>
            <a:r>
              <a:rPr lang="cs-CZ" sz="2400" dirty="0" err="1" smtClean="0"/>
              <a:t>Cr</a:t>
            </a:r>
            <a:r>
              <a:rPr lang="cs-CZ" sz="2400" dirty="0" smtClean="0"/>
              <a:t>)</a:t>
            </a:r>
          </a:p>
          <a:p>
            <a:pPr lvl="1"/>
            <a:r>
              <a:rPr lang="cs-CZ" sz="2400" dirty="0"/>
              <a:t>s</a:t>
            </a:r>
            <a:r>
              <a:rPr lang="cs-CZ" sz="2400" dirty="0" smtClean="0"/>
              <a:t> kyselinou </a:t>
            </a:r>
            <a:r>
              <a:rPr lang="cs-CZ" sz="2400" dirty="0"/>
              <a:t>s</a:t>
            </a:r>
            <a:r>
              <a:rPr lang="cs-CZ" sz="2400" dirty="0" smtClean="0"/>
              <a:t>írovou – nitrační směs (organická syntéza)</a:t>
            </a:r>
          </a:p>
          <a:p>
            <a:pPr lvl="1"/>
            <a:r>
              <a:rPr lang="cs-CZ" sz="2400" dirty="0" smtClean="0"/>
              <a:t>Směs 3 dílů </a:t>
            </a:r>
            <a:r>
              <a:rPr lang="cs-CZ" sz="2400" dirty="0" err="1" smtClean="0"/>
              <a:t>HCl</a:t>
            </a:r>
            <a:r>
              <a:rPr lang="cs-CZ" sz="2400" dirty="0" smtClean="0"/>
              <a:t> a 1 dílu HNO</a:t>
            </a:r>
            <a:r>
              <a:rPr lang="cs-CZ" sz="2400" baseline="-25000" dirty="0" smtClean="0"/>
              <a:t>3</a:t>
            </a:r>
            <a:r>
              <a:rPr lang="cs-CZ" sz="2400" dirty="0" smtClean="0"/>
              <a:t> se nazývá </a:t>
            </a:r>
            <a:r>
              <a:rPr lang="cs-CZ" sz="2400" b="1" dirty="0" smtClean="0"/>
              <a:t>lučavka královská</a:t>
            </a:r>
            <a:r>
              <a:rPr lang="cs-CZ" sz="2400" dirty="0" smtClean="0"/>
              <a:t>, která rozpouští zlato i platinu.</a:t>
            </a:r>
          </a:p>
          <a:p>
            <a:pPr lvl="1"/>
            <a:r>
              <a:rPr lang="cs-CZ" sz="2400" dirty="0" smtClean="0"/>
              <a:t>Používá sena výrobu hnojiv, umělých hmot, výbušnin a léčiv.</a:t>
            </a:r>
          </a:p>
          <a:p>
            <a:pPr lvl="1"/>
            <a:endParaRPr lang="cs-CZ" sz="2400" dirty="0" smtClean="0"/>
          </a:p>
          <a:p>
            <a:pPr marL="630936" lvl="2" indent="0">
              <a:buNone/>
            </a:pPr>
            <a:endParaRPr lang="cs-CZ" baseline="-25000" dirty="0"/>
          </a:p>
          <a:p>
            <a:pPr lvl="2"/>
            <a:endParaRPr lang="cs-CZ" b="1" baseline="-25000" dirty="0" smtClean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cs-CZ" dirty="0" smtClean="0"/>
              <a:t>Sloučeniny dusíku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8147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smtClean="0"/>
              <a:t>Výroba HNO</a:t>
            </a:r>
            <a:r>
              <a:rPr lang="cs-CZ" baseline="-25000" dirty="0" smtClean="0"/>
              <a:t>3</a:t>
            </a:r>
            <a:endParaRPr lang="cs-CZ" dirty="0" smtClean="0"/>
          </a:p>
          <a:p>
            <a:pPr lvl="2"/>
            <a:r>
              <a:rPr lang="cs-CZ" dirty="0" smtClean="0"/>
              <a:t>1</a:t>
            </a:r>
            <a:r>
              <a:rPr lang="cs-CZ" dirty="0"/>
              <a:t>. 4</a:t>
            </a:r>
            <a:r>
              <a:rPr lang="cs-CZ" b="1" dirty="0"/>
              <a:t>NH</a:t>
            </a:r>
            <a:r>
              <a:rPr lang="cs-CZ" b="1" baseline="-25000" dirty="0"/>
              <a:t>3</a:t>
            </a:r>
            <a:r>
              <a:rPr lang="cs-CZ" dirty="0"/>
              <a:t>+5O</a:t>
            </a:r>
            <a:r>
              <a:rPr lang="cs-CZ" baseline="-25000" dirty="0"/>
              <a:t>2         </a:t>
            </a:r>
            <a:r>
              <a:rPr lang="cs-CZ" dirty="0"/>
              <a:t>4</a:t>
            </a:r>
            <a:r>
              <a:rPr lang="cs-CZ" b="1" dirty="0"/>
              <a:t>NO</a:t>
            </a:r>
            <a:r>
              <a:rPr lang="cs-CZ" dirty="0"/>
              <a:t>+6H</a:t>
            </a:r>
            <a:r>
              <a:rPr lang="cs-CZ" baseline="-25000" dirty="0"/>
              <a:t>2</a:t>
            </a:r>
            <a:r>
              <a:rPr lang="cs-CZ" dirty="0"/>
              <a:t>O (500°C, </a:t>
            </a:r>
            <a:r>
              <a:rPr lang="cs-CZ" dirty="0" err="1"/>
              <a:t>Pt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2. 2</a:t>
            </a:r>
            <a:r>
              <a:rPr lang="cs-CZ" b="1" dirty="0"/>
              <a:t>NO </a:t>
            </a:r>
            <a:r>
              <a:rPr lang="cs-CZ" dirty="0"/>
              <a:t>+O</a:t>
            </a:r>
            <a:r>
              <a:rPr lang="cs-CZ" baseline="-25000" dirty="0"/>
              <a:t>2</a:t>
            </a:r>
            <a:r>
              <a:rPr lang="cs-CZ" b="1" dirty="0"/>
              <a:t>        NO</a:t>
            </a:r>
            <a:r>
              <a:rPr lang="cs-CZ" b="1" baseline="-25000" dirty="0"/>
              <a:t>2</a:t>
            </a:r>
            <a:r>
              <a:rPr lang="cs-CZ" b="1" dirty="0"/>
              <a:t>  </a:t>
            </a:r>
          </a:p>
          <a:p>
            <a:pPr lvl="2"/>
            <a:r>
              <a:rPr lang="cs-CZ" dirty="0"/>
              <a:t>3. 2</a:t>
            </a:r>
            <a:r>
              <a:rPr lang="cs-CZ" b="1" dirty="0"/>
              <a:t>NO</a:t>
            </a:r>
            <a:r>
              <a:rPr lang="cs-CZ" b="1" baseline="-25000" dirty="0"/>
              <a:t>2</a:t>
            </a:r>
            <a:r>
              <a:rPr lang="cs-CZ" b="1" dirty="0"/>
              <a:t> </a:t>
            </a:r>
            <a:r>
              <a:rPr lang="cs-CZ" dirty="0"/>
              <a:t>+H</a:t>
            </a:r>
            <a:r>
              <a:rPr lang="cs-CZ" baseline="-25000" dirty="0"/>
              <a:t>2</a:t>
            </a:r>
            <a:r>
              <a:rPr lang="cs-CZ" dirty="0"/>
              <a:t>O       HNO</a:t>
            </a:r>
            <a:r>
              <a:rPr lang="cs-CZ" baseline="-25000" dirty="0"/>
              <a:t>2 </a:t>
            </a:r>
            <a:r>
              <a:rPr lang="cs-CZ" dirty="0"/>
              <a:t>+</a:t>
            </a:r>
            <a:r>
              <a:rPr lang="cs-CZ" b="1" dirty="0"/>
              <a:t>HNO</a:t>
            </a:r>
            <a:r>
              <a:rPr lang="cs-CZ" b="1" baseline="-25000" dirty="0"/>
              <a:t>3</a:t>
            </a:r>
          </a:p>
          <a:p>
            <a:pPr lvl="2"/>
            <a:endParaRPr lang="cs-CZ" b="1" baseline="-25000" dirty="0"/>
          </a:p>
          <a:p>
            <a:pPr lvl="2"/>
            <a:r>
              <a:rPr lang="cs-CZ" dirty="0"/>
              <a:t>3HNO</a:t>
            </a:r>
            <a:r>
              <a:rPr lang="cs-CZ" baseline="-25000" dirty="0"/>
              <a:t>2              </a:t>
            </a:r>
            <a:r>
              <a:rPr lang="cs-CZ" b="1" dirty="0"/>
              <a:t>HNO</a:t>
            </a:r>
            <a:r>
              <a:rPr lang="cs-CZ" b="1" baseline="-25000" dirty="0"/>
              <a:t>3</a:t>
            </a:r>
            <a:r>
              <a:rPr lang="cs-CZ" b="1" dirty="0"/>
              <a:t> </a:t>
            </a:r>
            <a:r>
              <a:rPr lang="cs-CZ" dirty="0"/>
              <a:t>+ 2NO; </a:t>
            </a:r>
            <a:endParaRPr lang="cs-CZ" dirty="0" smtClean="0"/>
          </a:p>
          <a:p>
            <a:pPr lvl="2"/>
            <a:r>
              <a:rPr lang="cs-CZ" dirty="0" smtClean="0"/>
              <a:t>2NO </a:t>
            </a:r>
            <a:r>
              <a:rPr lang="cs-CZ" dirty="0"/>
              <a:t>+O</a:t>
            </a:r>
            <a:r>
              <a:rPr lang="cs-CZ" baseline="-25000" dirty="0"/>
              <a:t>2</a:t>
            </a:r>
            <a:r>
              <a:rPr lang="cs-CZ" b="1" dirty="0"/>
              <a:t>        NO</a:t>
            </a:r>
            <a:r>
              <a:rPr lang="cs-CZ" b="1" baseline="-25000" dirty="0"/>
              <a:t>2</a:t>
            </a:r>
            <a:r>
              <a:rPr lang="cs-CZ" b="1" dirty="0"/>
              <a:t> ……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cs-CZ" dirty="0" smtClean="0"/>
              <a:t>Sloučeniny dusíku</a:t>
            </a:r>
            <a:endParaRPr lang="cs-CZ" dirty="0"/>
          </a:p>
        </p:txBody>
      </p:sp>
      <p:cxnSp>
        <p:nvCxnSpPr>
          <p:cNvPr id="5" name="Přímá spojnice se šipkou 4"/>
          <p:cNvCxnSpPr/>
          <p:nvPr>
            <p:custDataLst>
              <p:tags r:id="rId4"/>
            </p:custDataLst>
          </p:nvPr>
        </p:nvCxnSpPr>
        <p:spPr>
          <a:xfrm>
            <a:off x="3203848" y="2132856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>
            <p:custDataLst>
              <p:tags r:id="rId5"/>
            </p:custDataLst>
          </p:nvPr>
        </p:nvCxnSpPr>
        <p:spPr>
          <a:xfrm>
            <a:off x="2987824" y="2492896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>
            <p:custDataLst>
              <p:tags r:id="rId6"/>
            </p:custDataLst>
          </p:nvPr>
        </p:nvCxnSpPr>
        <p:spPr>
          <a:xfrm>
            <a:off x="3203848" y="2852936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>
            <p:custDataLst>
              <p:tags r:id="rId7"/>
            </p:custDataLst>
          </p:nvPr>
        </p:nvCxnSpPr>
        <p:spPr>
          <a:xfrm>
            <a:off x="2339752" y="3501008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>
            <p:custDataLst>
              <p:tags r:id="rId8"/>
            </p:custDataLst>
          </p:nvPr>
        </p:nvCxnSpPr>
        <p:spPr>
          <a:xfrm>
            <a:off x="2663788" y="3861048"/>
            <a:ext cx="5400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54176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b="1" dirty="0" smtClean="0"/>
              <a:t>Dusičnany</a:t>
            </a:r>
          </a:p>
          <a:p>
            <a:pPr lvl="1"/>
            <a:r>
              <a:rPr lang="cs-CZ" dirty="0" smtClean="0"/>
              <a:t>Všechny dusičnany jsou velmi dobře rozpustné ve vodě</a:t>
            </a:r>
          </a:p>
          <a:p>
            <a:pPr lvl="1"/>
            <a:r>
              <a:rPr lang="cs-CZ" dirty="0" smtClean="0"/>
              <a:t>Většinu můžeme připravit reakcí kovu, oxidu kovu nebo hydroxidu s HNO</a:t>
            </a:r>
            <a:r>
              <a:rPr lang="cs-CZ" baseline="-25000" dirty="0" smtClean="0"/>
              <a:t>3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Termicky se rozkládají na dusitany nebo až na </a:t>
            </a:r>
            <a:r>
              <a:rPr lang="cs-CZ" smtClean="0"/>
              <a:t>oxidy kovů.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cs-CZ" dirty="0" smtClean="0"/>
              <a:t>Sloučeniny dusíku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6181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sz="2800" dirty="0" smtClean="0"/>
              <a:t>objev – 1772, </a:t>
            </a:r>
            <a:r>
              <a:rPr lang="cs-CZ" sz="2800" dirty="0" smtClean="0"/>
              <a:t>D. </a:t>
            </a:r>
            <a:r>
              <a:rPr lang="cs-CZ" sz="2800" dirty="0" err="1" smtClean="0"/>
              <a:t>Rutherford</a:t>
            </a:r>
            <a:endParaRPr lang="cs-CZ" sz="2800" dirty="0" smtClean="0"/>
          </a:p>
          <a:p>
            <a:r>
              <a:rPr lang="cs-CZ" sz="2800" dirty="0" smtClean="0"/>
              <a:t>výskyt </a:t>
            </a:r>
          </a:p>
          <a:p>
            <a:pPr lvl="1"/>
            <a:r>
              <a:rPr lang="cs-CZ" sz="2400" dirty="0" smtClean="0"/>
              <a:t>ve </a:t>
            </a:r>
            <a:r>
              <a:rPr lang="cs-CZ" sz="2400" dirty="0"/>
              <a:t>vzduchu  - 78</a:t>
            </a:r>
            <a:r>
              <a:rPr lang="cs-CZ" sz="2400" dirty="0" smtClean="0"/>
              <a:t>%</a:t>
            </a:r>
          </a:p>
          <a:p>
            <a:pPr lvl="1"/>
            <a:r>
              <a:rPr lang="cs-CZ" sz="2400" dirty="0"/>
              <a:t>chilský ledek NaNO</a:t>
            </a:r>
            <a:r>
              <a:rPr lang="cs-CZ" sz="2400" baseline="-25000" dirty="0"/>
              <a:t>3</a:t>
            </a:r>
          </a:p>
          <a:p>
            <a:pPr lvl="1"/>
            <a:r>
              <a:rPr lang="cs-CZ" sz="2400" b="1" dirty="0" smtClean="0"/>
              <a:t>biogenní prvek </a:t>
            </a:r>
            <a:r>
              <a:rPr lang="cs-CZ" sz="2400" dirty="0" smtClean="0"/>
              <a:t>– </a:t>
            </a:r>
            <a:r>
              <a:rPr lang="cs-CZ" sz="2400" dirty="0" smtClean="0"/>
              <a:t>bílkoviny, nukleové kyseliny</a:t>
            </a:r>
            <a:endParaRPr lang="cs-CZ" sz="2400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cs-CZ" dirty="0" smtClean="0"/>
              <a:t>Dusík</a:t>
            </a:r>
            <a:endParaRPr lang="cs-CZ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b</a:t>
            </a:r>
            <a:r>
              <a:rPr lang="cs-CZ" dirty="0" smtClean="0"/>
              <a:t>ezbarvý plyn, bez chuti a zápachu</a:t>
            </a:r>
          </a:p>
          <a:p>
            <a:r>
              <a:rPr lang="cs-CZ" dirty="0" smtClean="0"/>
              <a:t>tvoří </a:t>
            </a:r>
            <a:r>
              <a:rPr lang="cs-CZ" dirty="0" err="1" smtClean="0"/>
              <a:t>biatomické</a:t>
            </a:r>
            <a:r>
              <a:rPr lang="cs-CZ" dirty="0" smtClean="0"/>
              <a:t> molekuly – N</a:t>
            </a:r>
            <a:r>
              <a:rPr lang="cs-CZ" baseline="-25000" dirty="0" smtClean="0"/>
              <a:t>2</a:t>
            </a:r>
          </a:p>
          <a:p>
            <a:r>
              <a:rPr lang="cs-CZ" dirty="0"/>
              <a:t>o</a:t>
            </a:r>
            <a:r>
              <a:rPr lang="cs-CZ" dirty="0" smtClean="0"/>
              <a:t>xidační čísla - -III až +V</a:t>
            </a:r>
          </a:p>
          <a:p>
            <a:r>
              <a:rPr lang="cs-CZ" dirty="0"/>
              <a:t>m</a:t>
            </a:r>
            <a:r>
              <a:rPr lang="cs-CZ" dirty="0" smtClean="0"/>
              <a:t>álo reaktivní </a:t>
            </a:r>
            <a:endParaRPr lang="cs-CZ" dirty="0" smtClean="0"/>
          </a:p>
          <a:p>
            <a:r>
              <a:rPr lang="cs-CZ" dirty="0"/>
              <a:t>t</a:t>
            </a:r>
            <a:r>
              <a:rPr lang="cs-CZ" dirty="0" smtClean="0"/>
              <a:t>řetí </a:t>
            </a:r>
            <a:r>
              <a:rPr lang="cs-CZ" dirty="0" err="1" smtClean="0"/>
              <a:t>nejelektronegativnější</a:t>
            </a:r>
            <a:r>
              <a:rPr lang="cs-CZ" dirty="0" smtClean="0"/>
              <a:t> prvek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cs-CZ" dirty="0" smtClean="0"/>
              <a:t>Vlastnosti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3637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smtClean="0"/>
              <a:t>Laboratorní příprava:</a:t>
            </a:r>
          </a:p>
          <a:p>
            <a:pPr lvl="1"/>
            <a:r>
              <a:rPr lang="cs-CZ" dirty="0"/>
              <a:t>Termickým rozkladem </a:t>
            </a:r>
            <a:r>
              <a:rPr lang="cs-CZ" dirty="0" smtClean="0"/>
              <a:t>dusitanů</a:t>
            </a:r>
          </a:p>
          <a:p>
            <a:pPr lvl="2"/>
            <a:r>
              <a:rPr lang="cs-CZ" dirty="0"/>
              <a:t>NH</a:t>
            </a:r>
            <a:r>
              <a:rPr lang="cs-CZ" baseline="-25000" dirty="0"/>
              <a:t>4</a:t>
            </a:r>
            <a:r>
              <a:rPr lang="cs-CZ" dirty="0"/>
              <a:t>NO</a:t>
            </a:r>
            <a:r>
              <a:rPr lang="cs-CZ" baseline="-25000" dirty="0"/>
              <a:t>2</a:t>
            </a:r>
            <a:endParaRPr lang="cs-CZ" dirty="0"/>
          </a:p>
          <a:p>
            <a:pPr marL="630936" lvl="2" indent="0">
              <a:buNone/>
            </a:pPr>
            <a:endParaRPr lang="cs-CZ" baseline="-250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cs-CZ" dirty="0" smtClean="0"/>
              <a:t>Příprava, výroba</a:t>
            </a:r>
            <a:endParaRPr lang="cs-CZ" dirty="0"/>
          </a:p>
        </p:txBody>
      </p:sp>
      <p:cxnSp>
        <p:nvCxnSpPr>
          <p:cNvPr id="6" name="Přímá spojnice se šipkou 5"/>
          <p:cNvCxnSpPr/>
          <p:nvPr>
            <p:custDataLst>
              <p:tags r:id="rId4"/>
            </p:custDataLst>
          </p:nvPr>
        </p:nvCxnSpPr>
        <p:spPr>
          <a:xfrm>
            <a:off x="2483768" y="2492896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964900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Laboratorní příprava:</a:t>
            </a:r>
          </a:p>
          <a:p>
            <a:pPr lvl="1"/>
            <a:r>
              <a:rPr lang="cs-CZ" dirty="0"/>
              <a:t>Termickým rozkladem dusitanů</a:t>
            </a:r>
          </a:p>
          <a:p>
            <a:pPr lvl="2"/>
            <a:r>
              <a:rPr lang="cs-CZ" dirty="0"/>
              <a:t>NH</a:t>
            </a:r>
            <a:r>
              <a:rPr lang="cs-CZ" baseline="-25000" dirty="0"/>
              <a:t>4</a:t>
            </a:r>
            <a:r>
              <a:rPr lang="cs-CZ" dirty="0"/>
              <a:t>NO</a:t>
            </a:r>
            <a:r>
              <a:rPr lang="cs-CZ" baseline="-25000" dirty="0"/>
              <a:t>2          </a:t>
            </a:r>
            <a:r>
              <a:rPr lang="cs-CZ" dirty="0"/>
              <a:t>N</a:t>
            </a:r>
            <a:r>
              <a:rPr lang="cs-CZ" baseline="-25000" dirty="0"/>
              <a:t>2</a:t>
            </a:r>
            <a:r>
              <a:rPr lang="cs-CZ" dirty="0"/>
              <a:t> + 2H</a:t>
            </a:r>
            <a:r>
              <a:rPr lang="cs-CZ" baseline="-25000" dirty="0"/>
              <a:t>2</a:t>
            </a:r>
            <a:r>
              <a:rPr lang="cs-CZ" dirty="0"/>
              <a:t>O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cs-CZ" dirty="0"/>
              <a:t>Příprava, výroba</a:t>
            </a:r>
          </a:p>
        </p:txBody>
      </p:sp>
      <p:cxnSp>
        <p:nvCxnSpPr>
          <p:cNvPr id="5" name="Přímá spojnice se šipkou 4"/>
          <p:cNvCxnSpPr/>
          <p:nvPr>
            <p:custDataLst>
              <p:tags r:id="rId4"/>
            </p:custDataLst>
          </p:nvPr>
        </p:nvCxnSpPr>
        <p:spPr>
          <a:xfrm>
            <a:off x="2411760" y="2492896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66890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Laboratorní příprava:</a:t>
            </a:r>
          </a:p>
          <a:p>
            <a:pPr lvl="1"/>
            <a:r>
              <a:rPr lang="cs-CZ" dirty="0"/>
              <a:t>Termickým rozkladem dusitanů</a:t>
            </a:r>
          </a:p>
          <a:p>
            <a:pPr lvl="2"/>
            <a:r>
              <a:rPr lang="cs-CZ" dirty="0"/>
              <a:t>NH</a:t>
            </a:r>
            <a:r>
              <a:rPr lang="cs-CZ" baseline="-25000" dirty="0"/>
              <a:t>4</a:t>
            </a:r>
            <a:r>
              <a:rPr lang="cs-CZ" dirty="0"/>
              <a:t>NO</a:t>
            </a:r>
            <a:r>
              <a:rPr lang="cs-CZ" baseline="-25000" dirty="0"/>
              <a:t>2          </a:t>
            </a:r>
            <a:r>
              <a:rPr lang="cs-CZ" dirty="0"/>
              <a:t>N</a:t>
            </a:r>
            <a:r>
              <a:rPr lang="cs-CZ" baseline="-25000" dirty="0"/>
              <a:t>2</a:t>
            </a:r>
            <a:r>
              <a:rPr lang="cs-CZ" dirty="0"/>
              <a:t> + 2H</a:t>
            </a:r>
            <a:r>
              <a:rPr lang="cs-CZ" baseline="-25000" dirty="0"/>
              <a:t>2</a:t>
            </a:r>
            <a:r>
              <a:rPr lang="cs-CZ" dirty="0"/>
              <a:t>O</a:t>
            </a:r>
          </a:p>
          <a:p>
            <a:endParaRPr lang="cs-CZ" dirty="0"/>
          </a:p>
          <a:p>
            <a:r>
              <a:rPr lang="cs-CZ" dirty="0"/>
              <a:t>Průmyslová výroba:</a:t>
            </a:r>
          </a:p>
          <a:p>
            <a:pPr lvl="1"/>
            <a:r>
              <a:rPr lang="cs-CZ" dirty="0"/>
              <a:t>Frakční destilací zkapalněného vzduchu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cs-CZ" dirty="0"/>
              <a:t>Příprava, výroba</a:t>
            </a:r>
          </a:p>
        </p:txBody>
      </p:sp>
      <p:cxnSp>
        <p:nvCxnSpPr>
          <p:cNvPr id="5" name="Přímá spojnice se šipkou 4"/>
          <p:cNvCxnSpPr/>
          <p:nvPr>
            <p:custDataLst>
              <p:tags r:id="rId4"/>
            </p:custDataLst>
          </p:nvPr>
        </p:nvCxnSpPr>
        <p:spPr>
          <a:xfrm>
            <a:off x="2411760" y="2564904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59777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smtClean="0"/>
              <a:t>Výroba amoniaku, kyseliny dusičné, dusíkatých hnojiv</a:t>
            </a:r>
          </a:p>
          <a:p>
            <a:r>
              <a:rPr lang="cs-CZ" dirty="0" smtClean="0"/>
              <a:t>Inertní plyn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cs-CZ" dirty="0" smtClean="0"/>
              <a:t>Využití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761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smtClean="0"/>
              <a:t>Amoniak,NH</a:t>
            </a:r>
            <a:r>
              <a:rPr lang="cs-CZ" baseline="-25000" dirty="0" smtClean="0"/>
              <a:t>3</a:t>
            </a:r>
            <a:endParaRPr lang="cs-CZ" dirty="0" smtClean="0"/>
          </a:p>
          <a:p>
            <a:pPr lvl="1"/>
            <a:r>
              <a:rPr lang="cs-CZ" dirty="0" smtClean="0"/>
              <a:t>bezbarvý plyn</a:t>
            </a:r>
          </a:p>
          <a:p>
            <a:pPr lvl="1"/>
            <a:r>
              <a:rPr lang="cs-CZ" dirty="0"/>
              <a:t>c</a:t>
            </a:r>
            <a:r>
              <a:rPr lang="cs-CZ" dirty="0" smtClean="0"/>
              <a:t>harakteristický štiplavý zápach</a:t>
            </a:r>
          </a:p>
          <a:p>
            <a:pPr lvl="1"/>
            <a:r>
              <a:rPr lang="cs-CZ" dirty="0"/>
              <a:t>j</a:t>
            </a:r>
            <a:r>
              <a:rPr lang="cs-CZ" dirty="0" smtClean="0"/>
              <a:t>edovatý</a:t>
            </a:r>
          </a:p>
          <a:p>
            <a:pPr lvl="1"/>
            <a:r>
              <a:rPr lang="cs-CZ" dirty="0"/>
              <a:t>d</a:t>
            </a:r>
            <a:r>
              <a:rPr lang="cs-CZ" dirty="0" smtClean="0"/>
              <a:t>obře rozpustný ve vodě</a:t>
            </a:r>
          </a:p>
          <a:p>
            <a:pPr lvl="1"/>
            <a:r>
              <a:rPr lang="cs-CZ" dirty="0"/>
              <a:t>v</a:t>
            </a:r>
            <a:r>
              <a:rPr lang="cs-CZ" dirty="0" smtClean="0"/>
              <a:t>e vodě je slabou </a:t>
            </a:r>
            <a:r>
              <a:rPr lang="cs-CZ" dirty="0" err="1" smtClean="0"/>
              <a:t>bazí</a:t>
            </a:r>
            <a:r>
              <a:rPr lang="cs-CZ" dirty="0" smtClean="0"/>
              <a:t>, NH</a:t>
            </a:r>
            <a:r>
              <a:rPr lang="cs-CZ" baseline="-25000" dirty="0" smtClean="0"/>
              <a:t>3</a:t>
            </a:r>
            <a:r>
              <a:rPr lang="cs-CZ" dirty="0" smtClean="0"/>
              <a:t> + H</a:t>
            </a:r>
            <a:r>
              <a:rPr lang="cs-CZ" baseline="-25000" dirty="0" smtClean="0"/>
              <a:t>2</a:t>
            </a:r>
            <a:r>
              <a:rPr lang="cs-CZ" dirty="0" smtClean="0"/>
              <a:t>O       NH</a:t>
            </a:r>
            <a:r>
              <a:rPr lang="cs-CZ" baseline="-25000" dirty="0" smtClean="0"/>
              <a:t>4</a:t>
            </a:r>
            <a:r>
              <a:rPr lang="cs-CZ" dirty="0" smtClean="0"/>
              <a:t>OH</a:t>
            </a:r>
          </a:p>
          <a:p>
            <a:pPr lvl="1"/>
            <a:r>
              <a:rPr lang="cs-CZ" b="1" dirty="0" smtClean="0"/>
              <a:t>Výroba</a:t>
            </a:r>
            <a:r>
              <a:rPr lang="cs-CZ" dirty="0" smtClean="0"/>
              <a:t>: N</a:t>
            </a:r>
            <a:r>
              <a:rPr lang="cs-CZ" baseline="-25000" dirty="0" smtClean="0"/>
              <a:t>2</a:t>
            </a:r>
            <a:r>
              <a:rPr lang="cs-CZ" dirty="0" smtClean="0"/>
              <a:t>+3H</a:t>
            </a:r>
            <a:r>
              <a:rPr lang="cs-CZ" baseline="-25000" dirty="0" smtClean="0"/>
              <a:t>2         </a:t>
            </a:r>
            <a:r>
              <a:rPr lang="cs-CZ" dirty="0" smtClean="0"/>
              <a:t>2NH</a:t>
            </a:r>
            <a:r>
              <a:rPr lang="cs-CZ" baseline="-25000" dirty="0" smtClean="0"/>
              <a:t>3</a:t>
            </a:r>
            <a:endParaRPr lang="cs-CZ" dirty="0" smtClean="0"/>
          </a:p>
          <a:p>
            <a:pPr lvl="1"/>
            <a:r>
              <a:rPr lang="cs-CZ" b="1" dirty="0" smtClean="0"/>
              <a:t>Příprava: </a:t>
            </a:r>
            <a:r>
              <a:rPr lang="cs-CZ" dirty="0" smtClean="0"/>
              <a:t>NH</a:t>
            </a:r>
            <a:r>
              <a:rPr lang="cs-CZ" baseline="-25000" dirty="0" smtClean="0"/>
              <a:t>4</a:t>
            </a:r>
            <a:r>
              <a:rPr lang="cs-CZ" dirty="0" smtClean="0"/>
              <a:t>Cl +</a:t>
            </a:r>
            <a:r>
              <a:rPr lang="cs-CZ" dirty="0" err="1" smtClean="0"/>
              <a:t>NaOH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cs-CZ" dirty="0" smtClean="0"/>
              <a:t>Sloučeniny dusíku</a:t>
            </a:r>
            <a:endParaRPr lang="cs-CZ" dirty="0"/>
          </a:p>
        </p:txBody>
      </p:sp>
      <p:cxnSp>
        <p:nvCxnSpPr>
          <p:cNvPr id="7" name="Přímá spojnice se šipkou 6"/>
          <p:cNvCxnSpPr/>
          <p:nvPr>
            <p:custDataLst>
              <p:tags r:id="rId4"/>
            </p:custDataLst>
          </p:nvPr>
        </p:nvCxnSpPr>
        <p:spPr>
          <a:xfrm>
            <a:off x="6084168" y="3645024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>
            <p:custDataLst>
              <p:tags r:id="rId5"/>
            </p:custDataLst>
          </p:nvPr>
        </p:nvCxnSpPr>
        <p:spPr>
          <a:xfrm flipH="1">
            <a:off x="6084168" y="3789040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>
            <p:custDataLst>
              <p:tags r:id="rId6"/>
            </p:custDataLst>
          </p:nvPr>
        </p:nvCxnSpPr>
        <p:spPr>
          <a:xfrm>
            <a:off x="3419872" y="4077072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>
            <p:custDataLst>
              <p:tags r:id="rId7"/>
            </p:custDataLst>
          </p:nvPr>
        </p:nvCxnSpPr>
        <p:spPr>
          <a:xfrm>
            <a:off x="4499992" y="4501658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785900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smtClean="0"/>
              <a:t>Amoniak, NH</a:t>
            </a:r>
            <a:r>
              <a:rPr lang="cs-CZ" baseline="-25000" dirty="0" smtClean="0"/>
              <a:t>3</a:t>
            </a:r>
            <a:endParaRPr lang="cs-CZ" dirty="0"/>
          </a:p>
          <a:p>
            <a:pPr lvl="1"/>
            <a:r>
              <a:rPr lang="cs-CZ" dirty="0"/>
              <a:t>bezbarvý plyn</a:t>
            </a:r>
          </a:p>
          <a:p>
            <a:pPr lvl="1"/>
            <a:r>
              <a:rPr lang="cs-CZ" dirty="0"/>
              <a:t>charakteristický štiplavý zápach</a:t>
            </a:r>
          </a:p>
          <a:p>
            <a:pPr lvl="1"/>
            <a:r>
              <a:rPr lang="cs-CZ" dirty="0"/>
              <a:t>jedovatý</a:t>
            </a:r>
          </a:p>
          <a:p>
            <a:pPr lvl="1"/>
            <a:r>
              <a:rPr lang="cs-CZ" dirty="0"/>
              <a:t>dobře rozpustný ve vodě</a:t>
            </a:r>
          </a:p>
          <a:p>
            <a:pPr lvl="1"/>
            <a:r>
              <a:rPr lang="cs-CZ" dirty="0"/>
              <a:t>ve vodě je slabou </a:t>
            </a:r>
            <a:r>
              <a:rPr lang="cs-CZ" dirty="0" err="1"/>
              <a:t>bazí</a:t>
            </a:r>
            <a:r>
              <a:rPr lang="cs-CZ" dirty="0"/>
              <a:t>, NH</a:t>
            </a:r>
            <a:r>
              <a:rPr lang="cs-CZ" baseline="-25000" dirty="0"/>
              <a:t>3</a:t>
            </a:r>
            <a:r>
              <a:rPr lang="cs-CZ" dirty="0"/>
              <a:t> + H</a:t>
            </a:r>
            <a:r>
              <a:rPr lang="cs-CZ" baseline="-25000" dirty="0"/>
              <a:t>2</a:t>
            </a:r>
            <a:r>
              <a:rPr lang="cs-CZ" dirty="0"/>
              <a:t>O       NH</a:t>
            </a:r>
            <a:r>
              <a:rPr lang="cs-CZ" baseline="-25000" dirty="0"/>
              <a:t>4</a:t>
            </a:r>
            <a:r>
              <a:rPr lang="cs-CZ" dirty="0"/>
              <a:t>OH</a:t>
            </a:r>
          </a:p>
          <a:p>
            <a:pPr lvl="1"/>
            <a:r>
              <a:rPr lang="cs-CZ" b="1" dirty="0"/>
              <a:t>Výroba</a:t>
            </a:r>
            <a:r>
              <a:rPr lang="cs-CZ" dirty="0"/>
              <a:t>: N</a:t>
            </a:r>
            <a:r>
              <a:rPr lang="cs-CZ" baseline="-25000" dirty="0"/>
              <a:t>2</a:t>
            </a:r>
            <a:r>
              <a:rPr lang="cs-CZ" dirty="0"/>
              <a:t>+3H</a:t>
            </a:r>
            <a:r>
              <a:rPr lang="cs-CZ" baseline="-25000" dirty="0"/>
              <a:t>2         </a:t>
            </a:r>
            <a:r>
              <a:rPr lang="cs-CZ" dirty="0"/>
              <a:t>2NH</a:t>
            </a:r>
            <a:r>
              <a:rPr lang="cs-CZ" baseline="-25000" dirty="0"/>
              <a:t>3</a:t>
            </a:r>
            <a:endParaRPr lang="cs-CZ" dirty="0"/>
          </a:p>
          <a:p>
            <a:pPr lvl="1"/>
            <a:r>
              <a:rPr lang="cs-CZ" b="1" dirty="0"/>
              <a:t>Příprava: </a:t>
            </a:r>
            <a:r>
              <a:rPr lang="cs-CZ" dirty="0"/>
              <a:t>NH</a:t>
            </a:r>
            <a:r>
              <a:rPr lang="cs-CZ" baseline="-25000" dirty="0"/>
              <a:t>4</a:t>
            </a:r>
            <a:r>
              <a:rPr lang="cs-CZ" dirty="0"/>
              <a:t>Cl +</a:t>
            </a:r>
            <a:r>
              <a:rPr lang="cs-CZ" dirty="0" err="1"/>
              <a:t>NaOH</a:t>
            </a:r>
            <a:r>
              <a:rPr lang="cs-CZ" dirty="0"/>
              <a:t>       NaCl+NH</a:t>
            </a:r>
            <a:r>
              <a:rPr lang="cs-CZ" baseline="-25000" dirty="0"/>
              <a:t>3</a:t>
            </a:r>
            <a:r>
              <a:rPr lang="cs-CZ" dirty="0"/>
              <a:t>+H</a:t>
            </a:r>
            <a:r>
              <a:rPr lang="cs-CZ" baseline="-25000" dirty="0"/>
              <a:t>2</a:t>
            </a:r>
            <a:r>
              <a:rPr lang="cs-CZ" dirty="0"/>
              <a:t>O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cs-CZ" dirty="0" smtClean="0"/>
              <a:t>Sloučeniny dusíku</a:t>
            </a:r>
            <a:endParaRPr lang="cs-CZ" dirty="0"/>
          </a:p>
        </p:txBody>
      </p:sp>
      <p:cxnSp>
        <p:nvCxnSpPr>
          <p:cNvPr id="5" name="Přímá spojnice se šipkou 4"/>
          <p:cNvCxnSpPr/>
          <p:nvPr>
            <p:custDataLst>
              <p:tags r:id="rId4"/>
            </p:custDataLst>
          </p:nvPr>
        </p:nvCxnSpPr>
        <p:spPr>
          <a:xfrm>
            <a:off x="6156176" y="3717032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>
            <p:custDataLst>
              <p:tags r:id="rId5"/>
            </p:custDataLst>
          </p:nvPr>
        </p:nvCxnSpPr>
        <p:spPr>
          <a:xfrm flipH="1">
            <a:off x="6156176" y="3573016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>
            <p:custDataLst>
              <p:tags r:id="rId6"/>
            </p:custDataLst>
          </p:nvPr>
        </p:nvCxnSpPr>
        <p:spPr>
          <a:xfrm>
            <a:off x="3419872" y="4077072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>
            <p:custDataLst>
              <p:tags r:id="rId7"/>
            </p:custDataLst>
          </p:nvPr>
        </p:nvCxnSpPr>
        <p:spPr>
          <a:xfrm>
            <a:off x="4499992" y="4509120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42159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1Uwd6TXYGGBYjBjoJF49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632SHAZfd6rlVWppeOKPv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oi1mFUszK0i8iJXEME0aF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CTQurztDOTwVremYuKACA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ROrO1g1afySu8p5ciyiNyd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WnIHOhd8IM1nF7wbsT66b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CnhIiNafA3qAXsLKKcqGa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XP73Fbs41VtFmW3tFiVjB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iBczuOqDNPaLcUd9CqIhn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0VxEHnICCozWwvR6HEDo7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uAJ9fwGvAjDBAg1Q73Uad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m8dHyEfv5c9nKdQ8g2l2C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3vJAiHGLC2F4cgNoss9nW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bfoHhvJ4DZzmqWUx7cW6O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jUUA4RxAtXqIouLxeaMvG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1eQ5VAVIe6YVVtNHqRx3w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VHxqLAYLkizGSGKZVXEKI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KsyiKwKUYC7pi8xvOlKtM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mfA6WrWAoLTBX4StPr0qj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Rxj6NOSAxuXqV6Ms5zh0Hn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ztnCrq8j0fy46iIDAiYoe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wHbsClwismmpG6JkZvr5K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3SYzKbRIrVIdWFqZNNNIM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gDHqd6TuPWis0x87hizsu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IHCBUfjsW9BSEiu3AkrKU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Hta3TZHDi2RQahX9gBoZY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C418vKdsh2ihZ8rRljLiR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0N8c5q3PmVs8R52LuWqP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yThOIpg4eFH33dZiFNosG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ORhlPAOOS1NbffVgIEzhG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RasVGN8Vgdt46yuy3qSeHr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qN1PLchDqj8b4qxmAFfpN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gRYKno4KToG1qtjZOCwfA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SXaJlciBbmpCuATALQnUyH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GQK8CQlhF7HPe5TStzR8d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33buJm3T1hZKxaR1OTyFq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v2Z32AQCTx5MOUzSEIHZn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JvnqmXoeWY1B0bOckRpQW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Wq8bAr1Zz8zv1Pz2zgrKu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5ojV4fIXQ1d6zWhbnXcWp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p2FW98NNDGV3jx8vGjt3on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1u9YDih9oc7ylKSFmMhBi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iVgDKoSuxyYcnOL6BqGHD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Z0AxiIAqFNAsceH0xSgTF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rFLlWsWeQYrm6Zj6Sr3PfR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MKffflbRNtJRXQG4u38xh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z8m4TgaQUAVhVf2d69U6T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BUCxoBSNqJlqqraePkgOT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7V3J6UTq5Qr9LNGi4R66d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L3Kskif6xk38TYF3myPqG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TO0PFZPViCnCa0ZEABbZi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ZfudtHKCNX2ocyz1P0DUuM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uyqtGuH2WozDm4juvL2HQ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r4o6ylFPg2FlXMRDCsFtN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Hfx7BiOkQzGT7l5zVln78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Y16xCS8A2nNon8yqKm0Wc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Kbj3epO0BlbX4ZTmA06Oj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E4Fwy3wj5GVahw14FVbfw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Bib9GRbga9mbec5u9JJWJ5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5JXW1uB06cjSm2R6k53Jh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tdR2pFH5KWzlYWyB12H4A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Qp9ZczB5cN1YgK4Y5Vj0r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j03VyI411cxKmsSpt7uFK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j0FNx2WLLzht58Vg1S1bL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0wUirXkM6ZyFpxrrlRyY7a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6CTID1uyhNPL9VruCfgC2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LhNE3IYdfHHMIoWWmOqKk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6m72bp5OZFrBZ4Wc6L2NS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bWvOB2RkzP4hBoIfXEx1jK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NoR3c5YVIF4FRBUYYLz4y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4md3yFTsbi6aupNZwTejY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I2wk2nQFag1FjuQ8wi2gu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yG7vbYfGPe83DawdDvCw7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8P5i9nmWhIxWuPdxcRptq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wgQFBiFwDXEIxipSORkTX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wHGH06jK6DpliPsuL3gK4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MK1UJMtsIQMPlXMCmiUMpJ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hMhV7k2y9xP6K9YUiydTR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FZMGb7t8rtQw4WVcdpUNm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icZAqk6hCdkWqUp5YZHyu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ws0OpnUkLwkIH7gvdXkR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LsZ0gUyDS519tkGmI5d6I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adBLlPo3iaY4DYp8RzAeU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bmeOWIbXsvhyHxPo70M7D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HyEWORffD8fqgDLsXQsVD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RVC9xjXdjAHWEGa0TkHcR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iggbCF2WFHCbGJjFkVipO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JkY5iXX7dqEHCmSlGibnV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jtZqHd0MUslDwVdxm4Zxt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xZ6WMYfZerJJ0v5RgJ7rw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lYPW89V6nnv7W0kKq1wUd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UMVHsvOfp2GlD87PP6473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eSz4xwi5UBXr421qGpi8X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qAHtGmGSXN3qKiCky8zCn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rAmbCAcqQ5Qyy28nYhWk7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nb45OopEPVoKrYHlTHTuK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BvtZijr0bDmmcb7xMN1cf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aNB9FCneqDkwAyBP66cPK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o4MwemV6syBGlFn8DOCWc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2GAzVXGVZqappwn8o1jka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UUcVrXsodOxF15WFqYpxy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vWgRLupACSygMGm0wJtAc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RKuhcJAlUDdIpfFAbXYCb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6LjfiqsG4XZ85vmuiG0gX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ZeYkYBNuyWFLN04R81nqd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33h6kWxvCzacEJXWr9Tey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Jga9dHFiCUHaIgYb6w8y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YSRDwlfRnJmNk0VaIQQjX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vt0HYf3n60Tjiiizaj3Kx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OUVXfVNiH1sInoCPmZO0C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T0IDS8FwgcIwF5L0Z7ANj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RzUTXlW3Wxls1VfC3EDa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0QJw3m0GqP2189JYbkAcf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bd4QLn3Va86Cz3aqhA3g6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pZM6S5tjAyZOFwrdBCDu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1ce6ww0sFi00Bsvmn44sf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VwzFNL2Z9Z4FN53FuYsRy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CKoEY4YqDCRv4fwchHgAp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K0Im9W7E2NlnUPh8MY0Im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Ni1N8hGKAX8C0nWCU2iYz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9HlGV8ViAHDicplmNQYic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fiPTca4YpoSJ8ksrmxOin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YHbwgxfs0hSLr3R1WKdCh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qsh1UltqtT0Oj7IGTwIXn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QmSoAlB45L9IhIefDTYAO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LDJKjfRHTkRPCU9vL8OpO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LYvBgGZxfXcOdL6R5ht6h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FBPZrDSPYNMRBeFP1lcnR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Qs6j688QLpbvY8UjOdP4m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2KjUQV6scqnQKnT7xJG7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G5gxVIxZyNsNpm0cicJjd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78nwqGG5ne2F3dEiZoUcS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oXXw7lrunIaWY89ohQjsq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LKiMxZdlo0SyJqzTzkESQ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v7fw9A63Tp8acdekNrg2j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4qoIPohYOxmrfbx1QCfk7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pzemFfxcCO0l3P8qLIMU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LMpBmMEilLWUrfBUfks73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OKX3MMBENY2B1OutI2qBV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rT8ISpRwycRNLtoCsLBX1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irOjWhZKtZFgj3U4TbMgq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Kd3156AFZXwpAGTztzxNI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8v9kHnRqbKAsHBgUcT9OZ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JUseajHdJC7R4yRKodOzM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O8ZijynDDUSqLfRscxIX1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kPwH3suW0qVX5kfS08P5Y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o05BI7Q9KV9pVgrtalBT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R5CpK2gZ0LzYR3IJPMkl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NNeJfvZMY8OndIcFkcTWB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PsEkd6v9zDEc9MnSjM8ax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p91SZi3Pp9xztC6g4Prk1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TDfcl5CxGpbff9LpP9tQc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kETWmXtxdB52y040Lqx1W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297tBW28O3ro3eVXpfYAT5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QitdFHpn9PXg8b0Abb833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kjutTCoLd1EcBvx3msPbI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lFy2P7bK1RweN7V8dNkkcR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a8X1hY7CpazKYaIbNNZnB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CVzv27PFdRmF8mvSlpDBC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SikQga29DakIZCmCw8jzM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T08OMOV5AVdDc1j0TqxNS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OM0CwD4n4jFxtnof0U5TR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1jmWkQUbx2w5i9x2prf4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1zStQIPwcijQZPsQu4bpn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67I9tR16xOhKiN3RZbl1P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BerAHCqtzx3ehdHoOEVJvp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Lr9IAzWaSlSQsLKGfYv5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zewEMC4Z4mlTlg0Khs9mV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Ssli6jWmwKsgSUcVMk6Th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x8XDPCsdjiBXOrUy6UX31A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312</TotalTime>
  <Words>604</Words>
  <Application>Microsoft Office PowerPoint</Application>
  <PresentationFormat>Předvádění na obrazovce (4:3)</PresentationFormat>
  <Paragraphs>151</Paragraphs>
  <Slides>19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Shluk</vt:lpstr>
      <vt:lpstr>Dusík, N</vt:lpstr>
      <vt:lpstr>Dusík</vt:lpstr>
      <vt:lpstr>Vlastnosti</vt:lpstr>
      <vt:lpstr>Příprava, výroba</vt:lpstr>
      <vt:lpstr>Příprava, výroba</vt:lpstr>
      <vt:lpstr>Příprava, výroba</vt:lpstr>
      <vt:lpstr>Využití</vt:lpstr>
      <vt:lpstr>Sloučeniny dusíku</vt:lpstr>
      <vt:lpstr>Sloučeniny dusíku</vt:lpstr>
      <vt:lpstr>Sloučeniny dusíku</vt:lpstr>
      <vt:lpstr>Sloučeniny dusíku</vt:lpstr>
      <vt:lpstr>Sloučeniny dusíku</vt:lpstr>
      <vt:lpstr>Sloučeniny dusíku</vt:lpstr>
      <vt:lpstr>Sloučeniny dusíku</vt:lpstr>
      <vt:lpstr>Sloučeniny dusíku</vt:lpstr>
      <vt:lpstr>Sloučeniny dusíku</vt:lpstr>
      <vt:lpstr>Sloučeniny dusíku</vt:lpstr>
      <vt:lpstr>Sloučeniny dusíku</vt:lpstr>
      <vt:lpstr>Sloučeniny dusíku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Dusík - N</dc:title>
  <dc:creator>uzivatel</dc:creator>
  <cp:lastModifiedBy>Bubu</cp:lastModifiedBy>
  <cp:revision>34</cp:revision>
  <dcterms:created xsi:type="dcterms:W3CDTF">2012-03-08T18:10:15Z</dcterms:created>
  <dcterms:modified xsi:type="dcterms:W3CDTF">2012-04-26T15:25:08Z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oogle.Documents.Tracking">
    <vt:lpwstr>true</vt:lpwstr>
  </property>
  <property fmtid="{D5CDD505-2E9C-101B-9397-08002B2CF9AE}" pid="3" name="Google.Documents.DocumentId">
    <vt:lpwstr>1aZqs-rOMyiSeu_4sqQB1k6-2oE7gIuvmQZuFMOuw-uk</vt:lpwstr>
  </property>
  <property fmtid="{D5CDD505-2E9C-101B-9397-08002B2CF9AE}" pid="4" name="Google.Documents.RevisionId">
    <vt:lpwstr>06078928929663013154</vt:lpwstr>
  </property>
  <property fmtid="{D5CDD505-2E9C-101B-9397-08002B2CF9AE}" pid="5" name="Google.Documents.PreviousRevisionId">
    <vt:lpwstr>15979052601329769056</vt:lpwstr>
  </property>
  <property fmtid="{D5CDD505-2E9C-101B-9397-08002B2CF9AE}" pid="6" name="Google.Documents.PluginVersion">
    <vt:lpwstr>2.0.2662.553</vt:lpwstr>
  </property>
  <property fmtid="{D5CDD505-2E9C-101B-9397-08002B2CF9AE}" pid="7" name="Google.Documents.MergeIncapabilityFlags">
    <vt:i4>0</vt:i4>
  </property>
</Properties>
</file>