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112.xml" ContentType="application/vnd.openxmlformats-officedocument.presentationml.tags+xml"/>
  <Default Extension="png" ContentType="image/png"/>
  <Override PartName="/ppt/tags/tag123.xml" ContentType="application/vnd.openxmlformats-officedocument.presentationml.tags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heme/theme2.xml" ContentType="application/vnd.openxmlformats-officedocument.theme+xml"/>
  <Override PartName="/ppt/tags/tag101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Default Extension="gif" ContentType="image/gif"/>
  <Default Extension="vml" ContentType="application/vnd.openxmlformats-officedocument.vmlDrawing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08.xml" ContentType="application/vnd.openxmlformats-officedocument.presentationml.tags+xml"/>
  <Override PartName="/ppt/notesSlides/notesSlide6.xml" ContentType="application/vnd.openxmlformats-officedocument.presentationml.notesSlide+xml"/>
  <Override PartName="/ppt/tags/tag117.xml" ContentType="application/vnd.openxmlformats-officedocument.presentationml.tags+xml"/>
  <Override PartName="/ppt/tags/tag126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15.xml" ContentType="application/vnd.openxmlformats-officedocument.presentationml.tags+xml"/>
  <Override PartName="/ppt/tags/tag124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wmf" ContentType="image/x-wmf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62" r:id="rId11"/>
    <p:sldId id="263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38180-F37F-4110-ABCC-0926CBCC3602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6BA4B-D51F-4F87-8983-F9F52B112F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107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6BA4B-D51F-4F87-8983-F9F52B112F4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6BA4B-D51F-4F87-8983-F9F52B112F4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6BA4B-D51F-4F87-8983-F9F52B112F4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6BA4B-D51F-4F87-8983-F9F52B112F4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6BA4B-D51F-4F87-8983-F9F52B112F4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6BA4B-D51F-4F87-8983-F9F52B112F4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4.xml"/><Relationship Id="rId4" Type="http://schemas.openxmlformats.org/officeDocument/2006/relationships/tags" Target="../tags/tag7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9.xml"/><Relationship Id="rId4" Type="http://schemas.openxmlformats.org/officeDocument/2006/relationships/tags" Target="../tags/tag78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6.xml"/><Relationship Id="rId9" Type="http://schemas.openxmlformats.org/officeDocument/2006/relationships/tags" Target="../tags/tag3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3" Type="http://schemas.openxmlformats.org/officeDocument/2006/relationships/tags" Target="../tags/tag63.xml"/><Relationship Id="rId7" Type="http://schemas.openxmlformats.org/officeDocument/2006/relationships/tags" Target="../tags/tag67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64.xml"/><Relationship Id="rId9" Type="http://schemas.openxmlformats.org/officeDocument/2006/relationships/tags" Target="../tags/tag6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>
            <p:custDataLst>
              <p:tags r:id="rId6"/>
            </p:custDataLst>
          </p:nvPr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>
            <p:custDataLst>
              <p:tags r:id="rId7"/>
            </p:custDataLst>
          </p:nvPr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>
            <p:custDataLst>
              <p:tags r:id="rId1"/>
            </p:custDataLst>
          </p:nvPr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>
            <p:custDataLst>
              <p:tags r:id="rId7"/>
            </p:custDataLst>
          </p:nvPr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>
            <p:custDataLst>
              <p:tags r:id="rId8"/>
            </p:custDataLst>
          </p:nvPr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>
            <p:custDataLst>
              <p:tags r:id="rId9"/>
            </p:custDataLst>
          </p:nvPr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  <p:custDataLst>
              <p:tags r:id="rId3"/>
            </p:custDataLst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  <p:custDataLst>
              <p:tags r:id="rId4"/>
            </p:custDataLst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>
            <p:custDataLst>
              <p:tags r:id="rId1"/>
            </p:custDataLst>
          </p:nvPr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>
            <p:custDataLst>
              <p:tags r:id="rId5"/>
            </p:custDataLst>
          </p:nvPr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  <p:custDataLst>
              <p:tags r:id="rId2"/>
            </p:custDataLst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>
            <p:custDataLst>
              <p:tags r:id="rId5"/>
            </p:custDataLst>
          </p:nvPr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  <p:custDataLst>
              <p:tags r:id="rId6"/>
            </p:custDataLst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>
            <p:custDataLst>
              <p:tags r:id="rId7"/>
            </p:custDataLst>
          </p:nvPr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>
            <p:custDataLst>
              <p:tags r:id="rId8"/>
            </p:custDataLst>
          </p:nvPr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  <p:custDataLst>
              <p:tags r:id="rId9"/>
            </p:custDataLst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tags" Target="../tags/tag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>
            <p:custDataLst>
              <p:tags r:id="rId13"/>
            </p:custDataLst>
          </p:nvPr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>
            <p:custDataLst>
              <p:tags r:id="rId14"/>
            </p:custDataLst>
          </p:nvPr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>
            <p:custDataLst>
              <p:tags r:id="rId15"/>
            </p:custDataLst>
          </p:nvPr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>
            <p:custDataLst>
              <p:tags r:id="rId16"/>
            </p:custDataLst>
          </p:nvPr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  <p:custDataLst>
              <p:tags r:id="rId18"/>
            </p:custDataLst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  <p:custDataLst>
              <p:tags r:id="rId19"/>
            </p:custDataLst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C6D48A2-B274-42F3-8989-36A3D481C0B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  <p:custDataLst>
              <p:tags r:id="rId20"/>
            </p:custDataLst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  <p:custDataLst>
              <p:tags r:id="rId21"/>
            </p:custDataLst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E0F594-A74C-4141-B490-F81CE24075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>
            <p:custDataLst>
              <p:tags r:id="rId22"/>
            </p:custDataLst>
          </p:nvPr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82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84.xml"/><Relationship Id="rId10" Type="http://schemas.openxmlformats.org/officeDocument/2006/relationships/image" Target="../media/image4.gif"/><Relationship Id="rId4" Type="http://schemas.openxmlformats.org/officeDocument/2006/relationships/tags" Target="../tags/tag83.xml"/><Relationship Id="rId9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tags" Target="../tags/tag110.xml"/><Relationship Id="rId7" Type="http://schemas.openxmlformats.org/officeDocument/2006/relationships/oleObject" Target="../embeddings/oleObject18.bin"/><Relationship Id="rId2" Type="http://schemas.openxmlformats.org/officeDocument/2006/relationships/tags" Target="../tags/tag109.xml"/><Relationship Id="rId1" Type="http://schemas.openxmlformats.org/officeDocument/2006/relationships/vmlDrawing" Target="../drawings/vmlDrawing7.v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1.xml"/><Relationship Id="rId9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image" Target="../media/image2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tags" Target="../tags/tag118.xml"/><Relationship Id="rId7" Type="http://schemas.openxmlformats.org/officeDocument/2006/relationships/image" Target="../media/image24.jpeg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0.xml"/><Relationship Id="rId4" Type="http://schemas.openxmlformats.org/officeDocument/2006/relationships/tags" Target="../tags/tag11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tags" Target="../tags/tag12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6" Type="http://schemas.openxmlformats.org/officeDocument/2006/relationships/tags" Target="../tags/tag126.xml"/><Relationship Id="rId5" Type="http://schemas.openxmlformats.org/officeDocument/2006/relationships/tags" Target="../tags/tag125.xml"/><Relationship Id="rId10" Type="http://schemas.openxmlformats.org/officeDocument/2006/relationships/image" Target="../media/image28.jpeg"/><Relationship Id="rId4" Type="http://schemas.openxmlformats.org/officeDocument/2006/relationships/tags" Target="../tags/tag124.xml"/><Relationship Id="rId9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86.xml"/><Relationship Id="rId7" Type="http://schemas.openxmlformats.org/officeDocument/2006/relationships/oleObject" Target="../embeddings/oleObject1.bin"/><Relationship Id="rId2" Type="http://schemas.openxmlformats.org/officeDocument/2006/relationships/tags" Target="../tags/tag85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2.xml"/><Relationship Id="rId11" Type="http://schemas.openxmlformats.org/officeDocument/2006/relationships/oleObject" Target="../embeddings/oleObject5.bin"/><Relationship Id="rId5" Type="http://schemas.openxmlformats.org/officeDocument/2006/relationships/slideLayout" Target="../slideLayouts/slideLayout2.xml"/><Relationship Id="rId10" Type="http://schemas.openxmlformats.org/officeDocument/2006/relationships/oleObject" Target="../embeddings/oleObject4.bin"/><Relationship Id="rId4" Type="http://schemas.openxmlformats.org/officeDocument/2006/relationships/tags" Target="../tags/tag87.xml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89.xml"/><Relationship Id="rId7" Type="http://schemas.openxmlformats.org/officeDocument/2006/relationships/oleObject" Target="../embeddings/oleObject6.bin"/><Relationship Id="rId2" Type="http://schemas.openxmlformats.org/officeDocument/2006/relationships/tags" Target="../tags/tag88.xml"/><Relationship Id="rId1" Type="http://schemas.openxmlformats.org/officeDocument/2006/relationships/vmlDrawing" Target="../drawings/vmlDrawing2.v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tags" Target="../tags/tag92.xml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2" Type="http://schemas.openxmlformats.org/officeDocument/2006/relationships/tags" Target="../tags/tag91.xml"/><Relationship Id="rId1" Type="http://schemas.openxmlformats.org/officeDocument/2006/relationships/vmlDrawing" Target="../drawings/vmlDrawing3.vml"/><Relationship Id="rId6" Type="http://schemas.openxmlformats.org/officeDocument/2006/relationships/notesSlide" Target="../notesSlides/notesSlide4.xml"/><Relationship Id="rId11" Type="http://schemas.openxmlformats.org/officeDocument/2006/relationships/oleObject" Target="../embeddings/oleObject12.bin"/><Relationship Id="rId5" Type="http://schemas.openxmlformats.org/officeDocument/2006/relationships/slideLayout" Target="../slideLayouts/slideLayout2.xml"/><Relationship Id="rId10" Type="http://schemas.openxmlformats.org/officeDocument/2006/relationships/oleObject" Target="../embeddings/oleObject11.bin"/><Relationship Id="rId4" Type="http://schemas.openxmlformats.org/officeDocument/2006/relationships/tags" Target="../tags/tag93.xml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7" Type="http://schemas.openxmlformats.org/officeDocument/2006/relationships/oleObject" Target="../embeddings/oleObject14.bin"/><Relationship Id="rId2" Type="http://schemas.openxmlformats.org/officeDocument/2006/relationships/tags" Target="../tags/tag94.xml"/><Relationship Id="rId1" Type="http://schemas.openxmlformats.org/officeDocument/2006/relationships/vmlDrawing" Target="../drawings/vmlDrawing4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7" Type="http://schemas.openxmlformats.org/officeDocument/2006/relationships/oleObject" Target="../embeddings/oleObject17.bin"/><Relationship Id="rId2" Type="http://schemas.openxmlformats.org/officeDocument/2006/relationships/tags" Target="../tags/tag100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 smtClean="0"/>
              <a:t>Halogenderiváty</a:t>
            </a:r>
            <a:r>
              <a:rPr lang="cs-CZ" dirty="0" smtClean="0"/>
              <a:t> uhlovodíků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2564904"/>
            <a:ext cx="2540000" cy="22352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3446" y="4513211"/>
            <a:ext cx="3146281" cy="214576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6096" y="1818041"/>
            <a:ext cx="2497460" cy="255573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Význam </a:t>
            </a:r>
            <a:r>
              <a:rPr lang="cs-CZ" dirty="0" err="1" smtClean="0"/>
              <a:t>halogenderivátů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Freony</a:t>
            </a:r>
          </a:p>
          <a:p>
            <a:pPr lvl="1"/>
            <a:r>
              <a:rPr lang="cs-CZ" dirty="0" err="1"/>
              <a:t>c</a:t>
            </a:r>
            <a:r>
              <a:rPr lang="cs-CZ" dirty="0" err="1" smtClean="0"/>
              <a:t>hlorfluorderiváty</a:t>
            </a:r>
            <a:endParaRPr lang="cs-CZ" dirty="0" smtClean="0"/>
          </a:p>
          <a:p>
            <a:pPr lvl="1"/>
            <a:r>
              <a:rPr lang="cs-CZ" dirty="0"/>
              <a:t>h</a:t>
            </a:r>
            <a:r>
              <a:rPr lang="cs-CZ" dirty="0" smtClean="0"/>
              <a:t>nací plyny v aerosolových výrobcích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hladící média v chladících zařízeních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ičí ozónovou vrstvu</a:t>
            </a:r>
          </a:p>
          <a:p>
            <a:pPr lvl="1"/>
            <a:r>
              <a:rPr lang="cs-CZ" dirty="0" smtClean="0"/>
              <a:t>1997- dohoda o snížení a ukončení výroby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19505861"/>
              </p:ext>
            </p:extLst>
          </p:nvPr>
        </p:nvGraphicFramePr>
        <p:xfrm>
          <a:off x="5508104" y="1268760"/>
          <a:ext cx="1569318" cy="1143008"/>
        </p:xfrm>
        <a:graphic>
          <a:graphicData uri="http://schemas.openxmlformats.org/presentationml/2006/ole">
            <p:oleObj spid="_x0000_s25626" name="ChemSketch" r:id="rId7" imgW="1210056" imgH="880872" progId="ACD.ChemSketch.20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4253861"/>
              </p:ext>
            </p:extLst>
          </p:nvPr>
        </p:nvGraphicFramePr>
        <p:xfrm>
          <a:off x="2195736" y="5373216"/>
          <a:ext cx="1667401" cy="1214446"/>
        </p:xfrm>
        <a:graphic>
          <a:graphicData uri="http://schemas.openxmlformats.org/presentationml/2006/ole">
            <p:oleObj spid="_x0000_s25627" name="ChemSketch" r:id="rId8" imgW="1210056" imgH="880872" progId="ACD.ChemSketch.20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11732873"/>
              </p:ext>
            </p:extLst>
          </p:nvPr>
        </p:nvGraphicFramePr>
        <p:xfrm>
          <a:off x="5652120" y="5445224"/>
          <a:ext cx="1752530" cy="1071570"/>
        </p:xfrm>
        <a:graphic>
          <a:graphicData uri="http://schemas.openxmlformats.org/presentationml/2006/ole">
            <p:oleObj spid="_x0000_s25628" name="ChemSketch" r:id="rId9" imgW="1331976" imgH="813816" progId="ACD.ChemSketch.20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Význam </a:t>
            </a:r>
            <a:r>
              <a:rPr lang="cs-CZ" dirty="0" err="1"/>
              <a:t>halogenderivátů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sz="2800" b="1" dirty="0" smtClean="0"/>
              <a:t>DDT</a:t>
            </a:r>
            <a:r>
              <a:rPr lang="cs-CZ" sz="2800" dirty="0" smtClean="0"/>
              <a:t> – 1,1,1–</a:t>
            </a:r>
            <a:r>
              <a:rPr lang="cs-CZ" sz="2800" dirty="0" err="1" smtClean="0"/>
              <a:t>trichlor</a:t>
            </a:r>
            <a:r>
              <a:rPr lang="cs-CZ" sz="2800" dirty="0" smtClean="0"/>
              <a:t>–2,2–bis(4-chlorfenyl)</a:t>
            </a:r>
            <a:r>
              <a:rPr lang="cs-CZ" sz="2800" dirty="0" err="1" smtClean="0"/>
              <a:t>ethan</a:t>
            </a:r>
            <a:endParaRPr lang="cs-CZ" sz="2800" dirty="0" smtClean="0"/>
          </a:p>
          <a:p>
            <a:pPr lvl="1"/>
            <a:r>
              <a:rPr lang="cs-CZ" sz="2400" dirty="0" smtClean="0"/>
              <a:t>insekticid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 2. světové válce používán proti hmyzu, který přenáší malárii</a:t>
            </a:r>
          </a:p>
          <a:p>
            <a:pPr lvl="1"/>
            <a:r>
              <a:rPr lang="cs-CZ" sz="2400" dirty="0"/>
              <a:t>v</a:t>
            </a:r>
            <a:r>
              <a:rPr lang="cs-CZ" sz="2400" dirty="0" smtClean="0"/>
              <a:t> přírodě se neodbourává a hromadí se v organismech – genetické změny</a:t>
            </a:r>
          </a:p>
          <a:p>
            <a:pPr lvl="1"/>
            <a:r>
              <a:rPr lang="cs-CZ" sz="2400" dirty="0" smtClean="0"/>
              <a:t>1974 – zákaz používání DDT v ČR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4844271"/>
            <a:ext cx="3059832" cy="18970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40304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Význam </a:t>
            </a:r>
            <a:r>
              <a:rPr lang="cs-CZ" dirty="0" err="1"/>
              <a:t>halogenderivátů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Teflon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olymer </a:t>
            </a:r>
            <a:r>
              <a:rPr lang="cs-CZ" dirty="0" err="1" smtClean="0"/>
              <a:t>tetrafluorethylenu</a:t>
            </a:r>
            <a:endParaRPr lang="cs-CZ" dirty="0" smtClean="0"/>
          </a:p>
          <a:p>
            <a:pPr lvl="1"/>
            <a:r>
              <a:rPr lang="cs-CZ" dirty="0"/>
              <a:t>o</a:t>
            </a:r>
            <a:r>
              <a:rPr lang="cs-CZ" dirty="0" smtClean="0"/>
              <a:t>dolný vůči chemikáliím a vysoké teplotě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3501008"/>
            <a:ext cx="2088232" cy="20882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1196752"/>
            <a:ext cx="1600200" cy="14001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35136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Význam </a:t>
            </a:r>
            <a:r>
              <a:rPr lang="cs-CZ" dirty="0" err="1"/>
              <a:t>halogenderivátů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PVC – polyvinylchlorid</a:t>
            </a:r>
          </a:p>
          <a:p>
            <a:pPr lvl="1"/>
            <a:r>
              <a:rPr lang="cs-CZ" dirty="0" smtClean="0"/>
              <a:t>výroby podlahových krytin, obalových materiálů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1948" y="2564903"/>
            <a:ext cx="1846436" cy="130089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4209566"/>
            <a:ext cx="3062236" cy="232729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3651673"/>
            <a:ext cx="3209404" cy="20753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78316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Halogenderiváty</a:t>
            </a:r>
            <a:r>
              <a:rPr lang="cs-CZ" dirty="0" smtClean="0"/>
              <a:t> uhlovodíků</a:t>
            </a:r>
            <a:br>
              <a:rPr lang="cs-CZ" dirty="0" smtClean="0"/>
            </a:b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náhrada jednoho nebo více atomů vodíku atomem halogenu (F, Cl, Br, I)</a:t>
            </a:r>
          </a:p>
          <a:p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071538" y="3357562"/>
          <a:ext cx="1357322" cy="2146287"/>
        </p:xfrm>
        <a:graphic>
          <a:graphicData uri="http://schemas.openxmlformats.org/presentationml/2006/ole">
            <p:oleObj spid="_x0000_s2086" name="ChemSketch" r:id="rId7" imgW="576072" imgH="911352" progId="ACD.ChemSketch.20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857488" y="5429264"/>
          <a:ext cx="1838335" cy="446090"/>
        </p:xfrm>
        <a:graphic>
          <a:graphicData uri="http://schemas.openxmlformats.org/presentationml/2006/ole">
            <p:oleObj spid="_x0000_s2087" name="ChemSketch" r:id="rId8" imgW="816864" imgH="176784" progId="ACD.ChemSketch.20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072198" y="2786058"/>
          <a:ext cx="1610739" cy="1285884"/>
        </p:xfrm>
        <a:graphic>
          <a:graphicData uri="http://schemas.openxmlformats.org/presentationml/2006/ole">
            <p:oleObj spid="_x0000_s2088" name="ChemSketch" r:id="rId9" imgW="755904" imgH="603504" progId="ACD.ChemSketch.20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143240" y="3000372"/>
          <a:ext cx="1888954" cy="1071570"/>
        </p:xfrm>
        <a:graphic>
          <a:graphicData uri="http://schemas.openxmlformats.org/presentationml/2006/ole">
            <p:oleObj spid="_x0000_s2089" name="ChemSketch" r:id="rId10" imgW="1203960" imgH="682752" progId="ACD.ChemSketch.20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983374" y="4429132"/>
          <a:ext cx="1660460" cy="1790796"/>
        </p:xfrm>
        <a:graphic>
          <a:graphicData uri="http://schemas.openxmlformats.org/presentationml/2006/ole">
            <p:oleObj spid="_x0000_s2090" name="ChemSketch" r:id="rId11" imgW="1011936" imgH="1091184" progId="ACD.ChemSketch.20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Příprava </a:t>
            </a:r>
            <a:r>
              <a:rPr lang="cs-CZ" dirty="0" err="1" smtClean="0"/>
              <a:t>halogenderivátů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dirty="0" smtClean="0"/>
              <a:t>Z uhlovodíků nebo jejich derivátů.</a:t>
            </a:r>
          </a:p>
          <a:p>
            <a:r>
              <a:rPr lang="cs-CZ" dirty="0" smtClean="0"/>
              <a:t>Substituční a adiční reakce.</a:t>
            </a:r>
          </a:p>
          <a:p>
            <a:endParaRPr lang="cs-CZ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142976" y="3000372"/>
          <a:ext cx="6163310" cy="1184280"/>
        </p:xfrm>
        <a:graphic>
          <a:graphicData uri="http://schemas.openxmlformats.org/presentationml/2006/ole">
            <p:oleObj spid="_x0000_s3091" name="ChemSketch" r:id="rId7" imgW="4282440" imgH="795528" progId="ACD.ChemSketch.20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071538" y="4572008"/>
          <a:ext cx="6500858" cy="735874"/>
        </p:xfrm>
        <a:graphic>
          <a:graphicData uri="http://schemas.openxmlformats.org/presentationml/2006/ole">
            <p:oleObj spid="_x0000_s3092" name="ChemSketch" r:id="rId8" imgW="4215384" imgH="438912" progId="ACD.ChemSketch.20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Příprava </a:t>
            </a:r>
            <a:r>
              <a:rPr lang="cs-CZ" dirty="0" err="1" smtClean="0"/>
              <a:t>halogenderivátů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Radikálová substituce</a:t>
            </a:r>
          </a:p>
          <a:p>
            <a:pPr lvl="1"/>
            <a:r>
              <a:rPr lang="cs-CZ" dirty="0" smtClean="0"/>
              <a:t>1. iniciace</a:t>
            </a:r>
          </a:p>
          <a:p>
            <a:pPr marL="742950" lvl="2" indent="-342900">
              <a:buNone/>
            </a:pPr>
            <a:r>
              <a:rPr lang="cs-CZ" dirty="0" smtClean="0"/>
              <a:t>	katalyzována světlem nebo zvýšenou teplotou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2. propagace</a:t>
            </a:r>
          </a:p>
          <a:p>
            <a:endParaRPr lang="cs-CZ" dirty="0" smtClean="0"/>
          </a:p>
          <a:p>
            <a:endParaRPr lang="cs-CZ" dirty="0" smtClean="0"/>
          </a:p>
          <a:p>
            <a:pPr lvl="1"/>
            <a:r>
              <a:rPr lang="cs-CZ" dirty="0" smtClean="0"/>
              <a:t>3. terminace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91415886"/>
              </p:ext>
            </p:extLst>
          </p:nvPr>
        </p:nvGraphicFramePr>
        <p:xfrm>
          <a:off x="2411760" y="2996952"/>
          <a:ext cx="3424238" cy="609600"/>
        </p:xfrm>
        <a:graphic>
          <a:graphicData uri="http://schemas.openxmlformats.org/presentationml/2006/ole">
            <p:oleObj spid="_x0000_s5165" name="ChemSketch" r:id="rId7" imgW="2023872" imgH="359664" progId="ACD.ChemSketch.20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93443245"/>
              </p:ext>
            </p:extLst>
          </p:nvPr>
        </p:nvGraphicFramePr>
        <p:xfrm>
          <a:off x="2267744" y="4005064"/>
          <a:ext cx="4357718" cy="571504"/>
        </p:xfrm>
        <a:graphic>
          <a:graphicData uri="http://schemas.openxmlformats.org/presentationml/2006/ole">
            <p:oleObj spid="_x0000_s5166" name="ChemSketch" r:id="rId8" imgW="2164080" imgH="368808" progId="ACD.ChemSketch.20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78810110"/>
              </p:ext>
            </p:extLst>
          </p:nvPr>
        </p:nvGraphicFramePr>
        <p:xfrm>
          <a:off x="2267744" y="4509120"/>
          <a:ext cx="4340394" cy="571503"/>
        </p:xfrm>
        <a:graphic>
          <a:graphicData uri="http://schemas.openxmlformats.org/presentationml/2006/ole">
            <p:oleObj spid="_x0000_s5167" name="ChemSketch" r:id="rId9" imgW="2737104" imgH="359664" progId="ACD.ChemSketch.20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62063484"/>
              </p:ext>
            </p:extLst>
          </p:nvPr>
        </p:nvGraphicFramePr>
        <p:xfrm>
          <a:off x="2051720" y="5661248"/>
          <a:ext cx="2714644" cy="500065"/>
        </p:xfrm>
        <a:graphic>
          <a:graphicData uri="http://schemas.openxmlformats.org/presentationml/2006/ole">
            <p:oleObj spid="_x0000_s5168" name="ChemSketch" r:id="rId10" imgW="1581912" imgH="359664" progId="ACD.ChemSketch.20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30357177"/>
              </p:ext>
            </p:extLst>
          </p:nvPr>
        </p:nvGraphicFramePr>
        <p:xfrm>
          <a:off x="1979712" y="6165304"/>
          <a:ext cx="2571768" cy="507427"/>
        </p:xfrm>
        <a:graphic>
          <a:graphicData uri="http://schemas.openxmlformats.org/presentationml/2006/ole">
            <p:oleObj spid="_x0000_s5169" name="ChemSketch" r:id="rId11" imgW="2002536" imgH="359664" progId="ACD.ChemSketch.20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14806577"/>
              </p:ext>
            </p:extLst>
          </p:nvPr>
        </p:nvGraphicFramePr>
        <p:xfrm>
          <a:off x="5220072" y="5877272"/>
          <a:ext cx="3143272" cy="540139"/>
        </p:xfrm>
        <a:graphic>
          <a:graphicData uri="http://schemas.openxmlformats.org/presentationml/2006/ole">
            <p:oleObj spid="_x0000_s5170" name="ChemSketch" r:id="rId12" imgW="2097024" imgH="359664" progId="ACD.ChemSketch.20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Příprava </a:t>
            </a:r>
            <a:r>
              <a:rPr lang="cs-CZ" dirty="0" err="1" smtClean="0"/>
              <a:t>halogenderivátů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Radikálová substituce </a:t>
            </a:r>
            <a:r>
              <a:rPr lang="cs-CZ" dirty="0" err="1" smtClean="0"/>
              <a:t>arom</a:t>
            </a:r>
            <a:r>
              <a:rPr lang="cs-CZ" dirty="0" smtClean="0"/>
              <a:t>. uhlovodíků s postranním řetězcem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78950526"/>
              </p:ext>
            </p:extLst>
          </p:nvPr>
        </p:nvGraphicFramePr>
        <p:xfrm>
          <a:off x="3419872" y="2924944"/>
          <a:ext cx="3111153" cy="1475071"/>
        </p:xfrm>
        <a:graphic>
          <a:graphicData uri="http://schemas.openxmlformats.org/presentationml/2006/ole">
            <p:oleObj spid="_x0000_s23565" name="ChemSketch" r:id="rId7" imgW="1901952" imgH="902208" progId="ACD.ChemSketch.20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/>
              <a:t>Příprava </a:t>
            </a:r>
            <a:r>
              <a:rPr lang="cs-CZ" dirty="0" err="1"/>
              <a:t>halogenderivátů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dirty="0"/>
              <a:t>Elektrofilní </a:t>
            </a:r>
            <a:r>
              <a:rPr lang="cs-CZ" dirty="0" err="1"/>
              <a:t>arom</a:t>
            </a:r>
            <a:r>
              <a:rPr lang="cs-CZ" dirty="0"/>
              <a:t>. </a:t>
            </a:r>
            <a:r>
              <a:rPr lang="cs-CZ" dirty="0" smtClean="0"/>
              <a:t>substituce </a:t>
            </a:r>
            <a:r>
              <a:rPr lang="cs-CZ" dirty="0"/>
              <a:t>- halogenace</a:t>
            </a: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75603469"/>
              </p:ext>
            </p:extLst>
          </p:nvPr>
        </p:nvGraphicFramePr>
        <p:xfrm>
          <a:off x="2385802" y="2852936"/>
          <a:ext cx="3581884" cy="1296144"/>
        </p:xfrm>
        <a:graphic>
          <a:graphicData uri="http://schemas.openxmlformats.org/presentationml/2006/ole">
            <p:oleObj spid="_x0000_s27658" name="ChemSketch" r:id="rId6" imgW="2377440" imgH="859536" progId="ACD.ChemSketch.20">
              <p:embed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15035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Příprava </a:t>
            </a:r>
            <a:r>
              <a:rPr lang="cs-CZ" dirty="0" err="1" smtClean="0"/>
              <a:t>halogenderivátů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dirty="0" smtClean="0"/>
              <a:t>Substituční reakce</a:t>
            </a:r>
          </a:p>
          <a:p>
            <a:pPr lvl="3"/>
            <a:r>
              <a:rPr lang="cs-CZ" dirty="0" smtClean="0"/>
              <a:t>Reakce </a:t>
            </a:r>
            <a:r>
              <a:rPr lang="cs-CZ" dirty="0"/>
              <a:t>halogenvodíků s alkoholy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Adiční reakce	</a:t>
            </a:r>
          </a:p>
          <a:p>
            <a:pPr lvl="3"/>
            <a:r>
              <a:rPr lang="cs-CZ" dirty="0" smtClean="0"/>
              <a:t>Reakce alkenu s halogeny nebo halogenvodíky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53913445"/>
              </p:ext>
            </p:extLst>
          </p:nvPr>
        </p:nvGraphicFramePr>
        <p:xfrm>
          <a:off x="1691680" y="2852936"/>
          <a:ext cx="6500812" cy="736600"/>
        </p:xfrm>
        <a:graphic>
          <a:graphicData uri="http://schemas.openxmlformats.org/presentationml/2006/ole">
            <p:oleObj spid="_x0000_s28691" name="ChemSketch" r:id="rId6" imgW="4215384" imgH="438912" progId="ACD.ChemSketch.20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84746981"/>
              </p:ext>
            </p:extLst>
          </p:nvPr>
        </p:nvGraphicFramePr>
        <p:xfrm>
          <a:off x="1835696" y="4437112"/>
          <a:ext cx="6162675" cy="1184275"/>
        </p:xfrm>
        <a:graphic>
          <a:graphicData uri="http://schemas.openxmlformats.org/presentationml/2006/ole">
            <p:oleObj spid="_x0000_s28692" name="ChemSketch" r:id="rId7" imgW="4282440" imgH="795528" progId="ACD.ChemSketch.20">
              <p:embed/>
            </p:oleObj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xmlns="" val="286717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Fyzikální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Hustota a bod varu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sz="2000" dirty="0"/>
              <a:t>vyšší než </a:t>
            </a:r>
            <a:r>
              <a:rPr lang="cs-CZ" sz="2000" dirty="0" smtClean="0"/>
              <a:t>hustota a bod varu </a:t>
            </a:r>
            <a:r>
              <a:rPr lang="cs-CZ" sz="2000" dirty="0"/>
              <a:t>uhlovodíků, od kterých jsou odvozeny, roste s rostoucím Z halogenu a s počtem atomů halogenu v molekule</a:t>
            </a:r>
          </a:p>
          <a:p>
            <a:r>
              <a:rPr lang="cs-CZ" dirty="0" smtClean="0"/>
              <a:t>Skupenství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sz="2000" dirty="0" smtClean="0"/>
              <a:t>nejlehčí </a:t>
            </a:r>
            <a:r>
              <a:rPr lang="cs-CZ" sz="2000" dirty="0" err="1"/>
              <a:t>halogenderiváty</a:t>
            </a:r>
            <a:r>
              <a:rPr lang="cs-CZ" sz="2000" dirty="0"/>
              <a:t> jsou plyny, těžší jsou kapaliny a nejtěžší pevné látky</a:t>
            </a:r>
          </a:p>
          <a:p>
            <a:r>
              <a:rPr lang="cs-CZ" dirty="0" smtClean="0"/>
              <a:t>Rozpustnost</a:t>
            </a:r>
          </a:p>
          <a:p>
            <a:pPr lvl="1"/>
            <a:r>
              <a:rPr lang="cs-CZ" sz="2000" dirty="0"/>
              <a:t>m</a:t>
            </a:r>
            <a:r>
              <a:rPr lang="cs-CZ" sz="2000" dirty="0" smtClean="0"/>
              <a:t>álo rozpustné ve vodě</a:t>
            </a:r>
          </a:p>
          <a:p>
            <a:pPr lvl="1"/>
            <a:r>
              <a:rPr lang="cs-CZ" sz="2000" dirty="0"/>
              <a:t>d</a:t>
            </a:r>
            <a:r>
              <a:rPr lang="cs-CZ" sz="2000" dirty="0" smtClean="0"/>
              <a:t>obré rozpouštědla (</a:t>
            </a:r>
            <a:r>
              <a:rPr lang="cs-CZ" sz="2000" dirty="0" smtClean="0"/>
              <a:t>CHCl</a:t>
            </a:r>
            <a:r>
              <a:rPr lang="cs-CZ" sz="2000" baseline="-25000" dirty="0" smtClean="0"/>
              <a:t>3</a:t>
            </a:r>
            <a:r>
              <a:rPr lang="cs-CZ" sz="2000" dirty="0" smtClean="0"/>
              <a:t> </a:t>
            </a:r>
            <a:r>
              <a:rPr lang="cs-CZ" sz="2000" dirty="0" smtClean="0"/>
              <a:t>– chloroform) </a:t>
            </a:r>
          </a:p>
          <a:p>
            <a:pPr lvl="1"/>
            <a:endParaRPr lang="cs-CZ" sz="2000" dirty="0" smtClean="0"/>
          </a:p>
          <a:p>
            <a:pPr marL="82296" indent="0">
              <a:buNone/>
            </a:pPr>
            <a:endParaRPr lang="cs-CZ" dirty="0" smtClean="0"/>
          </a:p>
          <a:p>
            <a:pPr lvl="1"/>
            <a:endParaRPr lang="cs-CZ" sz="2000" dirty="0" smtClean="0"/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cs-CZ" dirty="0"/>
          </a:p>
          <a:p>
            <a:endParaRPr lang="cs-CZ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88115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Chemické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Energie vazby klesá s rostoucím protonovým číslem halogenu</a:t>
            </a:r>
          </a:p>
          <a:p>
            <a:r>
              <a:rPr lang="cs-CZ" dirty="0" smtClean="0"/>
              <a:t>Polarita klesá s rostoucím protonovým číslem halogenu</a:t>
            </a:r>
          </a:p>
          <a:p>
            <a:r>
              <a:rPr lang="cs-CZ" dirty="0" err="1" smtClean="0"/>
              <a:t>Polarizovatelnost</a:t>
            </a:r>
            <a:r>
              <a:rPr lang="cs-CZ" dirty="0" smtClean="0"/>
              <a:t> roste s rostoucím protonovým číslem halogenu</a:t>
            </a:r>
          </a:p>
          <a:p>
            <a:r>
              <a:rPr lang="cs-CZ" dirty="0" err="1" smtClean="0"/>
              <a:t>Polarizovatelnost</a:t>
            </a:r>
            <a:r>
              <a:rPr lang="cs-CZ" dirty="0" smtClean="0"/>
              <a:t> vazby C-X ovlivňuje její reaktivitu více než její polarita 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751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2Sr4wufUAOlJZfPV2U4td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DMs8JzWUDLR8GVbtfYuz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Q5B8T4cWu5SfQICLB3v6v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4bFfbHkShtnLKgdXhY1Fs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VG8Ttpv4J2skPesmyhKQ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5oFLylOri9MDQNcYsFO98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BXtgf3PtxEgrBFCcIK2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JTIqS7zMb3QBP11EaF47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B9wyvqnSVuqGZds8wR82M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PVgGaBIOfmSseAxPbHU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B0PBa4Am0NBR3M9bWX3m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sdROzDAQil1aMweZPo4p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FuR20TD1sDH3GswZ6A5DC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tJnNr6kundLoCkgRzrEeS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4RmwKGZLXI6o8gsOIXgSD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c9NZvk9X158TGjHGQKh5b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p9uxO4POePKjLbmrnT6lB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aeHT1VJLCCOwAtsQZxNzN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72xXElRUN7rGCVBCCh3h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SNeksrNgBagqLm1jGRzY7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BVrO7ODFOAlJFk3tU9A79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B6n8vFafDPyiqBvPe2g7i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kSfhz9nTH7FHkkqYjYvz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Xh31zDRaEmW6XhGz2hCj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nTsX4VxQ1BJMuSd51RJ7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7J9ZV0rkHxiBF36C10eRd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JgbpfJiCJVOHSn6bjY9g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5AyV65SuHcoJKabMEGOyo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OXMZQZQyLXaXDFCt9Dq8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Y7dUoEilIgdMB86fSD9q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zNwwabwa7gQ6xORC4rTt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qDfIXgSTu05pJUKWS4nB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GJlyHp13m0XwwEOiCnYg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QHenWC9ceILnWvmoysSq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sdn57zs0CcSkSEkktoT9M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8IjWdPvnJGMf0ZQvzKd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BCI4dZuwvidtenODfb6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6ojlDTkpy8bE7Hd8BvT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eBTZwUzy1TFcPrXpfvH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t2xKsHVv2ZKlXvjKSmAc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iAg7q6zBUWsDmMAacoU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qi9bToJ9jZ5IXeaczvps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ouRXXicoObeVRh6VwHQrB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nVpypXCSv4LAUEkWqqWUb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2nS5EYHBVer7WxpSfMV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gnrBzhpvHLtrnaxRXTOs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msxno0yH7gdkS6uE3pqb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DvaelnP1SHjUVUdbgROz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g6u42dUunhpPMTSeLdji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bRuc04uSvjhUnctCuI01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DybzJQd9kCXanoFaiaUwu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590kWuDuggVtWTst3geX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RBwuyBU9nHQdE6qJvhFG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TsUJhPGQfgs7dxuQoSJk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4ghM2JyZyhEbH3zPk4sw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wSSfFSMWNOknDruNWigH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2QqgzyERl7uvLT9uS6L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mFWnQhwebSA2Q2OpjeiV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dT8FAEsp9VQCFuLkbHml7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CVJ37GtMx1VU8MNHgD4O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Qj20t4vOXv6v3JpMwQ4F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Jpby258xVAkhgcWwwLWm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HKlZwtrJhiTGbjSzDnE0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zQvALJ6iRFxVIqc3zE5ci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oA1DEX8yIoImautVIHDZ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8gArmzOZUU2ysUz758ajX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dlfIzDWoyjAasL2cByKI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kC1zmACuP7hY2fcDZb3w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XisN5SxByeGp1DG0hlL3u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TtIN0XyyFXsAFJ6yvJXdy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iDdzXYUHKhetpZ5hSz20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irfuMKNH0JS1aa0ApnGm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qXXUIQ26gUQa5Ar0AEYc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mbk7tdQnayuAHMBZ4bQIb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zyOZHrzslAwL4MCMfDbI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mAoNP0vt7uZnBLitvpNId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4VHPmhVdwtSeceBTBzWS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LGaRtM8MUn8tws60DdxTX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nz4RBNeLlp2a0EvN95Ky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6JH9NAVJkz3fbMipUwYFB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3ti6m8pnOdX0hQmINci2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YUPRdofyLTTjFdQHeNjXK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S9JdIc9WAMhVJydAI49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havr2cIMmzMdvnguU18g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7Ya8R6YvJ258DEmLl2PZ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wsItqJShPuoc2whTkCNR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7mKB89F5qsyNsHpoFeCr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qCPtrIdbEtMkmIOBJCJ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Ee4AtVWzfpwxCkZiFdmch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jFm3GRCSOtvOLnLTXMhBp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gNKnOi3omSEKVodqf4Wm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2NyCxMgAVFufpzji2kOq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0smFxwcF2udLWOcKh8MX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LbIeCvfEiQdBuz6Ky2Bx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gFYE6X2Cx9VoDyab6I3I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KcNmtPzxikGbKMn0qz92v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imjg2zapIeYOVMQJtc30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IrNnN5huyXWpUr3cNZmTB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dVQBaG5XZvuGDStEL47dF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SvSpGho3DXZgeRwcVBpBY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VdNbJ8diLoMc3lIL0OyWS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HmDB7z9wO31rAFBvxgPkb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u1ObtaAA32yovqx80E9fz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bBK3augi6xk6SCMW5ZVd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5KfqsmOEBcXI6X1Z6GUhh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hlFBDn2qNAhJKirbDKcB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EPrWUw1KYnua0H0A7gGlk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UaL5vRmfQ3SGvbsvMPgs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89HYd3PyJgLDYeOaVVtlh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xMmAryur1W12M036hNwH6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ZBjjYoKJ2WMJvLzR2PTN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wjZGgC1pQKIMx5ZdSdDf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3Sc12yQ2p3PhukBjsgI6J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qP5Vv5M7Ci66l4hkpDG3y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lWjOR71efafH7PF6CoBk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jfY7Qa1yg2C6YZc2SPE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JlGHXdA2C1zdQbcLxv0ID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X1NGCMHnHIwEbtd2TFXVk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MJyA8qC6hqV520QGRqWU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UrvFT21bU3U7Hx5TbFgu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DppvzIqg7BN5S48Ps0qfB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4lAxVwQLpg1WpBqffamP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cX91kYcY44PuA2ZvqjzoY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zHSO7mK06C0uong7cYWr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brPyqKORNqbYYjUQyy3h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U4aC4TI0KbTMEFERdbZRP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321</TotalTime>
  <Words>248</Words>
  <Application>Microsoft Office PowerPoint</Application>
  <PresentationFormat>Předvádění na obrazovce (4:3)</PresentationFormat>
  <Paragraphs>79</Paragraphs>
  <Slides>13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Slunovrat</vt:lpstr>
      <vt:lpstr>ChemSketch</vt:lpstr>
      <vt:lpstr>Halogenderiváty uhlovodíků</vt:lpstr>
      <vt:lpstr>Halogenderiváty uhlovodíků  </vt:lpstr>
      <vt:lpstr>Příprava halogenderivátů</vt:lpstr>
      <vt:lpstr>Příprava halogenderivátů</vt:lpstr>
      <vt:lpstr>Příprava halogenderivátů</vt:lpstr>
      <vt:lpstr>Příprava halogenderivátů</vt:lpstr>
      <vt:lpstr>Příprava halogenderivátů</vt:lpstr>
      <vt:lpstr>Fyzikální vlastnosti</vt:lpstr>
      <vt:lpstr>Chemické vlastnosti</vt:lpstr>
      <vt:lpstr>Význam halogenderivátů</vt:lpstr>
      <vt:lpstr>Význam halogenderivátů</vt:lpstr>
      <vt:lpstr>Význam halogenderivátů</vt:lpstr>
      <vt:lpstr>Význam halogenderivátů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Halogenderiváty uhlovodíků</dc:title>
  <dc:creator>uzivatel</dc:creator>
  <cp:lastModifiedBy>Učitel</cp:lastModifiedBy>
  <cp:revision>33</cp:revision>
  <dcterms:created xsi:type="dcterms:W3CDTF">2012-03-01T17:25:30Z</dcterms:created>
  <dcterms:modified xsi:type="dcterms:W3CDTF">2012-03-29T16:34:15Z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1PuiAA-05b3N8lKUbAh71L9U5vjcQoRFP2dV8PorYStQ</vt:lpwstr>
  </property>
  <property fmtid="{D5CDD505-2E9C-101B-9397-08002B2CF9AE}" pid="4" name="Google.Documents.RevisionId">
    <vt:lpwstr>05034675707015886210</vt:lpwstr>
  </property>
  <property fmtid="{D5CDD505-2E9C-101B-9397-08002B2CF9AE}" pid="5" name="Google.Documents.PreviousRevisionId">
    <vt:lpwstr>15730402835409084617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