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5" r:id="rId18"/>
    <p:sldId id="265" r:id="rId19"/>
    <p:sldId id="276" r:id="rId20"/>
    <p:sldId id="277" r:id="rId21"/>
    <p:sldId id="278" r:id="rId22"/>
    <p:sldId id="279" r:id="rId23"/>
    <p:sldId id="282" r:id="rId24"/>
    <p:sldId id="280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4CED4-6BB4-496A-86F1-88E65E952BED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42742-6488-4657-A9F8-07A92A2BE3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DE86-E5C0-4694-9B9D-D3656EA588C3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34E24-1672-4DF0-BB92-D58B631C0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0619-68E6-49D3-A845-28CB9FF530A5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DBBFC-341B-4688-BA65-E307FE942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0A6D70-004B-4E50-A27B-73725EF20A74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0B2E72-0CC5-4783-A4DA-1192FE20E6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CF2D6-36E0-458B-8D33-7612E97DA132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E77E7-58B3-4F1A-A55A-65A6974955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9608-47CC-4EF8-8DB8-22B679DEF31E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469E1-2EC5-434E-A137-4F04C9B84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74B3B-6294-4914-881D-24DD89A5FC7C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B32F-37E3-4B02-9E04-0603CC482B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A7B2A6-C640-4EEF-A25F-71AE3B6338A3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58F8D7-0A87-4E44-B2C8-3AA1C8CFC5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7E82-68A8-4319-95A5-806AE34F7E7D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C598F-E79D-4461-9EBF-106B8393A6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B8F11B-41CF-4406-A949-3F2D99A9F0A8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F5F14C-8749-475A-A84C-D11232AC45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5645E0-79A5-4E34-9F0C-3E8B5BF5523B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06D4E9-25A0-42E4-9DCE-0AA3B7A46F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D2AF74-0E74-4E4C-BB58-03830B359B7B}" type="datetimeFigureOut">
              <a:rPr lang="cs-CZ"/>
              <a:pPr>
                <a:defRPr/>
              </a:pPr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4424D8-429F-4DB0-B854-3E5AFAB7C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err="1" smtClean="0"/>
              <a:t>Hydroxyderiváty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/>
              <a:t>Alkoholy</a:t>
            </a:r>
          </a:p>
          <a:p>
            <a:pPr eaLnBrk="1" hangingPunct="1"/>
            <a:r>
              <a:rPr lang="cs-CZ" smtClean="0"/>
              <a:t>Fenoly</a:t>
            </a:r>
          </a:p>
          <a:p>
            <a:pPr eaLnBrk="1" hangingPunct="1"/>
            <a:r>
              <a:rPr lang="cs-CZ" smtClean="0"/>
              <a:t>                 Bc. Miroslava Wilczková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CHEMICKÉ VLASTNOSTI HYDROXYDERIVÁTŮ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Alkoholy jsou méně kyselé než voda </a:t>
            </a:r>
          </a:p>
          <a:p>
            <a:pPr eaLnBrk="1" hangingPunct="1"/>
            <a:r>
              <a:rPr lang="cs-CZ" smtClean="0"/>
              <a:t>Primární alkohol je nejvíce kyselý a terciální nejméně</a:t>
            </a:r>
          </a:p>
          <a:p>
            <a:pPr eaLnBrk="1" hangingPunct="1"/>
            <a:r>
              <a:rPr lang="cs-CZ" smtClean="0"/>
              <a:t>Fenoly jsou více kyselé než alkoholy</a:t>
            </a:r>
          </a:p>
          <a:p>
            <a:pPr eaLnBrk="1" hangingPunct="1"/>
            <a:r>
              <a:rPr lang="cs-CZ" smtClean="0"/>
              <a:t>Vliv substituentů – např. kladný indukční efekt methylové skupiny způsobí, že o- a p- kresol jsou méně kyselé než fenol. Záporný indukční efekt halogenu, zvyšuje kyselost vodíkového atomu –OH skupiny</a:t>
            </a:r>
          </a:p>
          <a:p>
            <a:pPr eaLnBrk="1" hangingPunct="1"/>
            <a:r>
              <a:rPr lang="cs-CZ" smtClean="0"/>
              <a:t>S rostoucí vzdáleností substituentu od –OH skupiny klesá jeho vliv na kyselost hydroxylové skupiny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467600" cy="7064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800" cap="none" smtClean="0"/>
              <a:t>Vliv substituentů na kyselost fenolu:</a:t>
            </a:r>
          </a:p>
        </p:txBody>
      </p:sp>
      <p:pic>
        <p:nvPicPr>
          <p:cNvPr id="23554" name="Picture 4" descr="str032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412875"/>
            <a:ext cx="7467600" cy="3297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REAKCE 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24578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68313" y="1628775"/>
            <a:ext cx="7416800" cy="4873625"/>
          </a:xfrm>
        </p:spPr>
        <p:txBody>
          <a:bodyPr/>
          <a:lstStyle/>
          <a:p>
            <a:pPr eaLnBrk="1" hangingPunct="1"/>
            <a:r>
              <a:rPr lang="cs-CZ" sz="2000" smtClean="0"/>
              <a:t>Alkoholy s alkalickými kovy: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Fenoly reagují nejen s alkalickými kovy, ale i s roztoky alkalických hydroxidů: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/>
            <a:endParaRPr lang="cs-CZ" sz="2000" smtClean="0"/>
          </a:p>
        </p:txBody>
      </p:sp>
      <p:pic>
        <p:nvPicPr>
          <p:cNvPr id="24579" name="Picture 7" descr="str0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349500"/>
            <a:ext cx="7561263" cy="695325"/>
          </a:xfrm>
        </p:spPr>
      </p:pic>
      <p:pic>
        <p:nvPicPr>
          <p:cNvPr id="24580" name="Picture 16" descr="st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581525"/>
            <a:ext cx="64087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OXIDACE HYDROXYDERIVÁTŮ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Primární alkoholy se oxidují (za současné dehydrogenace) na aldehydy</a:t>
            </a:r>
          </a:p>
          <a:p>
            <a:pPr eaLnBrk="1" hangingPunct="1"/>
            <a:r>
              <a:rPr lang="cs-CZ" smtClean="0"/>
              <a:t>Sekundární alkoholy na ketony</a:t>
            </a:r>
          </a:p>
          <a:p>
            <a:pPr eaLnBrk="1" hangingPunct="1"/>
            <a:endParaRPr lang="cs-CZ" smtClean="0"/>
          </a:p>
        </p:txBody>
      </p:sp>
      <p:pic>
        <p:nvPicPr>
          <p:cNvPr id="25603" name="Picture 4" descr="oxidace alkoh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2852738"/>
            <a:ext cx="6913563" cy="2736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Vznikající aldehydy mohou být dále oxidovány až na karboxylové kyseliny: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Produkty oxidace sekundárních alkoholů – ketony jsou vůči další oxidaci odolné.</a:t>
            </a:r>
          </a:p>
        </p:txBody>
      </p:sp>
      <p:pic>
        <p:nvPicPr>
          <p:cNvPr id="26627" name="Picture 4" descr="ox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565400"/>
            <a:ext cx="6985000" cy="1368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Oxidací terciálních alkoholů vzniká většinou uhlovodík s násobnou vazbou a na rozdíl od předchozích se odštěpuje voda (dehydratace):</a:t>
            </a:r>
          </a:p>
          <a:p>
            <a:pPr eaLnBrk="1" hangingPunct="1"/>
            <a:endParaRPr lang="cs-CZ" smtClean="0"/>
          </a:p>
        </p:txBody>
      </p:sp>
      <p:pic>
        <p:nvPicPr>
          <p:cNvPr id="27651" name="Picture 4" descr="ox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3141663"/>
            <a:ext cx="6840537" cy="15827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Fenoly (zvláště vícesytné), které mají hydroxyskupiny v poloze ortho nebo para, lze oxidovat snadno: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Alkoholy lze podrobit i eliminační reakci. Dochází k odštěpení vody za vzniku alkenu. </a:t>
            </a:r>
          </a:p>
          <a:p>
            <a:pPr eaLnBrk="1" hangingPunct="1"/>
            <a:endParaRPr lang="cs-CZ" smtClean="0"/>
          </a:p>
        </p:txBody>
      </p:sp>
      <p:pic>
        <p:nvPicPr>
          <p:cNvPr id="28675" name="Picture 4" descr="ox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3141663"/>
            <a:ext cx="7127875" cy="1439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ESTERIFIKACE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Nejvýznamnější reakcí hydroxyderivátů patří rekce alkoholů s organickými kyselinami. Produktem je ester a voda.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Podrobněji strana 75 – kapitolka estery karboxylových kyselin</a:t>
            </a:r>
          </a:p>
        </p:txBody>
      </p:sp>
      <p:pic>
        <p:nvPicPr>
          <p:cNvPr id="29699" name="Picture 4" descr="str035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2997200"/>
            <a:ext cx="7416800" cy="1655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Využití </a:t>
            </a:r>
            <a:r>
              <a:rPr lang="cs-CZ" dirty="0" err="1" smtClean="0"/>
              <a:t>hydroxyderivátů</a:t>
            </a:r>
            <a:endParaRPr lang="cs-CZ" dirty="0"/>
          </a:p>
        </p:txBody>
      </p:sp>
      <p:sp>
        <p:nvSpPr>
          <p:cNvPr id="3072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METHANOL </a:t>
            </a:r>
            <a:r>
              <a:rPr lang="cs-CZ" smtClean="0"/>
              <a:t>(methylalkohol)  CH</a:t>
            </a:r>
            <a:r>
              <a:rPr lang="cs-CZ" baseline="-25000" smtClean="0"/>
              <a:t>3</a:t>
            </a:r>
            <a:r>
              <a:rPr lang="cs-CZ" smtClean="0"/>
              <a:t>OH</a:t>
            </a:r>
          </a:p>
          <a:p>
            <a:pPr eaLnBrk="1" hangingPunct="1">
              <a:buFontTx/>
              <a:buChar char="-"/>
            </a:pPr>
            <a:r>
              <a:rPr lang="cs-CZ" smtClean="0"/>
              <a:t>vyrábí se nejčastěji katalytickou hydrogenací CO:</a:t>
            </a:r>
          </a:p>
          <a:p>
            <a:pPr eaLnBrk="1" hangingPunct="1">
              <a:buFontTx/>
              <a:buNone/>
            </a:pPr>
            <a:r>
              <a:rPr lang="cs-CZ" sz="1200" smtClean="0"/>
              <a:t>                               </a:t>
            </a:r>
          </a:p>
          <a:p>
            <a:pPr eaLnBrk="1" hangingPunct="1">
              <a:buFontTx/>
              <a:buNone/>
            </a:pPr>
            <a:r>
              <a:rPr lang="cs-CZ" sz="1200" smtClean="0"/>
              <a:t>                                                              Cr</a:t>
            </a:r>
            <a:r>
              <a:rPr lang="cs-CZ" sz="1200" baseline="-25000" smtClean="0"/>
              <a:t>2</a:t>
            </a:r>
            <a:r>
              <a:rPr lang="cs-CZ" sz="1200" smtClean="0"/>
              <a:t>O</a:t>
            </a:r>
            <a:r>
              <a:rPr lang="cs-CZ" sz="1200" baseline="-25000" smtClean="0"/>
              <a:t>3</a:t>
            </a:r>
            <a:r>
              <a:rPr lang="cs-CZ" sz="1200" smtClean="0"/>
              <a:t>, ZnO</a:t>
            </a:r>
          </a:p>
          <a:p>
            <a:pPr eaLnBrk="1" hangingPunct="1">
              <a:buFontTx/>
              <a:buNone/>
            </a:pPr>
            <a:r>
              <a:rPr lang="cs-CZ" smtClean="0"/>
              <a:t>               CO + 2H</a:t>
            </a:r>
            <a:r>
              <a:rPr lang="cs-CZ" baseline="-25000" smtClean="0"/>
              <a:t>2     </a:t>
            </a:r>
            <a:r>
              <a:rPr lang="cs-CZ" b="1" smtClean="0"/>
              <a:t>→      </a:t>
            </a:r>
            <a:r>
              <a:rPr lang="cs-CZ" smtClean="0"/>
              <a:t>CH</a:t>
            </a:r>
            <a:r>
              <a:rPr lang="cs-CZ" baseline="-25000" smtClean="0"/>
              <a:t>3</a:t>
            </a:r>
            <a:r>
              <a:rPr lang="cs-CZ" smtClean="0"/>
              <a:t>OH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Char char="-"/>
            </a:pPr>
            <a:r>
              <a:rPr lang="cs-CZ" smtClean="0"/>
              <a:t>prudce jedovatá kapalina po požití (poškození nebo ztráta zraku, případně smrt – smrtelná dávka v rozmezí 10 – 100ml)</a:t>
            </a:r>
          </a:p>
          <a:p>
            <a:pPr eaLnBrk="1" hangingPunct="1">
              <a:buFontTx/>
              <a:buChar char="-"/>
            </a:pPr>
            <a:r>
              <a:rPr lang="cs-CZ" smtClean="0"/>
              <a:t>používá se jako rozpouštědlo</a:t>
            </a:r>
          </a:p>
          <a:p>
            <a:pPr eaLnBrk="1" hangingPunct="1">
              <a:buFontTx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ETHANOL </a:t>
            </a:r>
            <a:r>
              <a:rPr lang="cs-CZ" smtClean="0"/>
              <a:t>(ethylalkohol, líh)   CH</a:t>
            </a:r>
            <a:r>
              <a:rPr lang="cs-CZ" baseline="-25000" smtClean="0"/>
              <a:t>3</a:t>
            </a:r>
            <a:r>
              <a:rPr lang="cs-CZ" smtClean="0"/>
              <a:t>CH</a:t>
            </a:r>
            <a:r>
              <a:rPr lang="cs-CZ" baseline="-25000" smtClean="0"/>
              <a:t>2</a:t>
            </a:r>
            <a:r>
              <a:rPr lang="cs-CZ" smtClean="0"/>
              <a:t>OH</a:t>
            </a:r>
          </a:p>
          <a:p>
            <a:pPr eaLnBrk="1" hangingPunct="1">
              <a:buFontTx/>
              <a:buChar char="-"/>
            </a:pPr>
            <a:r>
              <a:rPr lang="cs-CZ" smtClean="0"/>
              <a:t>vyrábí se kvašením cukerných šťáv v cukrové řepě, cukrové třtině atd.  a také synteticky reakcí ethenu s vodou (katalýza kys.sírovou nebo fosforečnou)</a:t>
            </a:r>
          </a:p>
          <a:p>
            <a:pPr eaLnBrk="1" hangingPunct="1">
              <a:buFontTx/>
              <a:buChar char="-"/>
            </a:pPr>
            <a:r>
              <a:rPr lang="cs-CZ" smtClean="0"/>
              <a:t>jedovatý!!!! (požití větší dávky může mít za následek až </a:t>
            </a:r>
            <a:r>
              <a:rPr lang="cs-CZ" u="sng" smtClean="0"/>
              <a:t>smrt!!!!)</a:t>
            </a:r>
            <a:endParaRPr lang="cs-CZ" smtClean="0"/>
          </a:p>
          <a:p>
            <a:pPr eaLnBrk="1" hangingPunct="1">
              <a:buFontTx/>
              <a:buChar char="-"/>
            </a:pPr>
            <a:r>
              <a:rPr lang="cs-CZ" smtClean="0"/>
              <a:t>využití při výrobě léčiv, v kosmetice apod.</a:t>
            </a:r>
          </a:p>
          <a:p>
            <a:pPr eaLnBrk="1" hangingPunct="1">
              <a:buFontTx/>
              <a:buChar char="-"/>
            </a:pPr>
            <a:r>
              <a:rPr lang="cs-CZ" smtClean="0"/>
              <a:t>alkoholické nápoje</a:t>
            </a:r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HYDROXYDERIVÁTY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-OH skupina vázána na uhlíkový atom alifatického řetězce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       </a:t>
            </a:r>
          </a:p>
          <a:p>
            <a:pPr eaLnBrk="1" hangingPunct="1"/>
            <a:endParaRPr lang="cs-CZ" smtClean="0"/>
          </a:p>
        </p:txBody>
      </p:sp>
      <p:sp>
        <p:nvSpPr>
          <p:cNvPr id="14339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cs-CZ" smtClean="0"/>
              <a:t>-OH skupina vázána na uhlíku, který je součástí aromatického jádra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quarter" idx="1"/>
          </p:nvPr>
        </p:nvSpPr>
        <p:spPr>
          <a:xfrm>
            <a:off x="468313" y="1557338"/>
            <a:ext cx="3657600" cy="658812"/>
          </a:xfrm>
        </p:spPr>
        <p:txBody>
          <a:bodyPr/>
          <a:lstStyle/>
          <a:p>
            <a:pPr eaLnBrk="1" hangingPunct="1"/>
            <a:r>
              <a:rPr lang="cs-CZ" smtClean="0"/>
              <a:t>Alkoholy</a:t>
            </a:r>
          </a:p>
        </p:txBody>
      </p:sp>
      <p:sp>
        <p:nvSpPr>
          <p:cNvPr id="14341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343400" y="1570038"/>
            <a:ext cx="3657600" cy="658812"/>
          </a:xfrm>
        </p:spPr>
        <p:txBody>
          <a:bodyPr/>
          <a:lstStyle/>
          <a:p>
            <a:pPr eaLnBrk="1" hangingPunct="1"/>
            <a:r>
              <a:rPr lang="cs-CZ" smtClean="0"/>
              <a:t>Fenoly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Dvojsytné a trojsytné alkoholy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3657600" cy="4873625"/>
          </a:xfrm>
        </p:spPr>
        <p:txBody>
          <a:bodyPr/>
          <a:lstStyle/>
          <a:p>
            <a:pPr eaLnBrk="1" hangingPunct="1"/>
            <a:r>
              <a:rPr lang="cs-CZ" sz="2000" b="1" smtClean="0"/>
              <a:t>ETHYLENGLYKOL </a:t>
            </a:r>
            <a:r>
              <a:rPr lang="cs-CZ" sz="2000" smtClean="0"/>
              <a:t>(1,2-ethandiol) HOCH2CH2OH</a:t>
            </a:r>
            <a:endParaRPr lang="cs-CZ" sz="2000" b="1" smtClean="0"/>
          </a:p>
          <a:p>
            <a:pPr eaLnBrk="1" hangingPunct="1">
              <a:buFontTx/>
              <a:buChar char="-"/>
            </a:pPr>
            <a:r>
              <a:rPr lang="cs-CZ" sz="2000" smtClean="0"/>
              <a:t>Jako složka těžko mrznoucích směsí a surovina pro výrobu polyesterů</a:t>
            </a:r>
          </a:p>
          <a:p>
            <a:pPr eaLnBrk="1" hangingPunct="1">
              <a:buFontTx/>
              <a:buChar char="-"/>
            </a:pPr>
            <a:r>
              <a:rPr lang="cs-CZ" sz="2000" smtClean="0"/>
              <a:t>Jedovatý</a:t>
            </a:r>
          </a:p>
          <a:p>
            <a:pPr eaLnBrk="1" hangingPunct="1">
              <a:buFontTx/>
              <a:buNone/>
            </a:pPr>
            <a:r>
              <a:rPr lang="cs-CZ" sz="2000" b="1" smtClean="0"/>
              <a:t> </a:t>
            </a:r>
          </a:p>
        </p:txBody>
      </p:sp>
      <p:sp>
        <p:nvSpPr>
          <p:cNvPr id="32771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267200" y="1600200"/>
            <a:ext cx="3657600" cy="4873625"/>
          </a:xfrm>
        </p:spPr>
        <p:txBody>
          <a:bodyPr/>
          <a:lstStyle/>
          <a:p>
            <a:pPr eaLnBrk="1" hangingPunct="1"/>
            <a:r>
              <a:rPr lang="cs-CZ" sz="2000" b="1" smtClean="0"/>
              <a:t>GLYCEROL </a:t>
            </a:r>
            <a:r>
              <a:rPr lang="cs-CZ" sz="2000" smtClean="0"/>
              <a:t>(1,2,3-propantriol) </a:t>
            </a:r>
          </a:p>
          <a:p>
            <a:pPr eaLnBrk="1" hangingPunct="1">
              <a:buFontTx/>
              <a:buChar char="-"/>
            </a:pPr>
            <a:r>
              <a:rPr lang="cs-CZ" sz="2000" smtClean="0"/>
              <a:t>triviálně glycerin</a:t>
            </a:r>
          </a:p>
          <a:p>
            <a:pPr eaLnBrk="1" hangingPunct="1">
              <a:buFontTx/>
              <a:buChar char="-"/>
            </a:pPr>
            <a:r>
              <a:rPr lang="cs-CZ" sz="2000" smtClean="0"/>
              <a:t>Součást přírodních tuků a olejů</a:t>
            </a:r>
          </a:p>
          <a:p>
            <a:pPr eaLnBrk="1" hangingPunct="1">
              <a:buFontTx/>
              <a:buChar char="-"/>
            </a:pPr>
            <a:r>
              <a:rPr lang="cs-CZ" sz="2000" smtClean="0"/>
              <a:t>Není jedovatý </a:t>
            </a:r>
          </a:p>
          <a:p>
            <a:pPr eaLnBrk="1" hangingPunct="1">
              <a:buFontTx/>
              <a:buChar char="-"/>
            </a:pPr>
            <a:r>
              <a:rPr lang="cs-CZ" sz="2000" smtClean="0"/>
              <a:t>používá se do kosmetických přípravků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Fenoly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FENOL </a:t>
            </a:r>
          </a:p>
          <a:p>
            <a:pPr eaLnBrk="1" hangingPunct="1">
              <a:buFontTx/>
              <a:buChar char="-"/>
            </a:pPr>
            <a:r>
              <a:rPr lang="cs-CZ" smtClean="0"/>
              <a:t>bílá krystalická látka</a:t>
            </a:r>
          </a:p>
          <a:p>
            <a:pPr eaLnBrk="1" hangingPunct="1">
              <a:buFontTx/>
              <a:buChar char="-"/>
            </a:pPr>
            <a:r>
              <a:rPr lang="cs-CZ" smtClean="0"/>
              <a:t>jedovatý</a:t>
            </a:r>
          </a:p>
          <a:p>
            <a:pPr eaLnBrk="1" hangingPunct="1">
              <a:buFontTx/>
              <a:buChar char="-"/>
            </a:pPr>
            <a:r>
              <a:rPr lang="cs-CZ" smtClean="0"/>
              <a:t>leptá pokožku</a:t>
            </a:r>
          </a:p>
          <a:p>
            <a:pPr eaLnBrk="1" hangingPunct="1">
              <a:buFontTx/>
              <a:buChar char="-"/>
            </a:pPr>
            <a:r>
              <a:rPr lang="cs-CZ" smtClean="0"/>
              <a:t>jeho 2% roztok (karbolová voda) se používal k desinfekci</a:t>
            </a:r>
          </a:p>
          <a:p>
            <a:pPr eaLnBrk="1" hangingPunct="1">
              <a:buFontTx/>
              <a:buChar char="-"/>
            </a:pPr>
            <a:r>
              <a:rPr lang="cs-CZ" smtClean="0"/>
              <a:t>k výrobě léčiv, barviv, výbušnin a plastů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Dvojsytné fenoly </a:t>
            </a:r>
            <a:r>
              <a:rPr lang="cs-CZ" smtClean="0"/>
              <a:t>pyrokatechol, resorcinol, hydrochinon</a:t>
            </a:r>
          </a:p>
          <a:p>
            <a:pPr eaLnBrk="1" hangingPunct="1">
              <a:buFontTx/>
              <a:buChar char="-"/>
            </a:pPr>
            <a:r>
              <a:rPr lang="cs-CZ" smtClean="0"/>
              <a:t>tuhé, ve vodě rozpustné látky</a:t>
            </a:r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endParaRPr lang="cs-CZ" smtClean="0"/>
          </a:p>
          <a:p>
            <a:pPr eaLnBrk="1" hangingPunct="1">
              <a:buFontTx/>
              <a:buChar char="-"/>
            </a:pPr>
            <a:r>
              <a:rPr lang="cs-CZ" smtClean="0"/>
              <a:t>pyrokatechol a hydrochinon se používají jako vývojky v černobílé fotografii</a:t>
            </a:r>
          </a:p>
          <a:p>
            <a:pPr eaLnBrk="1" hangingPunct="1">
              <a:buFontTx/>
              <a:buChar char="-"/>
            </a:pPr>
            <a:r>
              <a:rPr lang="cs-CZ" smtClean="0"/>
              <a:t>resorcinol se používá pro výrobu barviv</a:t>
            </a:r>
          </a:p>
          <a:p>
            <a:pPr eaLnBrk="1" hangingPunct="1">
              <a:buFontTx/>
              <a:buChar char="-"/>
            </a:pPr>
            <a:endParaRPr lang="cs-CZ" smtClean="0"/>
          </a:p>
        </p:txBody>
      </p:sp>
      <p:pic>
        <p:nvPicPr>
          <p:cNvPr id="34819" name="Picture 4" descr="str037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3068638"/>
            <a:ext cx="6408738" cy="1368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/>
              <a:t>Otázky: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Podle jakých kritérií a jak dělíme alkoholy a fenoly?</a:t>
            </a:r>
          </a:p>
          <a:p>
            <a:r>
              <a:rPr lang="cs-CZ" smtClean="0"/>
              <a:t>Jakou reakcí se nejčastěji alkoholy vyrábějí?</a:t>
            </a:r>
          </a:p>
          <a:p>
            <a:r>
              <a:rPr lang="cs-CZ" smtClean="0"/>
              <a:t>Proč má dimethylether bod varu nižší než ethanol, přestože mají stejnou molekulovou hmotnost?</a:t>
            </a:r>
          </a:p>
          <a:p>
            <a:r>
              <a:rPr lang="cs-CZ" smtClean="0"/>
              <a:t>Které alkoholy jsou nejkyselejší a které nejméně kyselé?</a:t>
            </a:r>
          </a:p>
          <a:p>
            <a:r>
              <a:rPr lang="cs-CZ" smtClean="0"/>
              <a:t>Je fenol kyselejší než alkohol?</a:t>
            </a:r>
          </a:p>
          <a:p>
            <a:r>
              <a:rPr lang="cs-CZ" smtClean="0"/>
              <a:t>Vyjmenujte alespoň 2 reakce hydroxyderivátů.</a:t>
            </a:r>
          </a:p>
          <a:p>
            <a:r>
              <a:rPr lang="cs-CZ" smtClean="0"/>
              <a:t>Vyjmenujte alespoň 5 možností využití hydroxyderivátů.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/>
              <a:t>ZDROJE: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 typeface="Symbol" pitchFamily="18" charset="2"/>
              <a:buChar char=""/>
            </a:pPr>
            <a:r>
              <a:rPr lang="cs-CZ" altLang="zh-CN" b="1" smtClean="0">
                <a:latin typeface="Arial" charset="0"/>
                <a:cs typeface="Arial" charset="0"/>
              </a:rPr>
              <a:t>Mareček A. </a:t>
            </a:r>
            <a:r>
              <a:rPr lang="en-US" altLang="zh-CN" b="1" smtClean="0">
                <a:latin typeface="Arial" charset="0"/>
                <a:cs typeface="Arial" charset="0"/>
              </a:rPr>
              <a:t>&amp;</a:t>
            </a:r>
            <a:r>
              <a:rPr lang="cs-CZ" altLang="zh-CN" b="1" smtClean="0">
                <a:latin typeface="Arial" charset="0"/>
                <a:cs typeface="Arial" charset="0"/>
              </a:rPr>
              <a:t> Honza J. </a:t>
            </a:r>
            <a:r>
              <a:rPr lang="cs-CZ" altLang="zh-CN" smtClean="0">
                <a:latin typeface="Arial" charset="0"/>
                <a:cs typeface="Arial" charset="0"/>
              </a:rPr>
              <a:t>2000: Chemie pro č</a:t>
            </a:r>
            <a:r>
              <a:rPr lang="cs-CZ" altLang="zh-CN" smtClean="0">
                <a:latin typeface="Arial" charset="0"/>
              </a:rPr>
              <a:t>ty</a:t>
            </a:r>
            <a:r>
              <a:rPr lang="cs-CZ" altLang="zh-CN" smtClean="0">
                <a:latin typeface="Arial" charset="0"/>
                <a:cs typeface="Arial" charset="0"/>
              </a:rPr>
              <a:t>ř</a:t>
            </a:r>
            <a:r>
              <a:rPr lang="cs-CZ" altLang="zh-CN" smtClean="0">
                <a:latin typeface="Arial" charset="0"/>
              </a:rPr>
              <a:t>letá gymnázia 3.díl. 1.vyd. Olomouc, 250 s.  ISBN 80-7182-057-1</a:t>
            </a:r>
          </a:p>
          <a:p>
            <a:pPr>
              <a:buFont typeface="Wingdings" pitchFamily="2" charset="2"/>
              <a:buNone/>
            </a:pPr>
            <a:endParaRPr lang="cs-CZ" smtClean="0">
              <a:latin typeface="Arial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1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Rozdělění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050"/>
            <a:ext cx="7467600" cy="5565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700" b="1" smtClean="0"/>
              <a:t>podle typu uhlíkového atomu,na němž je vázána –OH skupina dělíme </a:t>
            </a:r>
            <a:r>
              <a:rPr lang="cs-CZ" sz="1700" b="1" u="sng" smtClean="0"/>
              <a:t>alkoholy</a:t>
            </a:r>
            <a:r>
              <a:rPr lang="cs-CZ" sz="1700" b="1" smtClean="0"/>
              <a:t> na:</a:t>
            </a:r>
            <a:endParaRPr lang="cs-CZ" sz="17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sz="17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- primární              R-CH</a:t>
            </a:r>
            <a:r>
              <a:rPr lang="cs-CZ" sz="1700" b="1" baseline="-25000" smtClean="0"/>
              <a:t>2</a:t>
            </a:r>
            <a:r>
              <a:rPr lang="cs-CZ" sz="1700" b="1" smtClean="0"/>
              <a:t>OH   (uhlík kromě –OH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                váže 2 vodíky)</a:t>
            </a:r>
            <a:r>
              <a:rPr lang="cs-CZ" sz="17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- sekundární         R–CH–R      (uhlík váže 1 vodík)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  </a:t>
            </a:r>
            <a:r>
              <a:rPr lang="en-US" sz="1700" b="1" smtClean="0">
                <a:cs typeface="Arial" charset="0"/>
              </a:rPr>
              <a:t>|</a:t>
            </a:r>
            <a:r>
              <a:rPr lang="cs-CZ" sz="1700" b="1" smtClean="0"/>
              <a:t>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 OH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- terciální                  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 </a:t>
            </a:r>
            <a:r>
              <a:rPr lang="en-US" sz="1700" b="1" smtClean="0">
                <a:cs typeface="Arial" charset="0"/>
              </a:rPr>
              <a:t>|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R -  C -  R        (uhlík s OH již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 </a:t>
            </a:r>
            <a:r>
              <a:rPr lang="en-US" sz="1700" b="1" smtClean="0">
                <a:cs typeface="Arial" charset="0"/>
              </a:rPr>
              <a:t>|</a:t>
            </a:r>
            <a:r>
              <a:rPr lang="cs-CZ" sz="1700" b="1" smtClean="0"/>
              <a:t>                neváže vodíky)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1700" b="1" smtClean="0"/>
              <a:t>                                    OH</a:t>
            </a:r>
            <a:endParaRPr lang="cs-CZ" sz="1700" smtClean="0"/>
          </a:p>
          <a:p>
            <a:pPr eaLnBrk="1" hangingPunct="1">
              <a:lnSpc>
                <a:spcPct val="80000"/>
              </a:lnSpc>
            </a:pPr>
            <a:endParaRPr lang="cs-CZ" sz="1700" smtClean="0"/>
          </a:p>
          <a:p>
            <a:pPr eaLnBrk="1" hangingPunct="1">
              <a:lnSpc>
                <a:spcPct val="80000"/>
              </a:lnSpc>
            </a:pPr>
            <a:r>
              <a:rPr lang="cs-CZ" sz="1700" b="1" smtClean="0"/>
              <a:t>podle počtu –OH skupin vázaných v molekule dělíme alkoholy na: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z="1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smtClean="0"/>
              <a:t> - jednosytné: CH</a:t>
            </a:r>
            <a:r>
              <a:rPr lang="cs-CZ" sz="1700" b="1" baseline="-25000" smtClean="0"/>
              <a:t>3</a:t>
            </a:r>
            <a:r>
              <a:rPr lang="cs-CZ" sz="1700" b="1" smtClean="0"/>
              <a:t>CH</a:t>
            </a:r>
            <a:r>
              <a:rPr lang="cs-CZ" sz="1700" b="1" baseline="-25000" smtClean="0"/>
              <a:t>2</a:t>
            </a:r>
            <a:r>
              <a:rPr lang="cs-CZ" sz="1700" b="1" smtClean="0"/>
              <a:t>OH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smtClean="0"/>
              <a:t> - dvojsytné: OH-CH</a:t>
            </a:r>
            <a:r>
              <a:rPr lang="cs-CZ" sz="1700" b="1" baseline="-25000" smtClean="0"/>
              <a:t>2</a:t>
            </a:r>
            <a:r>
              <a:rPr lang="cs-CZ" sz="1700" b="1" smtClean="0"/>
              <a:t>-CH</a:t>
            </a:r>
            <a:r>
              <a:rPr lang="cs-CZ" sz="1700" b="1" baseline="-25000" smtClean="0"/>
              <a:t>2</a:t>
            </a:r>
            <a:r>
              <a:rPr lang="cs-CZ" sz="1700" b="1" smtClean="0"/>
              <a:t>-OH</a:t>
            </a:r>
            <a:endParaRPr lang="cs-CZ" sz="1700" b="1" baseline="-25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smtClean="0"/>
              <a:t> - vícesytné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Podle počtu –OH skupin se dělí </a:t>
            </a:r>
            <a:r>
              <a:rPr lang="cs-CZ" u="sng" smtClean="0"/>
              <a:t>fenoly</a:t>
            </a:r>
            <a:r>
              <a:rPr lang="cs-CZ" smtClean="0"/>
              <a:t> podobně jako alkoholy na jedno- a vícesytné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-jednosytný: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-trojsytný: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pic>
        <p:nvPicPr>
          <p:cNvPr id="16387" name="Picture 4" descr="Phenol_chemical_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565400"/>
            <a:ext cx="863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str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149725"/>
            <a:ext cx="2087562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PŘÍPRAVA HYDROXYDERIVÁTŮ</a:t>
            </a:r>
            <a:br>
              <a:rPr lang="cs-CZ" cap="none" smtClean="0"/>
            </a:br>
            <a:endParaRPr lang="cs-CZ" cap="none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Příprava alkoholů:</a:t>
            </a:r>
          </a:p>
          <a:p>
            <a:pPr eaLnBrk="1" hangingPunct="1">
              <a:buFontTx/>
              <a:buChar char="-"/>
            </a:pPr>
            <a:r>
              <a:rPr lang="cs-CZ" smtClean="0"/>
              <a:t>Z přírodních látek – př. ethanol kvašením cukrů</a:t>
            </a:r>
          </a:p>
          <a:p>
            <a:pPr eaLnBrk="1" hangingPunct="1">
              <a:buFontTx/>
              <a:buChar char="-"/>
            </a:pPr>
            <a:r>
              <a:rPr lang="cs-CZ" smtClean="0"/>
              <a:t>Výchozími látkami pro průmyslovou výrobu bývají nejčastěji nenasycené uhlovodíky, halogenderiváty, nebo aldehydy a ketony.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- Adice na dvojnou vazbu: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/>
              <a:t>                                  </a:t>
            </a:r>
            <a:r>
              <a:rPr lang="cs-CZ" sz="900" b="1" smtClean="0">
                <a:solidFill>
                  <a:srgbClr val="808080"/>
                </a:solidFill>
              </a:rPr>
              <a:t>kyselina sírová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>
                <a:solidFill>
                  <a:srgbClr val="808080"/>
                </a:solidFill>
              </a:rPr>
              <a:t>     H</a:t>
            </a:r>
            <a:r>
              <a:rPr lang="cs-CZ" b="1" baseline="-25000" smtClean="0">
                <a:solidFill>
                  <a:srgbClr val="808080"/>
                </a:solidFill>
              </a:rPr>
              <a:t>2</a:t>
            </a:r>
            <a:r>
              <a:rPr lang="cs-CZ" b="1" smtClean="0">
                <a:solidFill>
                  <a:srgbClr val="808080"/>
                </a:solidFill>
              </a:rPr>
              <a:t>C=CH</a:t>
            </a:r>
            <a:r>
              <a:rPr lang="cs-CZ" b="1" baseline="-25000" smtClean="0">
                <a:solidFill>
                  <a:srgbClr val="808080"/>
                </a:solidFill>
              </a:rPr>
              <a:t>2 </a:t>
            </a:r>
            <a:r>
              <a:rPr lang="cs-CZ" b="1" smtClean="0">
                <a:solidFill>
                  <a:srgbClr val="808080"/>
                </a:solidFill>
              </a:rPr>
              <a:t>+ H</a:t>
            </a:r>
            <a:r>
              <a:rPr lang="cs-CZ" b="1" baseline="-25000" smtClean="0">
                <a:solidFill>
                  <a:srgbClr val="808080"/>
                </a:solidFill>
              </a:rPr>
              <a:t>2</a:t>
            </a:r>
            <a:r>
              <a:rPr lang="cs-CZ" b="1" smtClean="0">
                <a:solidFill>
                  <a:srgbClr val="808080"/>
                </a:solidFill>
              </a:rPr>
              <a:t>O      →      CH</a:t>
            </a:r>
            <a:r>
              <a:rPr lang="cs-CZ" b="1" baseline="-25000" smtClean="0">
                <a:solidFill>
                  <a:srgbClr val="808080"/>
                </a:solidFill>
              </a:rPr>
              <a:t>3</a:t>
            </a:r>
            <a:r>
              <a:rPr lang="cs-CZ" b="1" smtClean="0">
                <a:solidFill>
                  <a:srgbClr val="808080"/>
                </a:solidFill>
              </a:rPr>
              <a:t>-CH</a:t>
            </a:r>
            <a:r>
              <a:rPr lang="cs-CZ" b="1" baseline="-25000" smtClean="0">
                <a:solidFill>
                  <a:srgbClr val="808080"/>
                </a:solidFill>
              </a:rPr>
              <a:t>2</a:t>
            </a:r>
            <a:r>
              <a:rPr lang="cs-CZ" b="1" smtClean="0">
                <a:solidFill>
                  <a:srgbClr val="808080"/>
                </a:solidFill>
              </a:rPr>
              <a:t>-OH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b="1" smtClean="0">
              <a:solidFill>
                <a:srgbClr val="80808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b="1" smtClean="0">
              <a:solidFill>
                <a:srgbClr val="80808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z="2600" cap="none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765175"/>
            <a:ext cx="7467600" cy="57086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mtClean="0"/>
              <a:t>    Adicí vody na alkeny s delším řetězcem vznikají sekundární alkoholy. Je-li řetězec v místě dvojné vazby současně větven, vznikají alkoholy terciální.</a:t>
            </a:r>
            <a:r>
              <a:rPr lang="cs-CZ" b="1" smtClean="0"/>
              <a:t>                        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mtClean="0"/>
              <a:t>	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800" b="1" smtClean="0"/>
              <a:t>  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800" b="1" smtClean="0"/>
              <a:t>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800" b="1" smtClean="0"/>
              <a:t>Platí Markovníkovo pravidlo</a:t>
            </a:r>
            <a:endParaRPr lang="cs-CZ" sz="18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800" smtClean="0"/>
              <a:t>     </a:t>
            </a:r>
          </a:p>
        </p:txBody>
      </p:sp>
      <p:pic>
        <p:nvPicPr>
          <p:cNvPr id="18435" name="Picture 4" descr="str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205038"/>
            <a:ext cx="73437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   Dvojsytné alkoholy se připravují oxidací alkenů zředěným roztokem manganistanu draselného: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/>
              <a:t>                                        </a:t>
            </a:r>
            <a:r>
              <a:rPr lang="cs-CZ" sz="1100" b="1" smtClean="0">
                <a:solidFill>
                  <a:srgbClr val="808080"/>
                </a:solidFill>
              </a:rPr>
              <a:t>KMnO</a:t>
            </a:r>
            <a:r>
              <a:rPr lang="cs-CZ" sz="1100" b="1" baseline="-25000" smtClean="0">
                <a:solidFill>
                  <a:srgbClr val="808080"/>
                </a:solidFill>
              </a:rPr>
              <a:t>4</a:t>
            </a:r>
            <a:r>
              <a:rPr lang="cs-CZ" sz="1100" b="1" smtClean="0">
                <a:solidFill>
                  <a:srgbClr val="808080"/>
                </a:solidFill>
              </a:rPr>
              <a:t>,H</a:t>
            </a:r>
            <a:r>
              <a:rPr lang="cs-CZ" sz="1100" b="1" baseline="-25000" smtClean="0">
                <a:solidFill>
                  <a:srgbClr val="808080"/>
                </a:solidFill>
              </a:rPr>
              <a:t>2</a:t>
            </a:r>
            <a:r>
              <a:rPr lang="cs-CZ" sz="1100" b="1" smtClean="0">
                <a:solidFill>
                  <a:srgbClr val="808080"/>
                </a:solidFill>
              </a:rPr>
              <a:t>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>
                <a:solidFill>
                  <a:srgbClr val="808080"/>
                </a:solidFill>
              </a:rPr>
              <a:t>         R–CH=CH–R + H</a:t>
            </a:r>
            <a:r>
              <a:rPr lang="cs-CZ" b="1" baseline="-25000" smtClean="0">
                <a:solidFill>
                  <a:srgbClr val="808080"/>
                </a:solidFill>
              </a:rPr>
              <a:t>2</a:t>
            </a:r>
            <a:r>
              <a:rPr lang="cs-CZ" b="1" smtClean="0">
                <a:solidFill>
                  <a:srgbClr val="808080"/>
                </a:solidFill>
              </a:rPr>
              <a:t>O →  R-CH - CH-R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>
                <a:solidFill>
                  <a:srgbClr val="808080"/>
                </a:solidFill>
              </a:rPr>
              <a:t>                                                     |       |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b="1" smtClean="0">
                <a:solidFill>
                  <a:srgbClr val="808080"/>
                </a:solidFill>
              </a:rPr>
              <a:t>                                                    OH   OH</a:t>
            </a:r>
            <a:endParaRPr lang="cs-CZ" smtClean="0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z="2600" cap="none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125538"/>
            <a:ext cx="7685088" cy="5376862"/>
          </a:xfrm>
        </p:spPr>
        <p:txBody>
          <a:bodyPr/>
          <a:lstStyle/>
          <a:p>
            <a:pPr eaLnBrk="1" hangingPunct="1"/>
            <a:r>
              <a:rPr lang="cs-CZ" b="1" smtClean="0"/>
              <a:t>Příprava fenolů: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Nejčastěji se syntetizují přímo z aromatických uhlovodíků.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Příklad: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                   </a:t>
            </a:r>
            <a:r>
              <a:rPr lang="cs-CZ" smtClean="0">
                <a:solidFill>
                  <a:srgbClr val="969696"/>
                </a:solidFill>
              </a:rPr>
              <a:t>+ H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SO</a:t>
            </a:r>
            <a:r>
              <a:rPr lang="cs-CZ" baseline="-25000" smtClean="0">
                <a:solidFill>
                  <a:srgbClr val="969696"/>
                </a:solidFill>
              </a:rPr>
              <a:t>4 </a:t>
            </a:r>
            <a:r>
              <a:rPr lang="cs-CZ" b="1" smtClean="0">
                <a:solidFill>
                  <a:srgbClr val="969696"/>
                </a:solidFill>
              </a:rPr>
              <a:t>→              </a:t>
            </a:r>
            <a:r>
              <a:rPr lang="cs-CZ" smtClean="0">
                <a:solidFill>
                  <a:srgbClr val="969696"/>
                </a:solidFill>
              </a:rPr>
              <a:t>+ H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O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96969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96969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969696"/>
                </a:solidFill>
              </a:rPr>
              <a:t>             + 2NaOH </a:t>
            </a:r>
            <a:r>
              <a:rPr lang="cs-CZ" b="1" smtClean="0">
                <a:solidFill>
                  <a:srgbClr val="969696"/>
                </a:solidFill>
              </a:rPr>
              <a:t>→                 </a:t>
            </a:r>
            <a:r>
              <a:rPr lang="cs-CZ" smtClean="0">
                <a:solidFill>
                  <a:srgbClr val="969696"/>
                </a:solidFill>
              </a:rPr>
              <a:t> +  Na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SO</a:t>
            </a:r>
            <a:r>
              <a:rPr lang="cs-CZ" baseline="-25000" smtClean="0">
                <a:solidFill>
                  <a:srgbClr val="969696"/>
                </a:solidFill>
              </a:rPr>
              <a:t>3</a:t>
            </a:r>
            <a:r>
              <a:rPr lang="cs-CZ" smtClean="0">
                <a:solidFill>
                  <a:srgbClr val="969696"/>
                </a:solidFill>
              </a:rPr>
              <a:t> + H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O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96969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96969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969696"/>
                </a:solidFill>
              </a:rPr>
              <a:t>            + CO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 + H</a:t>
            </a:r>
            <a:r>
              <a:rPr lang="cs-CZ" baseline="-25000" smtClean="0">
                <a:solidFill>
                  <a:srgbClr val="969696"/>
                </a:solidFill>
              </a:rPr>
              <a:t>2</a:t>
            </a:r>
            <a:r>
              <a:rPr lang="cs-CZ" smtClean="0">
                <a:solidFill>
                  <a:srgbClr val="969696"/>
                </a:solidFill>
              </a:rPr>
              <a:t>O </a:t>
            </a:r>
            <a:r>
              <a:rPr lang="cs-CZ" b="1" smtClean="0">
                <a:solidFill>
                  <a:srgbClr val="969696"/>
                </a:solidFill>
              </a:rPr>
              <a:t>→               </a:t>
            </a:r>
            <a:r>
              <a:rPr lang="cs-CZ" smtClean="0">
                <a:solidFill>
                  <a:srgbClr val="969696"/>
                </a:solidFill>
              </a:rPr>
              <a:t>+ NaHCO</a:t>
            </a:r>
            <a:r>
              <a:rPr lang="cs-CZ" baseline="-25000" smtClean="0">
                <a:solidFill>
                  <a:srgbClr val="969696"/>
                </a:solidFill>
              </a:rPr>
              <a:t>3</a:t>
            </a:r>
          </a:p>
        </p:txBody>
      </p:sp>
      <p:pic>
        <p:nvPicPr>
          <p:cNvPr id="20483" name="Picture 4" descr="Benzene_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708275"/>
            <a:ext cx="792163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 descr="sulfob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349500"/>
            <a:ext cx="10080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 descr="220px-Fenolan_sod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716338"/>
            <a:ext cx="8651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9" descr="220px-Fenolan_sod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5084763"/>
            <a:ext cx="8651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0" descr="Phenol_chemical_structu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79838" y="5084763"/>
            <a:ext cx="863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0" descr="str02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388" y="3716338"/>
            <a:ext cx="16922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/>
              <a:t>FYZIKÁLNÍ VLASTNOSTI HYDROXYDERIVÁTŮ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-OH skupiny hydroxyderivátů se podílejí na tvorbě </a:t>
            </a:r>
            <a:r>
              <a:rPr lang="cs-CZ" u="sng" smtClean="0"/>
              <a:t>vodíkových můstků</a:t>
            </a:r>
          </a:p>
          <a:p>
            <a:pPr eaLnBrk="1" hangingPunct="1"/>
            <a:r>
              <a:rPr lang="cs-CZ" smtClean="0"/>
              <a:t>Bod varu roste s počtem –OH skupin vázaných v molekule hydroxyderivátu</a:t>
            </a:r>
          </a:p>
          <a:p>
            <a:pPr eaLnBrk="1" hangingPunct="1"/>
            <a:r>
              <a:rPr lang="cs-CZ" smtClean="0"/>
              <a:t>Přítomnost –OH skupin má vliv i na </a:t>
            </a:r>
            <a:r>
              <a:rPr lang="cs-CZ" u="sng" smtClean="0"/>
              <a:t>rozpustnost</a:t>
            </a:r>
            <a:r>
              <a:rPr lang="cs-CZ" smtClean="0"/>
              <a:t> hydroxyderivátů. </a:t>
            </a:r>
            <a:r>
              <a:rPr lang="cs-CZ" b="1" smtClean="0"/>
              <a:t>Nižší alkoholy až po propanol jsou s vodou neomezeně mísitelné, vyšší alkoholy jsou mísitelné omezeně a nejvyšší alkoholy se s vodou nemísí. </a:t>
            </a:r>
          </a:p>
          <a:p>
            <a:pPr eaLnBrk="1" hangingPunct="1"/>
            <a:r>
              <a:rPr lang="cs-CZ" b="1" u="sng" smtClean="0"/>
              <a:t>Fenoly</a:t>
            </a:r>
            <a:r>
              <a:rPr lang="cs-CZ" b="1" smtClean="0"/>
              <a:t> </a:t>
            </a:r>
            <a:r>
              <a:rPr lang="cs-CZ" smtClean="0"/>
              <a:t>se ve vodě rozpouštějí poměrně málo. </a:t>
            </a:r>
          </a:p>
          <a:p>
            <a:pPr eaLnBrk="1" hangingPunct="1"/>
            <a:r>
              <a:rPr lang="cs-CZ" smtClean="0"/>
              <a:t>Vícesytné fenoly se rozpouštějí ve vodě lépe než jednosytné.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418</TotalTime>
  <Words>687</Words>
  <Application>Microsoft Office PowerPoint</Application>
  <PresentationFormat>On-screen Show (4:3)</PresentationFormat>
  <Paragraphs>193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24</vt:i4>
      </vt:variant>
    </vt:vector>
  </HeadingPairs>
  <TitlesOfParts>
    <vt:vector size="38" baseType="lpstr">
      <vt:lpstr>Arial</vt:lpstr>
      <vt:lpstr>Century Schoolbook</vt:lpstr>
      <vt:lpstr>Wingdings</vt:lpstr>
      <vt:lpstr>Wingdings 2</vt:lpstr>
      <vt:lpstr>Calibri</vt:lpstr>
      <vt:lpstr>SimSun</vt:lpstr>
      <vt:lpstr>Symbol</vt:lpstr>
      <vt:lpstr>Arkýř</vt:lpstr>
      <vt:lpstr>Arkýř</vt:lpstr>
      <vt:lpstr>Arkýř</vt:lpstr>
      <vt:lpstr>Arkýř</vt:lpstr>
      <vt:lpstr>Arkýř</vt:lpstr>
      <vt:lpstr>Arkýř</vt:lpstr>
      <vt:lpstr>Arkýř</vt:lpstr>
      <vt:lpstr>HYDROXYDERIVÁTY </vt:lpstr>
      <vt:lpstr>HYDROXYDERIVÁTY </vt:lpstr>
      <vt:lpstr>ROZDĚLĚNÍ </vt:lpstr>
      <vt:lpstr>Snímek 4</vt:lpstr>
      <vt:lpstr>PŘÍPRAVA HYDROXYDERIVÁTŮ </vt:lpstr>
      <vt:lpstr>Snímek 6</vt:lpstr>
      <vt:lpstr>Snímek 7</vt:lpstr>
      <vt:lpstr>Snímek 8</vt:lpstr>
      <vt:lpstr>FYZIKÁLNÍ VLASTNOSTI HYDROXYDERIVÁTŮ</vt:lpstr>
      <vt:lpstr>CHEMICKÉ VLASTNOSTI HYDROXYDERIVÁTŮ</vt:lpstr>
      <vt:lpstr>Vliv substituentů na kyselost fenolu:</vt:lpstr>
      <vt:lpstr>REAKCE  </vt:lpstr>
      <vt:lpstr>OXIDACE HYDROXYDERIVÁTŮ </vt:lpstr>
      <vt:lpstr>Snímek 14</vt:lpstr>
      <vt:lpstr>Snímek 15</vt:lpstr>
      <vt:lpstr>Snímek 16</vt:lpstr>
      <vt:lpstr>ESTERIFIKACE</vt:lpstr>
      <vt:lpstr>VYUŽITÍ HYDROXYDERIVÁTŮ</vt:lpstr>
      <vt:lpstr>Snímek 19</vt:lpstr>
      <vt:lpstr>Dvojsytné a trojsytné alkoholy</vt:lpstr>
      <vt:lpstr>Fenoly </vt:lpstr>
      <vt:lpstr>Snímek 22</vt:lpstr>
      <vt:lpstr>Otázky: </vt:lpstr>
      <vt:lpstr>ZDROJE: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Hydroxyderiváty </dc:title>
  <dc:creator>uzivatel</dc:creator>
  <cp:lastModifiedBy>Mirča</cp:lastModifiedBy>
  <cp:revision>18</cp:revision>
  <dcterms:created xsi:type="dcterms:W3CDTF">2012-03-08T15:09:41Z</dcterms:created>
  <dcterms:modified xsi:type="dcterms:W3CDTF">2012-03-29T11:43:01Z</dcterms:modified>
</cp:coreProperties>
</file>