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67" r:id="rId9"/>
    <p:sldId id="268" r:id="rId10"/>
    <p:sldId id="263" r:id="rId11"/>
    <p:sldId id="261" r:id="rId12"/>
    <p:sldId id="269" r:id="rId13"/>
    <p:sldId id="270" r:id="rId14"/>
    <p:sldId id="272" r:id="rId15"/>
    <p:sldId id="271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4" y="69756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104AB-8438-4C92-AB8C-C18A21F7720B}" type="datetimeFigureOut">
              <a:rPr lang="cs-CZ" smtClean="0"/>
              <a:pPr/>
              <a:t>15.3.2012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8D2831C-4519-490B-93E7-4E6518A277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3" y="1449304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3" y="1396721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3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1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104AB-8438-4C92-AB8C-C18A21F7720B}" type="datetimeFigureOut">
              <a:rPr lang="cs-CZ" smtClean="0"/>
              <a:pPr/>
              <a:t>15.3.2012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831C-4519-490B-93E7-4E6518A277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1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104AB-8438-4C92-AB8C-C18A21F7720B}" type="datetimeFigureOut">
              <a:rPr lang="cs-CZ" smtClean="0"/>
              <a:pPr/>
              <a:t>15.3.2012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831C-4519-490B-93E7-4E6518A277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104AB-8438-4C92-AB8C-C18A21F7720B}" type="datetimeFigureOut">
              <a:rPr lang="cs-CZ" smtClean="0"/>
              <a:pPr/>
              <a:t>15.3.2012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831C-4519-490B-93E7-4E6518A277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4" y="69756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1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9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104AB-8438-4C92-AB8C-C18A21F7720B}" type="datetimeFigureOut">
              <a:rPr lang="cs-CZ" smtClean="0"/>
              <a:pPr/>
              <a:t>15.3.2012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1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3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7" y="2341476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7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8D2831C-4519-490B-93E7-4E6518A277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104AB-8438-4C92-AB8C-C18A21F7720B}" type="datetimeFigureOut">
              <a:rPr lang="cs-CZ" smtClean="0"/>
              <a:pPr/>
              <a:t>15.3.2012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831C-4519-490B-93E7-4E6518A277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1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104AB-8438-4C92-AB8C-C18A21F7720B}" type="datetimeFigureOut">
              <a:rPr lang="cs-CZ" smtClean="0"/>
              <a:pPr/>
              <a:t>15.3.2012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831C-4519-490B-93E7-4E6518A277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104AB-8438-4C92-AB8C-C18A21F7720B}" type="datetimeFigureOut">
              <a:rPr lang="cs-CZ" smtClean="0"/>
              <a:pPr/>
              <a:t>15.3.2012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831C-4519-490B-93E7-4E6518A277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104AB-8438-4C92-AB8C-C18A21F7720B}" type="datetimeFigureOut">
              <a:rPr lang="cs-CZ" smtClean="0"/>
              <a:pPr/>
              <a:t>15.3.2012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831C-4519-490B-93E7-4E6518A277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9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104AB-8438-4C92-AB8C-C18A21F7720B}" type="datetimeFigureOut">
              <a:rPr lang="cs-CZ" smtClean="0"/>
              <a:pPr/>
              <a:t>15.3.2012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D2831C-4519-490B-93E7-4E6518A277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104AB-8438-4C92-AB8C-C18A21F7720B}" type="datetimeFigureOut">
              <a:rPr lang="cs-CZ" smtClean="0"/>
              <a:pPr/>
              <a:t>15.3.2012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8D2831C-4519-490B-93E7-4E6518A277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10" y="4650475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1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9" y="66676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9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1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B5104AB-8438-4C92-AB8C-C18A21F7720B}" type="datetimeFigureOut">
              <a:rPr lang="cs-CZ" smtClean="0"/>
              <a:pPr/>
              <a:t>15.3.2012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8D2831C-4519-490B-93E7-4E6518A277E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95400" y="3929067"/>
            <a:ext cx="6400800" cy="1857388"/>
          </a:xfrm>
        </p:spPr>
        <p:txBody>
          <a:bodyPr>
            <a:normAutofit/>
          </a:bodyPr>
          <a:lstStyle/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Cyklus kyseliny citrónové,</a:t>
            </a: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citrátový cyklus.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KREBSŮV CYKLUS</a:t>
            </a:r>
            <a:endParaRPr lang="cs-CZ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Obrázek 3" descr="citr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00760" y="4500571"/>
            <a:ext cx="2786051" cy="208953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krebs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84960" y="0"/>
            <a:ext cx="597408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8" name="Zástupný symbol pro obsah 7" descr="krebs 1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090839" cy="6858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9"/>
            <a:ext cx="7772400" cy="850106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Dýchací řetězec</a:t>
            </a:r>
            <a:endParaRPr lang="cs-CZ" b="1" u="sng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196752"/>
            <a:ext cx="8363272" cy="5472608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Tvoří terminální 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(závěrečnou) fázi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aerobního katabolického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procesu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(buněčné dýchání)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Elektronový transportní 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řetězec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Je tvořen systémem oxidoreduktáz a mobilních přenašečů elektronů nebo atomů H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2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Zajišťuje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reoxidaci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NADH+H</a:t>
            </a:r>
            <a:r>
              <a:rPr lang="cs-CZ" baseline="30000" dirty="0" smtClean="0">
                <a:latin typeface="Arial" pitchFamily="34" charset="0"/>
                <a:cs typeface="Arial" pitchFamily="34" charset="0"/>
              </a:rPr>
              <a:t>+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a FADH</a:t>
            </a:r>
            <a:r>
              <a:rPr lang="cs-CZ" baseline="-25000" dirty="0" smtClean="0">
                <a:latin typeface="Arial" pitchFamily="34" charset="0"/>
                <a:cs typeface="Arial" pitchFamily="34" charset="0"/>
              </a:rPr>
              <a:t>2</a:t>
            </a:r>
          </a:p>
          <a:p>
            <a:endParaRPr lang="cs-CZ" baseline="-25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Ve vnitřní membráně mitochondrie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eukaryt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na plazmatické membráně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prokaryot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dychani.jpg"/>
          <p:cNvPicPr>
            <a:picLocks noChangeAspect="1"/>
          </p:cNvPicPr>
          <p:nvPr/>
        </p:nvPicPr>
        <p:blipFill>
          <a:blip r:embed="rId2" cstate="print">
            <a:lum bright="10000" contrast="10000"/>
          </a:blip>
          <a:stretch>
            <a:fillRect/>
          </a:stretch>
        </p:blipFill>
        <p:spPr>
          <a:xfrm>
            <a:off x="4644008" y="620689"/>
            <a:ext cx="4340909" cy="2880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9"/>
            <a:ext cx="7772400" cy="850106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Dýchací řetězec</a:t>
            </a:r>
            <a:endParaRPr lang="cs-CZ" b="1" u="sng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 dýchacím řetězci je vodík z redukovaných koenzymů NAD</a:t>
            </a:r>
            <a:r>
              <a:rPr lang="cs-CZ" baseline="30000" dirty="0" smtClean="0">
                <a:latin typeface="Arial" pitchFamily="34" charset="0"/>
                <a:cs typeface="Arial" pitchFamily="34" charset="0"/>
              </a:rPr>
              <a:t>+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a FADH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přenášen na kyslík, tím vzniká voda a uvolňuje se energie</a:t>
            </a: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Obrázek 7" descr="dychaci retezec.jp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1403649" y="2924945"/>
            <a:ext cx="6418644" cy="33843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9"/>
            <a:ext cx="7772400" cy="850106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Dýchací řetězec</a:t>
            </a:r>
            <a:endParaRPr lang="cs-CZ" b="1" u="sng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447800"/>
            <a:ext cx="8075240" cy="4572000"/>
          </a:xfrm>
        </p:spPr>
        <p:txBody>
          <a:bodyPr>
            <a:norm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Uvolněná energie umožňuje v mitochondriích fosforylaci ADP na ATP</a:t>
            </a:r>
          </a:p>
          <a:p>
            <a:pPr>
              <a:buFontTx/>
              <a:buNone/>
            </a:pPr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Dýchací řetězec končí soubor reakcí, kterými se z živin uvolňuje energie</a:t>
            </a:r>
          </a:p>
          <a:p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Energetické rezervy ATP se spotřebovávají na práci chemickou (syntéza), osmotickou (transport) a mechanickou (stah svalu)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Obrázek 16" descr="krebs 1 uprav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581" y="0"/>
            <a:ext cx="9090837" cy="6858000"/>
          </a:xfrm>
          <a:prstGeom prst="rect">
            <a:avLst/>
          </a:prstGeom>
        </p:spPr>
      </p:pic>
      <p:pic>
        <p:nvPicPr>
          <p:cNvPr id="8" name="Obrázek 7" descr="cyklus 1.png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27784" y="548681"/>
            <a:ext cx="1070728" cy="1368153"/>
          </a:xfrm>
          <a:prstGeom prst="rect">
            <a:avLst/>
          </a:prstGeom>
        </p:spPr>
      </p:pic>
      <p:pic>
        <p:nvPicPr>
          <p:cNvPr id="9" name="Obrázek 8" descr="cyklus 2.png"/>
          <p:cNvPicPr>
            <a:picLocks noChangeAspect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716017" y="332657"/>
            <a:ext cx="1033315" cy="1161028"/>
          </a:xfrm>
          <a:prstGeom prst="rect">
            <a:avLst/>
          </a:prstGeom>
        </p:spPr>
      </p:pic>
      <p:pic>
        <p:nvPicPr>
          <p:cNvPr id="10" name="Obrázek 9" descr="cyklus 3.png"/>
          <p:cNvPicPr>
            <a:picLocks noChangeAspect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372201" y="1412777"/>
            <a:ext cx="2085273" cy="1008112"/>
          </a:xfrm>
          <a:prstGeom prst="rect">
            <a:avLst/>
          </a:prstGeom>
        </p:spPr>
      </p:pic>
      <p:pic>
        <p:nvPicPr>
          <p:cNvPr id="11" name="Obrázek 10" descr="cyklus 4.png"/>
          <p:cNvPicPr>
            <a:picLocks noChangeAspect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516217" y="3645024"/>
            <a:ext cx="2485756" cy="1008112"/>
          </a:xfrm>
          <a:prstGeom prst="rect">
            <a:avLst/>
          </a:prstGeom>
        </p:spPr>
      </p:pic>
      <p:pic>
        <p:nvPicPr>
          <p:cNvPr id="12" name="Obrázek 11" descr="cyklus 5.png"/>
          <p:cNvPicPr>
            <a:picLocks noChangeAspect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lum contrast="20000"/>
          </a:blip>
          <a:stretch>
            <a:fillRect/>
          </a:stretch>
        </p:blipFill>
        <p:spPr>
          <a:xfrm rot="759938">
            <a:off x="5822323" y="5491692"/>
            <a:ext cx="1392123" cy="1019921"/>
          </a:xfrm>
          <a:prstGeom prst="snip1Rect">
            <a:avLst>
              <a:gd name="adj" fmla="val 50000"/>
            </a:avLst>
          </a:prstGeom>
        </p:spPr>
      </p:pic>
      <p:pic>
        <p:nvPicPr>
          <p:cNvPr id="13" name="Obrázek 12" descr="cyklus 6.png"/>
          <p:cNvPicPr>
            <a:picLocks noChangeAspect="1"/>
          </p:cNvPicPr>
          <p:nvPr/>
        </p:nvPicPr>
        <p:blipFill>
          <a:blip r:embed="rId8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707904" y="5729169"/>
            <a:ext cx="1008112" cy="1128832"/>
          </a:xfrm>
          <a:prstGeom prst="rect">
            <a:avLst/>
          </a:prstGeom>
        </p:spPr>
      </p:pic>
      <p:pic>
        <p:nvPicPr>
          <p:cNvPr id="14" name="Obrázek 13" descr="cyklus 7.png"/>
          <p:cNvPicPr>
            <a:picLocks noChangeAspect="1"/>
          </p:cNvPicPr>
          <p:nvPr/>
        </p:nvPicPr>
        <p:blipFill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55577" y="4653136"/>
            <a:ext cx="2343308" cy="919526"/>
          </a:xfrm>
          <a:prstGeom prst="rect">
            <a:avLst/>
          </a:prstGeom>
        </p:spPr>
      </p:pic>
      <p:pic>
        <p:nvPicPr>
          <p:cNvPr id="15" name="Obrázek 14" descr="cyklus 8.png"/>
          <p:cNvPicPr>
            <a:picLocks noChangeAspect="1"/>
          </p:cNvPicPr>
          <p:nvPr/>
        </p:nvPicPr>
        <p:blipFill>
          <a:blip r:embed="rId10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403648" y="2636912"/>
            <a:ext cx="2043656" cy="8640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9"/>
            <a:ext cx="7772400" cy="850106"/>
          </a:xfrm>
          <a:solidFill>
            <a:schemeClr val="bg1"/>
          </a:solidFill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b="1" u="sng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Krebsův</a:t>
            </a:r>
            <a:r>
              <a:rPr lang="cs-CZ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cyklus</a:t>
            </a:r>
            <a:endParaRPr lang="cs-CZ" b="1" u="sng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Nejdůležitější metabolická dráha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Spojuje metabolismus sacharidů, lipidů a proteinů</a:t>
            </a:r>
          </a:p>
          <a:p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spojeni metabolismu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71671" y="2643183"/>
            <a:ext cx="4889300" cy="3756263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9"/>
            <a:ext cx="7772400" cy="850106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Acetyl koenzym A = Acetyl-</a:t>
            </a:r>
            <a:r>
              <a:rPr lang="cs-CZ" b="1" u="sng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CoA</a:t>
            </a:r>
            <a:endParaRPr lang="cs-CZ" b="1" u="sng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Obsahuje zbytek ATP (</a:t>
            </a:r>
            <a:r>
              <a:rPr lang="cs-CZ" dirty="0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adenosin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smtClean="0">
                <a:solidFill>
                  <a:srgbClr val="33CC33"/>
                </a:solidFill>
                <a:latin typeface="Arial" pitchFamily="34" charset="0"/>
                <a:cs typeface="Arial" pitchFamily="34" charset="0"/>
              </a:rPr>
              <a:t>2 fosfáty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), </a:t>
            </a:r>
            <a:r>
              <a:rPr lang="cs-CZ" dirty="0" err="1" smtClean="0">
                <a:solidFill>
                  <a:srgbClr val="CC00CC"/>
                </a:solidFill>
                <a:latin typeface="Arial" pitchFamily="34" charset="0"/>
                <a:cs typeface="Arial" pitchFamily="34" charset="0"/>
              </a:rPr>
              <a:t>kys</a:t>
            </a:r>
            <a:r>
              <a:rPr lang="cs-CZ" dirty="0" smtClean="0">
                <a:solidFill>
                  <a:srgbClr val="CC00CC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cs-CZ" dirty="0" err="1" smtClean="0">
                <a:solidFill>
                  <a:srgbClr val="CC00CC"/>
                </a:solidFill>
                <a:latin typeface="Arial" pitchFamily="34" charset="0"/>
                <a:cs typeface="Arial" pitchFamily="34" charset="0"/>
              </a:rPr>
              <a:t>pantothenová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err="1" smtClean="0">
                <a:solidFill>
                  <a:srgbClr val="66CCFF"/>
                </a:solidFill>
                <a:latin typeface="Arial" pitchFamily="34" charset="0"/>
                <a:cs typeface="Arial" pitchFamily="34" charset="0"/>
              </a:rPr>
              <a:t>merkaptoethylamin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cs-CZ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acetyl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acetyl-CoA.png"/>
          <p:cNvPicPr>
            <a:picLocks noChangeAspect="1"/>
          </p:cNvPicPr>
          <p:nvPr/>
        </p:nvPicPr>
        <p:blipFill>
          <a:blip r:embed="rId2" cstate="print">
            <a:lum bright="10000" contrast="20000"/>
          </a:blip>
          <a:stretch>
            <a:fillRect/>
          </a:stretch>
        </p:blipFill>
        <p:spPr>
          <a:xfrm>
            <a:off x="1000100" y="2428868"/>
            <a:ext cx="7017104" cy="40115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9"/>
            <a:ext cx="7772400" cy="850106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b="1" u="sng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Krebsův</a:t>
            </a:r>
            <a:r>
              <a:rPr lang="cs-CZ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cyklus</a:t>
            </a:r>
            <a:endParaRPr lang="cs-CZ" b="1" u="sng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1556792"/>
            <a:ext cx="8003232" cy="5112568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Probíhá v mitochondriální matrix 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eukaryot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v cytosolu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prokaryot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Cyklický proces, ve kterém se acetyl-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CoA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(2C) slučuje s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oxalacetátem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(4C) za vzniku </a:t>
            </a:r>
            <a:r>
              <a:rPr lang="cs-CZ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citrátu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(6C)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cs-CZ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Citrát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= kyselina citrónová</a:t>
            </a:r>
          </a:p>
          <a:p>
            <a:pPr>
              <a:buFontTx/>
              <a:buChar char="-"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Citrát se přes 7 reakčních stupňů mění zpět na výchozí 4C sloučeninu – </a:t>
            </a:r>
            <a:r>
              <a:rPr lang="cs-CZ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oxalacetát</a:t>
            </a:r>
            <a:endParaRPr lang="cs-CZ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cs-CZ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mitochondrie.jpg"/>
          <p:cNvPicPr>
            <a:picLocks noChangeAspect="1"/>
          </p:cNvPicPr>
          <p:nvPr/>
        </p:nvPicPr>
        <p:blipFill>
          <a:blip r:embed="rId2" cstate="print">
            <a:lum contrast="20000"/>
          </a:blip>
          <a:stretch>
            <a:fillRect/>
          </a:stretch>
        </p:blipFill>
        <p:spPr>
          <a:xfrm>
            <a:off x="5868144" y="260648"/>
            <a:ext cx="2808312" cy="2688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9"/>
            <a:ext cx="7772400" cy="850106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b="1" u="sng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Krebsův</a:t>
            </a:r>
            <a:r>
              <a:rPr lang="cs-CZ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cyklus</a:t>
            </a:r>
            <a:endParaRPr lang="cs-CZ" b="1" u="sng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1340769"/>
            <a:ext cx="8003232" cy="5040560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Při každém cyklu se uvolňují:</a:t>
            </a:r>
          </a:p>
          <a:p>
            <a:pPr>
              <a:buFontTx/>
              <a:buChar char="-"/>
            </a:pPr>
            <a:r>
              <a:rPr lang="cs-CZ" u="sng" dirty="0" smtClean="0">
                <a:latin typeface="Arial" pitchFamily="34" charset="0"/>
                <a:cs typeface="Arial" pitchFamily="34" charset="0"/>
              </a:rPr>
              <a:t>2 molekuly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</a:t>
            </a:r>
            <a:r>
              <a:rPr lang="cs-CZ" sz="1600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tzv. dekarboxylací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vzniká </a:t>
            </a:r>
            <a:r>
              <a:rPr lang="cs-CZ" u="sng" dirty="0" smtClean="0">
                <a:latin typeface="Arial" pitchFamily="34" charset="0"/>
                <a:cs typeface="Arial" pitchFamily="34" charset="0"/>
              </a:rPr>
              <a:t>1 molekula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ATP</a:t>
            </a:r>
          </a:p>
          <a:p>
            <a:pPr>
              <a:buFontTx/>
              <a:buChar char="-"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Současně jsou odštěpeny:</a:t>
            </a:r>
          </a:p>
          <a:p>
            <a:pPr>
              <a:buFontTx/>
              <a:buChar char="-"/>
            </a:pPr>
            <a:r>
              <a:rPr lang="cs-CZ" u="sng" dirty="0" smtClean="0">
                <a:latin typeface="Arial" pitchFamily="34" charset="0"/>
                <a:cs typeface="Arial" pitchFamily="34" charset="0"/>
              </a:rPr>
              <a:t>4 dvojice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atomů </a:t>
            </a:r>
            <a:r>
              <a:rPr lang="cs-CZ" u="sng" dirty="0" smtClean="0">
                <a:latin typeface="Arial" pitchFamily="34" charset="0"/>
                <a:cs typeface="Arial" pitchFamily="34" charset="0"/>
              </a:rPr>
              <a:t>vodíku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cs-CZ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4H</a:t>
            </a:r>
            <a:r>
              <a:rPr lang="cs-CZ" sz="1600" u="sng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FontTx/>
              <a:buChar char="-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H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jsou prostřednictvím koenzymů transportovány do dýchacího řetězce</a:t>
            </a:r>
          </a:p>
          <a:p>
            <a:pPr>
              <a:buFontTx/>
              <a:buChar char="-"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cs-CZ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Koenzymy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: 3 x NAD</a:t>
            </a:r>
            <a:r>
              <a:rPr lang="cs-CZ" sz="2400" baseline="30000" dirty="0" smtClean="0">
                <a:latin typeface="Arial" pitchFamily="34" charset="0"/>
                <a:cs typeface="Arial" pitchFamily="34" charset="0"/>
              </a:rPr>
              <a:t>+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a 1 x FAD</a:t>
            </a:r>
          </a:p>
          <a:p>
            <a:pPr>
              <a:buFontTx/>
              <a:buChar char="-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ty odcházejí do dýchacího řetězce, kde se dále přeměňují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9"/>
            <a:ext cx="7772400" cy="850106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Koenzymy</a:t>
            </a:r>
            <a:endParaRPr lang="cs-CZ" b="1" u="sng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196753"/>
            <a:ext cx="8075240" cy="5328592"/>
          </a:xfrm>
        </p:spPr>
        <p:txBody>
          <a:bodyPr>
            <a:normAutofit/>
          </a:bodyPr>
          <a:lstStyle/>
          <a:p>
            <a:r>
              <a:rPr lang="cs-CZ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Kofaktor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= nízkomolekulární látka nebílkovinné povahy, která tvoří součást složených enzymů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Jejich hlavní úlohou je přenos atomů, jejich skupin, nebo samotných elektronů mezi enzymy, čímž zajišťují spřažení různých biochemických reakcí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Koenzymy bývají obvykle tvořeny </a:t>
            </a:r>
          </a:p>
          <a:p>
            <a:pPr>
              <a:buNone/>
            </a:pPr>
            <a:r>
              <a:rPr lang="cs-CZ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cs-CZ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heterocyklem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, často derivátem 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nějakého </a:t>
            </a:r>
            <a:r>
              <a:rPr lang="cs-CZ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vitamínu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rozpustného ve vodě (B-komplex)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vitaminy.jpg"/>
          <p:cNvPicPr>
            <a:picLocks noChangeAspect="1"/>
          </p:cNvPicPr>
          <p:nvPr/>
        </p:nvPicPr>
        <p:blipFill>
          <a:blip r:embed="rId2" cstate="print">
            <a:lum contrast="20000"/>
          </a:blip>
          <a:stretch>
            <a:fillRect/>
          </a:stretch>
        </p:blipFill>
        <p:spPr>
          <a:xfrm>
            <a:off x="6084169" y="3933057"/>
            <a:ext cx="2664891" cy="26430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9"/>
            <a:ext cx="7772400" cy="850106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Koenzymy</a:t>
            </a:r>
            <a:endParaRPr lang="cs-CZ" b="1" u="sng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447800"/>
            <a:ext cx="8075240" cy="5005536"/>
          </a:xfrm>
        </p:spPr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NAD</a:t>
            </a:r>
            <a:r>
              <a:rPr lang="cs-CZ" b="1" baseline="30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cs-CZ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cs-CZ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Nikotinamidadenindinukleotid</a:t>
            </a:r>
            <a:endParaRPr lang="cs-CZ" b="1" baseline="300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patří mezi nejvýznamnější koenzymy 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oxidoreduktáz</a:t>
            </a:r>
          </a:p>
          <a:p>
            <a:pPr>
              <a:buFontTx/>
              <a:buChar char="-"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v redoxních dějích se podílí na přenosu 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H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nebo elektronů</a:t>
            </a:r>
          </a:p>
          <a:p>
            <a:pPr>
              <a:buFontTx/>
              <a:buChar char="-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jeho funkce spočívá v reverzibilní vazbě vodíku, který je buď odebrán nebo přidán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substrátu</a:t>
            </a:r>
          </a:p>
          <a:p>
            <a:pPr>
              <a:buFontTx/>
              <a:buChar char="-"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oxidovaná forma: NAD</a:t>
            </a:r>
            <a:r>
              <a:rPr lang="cs-CZ" baseline="30000" dirty="0" smtClean="0">
                <a:latin typeface="Arial" pitchFamily="34" charset="0"/>
                <a:cs typeface="Arial" pitchFamily="34" charset="0"/>
              </a:rPr>
              <a:t>+</a:t>
            </a:r>
            <a:endParaRPr lang="cs-CZ" b="1" baseline="300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redukovaná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forma: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NADH+H</a:t>
            </a:r>
            <a:r>
              <a:rPr lang="cs-CZ" baseline="30000" dirty="0" smtClean="0">
                <a:latin typeface="Arial" pitchFamily="34" charset="0"/>
                <a:cs typeface="Arial" pitchFamily="34" charset="0"/>
              </a:rPr>
              <a:t>+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Obrázek 5" descr="nad+.png"/>
          <p:cNvPicPr>
            <a:picLocks noChangeAspect="1"/>
          </p:cNvPicPr>
          <p:nvPr/>
        </p:nvPicPr>
        <p:blipFill>
          <a:blip r:embed="rId2" cstate="print">
            <a:lum bright="-20000" contrast="30000"/>
          </a:blip>
          <a:stretch>
            <a:fillRect/>
          </a:stretch>
        </p:blipFill>
        <p:spPr>
          <a:xfrm>
            <a:off x="6516217" y="188640"/>
            <a:ext cx="2457507" cy="35770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9"/>
            <a:ext cx="7772400" cy="850106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Koenzymy</a:t>
            </a:r>
            <a:endParaRPr lang="cs-CZ" b="1" u="sng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447800"/>
            <a:ext cx="8075240" cy="4572000"/>
          </a:xfrm>
        </p:spPr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FAD</a:t>
            </a:r>
            <a:r>
              <a:rPr lang="cs-CZ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= </a:t>
            </a:r>
            <a:r>
              <a:rPr lang="cs-CZ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Flavinadenindinukleotid</a:t>
            </a:r>
            <a:endParaRPr lang="cs-CZ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cs-CZ" dirty="0" err="1" smtClean="0">
                <a:latin typeface="Arial" pitchFamily="34" charset="0"/>
                <a:cs typeface="Arial" pitchFamily="34" charset="0"/>
              </a:rPr>
              <a:t>prostetická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skupina obsahující riboflavin vázaný na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adenosindifosfát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(ADP)</a:t>
            </a:r>
          </a:p>
          <a:p>
            <a:pPr>
              <a:buFontTx/>
              <a:buChar char="-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celá molekula 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obsahuje 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riboflavinovou skupinu, 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2 fosfáty, 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cukr ribózu 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a adenin</a:t>
            </a:r>
            <a:endParaRPr lang="cs-CZ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fad.png"/>
          <p:cNvPicPr>
            <a:picLocks noChangeAspect="1"/>
          </p:cNvPicPr>
          <p:nvPr/>
        </p:nvPicPr>
        <p:blipFill>
          <a:blip r:embed="rId2" cstate="print">
            <a:lum bright="-30000" contrast="-10000"/>
          </a:blip>
          <a:stretch>
            <a:fillRect/>
          </a:stretch>
        </p:blipFill>
        <p:spPr>
          <a:xfrm>
            <a:off x="4192447" y="2564904"/>
            <a:ext cx="4610024" cy="40598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9"/>
            <a:ext cx="7772400" cy="850106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cs-CZ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Koenzymy</a:t>
            </a:r>
            <a:endParaRPr lang="cs-CZ" b="1" u="sng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268760"/>
            <a:ext cx="8075240" cy="5112568"/>
          </a:xfrm>
        </p:spPr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FAD</a:t>
            </a:r>
            <a:r>
              <a:rPr lang="cs-CZ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= </a:t>
            </a:r>
            <a:r>
              <a:rPr lang="cs-CZ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Flavinadenindinukleotid</a:t>
            </a:r>
            <a:endParaRPr lang="cs-CZ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cs-CZ" dirty="0" smtClean="0"/>
          </a:p>
          <a:p>
            <a:pPr>
              <a:buFontTx/>
              <a:buChar char="-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oxidovaná forma: FAD</a:t>
            </a:r>
          </a:p>
          <a:p>
            <a:pPr>
              <a:buFontTx/>
              <a:buChar char="-"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redukovaná forma: FADH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2</a:t>
            </a:r>
          </a:p>
          <a:p>
            <a:pPr>
              <a:buFontTx/>
              <a:buChar char="-"/>
            </a:pPr>
            <a:endParaRPr lang="cs-CZ" dirty="0" smtClean="0"/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Redukovaná forma vzniká v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Krebsově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cyklu při dehydrogenaci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sukcinátu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na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fumarát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FADH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přenáší elektrony a H</a:t>
            </a:r>
            <a:r>
              <a:rPr lang="cs-CZ" sz="16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atomy z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Krebsova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cyklu do </a:t>
            </a:r>
            <a:r>
              <a:rPr lang="cs-CZ" u="sng" dirty="0" smtClean="0">
                <a:latin typeface="Arial" pitchFamily="34" charset="0"/>
                <a:cs typeface="Arial" pitchFamily="34" charset="0"/>
              </a:rPr>
              <a:t>elektronového transportního řetězce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   (tzv. </a:t>
            </a:r>
            <a:r>
              <a:rPr lang="cs-CZ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dýchací řetězec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), na jehož konci se uskutečňuje syntéza ATP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ázek 3" descr="244px-FAD_B&amp;S.png"/>
          <p:cNvPicPr>
            <a:picLocks noChangeAspect="1"/>
          </p:cNvPicPr>
          <p:nvPr/>
        </p:nvPicPr>
        <p:blipFill>
          <a:blip r:embed="rId2" cstate="print">
            <a:lum contrast="40000"/>
          </a:blip>
          <a:stretch>
            <a:fillRect/>
          </a:stretch>
        </p:blipFill>
        <p:spPr>
          <a:xfrm>
            <a:off x="5652122" y="188640"/>
            <a:ext cx="3098143" cy="30719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656</TotalTime>
  <Words>452</Words>
  <Application>Microsoft Office PowerPoint</Application>
  <PresentationFormat>Předvádění na obrazovce (4:3)</PresentationFormat>
  <Paragraphs>87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Jmění</vt:lpstr>
      <vt:lpstr>KREBSŮV CYKLUS</vt:lpstr>
      <vt:lpstr>Krebsův cyklus</vt:lpstr>
      <vt:lpstr>Acetyl koenzym A = Acetyl-CoA</vt:lpstr>
      <vt:lpstr>Krebsův cyklus</vt:lpstr>
      <vt:lpstr>Krebsův cyklus</vt:lpstr>
      <vt:lpstr>Koenzymy</vt:lpstr>
      <vt:lpstr>Koenzymy</vt:lpstr>
      <vt:lpstr>Koenzymy</vt:lpstr>
      <vt:lpstr>Koenzymy</vt:lpstr>
      <vt:lpstr>Snímek 10</vt:lpstr>
      <vt:lpstr>Snímek 11</vt:lpstr>
      <vt:lpstr>Dýchací řetězec</vt:lpstr>
      <vt:lpstr>Dýchací řetězec</vt:lpstr>
      <vt:lpstr>Dýchací řetězec</vt:lpstr>
      <vt:lpstr>Snímek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KREBSŮV CYKLUS</dc:title>
  <dc:creator>uzivatel</dc:creator>
  <cp:lastModifiedBy>uzivatel</cp:lastModifiedBy>
  <cp:revision>65</cp:revision>
  <dcterms:created xsi:type="dcterms:W3CDTF">2012-03-01T15:27:41Z</dcterms:created>
  <dcterms:modified xsi:type="dcterms:W3CDTF">2012-03-15T15:16:07Z</dcterms:modified>
</cp:coreProperties>
</file>