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88" r:id="rId6"/>
    <p:sldId id="261" r:id="rId7"/>
    <p:sldId id="262" r:id="rId8"/>
    <p:sldId id="283" r:id="rId9"/>
    <p:sldId id="282" r:id="rId10"/>
    <p:sldId id="271" r:id="rId11"/>
    <p:sldId id="263" r:id="rId12"/>
    <p:sldId id="274" r:id="rId13"/>
    <p:sldId id="275" r:id="rId14"/>
    <p:sldId id="284" r:id="rId15"/>
    <p:sldId id="285" r:id="rId16"/>
    <p:sldId id="286" r:id="rId17"/>
    <p:sldId id="287" r:id="rId18"/>
    <p:sldId id="279" r:id="rId19"/>
    <p:sldId id="280" r:id="rId20"/>
    <p:sldId id="276" r:id="rId21"/>
    <p:sldId id="281" r:id="rId22"/>
    <p:sldId id="277" r:id="rId23"/>
    <p:sldId id="26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6" autoAdjust="0"/>
    <p:restoredTop sz="94660"/>
  </p:normalViewPr>
  <p:slideViewPr>
    <p:cSldViewPr>
      <p:cViewPr>
        <p:scale>
          <a:sx n="75" d="100"/>
          <a:sy n="75" d="100"/>
        </p:scale>
        <p:origin x="-14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duotone>
              <a:schemeClr val="accent5">
                <a:shade val="45000"/>
                <a:satMod val="135000"/>
              </a:schemeClr>
              <a:prstClr val="white"/>
            </a:duotone>
            <a:lum contrast="-9000"/>
          </a:blip>
          <a:srcRect/>
          <a:stretch>
            <a:fillRect l="-24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2582-6A21-4015-82A1-76CCDC916A5A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A67F-B4F4-4586-892E-2749ED14AD5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da" TargetMode="External"/><Relationship Id="rId13" Type="http://schemas.openxmlformats.org/officeDocument/2006/relationships/hyperlink" Target="http://www.studiumchemie.cz/pokus.php?id=54" TargetMode="External"/><Relationship Id="rId3" Type="http://schemas.openxmlformats.org/officeDocument/2006/relationships/hyperlink" Target="http://1-chemie.blogspot.com/2010/04/veronika-tomicova.html" TargetMode="External"/><Relationship Id="rId7" Type="http://schemas.openxmlformats.org/officeDocument/2006/relationships/hyperlink" Target="http://www.pi-voda.cz/voda.htm" TargetMode="External"/><Relationship Id="rId12" Type="http://schemas.openxmlformats.org/officeDocument/2006/relationships/hyperlink" Target="http://www.youtube.com/results?search_query=v%C3%BDroba+kysl%C3%ADku&amp;oq=v%C3%BDroba+kysl%C3%ADku&amp;aq=f&amp;aqi=&amp;aql=&amp;gs_l=youtube.3...2818.6551.0.7569.14.11.0.3.3.0.95.823.11.11.0...0.0" TargetMode="External"/><Relationship Id="rId2" Type="http://schemas.openxmlformats.org/officeDocument/2006/relationships/hyperlink" Target="http://t1.gstatic.com/images?q=tbn:ANd9GcRqzaJJCCuo2ZoE6Jt2VHj97P2e9Tdbn_tGpzGcFW3f6zXOKzVC9c1NInY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iochi.cz/main/apar_redox.php" TargetMode="External"/><Relationship Id="rId11" Type="http://schemas.openxmlformats.org/officeDocument/2006/relationships/hyperlink" Target="http://kekule.science.upjs.sk/chemia/ucebtext/KUCH4/vodikova%20vazba.htm" TargetMode="External"/><Relationship Id="rId5" Type="http://schemas.openxmlformats.org/officeDocument/2006/relationships/hyperlink" Target="http://www.natur.cuni.cz/faculty/aktuality/media-s-nami-a-o-nas-zahada-horlaveho-vzduchu-1.-cro-leonardo-11.3.2011-1" TargetMode="External"/><Relationship Id="rId15" Type="http://schemas.openxmlformats.org/officeDocument/2006/relationships/hyperlink" Target="http://www.youtube.com/watch?v=zZV1C19hwKw" TargetMode="External"/><Relationship Id="rId10" Type="http://schemas.openxmlformats.org/officeDocument/2006/relationships/hyperlink" Target="http://www.dentalcare.cz/odbclan.asp?ctid=76&amp;arid=1067" TargetMode="External"/><Relationship Id="rId4" Type="http://schemas.openxmlformats.org/officeDocument/2006/relationships/hyperlink" Target="http://www.chem-web.info/cz/doplnky/databaze-molekul" TargetMode="External"/><Relationship Id="rId9" Type="http://schemas.openxmlformats.org/officeDocument/2006/relationships/hyperlink" Target="http://www.zschemie.euweb.cz/kyslik/kyslik5.html" TargetMode="External"/><Relationship Id="rId14" Type="http://schemas.openxmlformats.org/officeDocument/2006/relationships/hyperlink" Target="http://clanky.rvp.cz/clanek/c/G/12507/VIRTUALNI-HOSPITACE---CHEMIE-VLASTNOSTI-VODIKU-A-KYSLIKU-V-POKUSECH.htm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youtube.com/watch?v=zZV1C19hwK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chemie.cz/pokus.php?id=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336704" cy="3168352"/>
          </a:xfrm>
        </p:spPr>
        <p:txBody>
          <a:bodyPr>
            <a:noAutofit/>
          </a:bodyPr>
          <a:lstStyle/>
          <a:p>
            <a:r>
              <a:rPr lang="cs-CZ" sz="199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</a:t>
            </a:r>
            <a:endParaRPr lang="cs-CZ" sz="19900" b="1" dirty="0">
              <a:solidFill>
                <a:srgbClr val="001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Výroba a využití:</a:t>
            </a:r>
          </a:p>
          <a:p>
            <a:pPr marL="914400" lvl="1" indent="-457200">
              <a:buFont typeface="Calibri" pitchFamily="34" charset="0"/>
              <a:buChar char="—"/>
            </a:pPr>
            <a:r>
              <a:rPr lang="cs-CZ" dirty="0" smtClean="0"/>
              <a:t>Používá se:</a:t>
            </a:r>
          </a:p>
          <a:p>
            <a:pPr marL="1314450" lvl="2" indent="-457200">
              <a:buFont typeface="Courier New" pitchFamily="49" charset="0"/>
              <a:buChar char="o"/>
            </a:pPr>
            <a:r>
              <a:rPr lang="cs-CZ" dirty="0" smtClean="0"/>
              <a:t>při </a:t>
            </a:r>
            <a:r>
              <a:rPr lang="cs-CZ" dirty="0" smtClean="0"/>
              <a:t>oxidačních procesech a spalování</a:t>
            </a:r>
          </a:p>
          <a:p>
            <a:pPr marL="1314450" lvl="2" indent="-457200">
              <a:buFont typeface="Courier New" pitchFamily="49" charset="0"/>
              <a:buChar char="o"/>
            </a:pPr>
            <a:r>
              <a:rPr lang="cs-CZ" dirty="0" smtClean="0"/>
              <a:t>při řezání a svařování kovů</a:t>
            </a:r>
          </a:p>
          <a:p>
            <a:pPr marL="1314450" lvl="2" indent="-457200">
              <a:buFont typeface="Courier New" pitchFamily="49" charset="0"/>
              <a:buChar char="o"/>
            </a:pPr>
            <a:r>
              <a:rPr lang="cs-CZ" dirty="0" smtClean="0"/>
              <a:t> v lékařství (kyslíkové stany, dýchací přístroje,…)</a:t>
            </a:r>
          </a:p>
          <a:p>
            <a:pPr marL="1314450" lvl="2" indent="-457200">
              <a:buFont typeface="Courier New" pitchFamily="49" charset="0"/>
              <a:buChar char="o"/>
            </a:pPr>
            <a:r>
              <a:rPr lang="cs-CZ" dirty="0" smtClean="0"/>
              <a:t> k pohonu raket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Jiné formy kyslíku:</a:t>
            </a:r>
          </a:p>
          <a:p>
            <a:pPr lvl="1"/>
            <a:r>
              <a:rPr lang="cs-CZ" dirty="0" smtClean="0"/>
              <a:t>Ozon O</a:t>
            </a:r>
            <a:r>
              <a:rPr lang="cs-CZ" baseline="-25000" dirty="0" smtClean="0"/>
              <a:t>3</a:t>
            </a:r>
          </a:p>
          <a:p>
            <a:pPr lvl="2">
              <a:buFont typeface="Courier New" pitchFamily="49" charset="0"/>
              <a:buChar char="o"/>
            </a:pPr>
            <a:r>
              <a:rPr lang="cs-CZ" baseline="-25000" dirty="0" smtClean="0"/>
              <a:t> </a:t>
            </a:r>
            <a:r>
              <a:rPr lang="cs-CZ" dirty="0" smtClean="0"/>
              <a:t>molekuly jsou tvořeny třemi </a:t>
            </a:r>
            <a:r>
              <a:rPr lang="cs-CZ" dirty="0" smtClean="0"/>
              <a:t>atomy </a:t>
            </a:r>
            <a:r>
              <a:rPr lang="cs-CZ" dirty="0" smtClean="0"/>
              <a:t>kyslíku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jedovatý, bezbarvý, v silnějších vrstvách modrý plyn charakteristického </a:t>
            </a:r>
            <a:r>
              <a:rPr lang="cs-CZ" dirty="0" smtClean="0"/>
              <a:t>zápachu</a:t>
            </a:r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kapalný ozon je tmavě modrý, pevný je černo-fialový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 přírodě se především nachází ve vyšších vrstvách atmosféry, kde vzniká působením UV záření na O</a:t>
            </a:r>
            <a:r>
              <a:rPr lang="cs-CZ" baseline="-25000" dirty="0" smtClean="0"/>
              <a:t>2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ozonová vrstva (koncentrace ubývá)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přízemní ozon (koncentrace roste)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velmi reaktivní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snadno se rozkládá za uvolnění atomárního kyslíku </a:t>
            </a:r>
            <a:r>
              <a:rPr lang="cs-CZ" dirty="0" smtClean="0">
                <a:latin typeface="Calibri"/>
                <a:cs typeface="Calibri"/>
              </a:rPr>
              <a:t>→ silné oxidační účinky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533650" cy="1524000"/>
          </a:xfrm>
          <a:prstGeom prst="rect">
            <a:avLst/>
          </a:prstGeom>
          <a:noFill/>
          <a:ln w="25400">
            <a:solidFill>
              <a:srgbClr val="00123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34184 -0.310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Jiné formy kyslíku:</a:t>
            </a:r>
          </a:p>
          <a:p>
            <a:pPr lvl="1"/>
            <a:r>
              <a:rPr lang="cs-CZ" sz="2400" b="1" dirty="0" smtClean="0"/>
              <a:t>Ozon O</a:t>
            </a:r>
            <a:r>
              <a:rPr lang="cs-CZ" sz="2400" b="1" baseline="-25000" dirty="0" smtClean="0"/>
              <a:t>3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příprava ozonu – používají se tvz. ozonizátory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použití: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 smtClean="0"/>
              <a:t> sterilizace vody</a:t>
            </a:r>
          </a:p>
          <a:p>
            <a:pPr lvl="3">
              <a:buFont typeface="Courier New" pitchFamily="49" charset="0"/>
              <a:buChar char="o"/>
            </a:pPr>
            <a:r>
              <a:rPr lang="cs-CZ" dirty="0" smtClean="0"/>
              <a:t>čištění vzduchu</a:t>
            </a:r>
          </a:p>
          <a:p>
            <a:pPr lvl="1"/>
            <a:r>
              <a:rPr lang="cs-CZ" sz="2400" b="1" dirty="0" smtClean="0"/>
              <a:t>Atomární kyslík O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extrémně reaktivní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jeho </a:t>
            </a:r>
            <a:r>
              <a:rPr lang="cs-CZ" dirty="0" err="1" smtClean="0"/>
              <a:t>rce</a:t>
            </a:r>
            <a:r>
              <a:rPr lang="cs-CZ" dirty="0" smtClean="0"/>
              <a:t> mají explozivní charakter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jako účinné oxidovadlo se uplatňuje v horních vrstvách atmosféry</a:t>
            </a: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Oxidy   </a:t>
            </a:r>
          </a:p>
          <a:p>
            <a:pPr lvl="1"/>
            <a:r>
              <a:rPr lang="cs-CZ" dirty="0" smtClean="0"/>
              <a:t>binární sloučeniny kyslíku s </a:t>
            </a:r>
            <a:r>
              <a:rPr lang="cs-CZ" dirty="0" err="1" smtClean="0"/>
              <a:t>elektropozitivnějším</a:t>
            </a:r>
            <a:r>
              <a:rPr lang="cs-CZ" dirty="0" smtClean="0"/>
              <a:t> </a:t>
            </a:r>
            <a:r>
              <a:rPr lang="cs-CZ" dirty="0" smtClean="0"/>
              <a:t>prvkem</a:t>
            </a:r>
          </a:p>
          <a:p>
            <a:pPr lvl="1">
              <a:buNone/>
            </a:pPr>
            <a:endParaRPr lang="cs-CZ" sz="1000" dirty="0" smtClean="0"/>
          </a:p>
          <a:p>
            <a:pPr lvl="1"/>
            <a:r>
              <a:rPr lang="cs-CZ" dirty="0" smtClean="0"/>
              <a:t>rozdělení podle vlastností: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kyselé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bazické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amfoterní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neutrální oxidy</a:t>
            </a:r>
          </a:p>
          <a:p>
            <a:pPr marL="1371600" lvl="2" indent="-457200">
              <a:buNone/>
            </a:pPr>
            <a:endParaRPr lang="cs-CZ" sz="1000" b="1" u="sng" dirty="0" smtClean="0"/>
          </a:p>
          <a:p>
            <a:pPr marL="971550" lvl="1" indent="-457200"/>
            <a:r>
              <a:rPr lang="cs-CZ" dirty="0" smtClean="0"/>
              <a:t>lze dělit také podle struktury: oxidy iontové, polymerní, molekulové a podvojné</a:t>
            </a:r>
          </a:p>
          <a:p>
            <a:pPr lvl="1"/>
            <a:endParaRPr lang="cs-CZ" b="1" dirty="0" smtClean="0">
              <a:solidFill>
                <a:srgbClr val="001236"/>
              </a:solidFill>
            </a:endParaRP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r>
              <a:rPr lang="cs-CZ" sz="3500" b="1" dirty="0" smtClean="0">
                <a:solidFill>
                  <a:srgbClr val="001236"/>
                </a:solidFill>
              </a:rPr>
              <a:t>Oxidy </a:t>
            </a:r>
            <a:r>
              <a:rPr lang="cs-CZ" b="1" dirty="0" smtClean="0">
                <a:solidFill>
                  <a:srgbClr val="001236"/>
                </a:solidFill>
              </a:rPr>
              <a:t>  </a:t>
            </a:r>
          </a:p>
          <a:p>
            <a:pPr lvl="1"/>
            <a:r>
              <a:rPr lang="cs-CZ" sz="3000" dirty="0" smtClean="0"/>
              <a:t>binární sloučeniny kyslíku s </a:t>
            </a:r>
            <a:r>
              <a:rPr lang="cs-CZ" sz="3000" dirty="0" err="1" smtClean="0"/>
              <a:t>elektropozitivnějším</a:t>
            </a:r>
            <a:r>
              <a:rPr lang="cs-CZ" sz="3000" dirty="0" smtClean="0"/>
              <a:t> </a:t>
            </a:r>
            <a:r>
              <a:rPr lang="cs-CZ" sz="3000" dirty="0" smtClean="0"/>
              <a:t>prvkem</a:t>
            </a:r>
          </a:p>
          <a:p>
            <a:pPr lvl="1"/>
            <a:r>
              <a:rPr lang="cs-CZ" sz="3000" dirty="0" smtClean="0"/>
              <a:t>rozdělení podle vlastností: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sz="2600" b="1" u="sng" dirty="0" smtClean="0"/>
              <a:t>kyselé oxidy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zástupci: oxidy odvozené od nekovových prvků (CO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NO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SO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…) a oxidy kovů s vyšším oxidačním číslem než V (CrO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MoO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WO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…)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Vlastnosti: některé </a:t>
            </a:r>
            <a:r>
              <a:rPr lang="cs-CZ" sz="2400" dirty="0" err="1" smtClean="0"/>
              <a:t>rcí</a:t>
            </a:r>
            <a:r>
              <a:rPr lang="cs-CZ" sz="2400" dirty="0" smtClean="0"/>
              <a:t> s vodou poskytují kyselinu, jiné jsou ve vodě nerozpustné a rozpouštějí se v zásadách za tvorby příslušných solí</a:t>
            </a:r>
          </a:p>
          <a:p>
            <a:pPr lvl="1"/>
            <a:endParaRPr lang="cs-CZ" b="1" dirty="0" smtClean="0">
              <a:solidFill>
                <a:srgbClr val="001236"/>
              </a:solidFill>
            </a:endParaRP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Oxidy   </a:t>
            </a:r>
          </a:p>
          <a:p>
            <a:pPr lvl="1"/>
            <a:r>
              <a:rPr lang="cs-CZ" dirty="0" smtClean="0"/>
              <a:t>binární sloučeniny kyslíku s </a:t>
            </a:r>
            <a:r>
              <a:rPr lang="cs-CZ" dirty="0" err="1" smtClean="0"/>
              <a:t>elektropozitivnějším</a:t>
            </a:r>
            <a:r>
              <a:rPr lang="cs-CZ" dirty="0" smtClean="0"/>
              <a:t> </a:t>
            </a:r>
            <a:r>
              <a:rPr lang="cs-CZ" dirty="0" smtClean="0"/>
              <a:t>prvkem</a:t>
            </a:r>
          </a:p>
          <a:p>
            <a:pPr lvl="1"/>
            <a:r>
              <a:rPr lang="cs-CZ" dirty="0" smtClean="0"/>
              <a:t>rozdělení podle vlastností: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kyselé oxidy</a:t>
            </a:r>
          </a:p>
          <a:p>
            <a:pPr marL="1371600" lvl="2" indent="-457200">
              <a:buFont typeface="+mj-lt"/>
              <a:buAutoNum type="alphaLcParenR"/>
            </a:pPr>
            <a:endParaRPr lang="cs-CZ" b="1" u="sng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bazické oxidy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zástupci: oxidy s elektropozitivními prvky (Na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O, </a:t>
            </a:r>
            <a:r>
              <a:rPr lang="cs-CZ" sz="2400" dirty="0" err="1" smtClean="0"/>
              <a:t>CaO</a:t>
            </a:r>
            <a:r>
              <a:rPr lang="cs-CZ" sz="2400" dirty="0" smtClean="0"/>
              <a:t>, </a:t>
            </a:r>
            <a:r>
              <a:rPr lang="cs-CZ" sz="2400" dirty="0" err="1" smtClean="0"/>
              <a:t>MgO</a:t>
            </a:r>
            <a:r>
              <a:rPr lang="cs-CZ" sz="2400" dirty="0" smtClean="0"/>
              <a:t>, </a:t>
            </a:r>
            <a:r>
              <a:rPr lang="cs-CZ" sz="2400" dirty="0" err="1" smtClean="0"/>
              <a:t>BaO</a:t>
            </a:r>
            <a:r>
              <a:rPr lang="cs-CZ" sz="2400" dirty="0" smtClean="0"/>
              <a:t>,…)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vlastnosti:  s vodou reagují za vzniku </a:t>
            </a:r>
            <a:r>
              <a:rPr lang="cs-CZ" sz="2400" dirty="0" smtClean="0"/>
              <a:t>hydroxidů; </a:t>
            </a:r>
            <a:r>
              <a:rPr lang="cs-CZ" sz="2400" dirty="0" smtClean="0"/>
              <a:t>nerozpustné ve vodě s kyselinami reagují za </a:t>
            </a:r>
            <a:r>
              <a:rPr lang="cs-CZ" sz="2400" dirty="0" err="1" smtClean="0"/>
              <a:t>vzn</a:t>
            </a:r>
            <a:r>
              <a:rPr lang="cs-CZ" sz="2400" dirty="0" smtClean="0"/>
              <a:t>. solí</a:t>
            </a:r>
            <a:endParaRPr lang="cs-CZ" sz="2400" dirty="0" smtClean="0"/>
          </a:p>
          <a:p>
            <a:pPr lvl="1"/>
            <a:endParaRPr lang="cs-CZ" b="1" dirty="0" smtClean="0">
              <a:solidFill>
                <a:srgbClr val="001236"/>
              </a:solidFill>
            </a:endParaRP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>
            <a:normAutofit lnSpcReduction="10000"/>
          </a:bodyPr>
          <a:lstStyle/>
          <a:p>
            <a:r>
              <a:rPr lang="cs-CZ" sz="3500" b="1" dirty="0" smtClean="0">
                <a:solidFill>
                  <a:srgbClr val="001236"/>
                </a:solidFill>
              </a:rPr>
              <a:t>Oxidy   </a:t>
            </a:r>
          </a:p>
          <a:p>
            <a:pPr lvl="1"/>
            <a:r>
              <a:rPr lang="cs-CZ" sz="3000" dirty="0" smtClean="0"/>
              <a:t>binární sloučeniny kyslíku s </a:t>
            </a:r>
            <a:r>
              <a:rPr lang="cs-CZ" sz="3000" dirty="0" err="1" smtClean="0"/>
              <a:t>elektropozitivnějším</a:t>
            </a:r>
            <a:r>
              <a:rPr lang="cs-CZ" sz="3000" dirty="0" smtClean="0"/>
              <a:t> </a:t>
            </a:r>
            <a:r>
              <a:rPr lang="cs-CZ" sz="3000" dirty="0" smtClean="0"/>
              <a:t>prvkem</a:t>
            </a:r>
          </a:p>
          <a:p>
            <a:pPr lvl="1"/>
            <a:r>
              <a:rPr lang="cs-CZ" sz="3000" dirty="0" smtClean="0"/>
              <a:t>rozdělení podle vlastností: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kyselé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bazické oxidy</a:t>
            </a:r>
          </a:p>
          <a:p>
            <a:pPr marL="1371600" lvl="2" indent="-457200">
              <a:buFont typeface="+mj-lt"/>
              <a:buAutoNum type="alphaLcParenR"/>
            </a:pPr>
            <a:endParaRPr lang="cs-CZ" b="1" u="sng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amfoterní oxidy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zástupci: oxidy kovů s nižšími oxidačními čísly (např. </a:t>
            </a:r>
            <a:r>
              <a:rPr lang="cs-CZ" sz="2400" dirty="0" err="1" smtClean="0"/>
              <a:t>ZnO</a:t>
            </a:r>
            <a:r>
              <a:rPr lang="cs-CZ" sz="2400" dirty="0" smtClean="0"/>
              <a:t>)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vlastnosti: </a:t>
            </a:r>
            <a:r>
              <a:rPr lang="cs-CZ" sz="2400" dirty="0" err="1" smtClean="0"/>
              <a:t>rce</a:t>
            </a:r>
            <a:r>
              <a:rPr lang="cs-CZ" sz="2400" dirty="0" smtClean="0"/>
              <a:t> s kyselinami i se zásadami za vzniku solí</a:t>
            </a:r>
          </a:p>
          <a:p>
            <a:pPr marL="1828800" lvl="3" indent="-45720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ZnO</a:t>
            </a:r>
            <a:r>
              <a:rPr lang="cs-CZ" sz="2400" dirty="0" smtClean="0"/>
              <a:t> +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SO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  </a:t>
            </a:r>
            <a:r>
              <a:rPr lang="cs-CZ" sz="2400" dirty="0" smtClean="0">
                <a:latin typeface="Arial"/>
                <a:cs typeface="Arial"/>
              </a:rPr>
              <a:t>→</a:t>
            </a:r>
            <a:r>
              <a:rPr lang="cs-CZ" sz="2400" dirty="0" smtClean="0">
                <a:latin typeface="Calibri"/>
                <a:cs typeface="Calibri"/>
              </a:rPr>
              <a:t>  ZnSO</a:t>
            </a:r>
            <a:r>
              <a:rPr lang="cs-CZ" sz="2400" baseline="-25000" dirty="0" smtClean="0">
                <a:latin typeface="Calibri"/>
                <a:cs typeface="Calibri"/>
              </a:rPr>
              <a:t>4</a:t>
            </a:r>
            <a:r>
              <a:rPr lang="cs-CZ" sz="2400" dirty="0" smtClean="0">
                <a:latin typeface="Calibri"/>
                <a:cs typeface="Calibri"/>
              </a:rPr>
              <a:t> +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	</a:t>
            </a:r>
          </a:p>
          <a:p>
            <a:pPr marL="1828800" lvl="3" indent="-457200">
              <a:buNone/>
            </a:pPr>
            <a:r>
              <a:rPr lang="cs-CZ" sz="2400" dirty="0" smtClean="0">
                <a:latin typeface="Calibri"/>
                <a:cs typeface="Calibri"/>
              </a:rPr>
              <a:t>	</a:t>
            </a:r>
            <a:r>
              <a:rPr lang="cs-CZ" sz="2400" dirty="0" err="1" smtClean="0">
                <a:latin typeface="Calibri"/>
                <a:cs typeface="Calibri"/>
              </a:rPr>
              <a:t>ZnO</a:t>
            </a:r>
            <a:r>
              <a:rPr lang="cs-CZ" sz="2400" dirty="0" smtClean="0">
                <a:latin typeface="Calibri"/>
                <a:cs typeface="Calibri"/>
              </a:rPr>
              <a:t> + 2NaOH +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O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Calibri"/>
                <a:cs typeface="Calibri"/>
              </a:rPr>
              <a:t>Na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[</a:t>
            </a:r>
            <a:r>
              <a:rPr lang="cs-CZ" sz="2400" dirty="0" err="1" smtClean="0">
                <a:latin typeface="Calibri"/>
                <a:cs typeface="Calibri"/>
              </a:rPr>
              <a:t>Zn</a:t>
            </a:r>
            <a:r>
              <a:rPr lang="cs-CZ" sz="2400" dirty="0" smtClean="0">
                <a:latin typeface="Calibri"/>
                <a:cs typeface="Calibri"/>
              </a:rPr>
              <a:t>(OH)</a:t>
            </a:r>
            <a:r>
              <a:rPr lang="cs-CZ" sz="2400" baseline="-25000" dirty="0" smtClean="0">
                <a:latin typeface="Calibri"/>
                <a:cs typeface="Calibri"/>
              </a:rPr>
              <a:t>4</a:t>
            </a:r>
            <a:r>
              <a:rPr lang="cs-CZ" sz="2400" dirty="0" smtClean="0">
                <a:latin typeface="Calibri"/>
                <a:cs typeface="Calibri"/>
              </a:rPr>
              <a:t>]</a:t>
            </a:r>
            <a:endParaRPr lang="cs-CZ" sz="2400" dirty="0" smtClean="0"/>
          </a:p>
          <a:p>
            <a:pPr lvl="1"/>
            <a:endParaRPr lang="cs-CZ" b="1" dirty="0" smtClean="0">
              <a:solidFill>
                <a:srgbClr val="001236"/>
              </a:solidFill>
            </a:endParaRP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68863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Oxidy   </a:t>
            </a:r>
          </a:p>
          <a:p>
            <a:pPr lvl="1"/>
            <a:r>
              <a:rPr lang="cs-CZ" dirty="0" smtClean="0"/>
              <a:t>binární sloučeniny kyslíku s </a:t>
            </a:r>
            <a:r>
              <a:rPr lang="cs-CZ" dirty="0" err="1" smtClean="0"/>
              <a:t>elektropozitivnějším</a:t>
            </a:r>
            <a:r>
              <a:rPr lang="cs-CZ" dirty="0" smtClean="0"/>
              <a:t> </a:t>
            </a:r>
            <a:r>
              <a:rPr lang="cs-CZ" dirty="0" smtClean="0"/>
              <a:t>prvkem</a:t>
            </a:r>
          </a:p>
          <a:p>
            <a:pPr lvl="1"/>
            <a:r>
              <a:rPr lang="cs-CZ" dirty="0" smtClean="0"/>
              <a:t>rozdělení podle vlastností: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kyselé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bazické oxidy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amfoterní oxidy</a:t>
            </a:r>
          </a:p>
          <a:p>
            <a:pPr marL="1828800" lvl="3" indent="-457200">
              <a:buNone/>
            </a:pPr>
            <a:endParaRPr lang="cs-CZ" sz="2400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cs-CZ" b="1" u="sng" dirty="0" smtClean="0"/>
              <a:t>neutrální oxidy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zástupci: látky nereagující ani s kyselinami ani se zásadami 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cs-CZ" sz="2400" dirty="0" smtClean="0"/>
              <a:t>příklad: CO, NO</a:t>
            </a:r>
          </a:p>
          <a:p>
            <a:pPr lvl="1"/>
            <a:endParaRPr lang="cs-CZ" b="1" dirty="0" smtClean="0">
              <a:solidFill>
                <a:srgbClr val="001236"/>
              </a:solidFill>
            </a:endParaRPr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Voda   H</a:t>
            </a:r>
            <a:r>
              <a:rPr lang="cs-CZ" b="1" baseline="-25000" dirty="0" smtClean="0">
                <a:solidFill>
                  <a:srgbClr val="001236"/>
                </a:solidFill>
              </a:rPr>
              <a:t>2</a:t>
            </a:r>
            <a:r>
              <a:rPr lang="cs-CZ" b="1" dirty="0" smtClean="0">
                <a:solidFill>
                  <a:srgbClr val="001236"/>
                </a:solidFill>
              </a:rPr>
              <a:t>O</a:t>
            </a:r>
          </a:p>
          <a:p>
            <a:pPr lvl="1"/>
            <a:r>
              <a:rPr lang="cs-CZ" dirty="0" smtClean="0"/>
              <a:t>nejvýznamnější sloučenina kyslíku</a:t>
            </a:r>
          </a:p>
          <a:p>
            <a:pPr lvl="1"/>
            <a:r>
              <a:rPr lang="cs-CZ" dirty="0" smtClean="0"/>
              <a:t>nejrozšířenější látka na Zemi</a:t>
            </a:r>
          </a:p>
          <a:p>
            <a:pPr lvl="1"/>
            <a:r>
              <a:rPr lang="cs-CZ" dirty="0" smtClean="0"/>
              <a:t>vlastnosti: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bezbarvá kapalina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bez zápachu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hustota při </a:t>
            </a:r>
            <a:r>
              <a:rPr lang="cs-CZ" dirty="0" smtClean="0"/>
              <a:t>3,75°C </a:t>
            </a:r>
            <a:r>
              <a:rPr lang="cs-CZ" dirty="0" smtClean="0"/>
              <a:t>je 1,0 g.cm</a:t>
            </a:r>
            <a:r>
              <a:rPr lang="cs-CZ" baseline="30000" dirty="0" smtClean="0"/>
              <a:t>-3</a:t>
            </a:r>
          </a:p>
          <a:p>
            <a:pPr lvl="1"/>
            <a:r>
              <a:rPr lang="cs-CZ" dirty="0" smtClean="0"/>
              <a:t>tvar molekuly vody:</a:t>
            </a:r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1"/>
            <a:endParaRPr lang="cs-CZ" dirty="0" smtClean="0"/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0891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952328" cy="29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08920"/>
            <a:ext cx="3676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00139 -0.415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Voda 	 H</a:t>
            </a:r>
            <a:r>
              <a:rPr lang="cs-CZ" b="1" baseline="-25000" dirty="0" smtClean="0">
                <a:solidFill>
                  <a:srgbClr val="001236"/>
                </a:solidFill>
              </a:rPr>
              <a:t>2</a:t>
            </a:r>
            <a:r>
              <a:rPr lang="cs-CZ" b="1" dirty="0" smtClean="0">
                <a:solidFill>
                  <a:srgbClr val="001236"/>
                </a:solidFill>
              </a:rPr>
              <a:t>O</a:t>
            </a:r>
          </a:p>
          <a:p>
            <a:pPr lvl="1"/>
            <a:r>
              <a:rPr lang="cs-CZ" dirty="0" smtClean="0"/>
              <a:t>Hydráty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ve struktuře individualita vody zachována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patří sem:</a:t>
            </a:r>
          </a:p>
          <a:p>
            <a:pPr marL="1828800" lvl="3" indent="-457200">
              <a:buFont typeface="+mj-lt"/>
              <a:buAutoNum type="alphaUcPeriod"/>
            </a:pPr>
            <a:r>
              <a:rPr lang="cs-CZ" sz="2200" b="1" dirty="0" smtClean="0"/>
              <a:t>Krystalová voda</a:t>
            </a:r>
          </a:p>
          <a:p>
            <a:pPr marL="2743200" lvl="5" indent="-457200">
              <a:buFontTx/>
              <a:buChar char="-"/>
            </a:pPr>
            <a:r>
              <a:rPr lang="cs-CZ" sz="2200" dirty="0" smtClean="0"/>
              <a:t>je vázaná v krystalech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sz="2200" dirty="0" smtClean="0">
                <a:latin typeface="Calibri"/>
                <a:cs typeface="Calibri"/>
              </a:rPr>
              <a:t> </a:t>
            </a:r>
            <a:r>
              <a:rPr lang="cs-CZ" sz="2200" dirty="0" err="1" smtClean="0">
                <a:latin typeface="Calibri"/>
                <a:cs typeface="Calibri"/>
              </a:rPr>
              <a:t>krystalohydráty</a:t>
            </a:r>
            <a:endParaRPr lang="cs-CZ" sz="2200" dirty="0" smtClean="0">
              <a:latin typeface="Calibri"/>
              <a:cs typeface="Calibri"/>
            </a:endParaRPr>
          </a:p>
          <a:p>
            <a:pPr marL="2743200" lvl="5" indent="-457200">
              <a:buFontTx/>
              <a:buChar char="-"/>
            </a:pPr>
            <a:r>
              <a:rPr lang="cs-CZ" sz="2200" dirty="0" smtClean="0">
                <a:latin typeface="Calibri"/>
                <a:cs typeface="Calibri"/>
              </a:rPr>
              <a:t>ovlivňuje fyzikální i chemické vlastnosti krystalu</a:t>
            </a:r>
            <a:endParaRPr lang="cs-CZ" sz="2200" dirty="0" smtClean="0"/>
          </a:p>
          <a:p>
            <a:pPr marL="2743200" lvl="5" indent="-457200">
              <a:buFontTx/>
              <a:buChar char="-"/>
            </a:pPr>
            <a:r>
              <a:rPr lang="cs-CZ" sz="2200" dirty="0" smtClean="0"/>
              <a:t>např.  CuSO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. 5H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O, </a:t>
            </a:r>
            <a:r>
              <a:rPr lang="cs-CZ" sz="2200" dirty="0" smtClean="0"/>
              <a:t>Na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SO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</a:t>
            </a:r>
            <a:r>
              <a:rPr lang="cs-CZ" sz="2200" dirty="0" smtClean="0"/>
              <a:t>. 10H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</a:t>
            </a:r>
          </a:p>
          <a:p>
            <a:pPr marL="2743200" lvl="5" indent="-457200">
              <a:buNone/>
            </a:pPr>
            <a:endParaRPr lang="cs-CZ" sz="2200" dirty="0" smtClean="0"/>
          </a:p>
          <a:p>
            <a:pPr marL="1828800" lvl="3" indent="-457200">
              <a:buFont typeface="+mj-lt"/>
              <a:buAutoNum type="alphaUcPeriod"/>
            </a:pPr>
            <a:r>
              <a:rPr lang="cs-CZ" sz="2200" b="1" dirty="0" err="1" smtClean="0"/>
              <a:t>Aquakomplexy</a:t>
            </a:r>
            <a:endParaRPr lang="cs-CZ" sz="2200" b="1" dirty="0" smtClean="0"/>
          </a:p>
          <a:p>
            <a:pPr marL="2743200" lvl="5" indent="-457200">
              <a:buFontTx/>
              <a:buChar char="-"/>
            </a:pPr>
            <a:r>
              <a:rPr lang="cs-CZ" sz="2200" dirty="0" smtClean="0"/>
              <a:t>[</a:t>
            </a:r>
            <a:r>
              <a:rPr lang="cs-CZ" sz="2200" dirty="0" err="1" smtClean="0"/>
              <a:t>Cu</a:t>
            </a:r>
            <a:r>
              <a:rPr lang="cs-CZ" sz="2200" dirty="0" smtClean="0"/>
              <a:t> (H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O)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]</a:t>
            </a:r>
            <a:r>
              <a:rPr lang="cs-CZ" sz="2200" b="1" baseline="30000" dirty="0" smtClean="0"/>
              <a:t>2+</a:t>
            </a:r>
          </a:p>
          <a:p>
            <a:pPr lvl="1">
              <a:buNone/>
            </a:pPr>
            <a:endParaRPr lang="cs-CZ" dirty="0" smtClean="0"/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32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676456" cy="5877272"/>
          </a:xfrm>
        </p:spPr>
        <p:txBody>
          <a:bodyPr>
            <a:normAutofit/>
          </a:bodyPr>
          <a:lstStyle/>
          <a:p>
            <a:pPr>
              <a:buClr>
                <a:srgbClr val="001236"/>
              </a:buClr>
            </a:pPr>
            <a:r>
              <a:rPr lang="cs-CZ" b="1" dirty="0" smtClean="0">
                <a:solidFill>
                  <a:srgbClr val="001236"/>
                </a:solidFill>
              </a:rPr>
              <a:t>Chemická značka: </a:t>
            </a:r>
            <a:r>
              <a:rPr lang="cs-CZ" sz="2800" dirty="0" smtClean="0"/>
              <a:t>O</a:t>
            </a:r>
          </a:p>
          <a:p>
            <a:pPr>
              <a:buClr>
                <a:srgbClr val="001236"/>
              </a:buClr>
            </a:pPr>
            <a:r>
              <a:rPr lang="cs-CZ" b="1" dirty="0" smtClean="0">
                <a:solidFill>
                  <a:srgbClr val="001236"/>
                </a:solidFill>
              </a:rPr>
              <a:t>Postaveni v periodickém systému: </a:t>
            </a:r>
          </a:p>
          <a:p>
            <a:pPr lvl="1"/>
            <a:r>
              <a:rPr lang="cs-CZ" dirty="0" smtClean="0"/>
              <a:t>16.skupina (6. A skupina) a 2. perioda,</a:t>
            </a:r>
          </a:p>
          <a:p>
            <a:pPr lvl="1"/>
            <a:r>
              <a:rPr lang="cs-CZ" dirty="0" smtClean="0"/>
              <a:t> p-blok</a:t>
            </a:r>
          </a:p>
          <a:p>
            <a:pPr lvl="1"/>
            <a:r>
              <a:rPr lang="cs-CZ" dirty="0" smtClean="0"/>
              <a:t> nekov,</a:t>
            </a:r>
          </a:p>
          <a:p>
            <a:pPr lvl="1"/>
            <a:r>
              <a:rPr lang="cs-CZ" dirty="0" smtClean="0"/>
              <a:t>chalkogeny (k</a:t>
            </a:r>
            <a:r>
              <a:rPr lang="it-IT" dirty="0" smtClean="0"/>
              <a:t>yslík, síra, selen, tellur a </a:t>
            </a:r>
            <a:r>
              <a:rPr lang="it-IT" sz="2400" dirty="0" smtClean="0"/>
              <a:t>polonium</a:t>
            </a:r>
            <a:r>
              <a:rPr lang="cs-CZ" sz="2400" dirty="0" smtClean="0"/>
              <a:t>), </a:t>
            </a:r>
          </a:p>
          <a:p>
            <a:pPr>
              <a:buClr>
                <a:srgbClr val="001236"/>
              </a:buClr>
            </a:pPr>
            <a:r>
              <a:rPr lang="cs-CZ" b="1" dirty="0" smtClean="0">
                <a:solidFill>
                  <a:srgbClr val="001236"/>
                </a:solidFill>
              </a:rPr>
              <a:t>Elektronová konfigurace:  </a:t>
            </a:r>
          </a:p>
          <a:p>
            <a:pPr lvl="1"/>
            <a:r>
              <a:rPr lang="cs-CZ" dirty="0" smtClean="0"/>
              <a:t>protonové číslo kyslíku je 8 (</a:t>
            </a:r>
            <a:r>
              <a:rPr lang="cs-CZ" baseline="-25000" dirty="0" smtClean="0"/>
              <a:t>8</a:t>
            </a:r>
            <a:r>
              <a:rPr lang="cs-CZ" dirty="0" smtClean="0"/>
              <a:t>O) </a:t>
            </a:r>
          </a:p>
          <a:p>
            <a:pPr lvl="1">
              <a:buNone/>
            </a:pPr>
            <a:r>
              <a:rPr lang="cs-CZ" dirty="0" smtClean="0"/>
              <a:t>    → 8 elektronů v  elektronovém obalu </a:t>
            </a:r>
          </a:p>
          <a:p>
            <a:pPr lvl="1">
              <a:buNone/>
            </a:pPr>
            <a:r>
              <a:rPr lang="cs-CZ" dirty="0" smtClean="0"/>
              <a:t>    →</a:t>
            </a:r>
            <a:r>
              <a:rPr lang="cs-CZ" b="1" dirty="0" smtClean="0"/>
              <a:t> </a:t>
            </a:r>
            <a:r>
              <a:rPr lang="cs-CZ" dirty="0" smtClean="0"/>
              <a:t>1s</a:t>
            </a:r>
            <a:r>
              <a:rPr lang="cs-CZ" baseline="30000" dirty="0" smtClean="0"/>
              <a:t>2</a:t>
            </a:r>
            <a:r>
              <a:rPr lang="cs-CZ" dirty="0" smtClean="0"/>
              <a:t> 2s</a:t>
            </a:r>
            <a:r>
              <a:rPr lang="cs-CZ" baseline="30000" dirty="0" smtClean="0"/>
              <a:t>2</a:t>
            </a:r>
            <a:r>
              <a:rPr lang="cs-CZ" dirty="0" smtClean="0"/>
              <a:t> 2p</a:t>
            </a:r>
            <a:r>
              <a:rPr lang="cs-CZ" baseline="30000" dirty="0" smtClean="0"/>
              <a:t>4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344"/>
          <a:stretch>
            <a:fillRect/>
          </a:stretch>
        </p:blipFill>
        <p:spPr bwMode="auto">
          <a:xfrm>
            <a:off x="971600" y="2132856"/>
            <a:ext cx="6624736" cy="4571067"/>
          </a:xfrm>
          <a:prstGeom prst="rect">
            <a:avLst/>
          </a:prstGeom>
          <a:solidFill>
            <a:srgbClr val="002060"/>
          </a:solidFill>
          <a:ln w="31750">
            <a:solidFill>
              <a:srgbClr val="001236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232" y="3986658"/>
            <a:ext cx="2340768" cy="287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  <a:noFill/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Peroxid </a:t>
            </a:r>
            <a:r>
              <a:rPr lang="cs-CZ" b="1" dirty="0" smtClean="0">
                <a:solidFill>
                  <a:srgbClr val="001236"/>
                </a:solidFill>
              </a:rPr>
              <a:t>vodíku	H</a:t>
            </a:r>
            <a:r>
              <a:rPr lang="cs-CZ" b="1" baseline="-25000" dirty="0" smtClean="0">
                <a:solidFill>
                  <a:srgbClr val="001236"/>
                </a:solidFill>
              </a:rPr>
              <a:t>2</a:t>
            </a:r>
            <a:r>
              <a:rPr lang="cs-CZ" b="1" dirty="0" smtClean="0">
                <a:solidFill>
                  <a:srgbClr val="001236"/>
                </a:solidFill>
              </a:rPr>
              <a:t>O</a:t>
            </a:r>
            <a:r>
              <a:rPr lang="cs-CZ" b="1" baseline="-25000" dirty="0" smtClean="0">
                <a:solidFill>
                  <a:srgbClr val="001236"/>
                </a:solidFill>
              </a:rPr>
              <a:t>2</a:t>
            </a:r>
          </a:p>
          <a:p>
            <a:pPr lvl="1"/>
            <a:r>
              <a:rPr lang="cs-CZ" dirty="0" smtClean="0">
                <a:latin typeface="+mj-lt"/>
              </a:rPr>
              <a:t>tvar molekuly:</a:t>
            </a:r>
          </a:p>
          <a:p>
            <a:pPr lvl="1"/>
            <a:r>
              <a:rPr lang="cs-CZ" b="1" dirty="0" smtClean="0">
                <a:solidFill>
                  <a:srgbClr val="001236"/>
                </a:solidFill>
                <a:latin typeface="+mj-lt"/>
              </a:rPr>
              <a:t> </a:t>
            </a:r>
            <a:r>
              <a:rPr lang="cs-CZ" dirty="0" smtClean="0">
                <a:latin typeface="+mj-lt"/>
              </a:rPr>
              <a:t>vlastnosti: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>
                <a:latin typeface="+mj-lt"/>
              </a:rPr>
              <a:t>bezbarvá sirupovitá kapalina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>
                <a:latin typeface="+mj-lt"/>
              </a:rPr>
              <a:t>obsahuje vodíkové můstky </a:t>
            </a:r>
            <a:r>
              <a:rPr lang="cs-CZ" dirty="0" smtClean="0">
                <a:latin typeface="+mj-lt"/>
                <a:cs typeface="Calibri"/>
              </a:rPr>
              <a:t>→ polární rozpouštědlo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>
                <a:latin typeface="+mj-lt"/>
                <a:cs typeface="Calibri"/>
              </a:rPr>
              <a:t>silné oxidační účinky</a:t>
            </a:r>
          </a:p>
          <a:p>
            <a:pPr>
              <a:buNone/>
            </a:pPr>
            <a:r>
              <a:rPr lang="cs-CZ" dirty="0" smtClean="0">
                <a:latin typeface="+mj-lt"/>
                <a:cs typeface="Calibri"/>
              </a:rPr>
              <a:t>			</a:t>
            </a:r>
            <a:r>
              <a:rPr lang="pt-BR" sz="2200" dirty="0" smtClean="0">
                <a:latin typeface="+mj-lt"/>
              </a:rPr>
              <a:t>2 I</a:t>
            </a:r>
            <a:r>
              <a:rPr lang="pt-BR" sz="2200" baseline="30000" dirty="0" smtClean="0">
                <a:latin typeface="+mj-lt"/>
              </a:rPr>
              <a:t>–</a:t>
            </a:r>
            <a:r>
              <a:rPr lang="pt-BR" sz="2200" dirty="0" smtClean="0">
                <a:latin typeface="+mj-lt"/>
              </a:rPr>
              <a:t> +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 + 2 H</a:t>
            </a:r>
            <a:r>
              <a:rPr lang="pt-BR" sz="2200" baseline="-25000" dirty="0" smtClean="0">
                <a:latin typeface="+mj-lt"/>
              </a:rPr>
              <a:t>3</a:t>
            </a:r>
            <a:r>
              <a:rPr lang="pt-BR" sz="2200" dirty="0" smtClean="0">
                <a:latin typeface="+mj-lt"/>
              </a:rPr>
              <a:t>O</a:t>
            </a:r>
            <a:r>
              <a:rPr lang="pt-BR" sz="2200" baseline="30000" dirty="0" smtClean="0">
                <a:latin typeface="+mj-lt"/>
              </a:rPr>
              <a:t>+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BR" sz="2200" dirty="0" smtClean="0">
                <a:latin typeface="+mj-lt"/>
              </a:rPr>
              <a:t> I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 + 4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</a:t>
            </a:r>
          </a:p>
          <a:p>
            <a:pPr>
              <a:buNone/>
            </a:pPr>
            <a:r>
              <a:rPr lang="cs-CZ" sz="2200" dirty="0" smtClean="0">
                <a:latin typeface="+mj-lt"/>
              </a:rPr>
              <a:t>			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>
                <a:latin typeface="+mj-lt"/>
              </a:rPr>
              <a:t>redukční účinky – vůči silným oxidovadlům</a:t>
            </a:r>
          </a:p>
          <a:p>
            <a:pPr lvl="4">
              <a:buNone/>
            </a:pPr>
            <a:r>
              <a:rPr lang="pt-BR" sz="2200" dirty="0" smtClean="0">
                <a:latin typeface="+mj-lt"/>
              </a:rPr>
              <a:t>Ag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 +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BR" sz="2200" dirty="0" smtClean="0">
                <a:latin typeface="+mj-lt"/>
              </a:rPr>
              <a:t> 2 Ag +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 + O</a:t>
            </a:r>
            <a:r>
              <a:rPr lang="pt-BR" sz="2200" baseline="-25000" dirty="0" smtClean="0">
                <a:latin typeface="+mj-lt"/>
              </a:rPr>
              <a:t>2</a:t>
            </a:r>
            <a:endParaRPr lang="pt-BR" sz="2200" dirty="0" smtClean="0">
              <a:latin typeface="+mj-lt"/>
            </a:endParaRPr>
          </a:p>
          <a:p>
            <a:pPr lvl="4">
              <a:buNone/>
            </a:pPr>
            <a:r>
              <a:rPr lang="pt-BR" sz="2200" dirty="0" smtClean="0">
                <a:latin typeface="+mj-lt"/>
              </a:rPr>
              <a:t>2 MnO</a:t>
            </a:r>
            <a:r>
              <a:rPr lang="pt-BR" sz="2200" baseline="-25000" dirty="0" smtClean="0">
                <a:latin typeface="+mj-lt"/>
              </a:rPr>
              <a:t>4</a:t>
            </a:r>
            <a:r>
              <a:rPr lang="pt-BR" sz="2200" baseline="30000" dirty="0" smtClean="0">
                <a:latin typeface="+mj-lt"/>
              </a:rPr>
              <a:t>–</a:t>
            </a:r>
            <a:r>
              <a:rPr lang="pt-BR" sz="2200" dirty="0" smtClean="0">
                <a:latin typeface="+mj-lt"/>
              </a:rPr>
              <a:t> + 5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 + 6 H</a:t>
            </a:r>
            <a:r>
              <a:rPr lang="pt-BR" sz="2200" baseline="-25000" dirty="0" smtClean="0">
                <a:latin typeface="+mj-lt"/>
              </a:rPr>
              <a:t>3</a:t>
            </a:r>
            <a:r>
              <a:rPr lang="pt-BR" sz="2200" dirty="0" smtClean="0">
                <a:latin typeface="+mj-lt"/>
              </a:rPr>
              <a:t>O</a:t>
            </a:r>
            <a:r>
              <a:rPr lang="pt-BR" sz="2200" baseline="30000" dirty="0" smtClean="0">
                <a:latin typeface="+mj-lt"/>
              </a:rPr>
              <a:t>+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BR" sz="2200" dirty="0" smtClean="0">
                <a:latin typeface="+mj-lt"/>
              </a:rPr>
              <a:t> 2 Mn</a:t>
            </a:r>
            <a:r>
              <a:rPr lang="pt-BR" sz="2200" baseline="30000" dirty="0" smtClean="0">
                <a:latin typeface="+mj-lt"/>
              </a:rPr>
              <a:t>2+</a:t>
            </a:r>
            <a:r>
              <a:rPr lang="pt-BR" sz="2200" dirty="0" smtClean="0">
                <a:latin typeface="+mj-lt"/>
              </a:rPr>
              <a:t> + 5 O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 + 14 H</a:t>
            </a:r>
            <a:r>
              <a:rPr lang="pt-BR" sz="2200" baseline="-25000" dirty="0" smtClean="0">
                <a:latin typeface="+mj-lt"/>
              </a:rPr>
              <a:t>2</a:t>
            </a:r>
            <a:r>
              <a:rPr lang="pt-BR" sz="2200" dirty="0" smtClean="0">
                <a:latin typeface="+mj-lt"/>
              </a:rPr>
              <a:t>O</a:t>
            </a:r>
            <a:endParaRPr lang="cs-CZ" sz="2200" dirty="0" smtClean="0">
              <a:latin typeface="+mj-lt"/>
            </a:endParaRPr>
          </a:p>
          <a:p>
            <a:pPr lvl="2">
              <a:buFont typeface="Courier New" pitchFamily="49" charset="0"/>
              <a:buChar char="o"/>
            </a:pPr>
            <a:r>
              <a:rPr lang="cs-CZ" sz="2800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peroxidový anion  (O</a:t>
            </a:r>
            <a:r>
              <a:rPr lang="cs-CZ" baseline="-25000" dirty="0" smtClean="0">
                <a:latin typeface="+mj-lt"/>
              </a:rPr>
              <a:t>2</a:t>
            </a:r>
            <a:r>
              <a:rPr lang="cs-CZ" b="1" baseline="30000" dirty="0" smtClean="0">
                <a:latin typeface="+mj-lt"/>
              </a:rPr>
              <a:t>2-</a:t>
            </a:r>
            <a:r>
              <a:rPr lang="cs-CZ" dirty="0" smtClean="0">
                <a:latin typeface="+mj-lt"/>
              </a:rPr>
              <a:t>) je extrémně silnou bází </a:t>
            </a:r>
          </a:p>
          <a:p>
            <a:pPr lvl="2">
              <a:buNone/>
            </a:pPr>
            <a:r>
              <a:rPr lang="cs-CZ" sz="2800" dirty="0" smtClean="0">
                <a:latin typeface="+mj-lt"/>
              </a:rPr>
              <a:t>		</a:t>
            </a:r>
            <a:r>
              <a:rPr lang="cs-CZ" sz="2200" dirty="0" smtClean="0">
                <a:latin typeface="+mj-lt"/>
              </a:rPr>
              <a:t> O</a:t>
            </a:r>
            <a:r>
              <a:rPr lang="cs-CZ" sz="2200" baseline="-25000" dirty="0" smtClean="0">
                <a:latin typeface="+mj-lt"/>
              </a:rPr>
              <a:t>2</a:t>
            </a:r>
            <a:r>
              <a:rPr lang="cs-CZ" sz="2200" b="1" baseline="30000" dirty="0" smtClean="0">
                <a:latin typeface="+mj-lt"/>
              </a:rPr>
              <a:t>2-</a:t>
            </a:r>
            <a:r>
              <a:rPr lang="cs-CZ" sz="2200" b="1" dirty="0" smtClean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+ 2H</a:t>
            </a:r>
            <a:r>
              <a:rPr lang="cs-CZ" sz="2200" baseline="-25000" dirty="0" smtClean="0">
                <a:latin typeface="+mj-lt"/>
              </a:rPr>
              <a:t>2</a:t>
            </a:r>
            <a:r>
              <a:rPr lang="cs-CZ" sz="2200" dirty="0" smtClean="0">
                <a:latin typeface="+mj-lt"/>
              </a:rPr>
              <a:t>O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sz="2200" dirty="0" smtClean="0">
                <a:latin typeface="+mj-lt"/>
                <a:cs typeface="Calibri"/>
              </a:rPr>
              <a:t> H</a:t>
            </a:r>
            <a:r>
              <a:rPr lang="cs-CZ" sz="2200" baseline="-25000" dirty="0" smtClean="0">
                <a:latin typeface="+mj-lt"/>
                <a:cs typeface="Calibri"/>
              </a:rPr>
              <a:t>2</a:t>
            </a:r>
            <a:r>
              <a:rPr lang="cs-CZ" sz="2200" dirty="0" smtClean="0">
                <a:latin typeface="+mj-lt"/>
                <a:cs typeface="Calibri"/>
              </a:rPr>
              <a:t>O</a:t>
            </a:r>
            <a:r>
              <a:rPr lang="cs-CZ" sz="2200" baseline="-25000" dirty="0" smtClean="0">
                <a:latin typeface="+mj-lt"/>
                <a:cs typeface="Calibri"/>
              </a:rPr>
              <a:t>2</a:t>
            </a:r>
            <a:r>
              <a:rPr lang="cs-CZ" sz="2200" dirty="0" smtClean="0">
                <a:latin typeface="+mj-lt"/>
                <a:cs typeface="Calibri"/>
              </a:rPr>
              <a:t> + 2OH</a:t>
            </a:r>
            <a:r>
              <a:rPr lang="cs-CZ" sz="2200" b="1" baseline="30000" dirty="0" smtClean="0">
                <a:latin typeface="+mj-lt"/>
                <a:cs typeface="Calibri"/>
              </a:rPr>
              <a:t>-</a:t>
            </a:r>
            <a:endParaRPr lang="pt-BR" sz="2200" b="1" baseline="30000" dirty="0" smtClean="0">
              <a:latin typeface="+mj-lt"/>
            </a:endParaRPr>
          </a:p>
          <a:p>
            <a:pPr lvl="2">
              <a:buNone/>
            </a:pPr>
            <a:endParaRPr lang="cs-CZ" dirty="0" smtClean="0">
              <a:latin typeface="+mj-lt"/>
            </a:endParaRPr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061431" cy="1512168"/>
          </a:xfrm>
          <a:prstGeom prst="rect">
            <a:avLst/>
          </a:prstGeom>
          <a:noFill/>
          <a:ln w="19050">
            <a:solidFill>
              <a:srgbClr val="00123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441 -0.20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  <a:noFill/>
        </p:spPr>
        <p:txBody>
          <a:bodyPr>
            <a:normAutofit lnSpcReduction="10000"/>
          </a:bodyPr>
          <a:lstStyle/>
          <a:p>
            <a:r>
              <a:rPr lang="cs-CZ" sz="3500" b="1" dirty="0" smtClean="0">
                <a:solidFill>
                  <a:srgbClr val="001236"/>
                </a:solidFill>
              </a:rPr>
              <a:t>Peroxid </a:t>
            </a:r>
            <a:r>
              <a:rPr lang="cs-CZ" sz="3500" b="1" dirty="0" smtClean="0">
                <a:solidFill>
                  <a:srgbClr val="001236"/>
                </a:solidFill>
              </a:rPr>
              <a:t>vodíku	H</a:t>
            </a:r>
            <a:r>
              <a:rPr lang="cs-CZ" sz="3500" b="1" baseline="-25000" dirty="0" smtClean="0">
                <a:solidFill>
                  <a:srgbClr val="001236"/>
                </a:solidFill>
              </a:rPr>
              <a:t>2</a:t>
            </a:r>
            <a:r>
              <a:rPr lang="cs-CZ" sz="3500" b="1" dirty="0" smtClean="0">
                <a:solidFill>
                  <a:srgbClr val="001236"/>
                </a:solidFill>
              </a:rPr>
              <a:t>O</a:t>
            </a:r>
            <a:r>
              <a:rPr lang="cs-CZ" sz="3500" b="1" baseline="-25000" dirty="0" smtClean="0">
                <a:solidFill>
                  <a:srgbClr val="001236"/>
                </a:solidFill>
              </a:rPr>
              <a:t>2</a:t>
            </a:r>
          </a:p>
          <a:p>
            <a:pPr lvl="1"/>
            <a:r>
              <a:rPr lang="cs-CZ" dirty="0" smtClean="0"/>
              <a:t>příprava: 	BaO</a:t>
            </a:r>
            <a:r>
              <a:rPr lang="cs-CZ" baseline="-25000" dirty="0" smtClean="0"/>
              <a:t>2</a:t>
            </a:r>
            <a:r>
              <a:rPr lang="cs-CZ" dirty="0" smtClean="0"/>
              <a:t> +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 smtClean="0"/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dirty="0" smtClean="0">
                <a:cs typeface="Calibri"/>
              </a:rPr>
              <a:t> BaSO</a:t>
            </a:r>
            <a:r>
              <a:rPr lang="cs-CZ" baseline="-25000" dirty="0" smtClean="0">
                <a:cs typeface="Calibri"/>
              </a:rPr>
              <a:t>4</a:t>
            </a:r>
            <a:r>
              <a:rPr lang="cs-CZ" dirty="0" smtClean="0">
                <a:cs typeface="Calibri"/>
              </a:rPr>
              <a:t> + H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O</a:t>
            </a:r>
            <a:r>
              <a:rPr lang="cs-CZ" baseline="-25000" dirty="0" smtClean="0">
                <a:cs typeface="Calibri"/>
              </a:rPr>
              <a:t>2</a:t>
            </a:r>
          </a:p>
          <a:p>
            <a:pPr lvl="1">
              <a:buNone/>
            </a:pPr>
            <a:endParaRPr lang="cs-CZ" sz="2400" baseline="-25000" dirty="0" smtClean="0">
              <a:cs typeface="Calibri"/>
            </a:endParaRPr>
          </a:p>
          <a:p>
            <a:pPr lvl="1"/>
            <a:r>
              <a:rPr lang="cs-CZ" dirty="0" smtClean="0"/>
              <a:t>rozklad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: 	     2H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dirty="0" smtClean="0">
                <a:cs typeface="Calibri"/>
              </a:rPr>
              <a:t> 2H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O + O</a:t>
            </a:r>
            <a:r>
              <a:rPr lang="cs-CZ" baseline="-25000" dirty="0" smtClean="0">
                <a:cs typeface="Calibri"/>
              </a:rPr>
              <a:t>2</a:t>
            </a:r>
          </a:p>
          <a:p>
            <a:pPr lvl="1"/>
            <a:r>
              <a:rPr lang="cs-CZ" baseline="-25000" dirty="0" smtClean="0">
                <a:cs typeface="Calibri"/>
              </a:rPr>
              <a:t> </a:t>
            </a:r>
            <a:r>
              <a:rPr lang="cs-CZ" dirty="0" smtClean="0">
                <a:cs typeface="Calibri"/>
              </a:rPr>
              <a:t>sloučeniny - peroxid vodíku má charakter kyseliny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→  </a:t>
            </a:r>
            <a:r>
              <a:rPr lang="cs-CZ" dirty="0" smtClean="0">
                <a:cs typeface="Calibri"/>
              </a:rPr>
              <a:t>tvoří dva typy solí (M</a:t>
            </a:r>
            <a:r>
              <a:rPr lang="cs-CZ" baseline="30000" dirty="0" smtClean="0">
                <a:cs typeface="Calibri"/>
              </a:rPr>
              <a:t>I</a:t>
            </a:r>
            <a:r>
              <a:rPr lang="cs-CZ" dirty="0" smtClean="0">
                <a:cs typeface="Calibri"/>
              </a:rPr>
              <a:t>HO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 a M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baseline="30000" dirty="0" smtClean="0">
                <a:cs typeface="Calibri"/>
              </a:rPr>
              <a:t>I</a:t>
            </a:r>
            <a:r>
              <a:rPr lang="cs-CZ" dirty="0" smtClean="0">
                <a:cs typeface="Calibri"/>
              </a:rPr>
              <a:t>O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>
                <a:cs typeface="Calibri"/>
              </a:rPr>
              <a:t>peroxidy </a:t>
            </a:r>
            <a:r>
              <a:rPr lang="cs-CZ" dirty="0" smtClean="0">
                <a:cs typeface="Calibri"/>
              </a:rPr>
              <a:t>kovů alkalických zemin</a:t>
            </a:r>
          </a:p>
          <a:p>
            <a:pPr lvl="2">
              <a:buNone/>
            </a:pPr>
            <a:r>
              <a:rPr lang="cs-CZ" dirty="0" smtClean="0">
                <a:cs typeface="Calibri"/>
              </a:rPr>
              <a:t>		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dirty="0" smtClean="0">
                <a:cs typeface="Calibri"/>
              </a:rPr>
              <a:t> příprava: 2M +O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cs-CZ" dirty="0" smtClean="0">
                <a:cs typeface="Calibri"/>
              </a:rPr>
              <a:t>M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sz="2800" b="1" baseline="30000" dirty="0" smtClean="0">
                <a:cs typeface="Calibri"/>
              </a:rPr>
              <a:t>I</a:t>
            </a:r>
            <a:r>
              <a:rPr lang="cs-CZ" dirty="0" smtClean="0">
                <a:cs typeface="Calibri"/>
              </a:rPr>
              <a:t>O</a:t>
            </a:r>
            <a:r>
              <a:rPr lang="cs-CZ" baseline="-25000" dirty="0" smtClean="0">
                <a:cs typeface="Calibri"/>
              </a:rPr>
              <a:t>2</a:t>
            </a:r>
          </a:p>
          <a:p>
            <a:pPr lvl="1"/>
            <a:r>
              <a:rPr lang="cs-CZ" dirty="0" smtClean="0">
                <a:cs typeface="Calibri"/>
              </a:rPr>
              <a:t>použití: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bělicí prostředek v textilním, papírenském a potravinářském průmyslu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 chemických syntézách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v domácnosti slouží k odbarvování vlasů a jako desinfekční prostředek</a:t>
            </a:r>
          </a:p>
          <a:p>
            <a:pPr lvl="2">
              <a:buFont typeface="Courier New" pitchFamily="49" charset="0"/>
              <a:buChar char="o"/>
            </a:pPr>
            <a:endParaRPr lang="cs-CZ" sz="2000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kyslíku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001236"/>
                </a:solidFill>
              </a:rPr>
              <a:t>Hyperoxidy</a:t>
            </a:r>
            <a:r>
              <a:rPr lang="cs-CZ" b="1" dirty="0" smtClean="0">
                <a:solidFill>
                  <a:srgbClr val="001236"/>
                </a:solidFill>
              </a:rPr>
              <a:t>	       M</a:t>
            </a:r>
            <a:r>
              <a:rPr lang="cs-CZ" b="1" baseline="30000" dirty="0" smtClean="0">
                <a:solidFill>
                  <a:srgbClr val="001236"/>
                </a:solidFill>
              </a:rPr>
              <a:t>I</a:t>
            </a:r>
            <a:r>
              <a:rPr lang="cs-CZ" b="1" dirty="0" smtClean="0">
                <a:solidFill>
                  <a:srgbClr val="001236"/>
                </a:solidFill>
              </a:rPr>
              <a:t>O</a:t>
            </a:r>
            <a:r>
              <a:rPr lang="cs-CZ" b="1" baseline="-25000" dirty="0" smtClean="0">
                <a:solidFill>
                  <a:srgbClr val="001236"/>
                </a:solidFill>
              </a:rPr>
              <a:t>2 </a:t>
            </a:r>
            <a:r>
              <a:rPr lang="cs-CZ" b="1" dirty="0" smtClean="0">
                <a:solidFill>
                  <a:srgbClr val="001236"/>
                </a:solidFill>
              </a:rPr>
              <a:t>  </a:t>
            </a:r>
            <a:r>
              <a:rPr lang="cs-CZ" b="1" dirty="0" smtClean="0">
                <a:solidFill>
                  <a:srgbClr val="001236"/>
                </a:solidFill>
                <a:latin typeface="Calibri"/>
                <a:cs typeface="Calibri"/>
              </a:rPr>
              <a:t>{ </a:t>
            </a:r>
            <a:r>
              <a:rPr lang="cs-CZ" b="1" dirty="0" smtClean="0">
                <a:solidFill>
                  <a:srgbClr val="001236"/>
                </a:solidFill>
              </a:rPr>
              <a:t>M</a:t>
            </a:r>
            <a:r>
              <a:rPr lang="cs-CZ" b="1" baseline="30000" dirty="0" smtClean="0">
                <a:solidFill>
                  <a:srgbClr val="001236"/>
                </a:solidFill>
              </a:rPr>
              <a:t>I</a:t>
            </a:r>
            <a:r>
              <a:rPr lang="cs-CZ" b="1" dirty="0" smtClean="0">
                <a:solidFill>
                  <a:srgbClr val="001236"/>
                </a:solidFill>
              </a:rPr>
              <a:t>(O</a:t>
            </a:r>
            <a:r>
              <a:rPr lang="cs-CZ" b="1" baseline="-25000" dirty="0" smtClean="0">
                <a:solidFill>
                  <a:srgbClr val="001236"/>
                </a:solidFill>
              </a:rPr>
              <a:t>2</a:t>
            </a:r>
            <a:r>
              <a:rPr lang="cs-CZ" b="1" dirty="0" smtClean="0">
                <a:solidFill>
                  <a:srgbClr val="001236"/>
                </a:solidFill>
              </a:rPr>
              <a:t>)</a:t>
            </a:r>
            <a:r>
              <a:rPr lang="cs-CZ" b="1" baseline="30000" dirty="0" smtClean="0">
                <a:solidFill>
                  <a:srgbClr val="001236"/>
                </a:solidFill>
              </a:rPr>
              <a:t>-I </a:t>
            </a:r>
            <a:r>
              <a:rPr lang="cs-CZ" b="1" dirty="0" smtClean="0">
                <a:solidFill>
                  <a:srgbClr val="001236"/>
                </a:solidFill>
                <a:latin typeface="Calibri"/>
                <a:cs typeface="Calibri"/>
              </a:rPr>
              <a:t>}</a:t>
            </a:r>
            <a:endParaRPr lang="cs-CZ" b="1" baseline="-25000" dirty="0" smtClean="0">
              <a:solidFill>
                <a:srgbClr val="001236"/>
              </a:solidFill>
            </a:endParaRPr>
          </a:p>
          <a:p>
            <a:pPr lvl="1"/>
            <a:r>
              <a:rPr lang="cs-CZ" dirty="0" smtClean="0"/>
              <a:t>sloučeniny kyslíku s alkalickými kovy (vyjma Li)</a:t>
            </a:r>
          </a:p>
          <a:p>
            <a:pPr lvl="1"/>
            <a:r>
              <a:rPr lang="cs-CZ" dirty="0" err="1" smtClean="0"/>
              <a:t>hyperoxidový</a:t>
            </a:r>
            <a:r>
              <a:rPr lang="cs-CZ" dirty="0" smtClean="0"/>
              <a:t> aniont (O</a:t>
            </a:r>
            <a:r>
              <a:rPr lang="cs-CZ" baseline="-25000" dirty="0" smtClean="0"/>
              <a:t>2</a:t>
            </a:r>
            <a:r>
              <a:rPr lang="cs-CZ" b="1" baseline="30000" dirty="0" smtClean="0"/>
              <a:t>-</a:t>
            </a:r>
            <a:r>
              <a:rPr lang="cs-CZ" dirty="0" smtClean="0"/>
              <a:t>) je silnou bází</a:t>
            </a:r>
          </a:p>
          <a:p>
            <a:pPr lvl="1"/>
            <a:r>
              <a:rPr lang="cs-CZ" dirty="0" smtClean="0"/>
              <a:t> velmi ochotně reagují s vodou </a:t>
            </a:r>
          </a:p>
          <a:p>
            <a:pPr lvl="1">
              <a:buNone/>
            </a:pPr>
            <a:r>
              <a:rPr lang="cs-CZ" dirty="0" smtClean="0"/>
              <a:t>	2O</a:t>
            </a:r>
            <a:r>
              <a:rPr lang="cs-CZ" baseline="-25000" dirty="0" smtClean="0"/>
              <a:t>2</a:t>
            </a:r>
            <a:r>
              <a:rPr lang="cs-CZ" b="1" baseline="30000" dirty="0" smtClean="0"/>
              <a:t>-</a:t>
            </a:r>
            <a:r>
              <a:rPr lang="cs-CZ" baseline="30000" dirty="0" smtClean="0"/>
              <a:t> </a:t>
            </a:r>
            <a:r>
              <a:rPr lang="cs-CZ" dirty="0" smtClean="0"/>
              <a:t>+ 2H</a:t>
            </a:r>
            <a:r>
              <a:rPr lang="cs-CZ" baseline="-25000" dirty="0" smtClean="0"/>
              <a:t>2</a:t>
            </a:r>
            <a:r>
              <a:rPr lang="cs-CZ" dirty="0" smtClean="0"/>
              <a:t>O   </a:t>
            </a:r>
            <a:r>
              <a:rPr lang="cs-CZ" dirty="0" smtClean="0">
                <a:latin typeface="Calibri"/>
                <a:cs typeface="Calibri"/>
              </a:rPr>
              <a:t>       2OH</a:t>
            </a:r>
            <a:r>
              <a:rPr lang="cs-CZ" b="1" baseline="30000" dirty="0" smtClean="0">
                <a:latin typeface="Calibri"/>
                <a:cs typeface="Calibri"/>
              </a:rPr>
              <a:t>-</a:t>
            </a:r>
            <a:r>
              <a:rPr lang="cs-CZ" dirty="0" smtClean="0">
                <a:latin typeface="Calibri"/>
                <a:cs typeface="Calibri"/>
              </a:rPr>
              <a:t> + H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O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 + O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</a:p>
          <a:p>
            <a:pPr lvl="1"/>
            <a:r>
              <a:rPr lang="cs-CZ" dirty="0" smtClean="0"/>
              <a:t>M</a:t>
            </a:r>
            <a:r>
              <a:rPr lang="cs-CZ" baseline="30000" dirty="0" smtClean="0"/>
              <a:t>I</a:t>
            </a:r>
            <a:r>
              <a:rPr lang="cs-CZ" dirty="0" smtClean="0"/>
              <a:t>O</a:t>
            </a:r>
            <a:r>
              <a:rPr lang="cs-CZ" baseline="-25000" dirty="0" smtClean="0"/>
              <a:t>2 </a:t>
            </a:r>
            <a:r>
              <a:rPr lang="cs-CZ" dirty="0" smtClean="0"/>
              <a:t>(M = K, </a:t>
            </a:r>
            <a:r>
              <a:rPr lang="cs-CZ" dirty="0" err="1" smtClean="0"/>
              <a:t>Rb</a:t>
            </a:r>
            <a:r>
              <a:rPr lang="cs-CZ" dirty="0" smtClean="0"/>
              <a:t>,</a:t>
            </a:r>
            <a:r>
              <a:rPr lang="cs-CZ" dirty="0" err="1" smtClean="0"/>
              <a:t>Cs</a:t>
            </a:r>
            <a:r>
              <a:rPr lang="cs-CZ" dirty="0" smtClean="0"/>
              <a:t>): vznikají přímou syntézou prvků </a:t>
            </a:r>
          </a:p>
          <a:p>
            <a:pPr lvl="1"/>
            <a:r>
              <a:rPr lang="cs-CZ" dirty="0" smtClean="0"/>
              <a:t>NaO</a:t>
            </a:r>
            <a:r>
              <a:rPr lang="cs-CZ" baseline="-25000" dirty="0" smtClean="0"/>
              <a:t>2 </a:t>
            </a:r>
            <a:r>
              <a:rPr lang="cs-CZ" dirty="0" smtClean="0"/>
              <a:t>: se připravuje za zvýšené teploty a tlaku </a:t>
            </a:r>
            <a:r>
              <a:rPr lang="cs-CZ" dirty="0" err="1" smtClean="0"/>
              <a:t>rcí</a:t>
            </a:r>
            <a:r>
              <a:rPr lang="cs-CZ" dirty="0" smtClean="0"/>
              <a:t> Na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 s O</a:t>
            </a:r>
            <a:r>
              <a:rPr lang="cs-CZ" baseline="-25000" dirty="0" smtClean="0"/>
              <a:t>2</a:t>
            </a:r>
          </a:p>
          <a:p>
            <a:pPr lvl="1"/>
            <a:endParaRPr lang="cs-CZ" dirty="0" smtClean="0"/>
          </a:p>
          <a:p>
            <a:pPr lvl="3">
              <a:buNone/>
            </a:pPr>
            <a:endParaRPr lang="cs-CZ" dirty="0" smtClean="0"/>
          </a:p>
          <a:p>
            <a:pPr lvl="2">
              <a:buFont typeface="Courier New" pitchFamily="49" charset="0"/>
              <a:buChar char="o"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b="1" dirty="0">
              <a:solidFill>
                <a:srgbClr val="001236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843808" y="3356992"/>
            <a:ext cx="72008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91264" cy="5001419"/>
          </a:xfrm>
        </p:spPr>
        <p:txBody>
          <a:bodyPr>
            <a:normAutofit lnSpcReduction="10000"/>
          </a:bodyPr>
          <a:lstStyle/>
          <a:p>
            <a:r>
              <a:rPr lang="cs-CZ" sz="1400" dirty="0" err="1" smtClean="0">
                <a:hlinkClick r:id="rId2"/>
              </a:rPr>
              <a:t>Maraček</a:t>
            </a:r>
            <a:r>
              <a:rPr lang="cs-CZ" sz="1400" dirty="0" smtClean="0">
                <a:hlinkClick r:id="rId2"/>
              </a:rPr>
              <a:t>, A . a Honza, J.  Chemie pro čtyřletá gymnázia. </a:t>
            </a:r>
            <a:r>
              <a:rPr lang="cs-CZ" sz="1400" dirty="0" smtClean="0"/>
              <a:t>Nakladatelství Olomouc, 1998.</a:t>
            </a:r>
            <a:endParaRPr lang="cs-CZ" sz="1400" dirty="0" smtClean="0">
              <a:hlinkClick r:id="rId2"/>
            </a:endParaRPr>
          </a:p>
          <a:p>
            <a:r>
              <a:rPr lang="cs-CZ" sz="1400" dirty="0" smtClean="0">
                <a:hlinkClick r:id="rId2"/>
              </a:rPr>
              <a:t>https://is.muni.cz/auth/el/1431/podzim2008/C1441/publikace/ch11s01.html#d0e18215</a:t>
            </a:r>
          </a:p>
          <a:p>
            <a:r>
              <a:rPr lang="cs-CZ" sz="1400" dirty="0" smtClean="0"/>
              <a:t>Jiří </a:t>
            </a:r>
            <a:r>
              <a:rPr lang="cs-CZ" sz="1400" dirty="0" err="1" smtClean="0"/>
              <a:t>Klikorka</a:t>
            </a:r>
            <a:r>
              <a:rPr lang="cs-CZ" sz="1400" dirty="0" smtClean="0"/>
              <a:t>, Bohumil Hájek, Jiří </a:t>
            </a:r>
            <a:r>
              <a:rPr lang="cs-CZ" sz="1400" dirty="0" err="1" smtClean="0"/>
              <a:t>Votinský</a:t>
            </a:r>
            <a:r>
              <a:rPr lang="cs-CZ" sz="1400" dirty="0" smtClean="0"/>
              <a:t>. Obecná a anorganická chemie. Praha : SNTL - Nakladatelství technické literatury, 1989. ISBN 8071820555.</a:t>
            </a:r>
            <a:br>
              <a:rPr lang="cs-CZ" sz="1400" dirty="0" smtClean="0"/>
            </a:br>
            <a:r>
              <a:rPr lang="cs-CZ" sz="1400" dirty="0" smtClean="0">
                <a:hlinkClick r:id="rId2"/>
              </a:rPr>
              <a:t>http://t1.gstatic.com/</a:t>
            </a:r>
            <a:r>
              <a:rPr lang="cs-CZ" sz="1400" dirty="0" err="1" smtClean="0">
                <a:hlinkClick r:id="rId2"/>
              </a:rPr>
              <a:t>images</a:t>
            </a:r>
            <a:r>
              <a:rPr lang="cs-CZ" sz="1400" dirty="0" smtClean="0">
                <a:hlinkClick r:id="rId2"/>
              </a:rPr>
              <a:t>?q=</a:t>
            </a:r>
            <a:r>
              <a:rPr lang="cs-CZ" sz="1400" dirty="0" err="1" smtClean="0">
                <a:hlinkClick r:id="rId2"/>
              </a:rPr>
              <a:t>tbn</a:t>
            </a:r>
            <a:r>
              <a:rPr lang="cs-CZ" sz="1400" dirty="0" smtClean="0">
                <a:hlinkClick r:id="rId2"/>
              </a:rPr>
              <a:t>:ANd9GcRqzaJJCCuo2ZoE6Jt2VHj97P2e9Tdbn_tGpzGcFW3f6zXOKzVC9c1NInYx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http://1-chemie.</a:t>
            </a:r>
            <a:r>
              <a:rPr lang="cs-CZ" sz="1400" dirty="0" err="1" smtClean="0">
                <a:hlinkClick r:id="rId3"/>
              </a:rPr>
              <a:t>blogspot.com</a:t>
            </a:r>
            <a:r>
              <a:rPr lang="cs-CZ" sz="1400" dirty="0" smtClean="0">
                <a:hlinkClick r:id="rId3"/>
              </a:rPr>
              <a:t>/2010/04/</a:t>
            </a:r>
            <a:r>
              <a:rPr lang="cs-CZ" sz="1400" dirty="0" err="1" smtClean="0">
                <a:hlinkClick r:id="rId3"/>
              </a:rPr>
              <a:t>veronika</a:t>
            </a:r>
            <a:r>
              <a:rPr lang="cs-CZ" sz="1400" dirty="0" smtClean="0">
                <a:hlinkClick r:id="rId3"/>
              </a:rPr>
              <a:t>-</a:t>
            </a:r>
            <a:r>
              <a:rPr lang="cs-CZ" sz="1400" dirty="0" err="1" smtClean="0">
                <a:hlinkClick r:id="rId3"/>
              </a:rPr>
              <a:t>tomicova.html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chem</a:t>
            </a:r>
            <a:r>
              <a:rPr lang="cs-CZ" sz="1400" dirty="0" smtClean="0">
                <a:hlinkClick r:id="rId4"/>
              </a:rPr>
              <a:t>-web.</a:t>
            </a:r>
            <a:r>
              <a:rPr lang="cs-CZ" sz="1400" dirty="0" err="1" smtClean="0">
                <a:hlinkClick r:id="rId4"/>
              </a:rPr>
              <a:t>info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doplnky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databaze</a:t>
            </a:r>
            <a:r>
              <a:rPr lang="cs-CZ" sz="1400" dirty="0" smtClean="0">
                <a:hlinkClick r:id="rId4"/>
              </a:rPr>
              <a:t>-molekul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natur.cuni.cz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faculty</a:t>
            </a:r>
            <a:r>
              <a:rPr lang="cs-CZ" sz="1400" dirty="0" smtClean="0">
                <a:hlinkClick r:id="rId5"/>
              </a:rPr>
              <a:t>/aktuality/media-s-</a:t>
            </a:r>
            <a:r>
              <a:rPr lang="cs-CZ" sz="1400" dirty="0" err="1" smtClean="0">
                <a:hlinkClick r:id="rId5"/>
              </a:rPr>
              <a:t>nami</a:t>
            </a:r>
            <a:r>
              <a:rPr lang="cs-CZ" sz="1400" dirty="0" smtClean="0">
                <a:hlinkClick r:id="rId5"/>
              </a:rPr>
              <a:t>-a-o-</a:t>
            </a:r>
            <a:r>
              <a:rPr lang="cs-CZ" sz="1400" dirty="0" err="1" smtClean="0">
                <a:hlinkClick r:id="rId5"/>
              </a:rPr>
              <a:t>nas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zahada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horlaveho</a:t>
            </a:r>
            <a:r>
              <a:rPr lang="cs-CZ" sz="1400" dirty="0" smtClean="0">
                <a:hlinkClick r:id="rId5"/>
              </a:rPr>
              <a:t>-vzduchu-1.-</a:t>
            </a:r>
            <a:r>
              <a:rPr lang="cs-CZ" sz="1400" dirty="0" err="1" smtClean="0">
                <a:hlinkClick r:id="rId5"/>
              </a:rPr>
              <a:t>cro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leonardo</a:t>
            </a:r>
            <a:r>
              <a:rPr lang="cs-CZ" sz="1400" dirty="0" smtClean="0">
                <a:hlinkClick r:id="rId5"/>
              </a:rPr>
              <a:t>-11.3.2011-1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diochi.cz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main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apar</a:t>
            </a:r>
            <a:r>
              <a:rPr lang="cs-CZ" sz="1400" dirty="0" smtClean="0">
                <a:hlinkClick r:id="rId6"/>
              </a:rPr>
              <a:t>_</a:t>
            </a:r>
            <a:r>
              <a:rPr lang="cs-CZ" sz="1400" dirty="0" err="1" smtClean="0">
                <a:hlinkClick r:id="rId6"/>
              </a:rPr>
              <a:t>redox.php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pi</a:t>
            </a:r>
            <a:r>
              <a:rPr lang="cs-CZ" sz="1400" dirty="0" smtClean="0">
                <a:hlinkClick r:id="rId7"/>
              </a:rPr>
              <a:t>-voda.</a:t>
            </a:r>
            <a:r>
              <a:rPr lang="cs-CZ" sz="1400" dirty="0" err="1" smtClean="0">
                <a:hlinkClick r:id="rId7"/>
              </a:rPr>
              <a:t>cz</a:t>
            </a:r>
            <a:r>
              <a:rPr lang="cs-CZ" sz="1400" dirty="0" smtClean="0">
                <a:hlinkClick r:id="rId7"/>
              </a:rPr>
              <a:t>/voda.</a:t>
            </a:r>
            <a:r>
              <a:rPr lang="cs-CZ" sz="1400" dirty="0" err="1" smtClean="0">
                <a:hlinkClick r:id="rId7"/>
              </a:rPr>
              <a:t>htm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http://cs.wikipedia.org/wiki/Voda</a:t>
            </a:r>
            <a:endParaRPr lang="cs-CZ" sz="1400" dirty="0" smtClean="0"/>
          </a:p>
          <a:p>
            <a:r>
              <a:rPr lang="cs-CZ" sz="1400" dirty="0" smtClean="0">
                <a:hlinkClick r:id="rId9"/>
              </a:rPr>
              <a:t>http://www.</a:t>
            </a:r>
            <a:r>
              <a:rPr lang="cs-CZ" sz="1400" dirty="0" err="1" smtClean="0">
                <a:hlinkClick r:id="rId9"/>
              </a:rPr>
              <a:t>zschemie.euweb.cz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kyslik</a:t>
            </a:r>
            <a:r>
              <a:rPr lang="cs-CZ" sz="1400" dirty="0" smtClean="0">
                <a:hlinkClick r:id="rId9"/>
              </a:rPr>
              <a:t>/kyslik5.html</a:t>
            </a:r>
            <a:endParaRPr lang="cs-CZ" sz="1400" dirty="0" smtClean="0"/>
          </a:p>
          <a:p>
            <a:r>
              <a:rPr lang="cs-CZ" sz="1400" dirty="0" smtClean="0">
                <a:hlinkClick r:id="rId10"/>
              </a:rPr>
              <a:t>http://www.</a:t>
            </a:r>
            <a:r>
              <a:rPr lang="cs-CZ" sz="1400" dirty="0" err="1" smtClean="0">
                <a:hlinkClick r:id="rId10"/>
              </a:rPr>
              <a:t>dentalcare.cz</a:t>
            </a:r>
            <a:r>
              <a:rPr lang="cs-CZ" sz="1400" dirty="0" smtClean="0">
                <a:hlinkClick r:id="rId10"/>
              </a:rPr>
              <a:t>/</a:t>
            </a:r>
            <a:r>
              <a:rPr lang="cs-CZ" sz="1400" dirty="0" err="1" smtClean="0">
                <a:hlinkClick r:id="rId10"/>
              </a:rPr>
              <a:t>odbclan.asp</a:t>
            </a:r>
            <a:r>
              <a:rPr lang="cs-CZ" sz="1400" dirty="0" smtClean="0">
                <a:hlinkClick r:id="rId10"/>
              </a:rPr>
              <a:t>?</a:t>
            </a:r>
            <a:r>
              <a:rPr lang="cs-CZ" sz="1400" dirty="0" err="1" smtClean="0">
                <a:hlinkClick r:id="rId10"/>
              </a:rPr>
              <a:t>ctid</a:t>
            </a:r>
            <a:r>
              <a:rPr lang="cs-CZ" sz="1400" dirty="0" smtClean="0">
                <a:hlinkClick r:id="rId10"/>
              </a:rPr>
              <a:t>=76&amp;</a:t>
            </a:r>
            <a:r>
              <a:rPr lang="cs-CZ" sz="1400" dirty="0" err="1" smtClean="0">
                <a:hlinkClick r:id="rId10"/>
              </a:rPr>
              <a:t>arid</a:t>
            </a:r>
            <a:r>
              <a:rPr lang="cs-CZ" sz="1400" dirty="0" smtClean="0">
                <a:hlinkClick r:id="rId10"/>
              </a:rPr>
              <a:t>=1067</a:t>
            </a:r>
            <a:endParaRPr lang="cs-CZ" sz="1400" dirty="0" smtClean="0"/>
          </a:p>
          <a:p>
            <a:r>
              <a:rPr lang="cs-CZ" sz="1400" dirty="0" smtClean="0">
                <a:hlinkClick r:id="rId11"/>
              </a:rPr>
              <a:t>http://kekule.science.upjs.sk/chemia/ucebtext/KUCH4/vodikova%20vazba.htm</a:t>
            </a:r>
            <a:endParaRPr lang="cs-CZ" sz="1400" dirty="0" smtClean="0"/>
          </a:p>
          <a:p>
            <a:r>
              <a:rPr lang="cs-CZ" sz="1400" dirty="0" smtClean="0">
                <a:hlinkClick r:id="rId12"/>
              </a:rPr>
              <a:t>http://www.</a:t>
            </a:r>
            <a:r>
              <a:rPr lang="cs-CZ" sz="1400" dirty="0" err="1" smtClean="0">
                <a:hlinkClick r:id="rId12"/>
              </a:rPr>
              <a:t>youtube.com</a:t>
            </a:r>
            <a:r>
              <a:rPr lang="cs-CZ" sz="1400" dirty="0" smtClean="0">
                <a:hlinkClick r:id="rId12"/>
              </a:rPr>
              <a:t>/</a:t>
            </a:r>
            <a:r>
              <a:rPr lang="cs-CZ" sz="1400" dirty="0" err="1" smtClean="0">
                <a:hlinkClick r:id="rId12"/>
              </a:rPr>
              <a:t>results</a:t>
            </a:r>
            <a:r>
              <a:rPr lang="cs-CZ" sz="1400" dirty="0" smtClean="0">
                <a:hlinkClick r:id="rId12"/>
              </a:rPr>
              <a:t>?</a:t>
            </a:r>
            <a:r>
              <a:rPr lang="cs-CZ" sz="1400" dirty="0" err="1" smtClean="0">
                <a:hlinkClick r:id="rId12"/>
              </a:rPr>
              <a:t>search</a:t>
            </a:r>
            <a:r>
              <a:rPr lang="cs-CZ" sz="1400" dirty="0" smtClean="0">
                <a:hlinkClick r:id="rId12"/>
              </a:rPr>
              <a:t>_</a:t>
            </a:r>
            <a:r>
              <a:rPr lang="cs-CZ" sz="1400" dirty="0" err="1" smtClean="0">
                <a:hlinkClick r:id="rId12"/>
              </a:rPr>
              <a:t>query</a:t>
            </a:r>
            <a:r>
              <a:rPr lang="cs-CZ" sz="1400" dirty="0" smtClean="0">
                <a:hlinkClick r:id="rId12"/>
              </a:rPr>
              <a:t>=v%C3%</a:t>
            </a:r>
            <a:r>
              <a:rPr lang="cs-CZ" sz="1400" dirty="0" err="1" smtClean="0">
                <a:hlinkClick r:id="rId12"/>
              </a:rPr>
              <a:t>BDroba</a:t>
            </a:r>
            <a:r>
              <a:rPr lang="cs-CZ" sz="1400" dirty="0" smtClean="0">
                <a:hlinkClick r:id="rId12"/>
              </a:rPr>
              <a:t>+kysl%C3%</a:t>
            </a:r>
            <a:r>
              <a:rPr lang="cs-CZ" sz="1400" dirty="0" err="1" smtClean="0">
                <a:hlinkClick r:id="rId12"/>
              </a:rPr>
              <a:t>ADku</a:t>
            </a:r>
            <a:r>
              <a:rPr lang="cs-CZ" sz="1400" dirty="0" smtClean="0">
                <a:hlinkClick r:id="rId12"/>
              </a:rPr>
              <a:t>&amp;</a:t>
            </a:r>
            <a:r>
              <a:rPr lang="cs-CZ" sz="1400" dirty="0" err="1" smtClean="0">
                <a:hlinkClick r:id="rId12"/>
              </a:rPr>
              <a:t>oq</a:t>
            </a:r>
            <a:r>
              <a:rPr lang="cs-CZ" sz="1400" dirty="0" smtClean="0">
                <a:hlinkClick r:id="rId12"/>
              </a:rPr>
              <a:t>=v%C3%</a:t>
            </a:r>
            <a:r>
              <a:rPr lang="cs-CZ" sz="1400" dirty="0" err="1" smtClean="0">
                <a:hlinkClick r:id="rId12"/>
              </a:rPr>
              <a:t>BDroba</a:t>
            </a:r>
            <a:r>
              <a:rPr lang="cs-CZ" sz="1400" dirty="0" smtClean="0">
                <a:hlinkClick r:id="rId12"/>
              </a:rPr>
              <a:t>+kysl%C3%</a:t>
            </a:r>
            <a:r>
              <a:rPr lang="cs-CZ" sz="1400" dirty="0" err="1" smtClean="0">
                <a:hlinkClick r:id="rId12"/>
              </a:rPr>
              <a:t>ADku</a:t>
            </a:r>
            <a:r>
              <a:rPr lang="cs-CZ" sz="1400" dirty="0" smtClean="0">
                <a:hlinkClick r:id="rId12"/>
              </a:rPr>
              <a:t>&amp;</a:t>
            </a:r>
            <a:r>
              <a:rPr lang="cs-CZ" sz="1400" dirty="0" err="1" smtClean="0">
                <a:hlinkClick r:id="rId12"/>
              </a:rPr>
              <a:t>aq</a:t>
            </a:r>
            <a:r>
              <a:rPr lang="cs-CZ" sz="1400" dirty="0" smtClean="0">
                <a:hlinkClick r:id="rId12"/>
              </a:rPr>
              <a:t>=f&amp;</a:t>
            </a:r>
            <a:r>
              <a:rPr lang="cs-CZ" sz="1400" dirty="0" err="1" smtClean="0">
                <a:hlinkClick r:id="rId12"/>
              </a:rPr>
              <a:t>aqi</a:t>
            </a:r>
            <a:r>
              <a:rPr lang="cs-CZ" sz="1400" dirty="0" smtClean="0">
                <a:hlinkClick r:id="rId12"/>
              </a:rPr>
              <a:t>=&amp;</a:t>
            </a:r>
            <a:r>
              <a:rPr lang="cs-CZ" sz="1400" dirty="0" err="1" smtClean="0">
                <a:hlinkClick r:id="rId12"/>
              </a:rPr>
              <a:t>aql</a:t>
            </a:r>
            <a:r>
              <a:rPr lang="cs-CZ" sz="1400" dirty="0" smtClean="0">
                <a:hlinkClick r:id="rId12"/>
              </a:rPr>
              <a:t>=&amp;</a:t>
            </a:r>
            <a:r>
              <a:rPr lang="cs-CZ" sz="1400" dirty="0" err="1" smtClean="0">
                <a:hlinkClick r:id="rId12"/>
              </a:rPr>
              <a:t>gs</a:t>
            </a:r>
            <a:r>
              <a:rPr lang="cs-CZ" sz="1400" dirty="0" smtClean="0">
                <a:hlinkClick r:id="rId12"/>
              </a:rPr>
              <a:t>_l=youtube.3...2818.6551.0.7569.14.11.0.3.3.0.95.823.11.11.0...0.0</a:t>
            </a:r>
            <a:r>
              <a:rPr lang="cs-CZ" sz="1400" dirty="0" smtClean="0"/>
              <a:t>.</a:t>
            </a:r>
          </a:p>
          <a:p>
            <a:r>
              <a:rPr lang="cs-CZ" sz="1400" dirty="0" smtClean="0">
                <a:hlinkClick r:id="rId13"/>
              </a:rPr>
              <a:t>http://www.</a:t>
            </a:r>
            <a:r>
              <a:rPr lang="cs-CZ" sz="1400" dirty="0" err="1" smtClean="0">
                <a:hlinkClick r:id="rId13"/>
              </a:rPr>
              <a:t>studiumchemie.cz</a:t>
            </a:r>
            <a:r>
              <a:rPr lang="cs-CZ" sz="1400" dirty="0" smtClean="0">
                <a:hlinkClick r:id="rId13"/>
              </a:rPr>
              <a:t>/pokus.</a:t>
            </a:r>
            <a:r>
              <a:rPr lang="cs-CZ" sz="1400" dirty="0" err="1" smtClean="0">
                <a:hlinkClick r:id="rId13"/>
              </a:rPr>
              <a:t>php</a:t>
            </a:r>
            <a:r>
              <a:rPr lang="cs-CZ" sz="1400" dirty="0" smtClean="0">
                <a:hlinkClick r:id="rId13"/>
              </a:rPr>
              <a:t>?id=54</a:t>
            </a:r>
            <a:endParaRPr lang="cs-CZ" sz="1400" dirty="0" smtClean="0"/>
          </a:p>
          <a:p>
            <a:r>
              <a:rPr lang="cs-CZ" sz="1400" dirty="0" smtClean="0">
                <a:hlinkClick r:id="rId14"/>
              </a:rPr>
              <a:t>http://clanky.rvp.cz/clanek/c/G/12507/VIRTUALNI-HOSPITACE---CHEMIE-VLASTNOSTI-VODIKU-A-KYSLIKU-V-POKUSECH.html/</a:t>
            </a:r>
            <a:endParaRPr lang="cs-CZ" sz="1400" dirty="0" smtClean="0"/>
          </a:p>
          <a:p>
            <a:r>
              <a:rPr lang="cs-CZ" sz="1400" dirty="0" smtClean="0">
                <a:hlinkClick r:id="rId15"/>
              </a:rPr>
              <a:t>http://www.</a:t>
            </a:r>
            <a:r>
              <a:rPr lang="cs-CZ" sz="1400" dirty="0" err="1" smtClean="0">
                <a:hlinkClick r:id="rId15"/>
              </a:rPr>
              <a:t>youtube.com</a:t>
            </a:r>
            <a:r>
              <a:rPr lang="cs-CZ" sz="1400" dirty="0" smtClean="0">
                <a:hlinkClick r:id="rId15"/>
              </a:rPr>
              <a:t>/</a:t>
            </a:r>
            <a:r>
              <a:rPr lang="cs-CZ" sz="1400" dirty="0" err="1" smtClean="0">
                <a:hlinkClick r:id="rId15"/>
              </a:rPr>
              <a:t>watch</a:t>
            </a:r>
            <a:r>
              <a:rPr lang="cs-CZ" sz="1400" dirty="0" smtClean="0">
                <a:hlinkClick r:id="rId15"/>
              </a:rPr>
              <a:t>?v=zZV1C19hwKw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	</a:t>
            </a:r>
            <a:endParaRPr lang="cs-CZ" sz="5400" dirty="0">
              <a:solidFill>
                <a:srgbClr val="0012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fontScale="92500" lnSpcReduction="20000"/>
          </a:bodyPr>
          <a:lstStyle/>
          <a:p>
            <a:r>
              <a:rPr lang="cs-CZ" sz="3500" b="1" dirty="0" smtClean="0">
                <a:solidFill>
                  <a:srgbClr val="001236"/>
                </a:solidFill>
              </a:rPr>
              <a:t>Výskyt a rozšíření:</a:t>
            </a:r>
          </a:p>
          <a:p>
            <a:pPr lvl="1"/>
            <a:r>
              <a:rPr lang="cs-CZ" sz="3000" dirty="0" smtClean="0"/>
              <a:t>nejrozšířenější prvek na Zemi</a:t>
            </a:r>
          </a:p>
          <a:p>
            <a:pPr lvl="1"/>
            <a:r>
              <a:rPr lang="cs-CZ" sz="3000" dirty="0" smtClean="0"/>
              <a:t>vyskytuje se volný (atmosféra 21 </a:t>
            </a:r>
            <a:r>
              <a:rPr lang="cs-CZ" sz="3000" dirty="0" err="1" smtClean="0"/>
              <a:t>obj</a:t>
            </a:r>
            <a:r>
              <a:rPr lang="cs-CZ" sz="3000" dirty="0" smtClean="0"/>
              <a:t>. %) i vázaný (hydrosféra a litosféra)</a:t>
            </a:r>
          </a:p>
          <a:p>
            <a:pPr lvl="1"/>
            <a:r>
              <a:rPr lang="cs-CZ" sz="3000" dirty="0" smtClean="0"/>
              <a:t>nejrozšířenějším prvkem i na povrchu měsíce (44,6 %)</a:t>
            </a:r>
          </a:p>
          <a:p>
            <a:pPr lvl="1"/>
            <a:r>
              <a:rPr lang="cs-CZ" sz="3000" dirty="0" smtClean="0"/>
              <a:t>biogenní prvek</a:t>
            </a:r>
          </a:p>
          <a:p>
            <a:pPr lvl="1"/>
            <a:r>
              <a:rPr lang="cs-CZ" sz="3000" dirty="0" smtClean="0"/>
              <a:t>přírodní kyslík je směsí tří izotopů: </a:t>
            </a:r>
            <a:r>
              <a:rPr lang="cs-CZ" sz="3000" baseline="30000" dirty="0" smtClean="0"/>
              <a:t>16</a:t>
            </a:r>
            <a:r>
              <a:rPr lang="cs-CZ" sz="3000" dirty="0" smtClean="0"/>
              <a:t> O (99,76 %), </a:t>
            </a:r>
            <a:r>
              <a:rPr lang="cs-CZ" sz="3000" baseline="30000" dirty="0" smtClean="0"/>
              <a:t>17</a:t>
            </a:r>
            <a:r>
              <a:rPr lang="cs-CZ" sz="3000" dirty="0" smtClean="0"/>
              <a:t>O (0,04 %) a </a:t>
            </a:r>
            <a:r>
              <a:rPr lang="cs-CZ" sz="3000" baseline="30000" dirty="0" smtClean="0"/>
              <a:t>18</a:t>
            </a:r>
            <a:r>
              <a:rPr lang="cs-CZ" sz="3000" dirty="0" smtClean="0"/>
              <a:t>O (0,2 %)</a:t>
            </a:r>
          </a:p>
          <a:p>
            <a:pPr lvl="1"/>
            <a:r>
              <a:rPr lang="cs-CZ" sz="3000" dirty="0" smtClean="0"/>
              <a:t>radioaktivní izotopy existují, ale všechny mají krátké poločasy rozpadu</a:t>
            </a:r>
          </a:p>
          <a:p>
            <a:pPr lvl="1"/>
            <a:r>
              <a:rPr lang="cs-CZ" sz="3000" dirty="0" smtClean="0"/>
              <a:t>vyskytuje se ve dvou alotropických modifikacích – </a:t>
            </a:r>
            <a:r>
              <a:rPr lang="pt-BR" sz="3000" dirty="0" smtClean="0"/>
              <a:t>dikyslík O</a:t>
            </a:r>
            <a:r>
              <a:rPr lang="pt-BR" sz="3000" baseline="-25000" dirty="0" smtClean="0"/>
              <a:t>2</a:t>
            </a:r>
            <a:r>
              <a:rPr lang="pt-BR" sz="3000" dirty="0" smtClean="0"/>
              <a:t> a ozon O</a:t>
            </a:r>
            <a:r>
              <a:rPr lang="pt-BR" sz="3000" baseline="-25000" dirty="0" smtClean="0"/>
              <a:t>3</a:t>
            </a:r>
            <a:endParaRPr lang="cs-CZ" sz="3000" baseline="-25000" dirty="0" smtClean="0"/>
          </a:p>
          <a:p>
            <a:pPr lvl="1"/>
            <a:r>
              <a:rPr lang="cs-CZ" sz="3000" dirty="0" smtClean="0"/>
              <a:t>v přírodě kyslík vzniká při ději zvaném fotosyntéza</a:t>
            </a:r>
          </a:p>
          <a:p>
            <a:pPr lvl="2">
              <a:buFont typeface="Courier New" pitchFamily="49" charset="0"/>
              <a:buChar char="o"/>
            </a:pPr>
            <a:r>
              <a:rPr lang="cs-CZ" sz="2200" dirty="0" smtClean="0"/>
              <a:t>rovnice fotosyntézy:</a:t>
            </a:r>
          </a:p>
          <a:p>
            <a:pPr lvl="1"/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696744" cy="33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00156 -0.6032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0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677 -0.5726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7332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Vlastnosti kyslíku:</a:t>
            </a:r>
          </a:p>
          <a:p>
            <a:pPr lvl="1"/>
            <a:r>
              <a:rPr lang="cs-CZ" dirty="0" smtClean="0"/>
              <a:t>vysoká elektronegativita (3,5)</a:t>
            </a:r>
          </a:p>
          <a:p>
            <a:pPr lvl="1">
              <a:buNone/>
            </a:pPr>
            <a:endParaRPr lang="cs-CZ" sz="900" dirty="0" smtClean="0"/>
          </a:p>
          <a:p>
            <a:pPr lvl="1"/>
            <a:r>
              <a:rPr lang="cs-CZ" dirty="0" smtClean="0"/>
              <a:t>kovalentní vazby uplatňuje kyslík ve sloučeninách s kovy i nekovy</a:t>
            </a:r>
          </a:p>
          <a:p>
            <a:pPr lvl="1">
              <a:buNone/>
            </a:pPr>
            <a:endParaRPr lang="cs-CZ" sz="900" dirty="0" smtClean="0"/>
          </a:p>
          <a:p>
            <a:pPr lvl="1"/>
            <a:r>
              <a:rPr lang="cs-CZ" dirty="0" smtClean="0"/>
              <a:t>uplatňovat také </a:t>
            </a:r>
            <a:r>
              <a:rPr lang="el-GR" dirty="0" smtClean="0"/>
              <a:t>π-</a:t>
            </a:r>
            <a:r>
              <a:rPr lang="cs-CZ" dirty="0" smtClean="0"/>
              <a:t>vazebnou interakci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Vlastnosti kyslíku:</a:t>
            </a:r>
          </a:p>
          <a:p>
            <a:pPr lvl="1"/>
            <a:r>
              <a:rPr lang="cs-CZ" dirty="0" err="1" smtClean="0"/>
              <a:t>dikyslík</a:t>
            </a:r>
            <a:r>
              <a:rPr lang="cs-CZ" dirty="0" smtClean="0"/>
              <a:t> O</a:t>
            </a:r>
            <a:r>
              <a:rPr lang="cs-CZ" baseline="-25000" dirty="0" smtClean="0"/>
              <a:t>2 </a:t>
            </a:r>
            <a:r>
              <a:rPr lang="cs-CZ" dirty="0" smtClean="0"/>
              <a:t>: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je obtížně zkapalnitelný plyn bez barvy, chuti a zápachu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bod tání: -218,8 °C  za normálních podmínek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bod varu: -182,97 °C  za normálních podmínek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kapalný a pevný je světlomodrý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 tvořen dvouatomovými molekulami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653136"/>
            <a:ext cx="33535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717032"/>
            <a:ext cx="1390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32309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Chemická reaktivita:</a:t>
            </a:r>
          </a:p>
          <a:p>
            <a:pPr lvl="1"/>
            <a:r>
              <a:rPr lang="cs-CZ" dirty="0" smtClean="0"/>
              <a:t>velmi reaktivní </a:t>
            </a:r>
          </a:p>
          <a:p>
            <a:pPr lvl="1"/>
            <a:r>
              <a:rPr lang="cs-CZ" dirty="0" smtClean="0"/>
              <a:t>silné oxidační účinky </a:t>
            </a:r>
          </a:p>
          <a:p>
            <a:pPr lvl="1"/>
            <a:r>
              <a:rPr lang="cs-CZ" dirty="0" smtClean="0"/>
              <a:t>známy sloučeniny se všemi prvky s výjimkou lehčích vzácných plynů</a:t>
            </a:r>
          </a:p>
          <a:p>
            <a:pPr lvl="1"/>
            <a:r>
              <a:rPr lang="cs-CZ" dirty="0" smtClean="0"/>
              <a:t>přímo reaguje se všemi prvky s výjimkou halogenů, vzácných plynů a některých ušlechtilých kovů (většinou exotermickými reakcemi)</a:t>
            </a:r>
          </a:p>
          <a:p>
            <a:pPr lvl="1"/>
            <a:r>
              <a:rPr lang="cs-CZ" dirty="0" smtClean="0"/>
              <a:t>jsou-li spontánní oxidační reakce provázeny vznikem světla, nazývají se </a:t>
            </a:r>
            <a:r>
              <a:rPr lang="cs-CZ" b="1" i="1" dirty="0" smtClean="0"/>
              <a:t>hoření</a:t>
            </a:r>
          </a:p>
          <a:p>
            <a:pPr lvl="1">
              <a:buNone/>
            </a:pPr>
            <a:r>
              <a:rPr lang="cs-CZ" sz="1050" b="1" i="1" dirty="0" smtClean="0">
                <a:cs typeface="Calibri"/>
              </a:rPr>
              <a:t>	(</a:t>
            </a:r>
            <a:r>
              <a:rPr lang="cs-CZ" sz="1050" b="1" i="1" dirty="0" smtClean="0">
                <a:cs typeface="Calibri"/>
                <a:hlinkClick r:id="rId2"/>
              </a:rPr>
              <a:t>http://www.</a:t>
            </a:r>
            <a:r>
              <a:rPr lang="cs-CZ" sz="1050" b="1" i="1" dirty="0" err="1" smtClean="0">
                <a:cs typeface="Calibri"/>
                <a:hlinkClick r:id="rId2"/>
              </a:rPr>
              <a:t>youtube.com</a:t>
            </a:r>
            <a:r>
              <a:rPr lang="cs-CZ" sz="1050" b="1" i="1" dirty="0" smtClean="0">
                <a:cs typeface="Calibri"/>
                <a:hlinkClick r:id="rId2"/>
              </a:rPr>
              <a:t>/</a:t>
            </a:r>
            <a:r>
              <a:rPr lang="cs-CZ" sz="1050" b="1" i="1" dirty="0" err="1" smtClean="0">
                <a:cs typeface="Calibri"/>
                <a:hlinkClick r:id="rId2"/>
              </a:rPr>
              <a:t>watch</a:t>
            </a:r>
            <a:r>
              <a:rPr lang="cs-CZ" sz="1050" b="1" i="1" dirty="0" smtClean="0">
                <a:cs typeface="Calibri"/>
                <a:hlinkClick r:id="rId2"/>
              </a:rPr>
              <a:t>?v=zZV1C19hwKw</a:t>
            </a:r>
            <a:r>
              <a:rPr lang="cs-CZ" sz="1050" b="1" i="1" dirty="0" smtClean="0">
                <a:cs typeface="Calibri"/>
              </a:rPr>
              <a:t> ,  </a:t>
            </a:r>
            <a:r>
              <a:rPr lang="cs-CZ" sz="1050" b="1" i="1" dirty="0" smtClean="0">
                <a:cs typeface="Calibri"/>
                <a:hlinkClick r:id="rId3"/>
              </a:rPr>
              <a:t>http://www.</a:t>
            </a:r>
            <a:r>
              <a:rPr lang="cs-CZ" sz="1050" b="1" i="1" dirty="0" err="1" smtClean="0">
                <a:cs typeface="Calibri"/>
                <a:hlinkClick r:id="rId3"/>
              </a:rPr>
              <a:t>youtube.com</a:t>
            </a:r>
            <a:r>
              <a:rPr lang="cs-CZ" sz="1050" b="1" i="1" dirty="0" smtClean="0">
                <a:cs typeface="Calibri"/>
              </a:rPr>
              <a:t>)</a:t>
            </a:r>
          </a:p>
          <a:p>
            <a:pPr lvl="1">
              <a:buNone/>
            </a:pPr>
            <a:endParaRPr lang="cs-CZ" sz="1050" b="1" i="1" dirty="0" smtClean="0">
              <a:cs typeface="Calibri"/>
            </a:endParaRPr>
          </a:p>
          <a:p>
            <a:pPr lvl="1">
              <a:buNone/>
            </a:pPr>
            <a:endParaRPr lang="cs-CZ" sz="1050" b="1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Výroba a využití: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/>
              <a:t>LABORATORNÍ PŘÍPRAVA</a:t>
            </a:r>
          </a:p>
          <a:p>
            <a:pPr marL="1314450" lvl="2" indent="-457200">
              <a:buFont typeface="+mj-lt"/>
              <a:buAutoNum type="alphaLcParenR"/>
            </a:pPr>
            <a:r>
              <a:rPr lang="cs-CZ" dirty="0" smtClean="0"/>
              <a:t>Tepelný rozklad některých kyslíkatých solí a oxidů</a:t>
            </a:r>
          </a:p>
          <a:p>
            <a:pPr marL="1771650" lvl="3" indent="-457200">
              <a:buFont typeface="Courier New" pitchFamily="49" charset="0"/>
              <a:buChar char="o"/>
            </a:pPr>
            <a:r>
              <a:rPr lang="cs-CZ" sz="2400" u="sng" dirty="0" smtClean="0"/>
              <a:t>kyslíkaté soli</a:t>
            </a:r>
            <a:r>
              <a:rPr lang="cs-CZ" sz="2400" dirty="0" smtClean="0"/>
              <a:t>: chlorečnan sodný/draselný (použití katalyzátoru: MnO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), dusičnan sodný/draselný, a manganistan draselný  </a:t>
            </a:r>
          </a:p>
          <a:p>
            <a:pPr marL="2228850" lvl="4" indent="-457200"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2KClO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cs-CZ" sz="2400" b="1" dirty="0" smtClean="0"/>
              <a:t> 2KCl + 3O</a:t>
            </a:r>
            <a:r>
              <a:rPr lang="cs-CZ" sz="2400" b="1" baseline="-25000" dirty="0" smtClean="0"/>
              <a:t>2</a:t>
            </a:r>
          </a:p>
          <a:p>
            <a:pPr marL="2228850" lvl="4" indent="-457200">
              <a:buNone/>
            </a:pPr>
            <a:r>
              <a:rPr lang="cs-CZ" sz="2400" b="1" baseline="-25000" dirty="0" smtClean="0"/>
              <a:t>	</a:t>
            </a:r>
            <a:r>
              <a:rPr lang="cs-CZ" sz="2400" b="1" dirty="0" smtClean="0"/>
              <a:t>2KNO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cs-CZ" sz="2400" b="1" dirty="0" smtClean="0"/>
              <a:t> 2KNO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+ O</a:t>
            </a:r>
            <a:r>
              <a:rPr lang="cs-CZ" sz="2400" b="1" baseline="-25000" dirty="0" smtClean="0"/>
              <a:t>2</a:t>
            </a:r>
          </a:p>
          <a:p>
            <a:pPr marL="2228850" lvl="4" indent="-457200">
              <a:buNone/>
            </a:pPr>
            <a:r>
              <a:rPr lang="cs-CZ" sz="2400" b="1" baseline="-25000" dirty="0" smtClean="0"/>
              <a:t>	</a:t>
            </a:r>
            <a:r>
              <a:rPr lang="cs-CZ" sz="2400" b="1" dirty="0" smtClean="0"/>
              <a:t>2KMnO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cs-CZ" sz="2400" b="1" dirty="0" smtClean="0"/>
              <a:t> K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MnO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 + MnO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+ O</a:t>
            </a:r>
            <a:r>
              <a:rPr lang="cs-CZ" sz="2400" b="1" baseline="-25000" dirty="0" smtClean="0"/>
              <a:t>2</a:t>
            </a:r>
          </a:p>
          <a:p>
            <a:pPr marL="1771650" lvl="3" indent="-457200">
              <a:buNone/>
            </a:pPr>
            <a:endParaRPr lang="cs-CZ" sz="2400" b="1" baseline="-25000" dirty="0" smtClean="0"/>
          </a:p>
          <a:p>
            <a:pPr marL="1771650" lvl="3" indent="-457200">
              <a:buFont typeface="Courier New" pitchFamily="49" charset="0"/>
              <a:buChar char="o"/>
            </a:pPr>
            <a:r>
              <a:rPr lang="cs-CZ" sz="2400" u="sng" dirty="0" smtClean="0"/>
              <a:t>oxidy</a:t>
            </a:r>
            <a:r>
              <a:rPr lang="cs-CZ" sz="2400" dirty="0" smtClean="0"/>
              <a:t>: např. </a:t>
            </a:r>
            <a:r>
              <a:rPr lang="cs-CZ" sz="2400" dirty="0" smtClean="0"/>
              <a:t>oxidu </a:t>
            </a:r>
            <a:r>
              <a:rPr lang="cs-CZ" sz="2400" dirty="0" smtClean="0"/>
              <a:t>rtuťnatého a </a:t>
            </a:r>
            <a:r>
              <a:rPr lang="cs-CZ" sz="2400" dirty="0" smtClean="0"/>
              <a:t>oxidu </a:t>
            </a:r>
            <a:r>
              <a:rPr lang="cs-CZ" sz="2400" dirty="0" smtClean="0"/>
              <a:t>stříbrného</a:t>
            </a:r>
          </a:p>
          <a:p>
            <a:pPr marL="1771650" lvl="3" indent="-457200">
              <a:buNone/>
            </a:pPr>
            <a:r>
              <a:rPr lang="cs-CZ" sz="2400" b="1" dirty="0" smtClean="0"/>
              <a:t>	</a:t>
            </a:r>
            <a:r>
              <a:rPr lang="pt-BR" sz="2400" b="1" dirty="0" smtClean="0"/>
              <a:t>2 HgO</a:t>
            </a:r>
            <a:r>
              <a:rPr lang="cs-CZ" sz="2400" b="1" dirty="0" smtClean="0"/>
              <a:t>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pt-BR" sz="2400" b="1" dirty="0" smtClean="0"/>
              <a:t> 2 Hg + O</a:t>
            </a:r>
            <a:r>
              <a:rPr lang="pt-BR" sz="2400" b="1" baseline="-25000" dirty="0" smtClean="0"/>
              <a:t>2</a:t>
            </a:r>
            <a:r>
              <a:rPr lang="cs-CZ" sz="2400" b="1" baseline="-25000" dirty="0" smtClean="0"/>
              <a:t>		</a:t>
            </a:r>
            <a:r>
              <a:rPr lang="cs-CZ" sz="2400" b="1" dirty="0" smtClean="0"/>
              <a:t>2Ag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cs-CZ" sz="2400" b="1" dirty="0" smtClean="0"/>
              <a:t> 4Ag + O</a:t>
            </a:r>
            <a:r>
              <a:rPr lang="cs-CZ" sz="2400" b="1" baseline="-25000" dirty="0" smtClean="0"/>
              <a:t>2</a:t>
            </a:r>
            <a:r>
              <a:rPr lang="cs-CZ" sz="2400" b="1" dirty="0" smtClean="0">
                <a:cs typeface="Calibri"/>
              </a:rPr>
              <a:t>                </a:t>
            </a: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Výroba a využití: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/>
              <a:t>LABORATORNÍ PŘÍPRAVA</a:t>
            </a:r>
          </a:p>
          <a:p>
            <a:pPr marL="1314450" lvl="2" indent="-457200">
              <a:buFont typeface="+mj-lt"/>
              <a:buAutoNum type="alphaLcParenR"/>
            </a:pPr>
            <a:r>
              <a:rPr lang="cs-CZ" dirty="0" smtClean="0"/>
              <a:t>Tepelný rozklad některých kyslíkatých solí a oxidů</a:t>
            </a:r>
          </a:p>
          <a:p>
            <a:pPr marL="1771650" lvl="3" indent="-457200">
              <a:buNone/>
            </a:pPr>
            <a:endParaRPr lang="cs-CZ" dirty="0" smtClean="0"/>
          </a:p>
          <a:p>
            <a:pPr marL="1314450" lvl="2" indent="-457200">
              <a:buFont typeface="+mj-lt"/>
              <a:buAutoNum type="alphaLcParenR"/>
            </a:pPr>
            <a:r>
              <a:rPr lang="cs-CZ" dirty="0" smtClean="0"/>
              <a:t>Katalytický rozklad vodného roztoku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 (použití katalyzátoru: MnO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pPr marL="2228850" lvl="4" indent="-457200">
              <a:buNone/>
            </a:pPr>
            <a:r>
              <a:rPr lang="cs-CZ" sz="2400" b="1" dirty="0" smtClean="0"/>
              <a:t>	</a:t>
            </a:r>
            <a:r>
              <a:rPr lang="pt-BR" sz="2400" b="1" dirty="0" smtClean="0"/>
              <a:t>2 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cs-CZ" sz="2400" b="1" baseline="-25000" dirty="0" smtClean="0"/>
              <a:t> </a:t>
            </a:r>
            <a:r>
              <a:rPr lang="cs-CZ" sz="2400" b="1" dirty="0" smtClean="0">
                <a:latin typeface="Arial"/>
                <a:cs typeface="Arial"/>
              </a:rPr>
              <a:t>→</a:t>
            </a:r>
            <a:r>
              <a:rPr lang="pt-BR" sz="2400" b="1" dirty="0" smtClean="0"/>
              <a:t> 2 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 + O</a:t>
            </a:r>
            <a:r>
              <a:rPr lang="pt-BR" sz="2400" b="1" baseline="-25000" dirty="0" smtClean="0"/>
              <a:t>2</a:t>
            </a:r>
            <a:endParaRPr lang="cs-CZ" sz="2400" b="1" baseline="-25000" dirty="0" smtClean="0"/>
          </a:p>
          <a:p>
            <a:pPr marL="1771650" lvl="3" indent="-457200">
              <a:buNone/>
            </a:pPr>
            <a:r>
              <a:rPr lang="cs-CZ" sz="1800" b="1" dirty="0" smtClean="0"/>
              <a:t>(</a:t>
            </a:r>
            <a:r>
              <a:rPr lang="cs-CZ" sz="1800" b="1" dirty="0" smtClean="0">
                <a:hlinkClick r:id="rId2"/>
              </a:rPr>
              <a:t>http://www.</a:t>
            </a:r>
            <a:r>
              <a:rPr lang="cs-CZ" sz="1800" b="1" dirty="0" err="1" smtClean="0">
                <a:hlinkClick r:id="rId2"/>
              </a:rPr>
              <a:t>studiumchemie.cz</a:t>
            </a:r>
            <a:r>
              <a:rPr lang="cs-CZ" sz="1800" b="1" dirty="0" smtClean="0">
                <a:hlinkClick r:id="rId2"/>
              </a:rPr>
              <a:t>/pokus.</a:t>
            </a:r>
            <a:r>
              <a:rPr lang="cs-CZ" sz="1800" b="1" dirty="0" err="1" smtClean="0">
                <a:hlinkClick r:id="rId2"/>
              </a:rPr>
              <a:t>php</a:t>
            </a:r>
            <a:r>
              <a:rPr lang="cs-CZ" sz="1800" b="1" dirty="0" smtClean="0">
                <a:hlinkClick r:id="rId2"/>
              </a:rPr>
              <a:t>?id=54</a:t>
            </a:r>
            <a:r>
              <a:rPr lang="cs-CZ" sz="1800" b="1" dirty="0" smtClean="0"/>
              <a:t>)</a:t>
            </a:r>
          </a:p>
          <a:p>
            <a:pPr marL="1771650" lvl="3" indent="-457200">
              <a:buNone/>
            </a:pPr>
            <a:endParaRPr lang="cs-CZ" sz="1800" b="1" dirty="0" smtClean="0"/>
          </a:p>
          <a:p>
            <a:pPr marL="1314450" lvl="2" indent="-457200">
              <a:buFont typeface="+mj-lt"/>
              <a:buAutoNum type="alphaLcParenR"/>
            </a:pPr>
            <a:r>
              <a:rPr lang="cs-CZ" dirty="0" smtClean="0"/>
              <a:t>Elektrolýza zředěného roztoku </a:t>
            </a:r>
            <a:r>
              <a:rPr lang="cs-CZ" dirty="0" err="1" smtClean="0"/>
              <a:t>kys</a:t>
            </a:r>
            <a:r>
              <a:rPr lang="cs-CZ" dirty="0" smtClean="0"/>
              <a:t>. sírové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>
                <a:solidFill>
                  <a:srgbClr val="001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Kyslík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236"/>
                </a:solidFill>
              </a:rPr>
              <a:t>Výroba a využití: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/>
              <a:t>LABORATORNÍ PŘÍPRAVA</a:t>
            </a:r>
          </a:p>
          <a:p>
            <a:pPr marL="1314450" lvl="2" indent="-457200">
              <a:buNone/>
            </a:pPr>
            <a:endParaRPr lang="cs-CZ" sz="18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/>
              <a:t>PRŮMYSLOVÁ </a:t>
            </a:r>
            <a:r>
              <a:rPr lang="cs-CZ" b="1" dirty="0" smtClean="0"/>
              <a:t>VÝROBA</a:t>
            </a:r>
          </a:p>
          <a:p>
            <a:pPr marL="1314450" lvl="2" indent="-457200">
              <a:buFont typeface="Courier New" pitchFamily="49" charset="0"/>
              <a:buChar char="o"/>
            </a:pPr>
            <a:r>
              <a:rPr lang="cs-CZ" dirty="0" smtClean="0"/>
              <a:t>Založena na frakční destilací kapalného vzduchu (dusík s bodem varu -196°C je těkavější než kyslík vroucí při -183°C).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638</Words>
  <Application>Microsoft Office PowerPoint</Application>
  <PresentationFormat>Předvádění na obrazovce (4:3)</PresentationFormat>
  <Paragraphs>298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Kyslík</vt:lpstr>
      <vt:lpstr>Kyslík </vt:lpstr>
      <vt:lpstr>Kyslík </vt:lpstr>
      <vt:lpstr>Kyslík </vt:lpstr>
      <vt:lpstr>Kyslík </vt:lpstr>
      <vt:lpstr> Kyslík </vt:lpstr>
      <vt:lpstr> Kyslík </vt:lpstr>
      <vt:lpstr> Kyslík </vt:lpstr>
      <vt:lpstr> Kyslík </vt:lpstr>
      <vt:lpstr> Kyslík </vt:lpstr>
      <vt:lpstr> Kyslík </vt:lpstr>
      <vt:lpstr> Kyslík</vt:lpstr>
      <vt:lpstr> Sloučeniny kyslíku </vt:lpstr>
      <vt:lpstr> Sloučeniny kyslíku </vt:lpstr>
      <vt:lpstr> Sloučeniny kyslíku </vt:lpstr>
      <vt:lpstr> Sloučeniny kyslíku </vt:lpstr>
      <vt:lpstr> Sloučeniny kyslíku </vt:lpstr>
      <vt:lpstr> Sloučeniny kyslíku </vt:lpstr>
      <vt:lpstr> Sloučeniny kyslíku </vt:lpstr>
      <vt:lpstr> Sloučeniny kyslíku </vt:lpstr>
      <vt:lpstr> Sloučeniny kyslíku </vt:lpstr>
      <vt:lpstr> Sloučeniny kyslíku </vt:lpstr>
      <vt:lpstr>Použité zdroje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Alenka</dc:creator>
  <cp:lastModifiedBy>Učitel</cp:lastModifiedBy>
  <cp:revision>33</cp:revision>
  <dcterms:created xsi:type="dcterms:W3CDTF">2012-03-01T09:11:06Z</dcterms:created>
  <dcterms:modified xsi:type="dcterms:W3CDTF">2012-05-03T17:08:51Z</dcterms:modified>
</cp:coreProperties>
</file>