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2"/>
  </p:notesMasterIdLst>
  <p:sldIdLst>
    <p:sldId id="256" r:id="rId2"/>
    <p:sldId id="322" r:id="rId3"/>
    <p:sldId id="323" r:id="rId4"/>
    <p:sldId id="321" r:id="rId5"/>
    <p:sldId id="324" r:id="rId6"/>
    <p:sldId id="325" r:id="rId7"/>
    <p:sldId id="326" r:id="rId8"/>
    <p:sldId id="327" r:id="rId9"/>
    <p:sldId id="329" r:id="rId10"/>
    <p:sldId id="328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66"/>
    <a:srgbClr val="99FF66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405" autoAdjust="0"/>
    <p:restoredTop sz="94660"/>
  </p:normalViewPr>
  <p:slideViewPr>
    <p:cSldViewPr>
      <p:cViewPr varScale="1">
        <p:scale>
          <a:sx n="104" d="100"/>
          <a:sy n="104" d="100"/>
        </p:scale>
        <p:origin x="-8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72944B2-A439-4824-98E8-D9E345F2C87C}" type="datetimeFigureOut">
              <a:rPr lang="cs-CZ"/>
              <a:pPr>
                <a:defRPr/>
              </a:pPr>
              <a:t>29.3.2012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39B6253-53E3-4E46-9B10-7DE6841627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CDB282A-9DC6-45BC-BE39-29E270D9D07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74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9C5CA8-3F16-4F19-821B-CAAE89DB662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C4CC0-CF82-43CE-8261-4197FBADF118}" type="datetimeFigureOut">
              <a:rPr lang="en-US"/>
              <a:pPr>
                <a:defRPr/>
              </a:pPr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A153C-B675-406A-BEF7-8EEC18E13C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FA91B-CC70-43A1-BDC4-20AF669A82F6}" type="datetimeFigureOut">
              <a:rPr lang="en-US"/>
              <a:pPr>
                <a:defRPr/>
              </a:pPr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B1D3F-1787-403E-AC7B-992868735A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5FC41-44CF-4BB2-84C8-36DD3097E2F9}" type="datetimeFigureOut">
              <a:rPr lang="en-US"/>
              <a:pPr>
                <a:defRPr/>
              </a:pPr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28FFC-C157-4AB9-B534-B79699C11E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383F1-D564-422C-B6DD-5BC3FD9455CA}" type="datetimeFigureOut">
              <a:rPr lang="en-US"/>
              <a:pPr>
                <a:defRPr/>
              </a:pPr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D6C50-9A20-4ECC-8BFB-660E9AC8A7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BBB74-1F7F-4A54-ABD1-6A427052EB9E}" type="datetimeFigureOut">
              <a:rPr lang="en-US"/>
              <a:pPr>
                <a:defRPr/>
              </a:pPr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BB84C-A17B-4954-B9B9-0ABF0C58CE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6F44A-EC4F-4630-8B6A-38559F2853D3}" type="datetimeFigureOut">
              <a:rPr lang="en-US"/>
              <a:pPr>
                <a:defRPr/>
              </a:pPr>
              <a:t>3/29/2012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4F818-F790-46F3-95AA-5DF1CDE4A9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FC349-4CB0-4F1D-BAD2-1FA12DD232C8}" type="datetimeFigureOut">
              <a:rPr lang="en-US"/>
              <a:pPr>
                <a:defRPr/>
              </a:pPr>
              <a:t>3/29/2012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2B8E6-59ED-4532-83C9-6B0A337314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0B331-7891-44F4-81CE-01D9325F4832}" type="datetimeFigureOut">
              <a:rPr lang="en-US"/>
              <a:pPr>
                <a:defRPr/>
              </a:pPr>
              <a:t>3/29/2012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A00A7-FDA0-4071-AD7E-5CDB100954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56D98-D0DF-41D7-87B4-552091915420}" type="datetimeFigureOut">
              <a:rPr lang="en-US"/>
              <a:pPr>
                <a:defRPr/>
              </a:pPr>
              <a:t>3/29/2012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B016A-3894-4E71-B4A7-B0124200F9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A43C2-24A9-4DEA-8C73-2697DD58C6E3}" type="datetimeFigureOut">
              <a:rPr lang="en-US"/>
              <a:pPr>
                <a:defRPr/>
              </a:pPr>
              <a:t>3/29/2012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F2A80-F5F7-4950-8E30-6B255D022A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59508-7319-4BAD-9EA0-6D8F90030FEC}" type="datetimeFigureOut">
              <a:rPr lang="en-US"/>
              <a:pPr>
                <a:defRPr/>
              </a:pPr>
              <a:t>3/29/2012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5E532-B89A-499B-84AA-77441F5F6D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B2E389"/>
            </a:gs>
            <a:gs pos="100000">
              <a:srgbClr val="87AD68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cs-CZ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826C5BB-0E14-498D-A2E8-BBCE6AC6B93B}" type="datetimeFigureOut">
              <a:rPr lang="en-US"/>
              <a:pPr>
                <a:defRPr/>
              </a:pPr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76FB64D-3BE3-474F-9797-DA7B1D571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5" descr="list-rostliny-fotosynteza.jp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0" y="1905"/>
            <a:ext cx="9144000" cy="68560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1343547">
            <a:off x="871774" y="2474339"/>
            <a:ext cx="8077200" cy="1622425"/>
          </a:xfrm>
        </p:spPr>
        <p:txBody>
          <a:bodyPr rtlCol="0">
            <a:no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sz="9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Fotosyntéza</a:t>
            </a:r>
            <a:endParaRPr lang="cs-CZ" sz="9600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4"/>
          <p:cNvSpPr>
            <a:spLocks/>
          </p:cNvSpPr>
          <p:nvPr/>
        </p:nvSpPr>
        <p:spPr bwMode="auto">
          <a:xfrm>
            <a:off x="457200" y="274638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400">
                <a:latin typeface="Calibri" pitchFamily="34" charset="0"/>
              </a:rPr>
              <a:t>Fotosyntéza</a:t>
            </a:r>
          </a:p>
        </p:txBody>
      </p:sp>
      <p:pic>
        <p:nvPicPr>
          <p:cNvPr id="25602" name="Picture 5" descr="fotosy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219200"/>
            <a:ext cx="5334000" cy="515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752600" y="6477000"/>
            <a:ext cx="3352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000">
                <a:solidFill>
                  <a:srgbClr val="CCFF66"/>
                </a:solidFill>
              </a:rPr>
              <a:t>http://www.sszdra-karvina.cz/bunka/bi/05met/metfs.htm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4"/>
          <p:cNvSpPr>
            <a:spLocks/>
          </p:cNvSpPr>
          <p:nvPr/>
        </p:nvSpPr>
        <p:spPr bwMode="auto">
          <a:xfrm>
            <a:off x="457200" y="274638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400">
                <a:latin typeface="Calibri" pitchFamily="34" charset="0"/>
              </a:rPr>
              <a:t>Fotosyntéza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>
          <a:xfrm>
            <a:off x="381000" y="2514600"/>
            <a:ext cx="8229600" cy="36576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sz="3000" smtClean="0"/>
              <a:t>probíhá u fototrofních organismů</a:t>
            </a:r>
          </a:p>
          <a:p>
            <a:pPr eaLnBrk="1" hangingPunct="1">
              <a:lnSpc>
                <a:spcPct val="130000"/>
              </a:lnSpc>
            </a:pPr>
            <a:r>
              <a:rPr lang="cs-CZ" sz="3000" smtClean="0"/>
              <a:t>biochemický proces</a:t>
            </a:r>
          </a:p>
          <a:p>
            <a:pPr eaLnBrk="1" hangingPunct="1"/>
            <a:r>
              <a:rPr lang="cs-CZ" sz="3000" smtClean="0"/>
              <a:t>světelná energie fotonů se přeměňuje na energii chemických vazeb</a:t>
            </a:r>
          </a:p>
          <a:p>
            <a:pPr eaLnBrk="1" hangingPunct="1">
              <a:lnSpc>
                <a:spcPct val="110000"/>
              </a:lnSpc>
            </a:pPr>
            <a:r>
              <a:rPr lang="cs-CZ" sz="3000" smtClean="0"/>
              <a:t> z jednoduchých anorganických látek vznikají látky organické</a:t>
            </a: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685800" y="1371600"/>
            <a:ext cx="7848600" cy="519113"/>
          </a:xfrm>
          <a:prstGeom prst="rect">
            <a:avLst/>
          </a:prstGeom>
          <a:solidFill>
            <a:srgbClr val="CC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cs-CZ" sz="2800"/>
              <a:t>6 CO</a:t>
            </a:r>
            <a:r>
              <a:rPr lang="cs-CZ" sz="2800" baseline="-25000"/>
              <a:t>2</a:t>
            </a:r>
            <a:r>
              <a:rPr lang="cs-CZ" sz="2800"/>
              <a:t> + 12 H</a:t>
            </a:r>
            <a:r>
              <a:rPr lang="cs-CZ" sz="2800" baseline="-25000"/>
              <a:t>2</a:t>
            </a:r>
            <a:r>
              <a:rPr lang="cs-CZ" sz="2800"/>
              <a:t>O           C</a:t>
            </a:r>
            <a:r>
              <a:rPr lang="cs-CZ" sz="2800" baseline="-25000"/>
              <a:t>6</a:t>
            </a:r>
            <a:r>
              <a:rPr lang="cs-CZ" sz="2800"/>
              <a:t>H</a:t>
            </a:r>
            <a:r>
              <a:rPr lang="cs-CZ" sz="2800" baseline="-25000"/>
              <a:t>12</a:t>
            </a:r>
            <a:r>
              <a:rPr lang="cs-CZ" sz="2800"/>
              <a:t>O</a:t>
            </a:r>
            <a:r>
              <a:rPr lang="cs-CZ" sz="2800" baseline="-25000"/>
              <a:t>6</a:t>
            </a:r>
            <a:r>
              <a:rPr lang="cs-CZ" sz="2800"/>
              <a:t> + 6 O</a:t>
            </a:r>
            <a:r>
              <a:rPr lang="cs-CZ" sz="2800" baseline="-25000"/>
              <a:t>2</a:t>
            </a:r>
            <a:r>
              <a:rPr lang="cs-CZ" sz="2800"/>
              <a:t> + 6 H</a:t>
            </a:r>
            <a:r>
              <a:rPr lang="cs-CZ" sz="2800" baseline="-25000"/>
              <a:t>2</a:t>
            </a:r>
            <a:r>
              <a:rPr lang="cs-CZ" sz="2800"/>
              <a:t>O</a:t>
            </a:r>
          </a:p>
        </p:txBody>
      </p:sp>
      <p:sp>
        <p:nvSpPr>
          <p:cNvPr id="16388" name="Line 7"/>
          <p:cNvSpPr>
            <a:spLocks noChangeShapeType="1"/>
          </p:cNvSpPr>
          <p:nvPr/>
        </p:nvSpPr>
        <p:spPr bwMode="auto">
          <a:xfrm>
            <a:off x="3657600" y="1676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sz="3000" smtClean="0"/>
              <a:t>Dvě fáze:</a:t>
            </a:r>
          </a:p>
          <a:p>
            <a:pPr eaLnBrk="1" hangingPunct="1"/>
            <a:r>
              <a:rPr lang="cs-CZ" sz="3000" u="sng" smtClean="0">
                <a:solidFill>
                  <a:srgbClr val="CCFF66"/>
                </a:solidFill>
              </a:rPr>
              <a:t>světelná (primární)</a:t>
            </a:r>
            <a:r>
              <a:rPr lang="cs-CZ" sz="3000" smtClean="0">
                <a:solidFill>
                  <a:srgbClr val="CCFF66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2400" smtClean="0"/>
              <a:t>v tylakoidech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2400" smtClean="0"/>
              <a:t>závislá na světle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2400" smtClean="0"/>
              <a:t>fotosystém I a II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2400" smtClean="0"/>
              <a:t>vznik ATP, NADPH+H</a:t>
            </a:r>
            <a:r>
              <a:rPr lang="cs-CZ" sz="2400" baseline="30000" smtClean="0"/>
              <a:t>+</a:t>
            </a:r>
            <a:r>
              <a:rPr lang="cs-CZ" sz="2400" smtClean="0"/>
              <a:t>, O</a:t>
            </a:r>
            <a:r>
              <a:rPr lang="cs-CZ" sz="2400" baseline="-25000" smtClean="0"/>
              <a:t>2</a:t>
            </a:r>
          </a:p>
          <a:p>
            <a:pPr eaLnBrk="1" hangingPunct="1">
              <a:buFont typeface="Arial" charset="0"/>
              <a:buNone/>
            </a:pPr>
            <a:endParaRPr lang="cs-CZ" sz="2400" smtClean="0"/>
          </a:p>
          <a:p>
            <a:pPr eaLnBrk="1" hangingPunct="1"/>
            <a:r>
              <a:rPr lang="cs-CZ" sz="3000" u="sng" smtClean="0">
                <a:solidFill>
                  <a:srgbClr val="CCFF66"/>
                </a:solidFill>
              </a:rPr>
              <a:t>temnostní (sekundární)</a:t>
            </a:r>
          </a:p>
          <a:p>
            <a:pPr eaLnBrk="1" hangingPunct="1">
              <a:buFont typeface="Arial" charset="0"/>
              <a:buNone/>
            </a:pPr>
            <a:endParaRPr lang="cs-CZ" sz="3000" u="sng" smtClean="0">
              <a:solidFill>
                <a:srgbClr val="CCFF66"/>
              </a:solidFill>
            </a:endParaRPr>
          </a:p>
        </p:txBody>
      </p:sp>
      <p:sp>
        <p:nvSpPr>
          <p:cNvPr id="17410" name="Rectangle 4"/>
          <p:cNvSpPr>
            <a:spLocks/>
          </p:cNvSpPr>
          <p:nvPr/>
        </p:nvSpPr>
        <p:spPr bwMode="auto">
          <a:xfrm>
            <a:off x="457200" y="274638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400">
                <a:latin typeface="Calibri" pitchFamily="34" charset="0"/>
              </a:rPr>
              <a:t>Fotosyntéza</a:t>
            </a:r>
          </a:p>
        </p:txBody>
      </p:sp>
      <p:pic>
        <p:nvPicPr>
          <p:cNvPr id="17411" name="Picture 4" descr="220px-Simple_photosynthesis_overview_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1524000"/>
            <a:ext cx="3328988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5181600" y="5791200"/>
            <a:ext cx="342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000" u="sng">
                <a:solidFill>
                  <a:srgbClr val="CCFF66"/>
                </a:solidFill>
              </a:rPr>
              <a:t>http://www.infozivapriroda.estranky.cz/clanky/rostliny.html</a:t>
            </a:r>
            <a:r>
              <a:rPr lang="cs-CZ" u="sng"/>
              <a:t>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5" descr="list-rostliny-fotosynteza.jp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0" y="1905"/>
            <a:ext cx="9144000" cy="68560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1343547">
            <a:off x="871774" y="2474339"/>
            <a:ext cx="8077200" cy="1622425"/>
          </a:xfrm>
        </p:spPr>
        <p:txBody>
          <a:bodyPr rtlCol="0">
            <a:no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sz="9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Fotosyntéza</a:t>
            </a:r>
            <a:endParaRPr lang="cs-CZ" sz="9600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 rot="21284446">
            <a:off x="2924738" y="4360894"/>
            <a:ext cx="5410200" cy="88423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Batang" pitchFamily="18" charset="-127"/>
                <a:cs typeface="+mj-cs"/>
              </a:rPr>
              <a:t>Temnostní</a:t>
            </a:r>
            <a:r>
              <a:rPr lang="cs-CZ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Batang" pitchFamily="18" charset="-127"/>
                <a:cs typeface="+mj-cs"/>
              </a:rPr>
              <a:t>  fáze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 smtClean="0"/>
              <a:t>probíhá ve </a:t>
            </a:r>
            <a:r>
              <a:rPr lang="cs-CZ" sz="2800" smtClean="0">
                <a:solidFill>
                  <a:srgbClr val="CCFF66"/>
                </a:solidFill>
              </a:rPr>
              <a:t>stromatu</a:t>
            </a:r>
            <a:r>
              <a:rPr lang="cs-CZ" sz="2800" smtClean="0"/>
              <a:t> </a:t>
            </a:r>
            <a:endParaRPr lang="cs-CZ" sz="2800" smtClean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cs-CZ" sz="2800" smtClean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cs-CZ" sz="2800" smtClean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cs-CZ" sz="280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cs-CZ" sz="2800" smtClean="0">
                <a:solidFill>
                  <a:srgbClr val="CCFF66"/>
                </a:solidFill>
              </a:rPr>
              <a:t>ne</a:t>
            </a:r>
            <a:r>
              <a:rPr lang="cs-CZ" sz="2800" smtClean="0"/>
              <a:t>vyžaduje světelnou energii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sz="2800" smtClean="0"/>
          </a:p>
          <a:p>
            <a:pPr>
              <a:lnSpc>
                <a:spcPct val="90000"/>
              </a:lnSpc>
            </a:pPr>
            <a:r>
              <a:rPr lang="cs-CZ" sz="2800" smtClean="0"/>
              <a:t>syntéza sacharidů z CO</a:t>
            </a:r>
            <a:r>
              <a:rPr lang="cs-CZ" sz="2800" baseline="-25000" smtClean="0"/>
              <a:t>2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2800" smtClean="0"/>
              <a:t>     - využití </a:t>
            </a:r>
            <a:r>
              <a:rPr lang="cs-CZ" sz="2400" b="1" smtClean="0">
                <a:solidFill>
                  <a:srgbClr val="CCFF66"/>
                </a:solidFill>
              </a:rPr>
              <a:t>NADPH+H</a:t>
            </a:r>
            <a:r>
              <a:rPr lang="cs-CZ" sz="2400" b="1" baseline="30000" smtClean="0">
                <a:solidFill>
                  <a:srgbClr val="CCFF66"/>
                </a:solidFill>
              </a:rPr>
              <a:t>+</a:t>
            </a:r>
            <a:r>
              <a:rPr lang="cs-CZ" sz="2400" smtClean="0"/>
              <a:t>  = redukční činidlo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2800" smtClean="0"/>
              <a:t>     - využití </a:t>
            </a:r>
            <a:r>
              <a:rPr lang="cs-CZ" sz="2800" b="1" smtClean="0">
                <a:solidFill>
                  <a:srgbClr val="CCFF66"/>
                </a:solidFill>
              </a:rPr>
              <a:t>ATP</a:t>
            </a:r>
            <a:r>
              <a:rPr lang="cs-CZ" sz="2800" smtClean="0"/>
              <a:t>  </a:t>
            </a:r>
            <a:r>
              <a:rPr lang="cs-CZ" sz="2400" smtClean="0"/>
              <a:t>= zdroj energie</a:t>
            </a:r>
          </a:p>
          <a:p>
            <a:pPr>
              <a:lnSpc>
                <a:spcPct val="90000"/>
              </a:lnSpc>
            </a:pPr>
            <a:endParaRPr lang="cs-CZ" sz="2400" smtClean="0"/>
          </a:p>
        </p:txBody>
      </p:sp>
      <p:sp>
        <p:nvSpPr>
          <p:cNvPr id="20482" name="Rectangle 4"/>
          <p:cNvSpPr>
            <a:spLocks/>
          </p:cNvSpPr>
          <p:nvPr/>
        </p:nvSpPr>
        <p:spPr bwMode="auto">
          <a:xfrm>
            <a:off x="457200" y="274638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400">
                <a:latin typeface="Calibri" pitchFamily="34" charset="0"/>
              </a:rPr>
              <a:t>Fotosyntéza – temnostní fáze</a:t>
            </a:r>
          </a:p>
        </p:txBody>
      </p:sp>
      <p:pic>
        <p:nvPicPr>
          <p:cNvPr id="20485" name="Picture 5" descr="rys105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1219200"/>
            <a:ext cx="3124200" cy="1784350"/>
          </a:xfrm>
          <a:prstGeom prst="rect">
            <a:avLst/>
          </a:prstGeom>
          <a:noFill/>
        </p:spPr>
      </p:pic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4572000" y="2895600"/>
            <a:ext cx="373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       6    5     4     3       2         1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6248400" y="3352800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000">
                <a:solidFill>
                  <a:srgbClr val="CCFF66"/>
                </a:solidFill>
              </a:rPr>
              <a:t>http://www.tropickazver.estranky.cz/clanky/rostliny/bunka.html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cs-CZ" smtClean="0"/>
              <a:t>Známy jsou 3 cykly fixace CO</a:t>
            </a:r>
            <a:r>
              <a:rPr lang="cs-CZ" baseline="-25000" smtClean="0"/>
              <a:t>2 </a:t>
            </a:r>
          </a:p>
          <a:p>
            <a:pPr>
              <a:buFont typeface="Arial" charset="0"/>
              <a:buNone/>
            </a:pPr>
            <a:endParaRPr lang="cs-CZ" baseline="-25000" smtClean="0"/>
          </a:p>
          <a:p>
            <a:pPr>
              <a:lnSpc>
                <a:spcPct val="150000"/>
              </a:lnSpc>
            </a:pPr>
            <a:r>
              <a:rPr lang="cs-CZ" smtClean="0"/>
              <a:t>Calvinův cyklus ( </a:t>
            </a:r>
            <a:r>
              <a:rPr lang="cs-CZ" smtClean="0">
                <a:solidFill>
                  <a:srgbClr val="CCFF66"/>
                </a:solidFill>
              </a:rPr>
              <a:t>C</a:t>
            </a:r>
            <a:r>
              <a:rPr lang="cs-CZ" baseline="-25000" smtClean="0">
                <a:solidFill>
                  <a:srgbClr val="CCFF66"/>
                </a:solidFill>
              </a:rPr>
              <a:t>3</a:t>
            </a:r>
            <a:r>
              <a:rPr lang="cs-CZ" smtClean="0">
                <a:solidFill>
                  <a:srgbClr val="CCFF66"/>
                </a:solidFill>
              </a:rPr>
              <a:t> cyklus</a:t>
            </a:r>
            <a:r>
              <a:rPr lang="cs-CZ" smtClean="0"/>
              <a:t>)</a:t>
            </a:r>
          </a:p>
          <a:p>
            <a:pPr>
              <a:lnSpc>
                <a:spcPct val="150000"/>
              </a:lnSpc>
            </a:pPr>
            <a:r>
              <a:rPr lang="cs-CZ" smtClean="0"/>
              <a:t>Hatch-Slackův cyklus (</a:t>
            </a:r>
            <a:r>
              <a:rPr lang="cs-CZ" smtClean="0">
                <a:solidFill>
                  <a:srgbClr val="CCFF66"/>
                </a:solidFill>
              </a:rPr>
              <a:t>C</a:t>
            </a:r>
            <a:r>
              <a:rPr lang="cs-CZ" baseline="-25000" smtClean="0">
                <a:solidFill>
                  <a:srgbClr val="CCFF66"/>
                </a:solidFill>
              </a:rPr>
              <a:t>4</a:t>
            </a:r>
            <a:r>
              <a:rPr lang="cs-CZ" smtClean="0">
                <a:solidFill>
                  <a:srgbClr val="CCFF66"/>
                </a:solidFill>
              </a:rPr>
              <a:t> cyklus</a:t>
            </a:r>
            <a:r>
              <a:rPr lang="cs-CZ" smtClean="0"/>
              <a:t>)</a:t>
            </a:r>
          </a:p>
          <a:p>
            <a:pPr>
              <a:lnSpc>
                <a:spcPct val="150000"/>
              </a:lnSpc>
            </a:pPr>
            <a:r>
              <a:rPr lang="cs-CZ" smtClean="0"/>
              <a:t>CAM cyklus</a:t>
            </a:r>
          </a:p>
          <a:p>
            <a:pPr>
              <a:buFont typeface="Arial" charset="0"/>
              <a:buNone/>
            </a:pPr>
            <a:endParaRPr lang="cs-CZ" baseline="-25000" smtClean="0"/>
          </a:p>
        </p:txBody>
      </p:sp>
      <p:sp>
        <p:nvSpPr>
          <p:cNvPr id="21506" name="Rectangle 4"/>
          <p:cNvSpPr>
            <a:spLocks/>
          </p:cNvSpPr>
          <p:nvPr/>
        </p:nvSpPr>
        <p:spPr bwMode="auto">
          <a:xfrm>
            <a:off x="457200" y="274638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400">
                <a:latin typeface="Calibri" pitchFamily="34" charset="0"/>
              </a:rPr>
              <a:t>Fotosyntéza – temnostní fáze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4"/>
          <p:cNvSpPr>
            <a:spLocks/>
          </p:cNvSpPr>
          <p:nvPr/>
        </p:nvSpPr>
        <p:spPr bwMode="auto">
          <a:xfrm>
            <a:off x="457200" y="274638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400">
                <a:latin typeface="Calibri" pitchFamily="34" charset="0"/>
              </a:rPr>
              <a:t>Calvinův cyklus</a:t>
            </a:r>
          </a:p>
        </p:txBody>
      </p:sp>
      <p:pic>
        <p:nvPicPr>
          <p:cNvPr id="22530" name="Picture 5" descr="793px-Calvin_cycle_(cs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354138"/>
            <a:ext cx="6519863" cy="493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04800" y="6400800"/>
            <a:ext cx="3276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000">
                <a:solidFill>
                  <a:srgbClr val="CCFF66"/>
                </a:solidFill>
              </a:rPr>
              <a:t>http://cs.wikipedia.org/wiki/Calvin%C5%AFv_cyklus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3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cs-CZ" smtClean="0"/>
              <a:t>3 fáze:</a:t>
            </a:r>
          </a:p>
          <a:p>
            <a:r>
              <a:rPr lang="cs-CZ" smtClean="0">
                <a:solidFill>
                  <a:srgbClr val="CCFF66"/>
                </a:solidFill>
              </a:rPr>
              <a:t>Fixace CO</a:t>
            </a:r>
            <a:r>
              <a:rPr lang="cs-CZ" baseline="-25000" smtClean="0">
                <a:solidFill>
                  <a:srgbClr val="CCFF66"/>
                </a:solidFill>
              </a:rPr>
              <a:t>2</a:t>
            </a:r>
          </a:p>
          <a:p>
            <a:pPr>
              <a:buFont typeface="Arial" charset="0"/>
              <a:buNone/>
            </a:pPr>
            <a:r>
              <a:rPr lang="cs-CZ" sz="2800" smtClean="0"/>
              <a:t>- převedení molekuly CO</a:t>
            </a:r>
            <a:r>
              <a:rPr lang="cs-CZ" sz="2800" baseline="-25000" smtClean="0"/>
              <a:t>2 </a:t>
            </a:r>
            <a:r>
              <a:rPr lang="cs-CZ" sz="2800" smtClean="0"/>
              <a:t>na 3-fosfoglycerát</a:t>
            </a:r>
          </a:p>
          <a:p>
            <a:r>
              <a:rPr lang="cs-CZ" smtClean="0">
                <a:solidFill>
                  <a:srgbClr val="CCFF66"/>
                </a:solidFill>
              </a:rPr>
              <a:t>Redukce CO</a:t>
            </a:r>
            <a:r>
              <a:rPr lang="cs-CZ" baseline="-25000" smtClean="0">
                <a:solidFill>
                  <a:srgbClr val="CCFF66"/>
                </a:solidFill>
              </a:rPr>
              <a:t>2</a:t>
            </a:r>
          </a:p>
          <a:p>
            <a:pPr>
              <a:buFontTx/>
              <a:buChar char="-"/>
            </a:pPr>
            <a:r>
              <a:rPr lang="cs-CZ" sz="2800" smtClean="0"/>
              <a:t>3-fosfoglycerát redukován na glyceraldehyd-3-fosfát</a:t>
            </a:r>
          </a:p>
          <a:p>
            <a:pPr>
              <a:buFontTx/>
              <a:buChar char="-"/>
            </a:pPr>
            <a:r>
              <a:rPr lang="cs-CZ" sz="2800" smtClean="0"/>
              <a:t>ATP, NADPH+H</a:t>
            </a:r>
            <a:r>
              <a:rPr lang="cs-CZ" sz="2800" baseline="30000" smtClean="0"/>
              <a:t>+</a:t>
            </a:r>
            <a:r>
              <a:rPr lang="cs-CZ" sz="2800" smtClean="0"/>
              <a:t> </a:t>
            </a:r>
          </a:p>
          <a:p>
            <a:r>
              <a:rPr lang="cs-CZ" smtClean="0">
                <a:solidFill>
                  <a:srgbClr val="CCFF66"/>
                </a:solidFill>
              </a:rPr>
              <a:t>Regenerace CO</a:t>
            </a:r>
            <a:r>
              <a:rPr lang="cs-CZ" baseline="-25000" smtClean="0">
                <a:solidFill>
                  <a:srgbClr val="CCFF66"/>
                </a:solidFill>
              </a:rPr>
              <a:t>2</a:t>
            </a:r>
          </a:p>
          <a:p>
            <a:pPr>
              <a:buFont typeface="Arial" charset="0"/>
              <a:buNone/>
            </a:pPr>
            <a:r>
              <a:rPr lang="cs-CZ" smtClean="0"/>
              <a:t>- </a:t>
            </a:r>
            <a:r>
              <a:rPr lang="cs-CZ" sz="2800" smtClean="0"/>
              <a:t>glyceraldehyd-3-fosfát regeneruje na ribulosu-1,5-bisfosfát</a:t>
            </a:r>
          </a:p>
        </p:txBody>
      </p:sp>
      <p:sp>
        <p:nvSpPr>
          <p:cNvPr id="23554" name="Rectangle 4"/>
          <p:cNvSpPr>
            <a:spLocks/>
          </p:cNvSpPr>
          <p:nvPr/>
        </p:nvSpPr>
        <p:spPr bwMode="auto">
          <a:xfrm>
            <a:off x="457200" y="274638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400">
                <a:latin typeface="Calibri" pitchFamily="34" charset="0"/>
              </a:rPr>
              <a:t>Calvinův cyklus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body" idx="1"/>
          </p:nvPr>
        </p:nvSpPr>
        <p:spPr>
          <a:xfrm>
            <a:off x="304800" y="1600200"/>
            <a:ext cx="8229600" cy="35052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cs-CZ" smtClean="0"/>
              <a:t>K fixaci CO</a:t>
            </a:r>
            <a:r>
              <a:rPr lang="cs-CZ" baseline="-25000" smtClean="0"/>
              <a:t>2</a:t>
            </a:r>
            <a:r>
              <a:rPr lang="cs-CZ" smtClean="0"/>
              <a:t> jej používá většina rostlin a řas.</a:t>
            </a:r>
          </a:p>
          <a:p>
            <a:pPr>
              <a:buFontTx/>
              <a:buChar char="-"/>
            </a:pPr>
            <a:r>
              <a:rPr lang="cs-CZ" smtClean="0"/>
              <a:t>tyto rostliny souhrnně nazýváme </a:t>
            </a:r>
            <a:r>
              <a:rPr lang="cs-CZ" smtClean="0">
                <a:solidFill>
                  <a:srgbClr val="CCFF66"/>
                </a:solidFill>
              </a:rPr>
              <a:t>C</a:t>
            </a:r>
            <a:r>
              <a:rPr lang="cs-CZ" baseline="-25000" smtClean="0">
                <a:solidFill>
                  <a:srgbClr val="CCFF66"/>
                </a:solidFill>
              </a:rPr>
              <a:t>3</a:t>
            </a:r>
            <a:r>
              <a:rPr lang="cs-CZ" smtClean="0">
                <a:solidFill>
                  <a:srgbClr val="CCFF66"/>
                </a:solidFill>
              </a:rPr>
              <a:t> rostliny</a:t>
            </a:r>
          </a:p>
          <a:p>
            <a:pPr>
              <a:buFontTx/>
              <a:buChar char="-"/>
            </a:pPr>
            <a:r>
              <a:rPr lang="cs-CZ" smtClean="0"/>
              <a:t>prvním produktem asimilace = 3-fosfoglycerát</a:t>
            </a:r>
          </a:p>
        </p:txBody>
      </p:sp>
      <p:sp>
        <p:nvSpPr>
          <p:cNvPr id="24578" name="Rectangle 4"/>
          <p:cNvSpPr>
            <a:spLocks/>
          </p:cNvSpPr>
          <p:nvPr/>
        </p:nvSpPr>
        <p:spPr bwMode="auto">
          <a:xfrm>
            <a:off x="457200" y="274638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400">
                <a:latin typeface="Calibri" pitchFamily="34" charset="0"/>
              </a:rPr>
              <a:t>Calvinův cyklus</a:t>
            </a:r>
          </a:p>
        </p:txBody>
      </p:sp>
      <p:pic>
        <p:nvPicPr>
          <p:cNvPr id="24579" name="Picture 4" descr="fotosyntez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3505200"/>
            <a:ext cx="4305300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0" name="Text Box 5"/>
          <p:cNvSpPr txBox="1">
            <a:spLocks noChangeArrowheads="1"/>
          </p:cNvSpPr>
          <p:nvPr/>
        </p:nvSpPr>
        <p:spPr bwMode="auto">
          <a:xfrm>
            <a:off x="4343400" y="6400800"/>
            <a:ext cx="3276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200">
                <a:solidFill>
                  <a:srgbClr val="CCFF66"/>
                </a:solidFill>
              </a:rPr>
              <a:t>http://fotky.sme.sk/fotka/119338/fotosynteza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573</TotalTime>
  <Words>159</Words>
  <Application>Microsoft Office PowerPoint</Application>
  <PresentationFormat>On-screen Show (4:3)</PresentationFormat>
  <Paragraphs>54</Paragraphs>
  <Slides>10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Fotosyntéza</dc:title>
  <dc:creator>Jan</dc:creator>
  <cp:lastModifiedBy>269145</cp:lastModifiedBy>
  <cp:revision>60</cp:revision>
  <dcterms:created xsi:type="dcterms:W3CDTF">2006-08-16T00:00:00Z</dcterms:created>
  <dcterms:modified xsi:type="dcterms:W3CDTF">2012-03-29T10:50:42Z</dcterms:modified>
</cp:coreProperties>
</file>