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92" r:id="rId3"/>
    <p:sldId id="293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58" r:id="rId13"/>
    <p:sldId id="259" r:id="rId14"/>
    <p:sldId id="260" r:id="rId15"/>
    <p:sldId id="262" r:id="rId16"/>
    <p:sldId id="267" r:id="rId17"/>
    <p:sldId id="268" r:id="rId18"/>
    <p:sldId id="261" r:id="rId19"/>
    <p:sldId id="269" r:id="rId20"/>
    <p:sldId id="270" r:id="rId21"/>
    <p:sldId id="271" r:id="rId22"/>
    <p:sldId id="290" r:id="rId23"/>
    <p:sldId id="282" r:id="rId24"/>
    <p:sldId id="291" r:id="rId25"/>
    <p:sldId id="286" r:id="rId26"/>
    <p:sldId id="272" r:id="rId27"/>
    <p:sldId id="307" r:id="rId28"/>
    <p:sldId id="310" r:id="rId29"/>
    <p:sldId id="311" r:id="rId30"/>
    <p:sldId id="308" r:id="rId31"/>
    <p:sldId id="280" r:id="rId32"/>
    <p:sldId id="281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3300"/>
    <a:srgbClr val="009999"/>
    <a:srgbClr val="FF6600"/>
    <a:srgbClr val="00FFCC"/>
    <a:srgbClr val="66FFCC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1" autoAdjust="0"/>
    <p:restoredTop sz="98818" autoAdjust="0"/>
  </p:normalViewPr>
  <p:slideViewPr>
    <p:cSldViewPr showGuides="1">
      <p:cViewPr>
        <p:scale>
          <a:sx n="50" d="100"/>
          <a:sy n="50" d="100"/>
        </p:scale>
        <p:origin x="-1884" y="-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19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ECB4171-DCEA-4960-9A14-0BBE0A03CF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26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ltra_high_vacuum" TargetMode="External"/><Relationship Id="rId13" Type="http://schemas.openxmlformats.org/officeDocument/2006/relationships/hyperlink" Target="http://en.wikipedia.org/wiki/Adsorption" TargetMode="External"/><Relationship Id="rId3" Type="http://schemas.openxmlformats.org/officeDocument/2006/relationships/hyperlink" Target="http://en.wikipedia.org/wiki/Materials_science" TargetMode="External"/><Relationship Id="rId7" Type="http://schemas.openxmlformats.org/officeDocument/2006/relationships/hyperlink" Target="http://en.wikipedia.org/wiki/Tungsten" TargetMode="External"/><Relationship Id="rId12" Type="http://schemas.openxmlformats.org/officeDocument/2006/relationships/hyperlink" Target="http://en.wikipedia.org/wiki/Volt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Erwin_M%C3%BCller" TargetMode="External"/><Relationship Id="rId11" Type="http://schemas.openxmlformats.org/officeDocument/2006/relationships/hyperlink" Target="http://en.wikipedia.org/wiki/Voltage" TargetMode="External"/><Relationship Id="rId5" Type="http://schemas.openxmlformats.org/officeDocument/2006/relationships/hyperlink" Target="http://en.wikipedia.org/wiki/Atom" TargetMode="External"/><Relationship Id="rId15" Type="http://schemas.openxmlformats.org/officeDocument/2006/relationships/hyperlink" Target="http://en.wikipedia.org/wiki/Ion" TargetMode="External"/><Relationship Id="rId10" Type="http://schemas.openxmlformats.org/officeDocument/2006/relationships/hyperlink" Target="http://en.wikipedia.org/wiki/Neon" TargetMode="External"/><Relationship Id="rId4" Type="http://schemas.openxmlformats.org/officeDocument/2006/relationships/hyperlink" Target="http://en.wikipedia.org/wiki/Microscope" TargetMode="External"/><Relationship Id="rId9" Type="http://schemas.openxmlformats.org/officeDocument/2006/relationships/hyperlink" Target="http://en.wikipedia.org/wiki/Helium" TargetMode="External"/><Relationship Id="rId14" Type="http://schemas.openxmlformats.org/officeDocument/2006/relationships/hyperlink" Target="http://en.wikipedia.org/wiki/Electric_field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4D073CCA-F401-4833-B1B3-4338694FBB40}" type="slidenum">
              <a:rPr lang="en-GB" sz="1200" smtClean="0">
                <a:solidFill>
                  <a:srgbClr val="000000"/>
                </a:solidFill>
              </a:rPr>
              <a:pPr/>
              <a:t>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10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C352EB7F-1E40-47BE-9B23-078DF3943FC8}" type="slidenum">
              <a:rPr lang="en-GB" sz="1200" smtClean="0">
                <a:solidFill>
                  <a:srgbClr val="000000"/>
                </a:solidFill>
              </a:rPr>
              <a:pPr/>
              <a:t>26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C352EB7F-1E40-47BE-9B23-078DF3943FC8}" type="slidenum">
              <a:rPr lang="en-GB" sz="1200" smtClean="0">
                <a:solidFill>
                  <a:srgbClr val="000000"/>
                </a:solidFill>
              </a:rPr>
              <a:pPr/>
              <a:t>27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C352EB7F-1E40-47BE-9B23-078DF3943FC8}" type="slidenum">
              <a:rPr lang="en-GB" sz="1200" smtClean="0">
                <a:solidFill>
                  <a:srgbClr val="000000"/>
                </a:solidFill>
              </a:rPr>
              <a:pPr/>
              <a:t>28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29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27202-AD69-4754-8709-1B34FE84293B}" type="slidenum">
              <a:rPr lang="en-GB"/>
              <a:pPr/>
              <a:t>31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Field ion microscopy</a:t>
            </a:r>
            <a:r>
              <a:rPr lang="en-GB"/>
              <a:t> (FIM) is an analytical technique used in </a:t>
            </a:r>
            <a:r>
              <a:rPr lang="en-GB">
                <a:hlinkClick r:id="rId3" tooltip="Materials science"/>
              </a:rPr>
              <a:t>materials science</a:t>
            </a:r>
            <a:r>
              <a:rPr lang="en-GB"/>
              <a:t>. The field ion microscope is a type of </a:t>
            </a:r>
            <a:r>
              <a:rPr lang="en-GB">
                <a:hlinkClick r:id="rId4" tooltip="Microscope"/>
              </a:rPr>
              <a:t>microscope</a:t>
            </a:r>
            <a:r>
              <a:rPr lang="en-GB"/>
              <a:t> that can be used to image the arrangement of </a:t>
            </a:r>
            <a:r>
              <a:rPr lang="en-GB">
                <a:hlinkClick r:id="rId5" tooltip="Atom"/>
              </a:rPr>
              <a:t>atoms</a:t>
            </a:r>
            <a:r>
              <a:rPr lang="en-GB"/>
              <a:t> at the surface of a sharp metal tip. It was the first technique by which individual atoms could be spatially resolved. The technique was pioneered by </a:t>
            </a:r>
            <a:r>
              <a:rPr lang="en-GB">
                <a:hlinkClick r:id="rId6" tooltip="Erwin Müller"/>
              </a:rPr>
              <a:t>Erwin Müller</a:t>
            </a:r>
            <a:r>
              <a:rPr lang="en-GB"/>
              <a:t>. Images of atomic structures of </a:t>
            </a:r>
            <a:r>
              <a:rPr lang="en-GB">
                <a:hlinkClick r:id="rId7" tooltip="Tungsten"/>
              </a:rPr>
              <a:t>tungsten</a:t>
            </a:r>
            <a:r>
              <a:rPr lang="en-GB"/>
              <a:t> were first published in 1951 in the journal </a:t>
            </a:r>
            <a:r>
              <a:rPr lang="en-GB" i="1"/>
              <a:t>Zeitschrift für Physik</a:t>
            </a:r>
            <a:r>
              <a:rPr lang="en-GB"/>
              <a:t>.</a:t>
            </a:r>
          </a:p>
          <a:p>
            <a:r>
              <a:rPr lang="en-GB"/>
              <a:t>In FIM, a sharp (&lt;50 nm tip radius) metal tip is produced and placed in an </a:t>
            </a:r>
            <a:r>
              <a:rPr lang="en-GB">
                <a:hlinkClick r:id="rId8" tooltip="Ultra high vacuum"/>
              </a:rPr>
              <a:t>ultra high vacuum</a:t>
            </a:r>
            <a:r>
              <a:rPr lang="en-GB"/>
              <a:t> chamber, which is backfilled with an imaging gas such as </a:t>
            </a:r>
            <a:r>
              <a:rPr lang="en-GB">
                <a:hlinkClick r:id="rId9" tooltip="Helium"/>
              </a:rPr>
              <a:t>helium</a:t>
            </a:r>
            <a:r>
              <a:rPr lang="en-GB"/>
              <a:t> or </a:t>
            </a:r>
            <a:r>
              <a:rPr lang="en-GB">
                <a:hlinkClick r:id="rId10" tooltip="Neon"/>
              </a:rPr>
              <a:t>neon</a:t>
            </a:r>
            <a:r>
              <a:rPr lang="en-GB"/>
              <a:t>. The tip is cooled to cryogenic temperatures (20–100 K). A positive </a:t>
            </a:r>
            <a:r>
              <a:rPr lang="en-GB">
                <a:hlinkClick r:id="rId11" tooltip="Voltage"/>
              </a:rPr>
              <a:t>voltage</a:t>
            </a:r>
            <a:r>
              <a:rPr lang="en-GB"/>
              <a:t> of 5000 to 10 000 </a:t>
            </a:r>
            <a:r>
              <a:rPr lang="en-GB">
                <a:hlinkClick r:id="rId12" tooltip="Volt"/>
              </a:rPr>
              <a:t>volts</a:t>
            </a:r>
            <a:r>
              <a:rPr lang="en-GB"/>
              <a:t> is applied to the tip. Gas atoms </a:t>
            </a:r>
            <a:r>
              <a:rPr lang="en-GB">
                <a:hlinkClick r:id="rId13" tooltip="Adsorption"/>
              </a:rPr>
              <a:t>adsorbed</a:t>
            </a:r>
            <a:r>
              <a:rPr lang="en-GB"/>
              <a:t> on the tip are ionized by the strong </a:t>
            </a:r>
            <a:r>
              <a:rPr lang="en-GB">
                <a:hlinkClick r:id="rId14" tooltip="Electric field"/>
              </a:rPr>
              <a:t>electric field</a:t>
            </a:r>
            <a:r>
              <a:rPr lang="en-GB"/>
              <a:t> in the vicinity of the tip (thus, "field ionization"), becoming positively charged and being repelled from the tip. The curvature of the surface near the tip causes a natural magnification — </a:t>
            </a:r>
            <a:r>
              <a:rPr lang="en-GB">
                <a:hlinkClick r:id="rId15" tooltip="Ion"/>
              </a:rPr>
              <a:t>ions</a:t>
            </a:r>
            <a:r>
              <a:rPr lang="en-GB"/>
              <a:t> are repelled in a direction roughly perpendicular to the surface (a "point projection" effect). A detector is placed so as to collect these repelled ions; the image formed from all the collected ions can be of sufficient resolution to image individual atoms on the tip surface.</a:t>
            </a:r>
          </a:p>
          <a:p>
            <a:r>
              <a:rPr lang="en-GB"/>
              <a:t>Unlike conventional microscopes, where the spatial resolution is limited by the wavelength of the particles which are used for imaging, the FIM is a projection type microscope with atomic resolution and an approximate magnification of a few million times.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3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4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5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8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9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193B4-E4DB-4467-B3B6-F2C4E4B4377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88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A687F-7D45-4BF7-9ECC-D47DE953CB7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07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B7FE2-88E7-4024-8548-EAF7954EAB9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77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28048-2517-4FB7-B685-50DA1D525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2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5925-D293-4534-8F41-6E22E6F680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634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9565-741A-4863-8876-4FE5825B4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1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FFA2-5E5D-4DCF-BF55-141C33CD1B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0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8EFC-C40A-4B43-8AF7-49A799AB99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3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2BFC3-CF63-49BB-B5A1-DB02A4AF0D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82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C525-4302-4A20-BDB1-A7619E6109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9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E266-D731-4524-A521-FCD8B47C2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E087-B4CF-493E-BD8F-88C0EB5922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731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EEA7-E301-4515-856A-7FCA7ED88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18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BF11-0EF9-45A4-99EE-C23773D182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9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A021-881D-4E61-9E2D-238D3A2E52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3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BAAA3-4EE5-4130-B248-DFCC9DDA1CA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47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4AABC-0DD0-4CA7-9EBF-883AFB56759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82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D0A33-6E4D-45F3-AE90-CD1B49106A8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42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>
            <a:lvl1pPr algn="l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GB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B6E16-3FE8-4564-B04A-21EBB5960F5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9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06E90-1098-4E69-9A69-2FC7313DB7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0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F7440-6E69-497D-B070-CFCEFE1DDB6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25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A7A6E-E3CC-4814-8EC1-B27AF3ED245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85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F533716-0229-4D4C-99A0-6ACA2841872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b="0">
              <a:ea typeface="MS Gothic" pitchFamily="49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b="0">
              <a:ea typeface="MS Gothic" pitchFamily="49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40268FC0-5E4A-4E33-B109-8778FC7E54DE}" type="slidenum">
              <a:rPr lang="en-GB" b="0">
                <a:ea typeface="MS Gothic" pitchFamily="49" charset="-128"/>
              </a:rPr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 b="0"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75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5pPr>
      <a:lvl6pPr marL="15367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19939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24511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29083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jpe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3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5" Type="http://schemas.openxmlformats.org/officeDocument/2006/relationships/image" Target="../media/image79.png"/><Relationship Id="rId4" Type="http://schemas.openxmlformats.org/officeDocument/2006/relationships/image" Target="../media/image72.png"/><Relationship Id="rId1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5" Type="http://schemas.openxmlformats.org/officeDocument/2006/relationships/image" Target="../media/image65.png"/><Relationship Id="rId10" Type="http://schemas.openxmlformats.org/officeDocument/2006/relationships/image" Target="../media/image85.png"/><Relationship Id="rId4" Type="http://schemas.openxmlformats.org/officeDocument/2006/relationships/image" Target="../media/image69.png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0813" cy="1141413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Elektrický potenciál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http://t3.gstatic.com/images?q=tbn:ANd9GcQFDfAAFoi60Efgs13ZtjwM8kYt6ihgRd9thzlQmHU_XfTfXKGo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5726"/>
            <a:ext cx="2392601" cy="193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68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příklady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3811" r="2061" b="18709"/>
          <a:stretch/>
        </p:blipFill>
        <p:spPr bwMode="auto">
          <a:xfrm>
            <a:off x="0" y="1815758"/>
            <a:ext cx="9144000" cy="312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210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8703" y="1700808"/>
            <a:ext cx="5418279" cy="2589925"/>
            <a:chOff x="58703" y="1700808"/>
            <a:chExt cx="5418279" cy="25899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" b="37597"/>
            <a:stretch/>
          </p:blipFill>
          <p:spPr bwMode="auto">
            <a:xfrm>
              <a:off x="58703" y="1700808"/>
              <a:ext cx="5356135" cy="25899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bdélník 3"/>
            <p:cNvSpPr/>
            <p:nvPr/>
          </p:nvSpPr>
          <p:spPr bwMode="auto">
            <a:xfrm>
              <a:off x="4324621" y="2613059"/>
              <a:ext cx="387149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50" t="25823" r="26643" b="64379"/>
            <a:stretch/>
          </p:blipFill>
          <p:spPr bwMode="auto">
            <a:xfrm>
              <a:off x="4338287" y="2772977"/>
              <a:ext cx="476846" cy="40665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3" t="25823" r="4186" b="58371"/>
            <a:stretch/>
          </p:blipFill>
          <p:spPr bwMode="auto">
            <a:xfrm>
              <a:off x="4604253" y="2772977"/>
              <a:ext cx="872729" cy="65602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2" name="Picture 6" descr="pra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6338" r="8503" b="20337"/>
          <a:stretch/>
        </p:blipFill>
        <p:spPr bwMode="auto">
          <a:xfrm>
            <a:off x="5868144" y="2060848"/>
            <a:ext cx="3096344" cy="1818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790130" y="974397"/>
                <a:ext cx="3205172" cy="1006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b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0" y="974397"/>
                <a:ext cx="3205172" cy="10060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  <a:latin typeface="Calibri"/>
              </a:rPr>
              <a:t>potenciál pole bodového náboje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3995936" y="1040579"/>
                <a:ext cx="2433935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b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040579"/>
                <a:ext cx="2433935" cy="9361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792898" y="4077072"/>
                <a:ext cx="5947975" cy="954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cs-CZ" b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sSup>
                                <m:sSupPr>
                                  <m:ctrlP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cs-CZ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cs-CZ" b="1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98" y="4077072"/>
                <a:ext cx="5947975" cy="9546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1711390" y="5229200"/>
                <a:ext cx="15644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b="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(∞)=0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390" y="5229200"/>
                <a:ext cx="156446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3618107" y="5363990"/>
                <a:ext cx="2394053" cy="97494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sz="28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cs-CZ" sz="28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107" y="5363990"/>
                <a:ext cx="2394053" cy="9749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42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536098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potencial dip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96240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6162" y="966102"/>
            <a:ext cx="37737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princip superpozice:</a:t>
            </a:r>
            <a:endParaRPr lang="cs-CZ" sz="3200" b="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537457" y="1124744"/>
                <a:ext cx="1834743" cy="12685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457" y="1124744"/>
                <a:ext cx="1834743" cy="1268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496944" cy="114300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Calibri"/>
              </a:rPr>
              <a:t>potenciál </a:t>
            </a:r>
            <a:r>
              <a:rPr lang="cs-CZ" dirty="0" smtClean="0">
                <a:solidFill>
                  <a:srgbClr val="C00000"/>
                </a:solidFill>
                <a:latin typeface="Calibri"/>
              </a:rPr>
              <a:t>soustavy bodových nábojů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34261" r="7907" b="19054"/>
          <a:stretch/>
        </p:blipFill>
        <p:spPr bwMode="auto">
          <a:xfrm>
            <a:off x="2125" y="3352900"/>
            <a:ext cx="4682359" cy="277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529814" y="2780928"/>
                <a:ext cx="4029245" cy="12685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sz="28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814" y="2780928"/>
                <a:ext cx="4029245" cy="1268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" b="28750"/>
          <a:stretch/>
        </p:blipFill>
        <p:spPr bwMode="auto">
          <a:xfrm>
            <a:off x="319707" y="1119352"/>
            <a:ext cx="5332413" cy="405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potencial dip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05" y="1983531"/>
            <a:ext cx="297497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80920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potenciál pole elektrického dipólu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3275856" y="5363990"/>
                <a:ext cx="2647776" cy="100489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sz="28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cs-CZ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  <m:func>
                            <m:func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363990"/>
                <a:ext cx="2647776" cy="1004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97768"/>
            <a:ext cx="6264696" cy="114300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Calibri"/>
              </a:rPr>
              <a:t>potenciál </a:t>
            </a:r>
            <a:r>
              <a:rPr lang="cs-CZ" dirty="0" smtClean="0">
                <a:solidFill>
                  <a:srgbClr val="C00000"/>
                </a:solidFill>
                <a:latin typeface="Calibri"/>
              </a:rPr>
              <a:t>pole spojitě rozloženého náboje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550867" y="3197095"/>
                <a:ext cx="4377802" cy="13840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3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cs-CZ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nary>
                      <m:r>
                        <a:rPr lang="cs-CZ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sz="32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32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2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2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cs-CZ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32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867" y="3197095"/>
                <a:ext cx="4377802" cy="13840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0" b="8547"/>
          <a:stretch/>
        </p:blipFill>
        <p:spPr bwMode="auto">
          <a:xfrm>
            <a:off x="4322068" y="5426174"/>
            <a:ext cx="47815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283968" y="4797152"/>
                <a:ext cx="2109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2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d</m:t>
                    </m:r>
                    <m:r>
                      <a:rPr lang="cs-CZ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𝑄</m:t>
                    </m:r>
                    <m:r>
                      <a:rPr lang="en-GB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ρ</m:t>
                    </m:r>
                    <m:r>
                      <m:rPr>
                        <m:nor/>
                      </m:rPr>
                      <a:rPr lang="cs-CZ" sz="2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d</m:t>
                    </m:r>
                    <m:r>
                      <a:rPr lang="cs-CZ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cs-CZ" sz="28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…</a:t>
                </a:r>
                <a:endParaRPr lang="en-GB" sz="28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797152"/>
                <a:ext cx="2109039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3757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550867" y="1752378"/>
                <a:ext cx="3487814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cs-CZ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867" y="1752378"/>
                <a:ext cx="3487814" cy="1100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01796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5105400" cy="1905000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016" y="-99392"/>
            <a:ext cx="8892480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potenciál rovnoměrně nabitého disku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717674"/>
            <a:ext cx="419100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396280" y="3356992"/>
                <a:ext cx="4456733" cy="1006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b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80" y="3356992"/>
                <a:ext cx="4456733" cy="10060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2195736" y="4469053"/>
                <a:ext cx="5356210" cy="544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cs-CZ" b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acc>
                        <m:accPr>
                          <m:chr m:val="⃗"/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acc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m:rPr>
                          <m:nor/>
                        </m:rPr>
                        <a:rPr lang="cs-CZ" b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m:rPr>
                          <m:nor/>
                        </m:rPr>
                        <a:rPr lang="cs-CZ" b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z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469053"/>
                <a:ext cx="5356210" cy="5441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1835696" y="5229200"/>
                <a:ext cx="7081554" cy="106048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nor/>
                        </m:rPr>
                        <a:rPr lang="cs-CZ" sz="2800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grad</m:t>
                      </m:r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𝛻𝜑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229200"/>
                <a:ext cx="7081554" cy="10604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výpočet intenzity z potenciálu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5888"/>
            <a:ext cx="6858000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429000"/>
            <a:ext cx="68580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91609"/>
            <a:ext cx="52578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0" r="20464" b="50000"/>
          <a:stretch/>
        </p:blipFill>
        <p:spPr bwMode="auto">
          <a:xfrm>
            <a:off x="179512" y="1484784"/>
            <a:ext cx="367665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4688"/>
            <a:ext cx="35052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7772400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potenciální energie soustavy bodových nábojů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4350377" y="1412776"/>
                <a:ext cx="3869842" cy="974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377" y="1412776"/>
                <a:ext cx="3869842" cy="9749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394058" y="2728550"/>
                <a:ext cx="8138382" cy="55643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>
                              <a:latin typeface="Cambria Math"/>
                            </a:rPr>
                            <m:t>𝑝</m:t>
                          </m:r>
                          <m:r>
                            <a:rPr lang="cs-CZ" sz="2800" b="0" i="1">
                              <a:latin typeface="Cambria Math"/>
                            </a:rPr>
                            <m:t>123</m:t>
                          </m:r>
                        </m:sub>
                      </m:sSub>
                      <m:r>
                        <a:rPr lang="en-GB" sz="28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8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8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sz="2800" b="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b="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sz="28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8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b="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sz="28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>
                              <a:latin typeface="Cambria Math"/>
                            </a:rPr>
                            <m:t>𝑝</m:t>
                          </m:r>
                          <m:r>
                            <a:rPr lang="cs-CZ" sz="2800" b="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8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>
                              <a:latin typeface="Cambria Math"/>
                            </a:rPr>
                            <m:t>𝑝</m:t>
                          </m:r>
                          <m:r>
                            <a:rPr lang="cs-CZ" sz="2800" b="0" i="1"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8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>
                              <a:latin typeface="Cambria Math"/>
                            </a:rPr>
                            <m:t>𝑝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8" y="2728550"/>
                <a:ext cx="8138382" cy="5564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3995936" y="3501008"/>
            <a:ext cx="4607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dirty="0" smtClean="0">
                <a:latin typeface="+mn-lt"/>
              </a:rPr>
              <a:t>potenciální energie soustavy nábojů je rovna práci, kterou musela vykonat vnější síla proti silám pole při sestavování této soustavy, tj. při přemísťování každého náboje „z nekonečna“ do jeho výsledné polohy</a:t>
            </a:r>
            <a:endParaRPr lang="en-GB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819400" y="433388"/>
            <a:ext cx="35242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800" i="1">
                <a:solidFill>
                  <a:srgbClr val="FFFFFF"/>
                </a:solidFill>
              </a:rPr>
              <a:t>Více o elektrickém poli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konzervativnost elektrické síly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46474" y="1700808"/>
                <a:ext cx="7669942" cy="383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cs-CZ" sz="2800" b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  <a:ea typeface="MS Gothic" pitchFamily="49" charset="-128"/>
                  </a:rPr>
                  <a:t>práce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𝑊</m:t>
                    </m:r>
                    <m:r>
                      <a:rPr lang="cs-CZ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b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  <a:ea typeface="MS Gothic" pitchFamily="49" charset="-128"/>
                  </a:rPr>
                  <a:t>elektrické síly při přemístění náboje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b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  <a:ea typeface="MS Gothic" pitchFamily="49" charset="-128"/>
                  </a:rPr>
                  <a:t> v poli náboje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cs-CZ" sz="2800" b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  <a:ea typeface="MS Gothic" pitchFamily="49" charset="-128"/>
                  </a:rPr>
                  <a:t>  z bodu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800" b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  <a:ea typeface="MS Gothic" pitchFamily="49" charset="-128"/>
                  </a:rPr>
                  <a:t> do bodu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cs-CZ" sz="28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  <a:ea typeface="MS Gothic" pitchFamily="49" charset="-128"/>
                </a:endParaRPr>
              </a:p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cs-CZ" sz="28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  <a:ea typeface="MS Gothic" pitchFamily="49" charset="-128"/>
                </a:endParaRPr>
              </a:p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𝑊</m:t>
                      </m:r>
                      <m:r>
                        <a:rPr lang="en-GB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𝑄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nary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sz="28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MS Gothic" pitchFamily="49" charset="-128"/>
                </a:endParaRPr>
              </a:p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cs-CZ" sz="28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  <a:ea typeface="MS Gothic" pitchFamily="49" charset="-128"/>
                </a:endParaRPr>
              </a:p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cs-CZ" sz="2800" b="0" dirty="0" smtClean="0">
                    <a:solidFill>
                      <a:srgbClr val="FF0000"/>
                    </a:solidFill>
                    <a:latin typeface="Cambria"/>
                    <a:ea typeface="MS Gothic" pitchFamily="49" charset="-128"/>
                  </a:rPr>
                  <a:t>nezávisí na trajektorii</a:t>
                </a:r>
                <a:r>
                  <a:rPr lang="cs-CZ" sz="2800" b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  <a:ea typeface="MS Gothic" pitchFamily="49" charset="-128"/>
                  </a:rPr>
                  <a:t>, pouze na poloze jejího počátečního a konečného bodu</a:t>
                </a:r>
                <a:endParaRPr lang="en-GB" sz="28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74" y="1700808"/>
                <a:ext cx="7669942" cy="3834383"/>
              </a:xfrm>
              <a:prstGeom prst="rect">
                <a:avLst/>
              </a:prstGeom>
              <a:blipFill rotWithShape="1">
                <a:blip r:embed="rId3"/>
                <a:stretch>
                  <a:fillRect l="-1590" t="-2226" b="-42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815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potenciál nabitého vodiče</a:t>
            </a:r>
            <a:endParaRPr lang="en-GB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128911" y="1127820"/>
            <a:ext cx="6827465" cy="956288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elektrická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intenzita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 izolovaném vodiči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 ustáleném stavu je </a:t>
            </a:r>
            <a:r>
              <a:rPr lang="cs-CZ" sz="2800" dirty="0">
                <a:solidFill>
                  <a:srgbClr val="C00000"/>
                </a:solidFill>
                <a:latin typeface="+mn-lt"/>
              </a:rPr>
              <a:t>vždy </a:t>
            </a: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nulová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Šipka dolů 2"/>
          <p:cNvSpPr/>
          <p:nvPr/>
        </p:nvSpPr>
        <p:spPr bwMode="auto">
          <a:xfrm>
            <a:off x="1691680" y="2636912"/>
            <a:ext cx="1368152" cy="1080120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3491880" y="2486565"/>
                <a:ext cx="4448269" cy="1158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800" b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486565"/>
                <a:ext cx="4448269" cy="11584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991742" y="4010288"/>
            <a:ext cx="710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dirty="0" smtClean="0">
                <a:latin typeface="+mn-lt"/>
              </a:rPr>
              <a:t>volný náboj na izolovaném vodiči se samovolně rozprostře po vnějším povrchu vodiče tak, že všechny body vodiče – na povrchu i uvnitř – mají stejný potenciál (to platí bez ohledu na to, zda vodič má či nemá dutinu) </a:t>
            </a:r>
            <a:endParaRPr lang="en-GB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 t="3027" r="20184" b="31658"/>
          <a:stretch/>
        </p:blipFill>
        <p:spPr bwMode="auto">
          <a:xfrm>
            <a:off x="2654423" y="1063781"/>
            <a:ext cx="3789785" cy="330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Calibri"/>
              </a:rPr>
              <a:t>vodič ve vnějším </a:t>
            </a:r>
            <a:r>
              <a:rPr lang="cs-CZ" dirty="0" smtClean="0">
                <a:solidFill>
                  <a:srgbClr val="C00000"/>
                </a:solidFill>
                <a:latin typeface="Calibri"/>
              </a:rPr>
              <a:t>poli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5718" y="4523636"/>
            <a:ext cx="7540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dirty="0" smtClean="0">
                <a:latin typeface="+mn-lt"/>
              </a:rPr>
              <a:t>také v tomto případě je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intenzita ve vodiči nulová</a:t>
            </a:r>
            <a:r>
              <a:rPr lang="cs-CZ" b="0" dirty="0" smtClean="0">
                <a:latin typeface="+mn-lt"/>
              </a:rPr>
              <a:t> a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potenciál je stejný ve všech bodech vodiče</a:t>
            </a:r>
            <a:r>
              <a:rPr lang="cs-CZ" b="0" dirty="0" smtClean="0">
                <a:latin typeface="+mn-lt"/>
              </a:rPr>
              <a:t> – vnější pole je kompenzováno přerozdělením volného náboje ve vodiči a jeho siločáry vycházejí kolmo z povrchu vodiče (povrch vodiče je ekvipotenciální plochou)</a:t>
            </a:r>
            <a:endParaRPr lang="en-GB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odic_serw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24744"/>
            <a:ext cx="89535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příklady: vodič ve vnějším poli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421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2710" r="2688" b="2833"/>
          <a:stretch/>
        </p:blipFill>
        <p:spPr bwMode="auto">
          <a:xfrm>
            <a:off x="-1145" y="0"/>
            <a:ext cx="8097396" cy="65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868832" y="6092825"/>
            <a:ext cx="5231560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0" dirty="0">
                <a:solidFill>
                  <a:srgbClr val="FFFF66"/>
                </a:solidFill>
              </a:rPr>
              <a:t>60,000 Volt </a:t>
            </a:r>
            <a:r>
              <a:rPr lang="it-IT" b="0" dirty="0" smtClean="0">
                <a:solidFill>
                  <a:srgbClr val="FFFF66"/>
                </a:solidFill>
              </a:rPr>
              <a:t>Tes</a:t>
            </a:r>
            <a:r>
              <a:rPr lang="cs-CZ" b="0" dirty="0" smtClean="0">
                <a:solidFill>
                  <a:srgbClr val="FFFF66"/>
                </a:solidFill>
              </a:rPr>
              <a:t>la</a:t>
            </a:r>
            <a:r>
              <a:rPr lang="it-IT" b="0" dirty="0" smtClean="0">
                <a:solidFill>
                  <a:srgbClr val="FFFF66"/>
                </a:solidFill>
              </a:rPr>
              <a:t> </a:t>
            </a:r>
            <a:r>
              <a:rPr lang="it-IT" b="0" dirty="0">
                <a:solidFill>
                  <a:srgbClr val="FFFF66"/>
                </a:solidFill>
              </a:rPr>
              <a:t>Coil Corona Discharge</a:t>
            </a:r>
            <a:endParaRPr lang="en-GB" b="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7" b="11852"/>
          <a:stretch>
            <a:fillRect/>
          </a:stretch>
        </p:blipFill>
        <p:spPr bwMode="auto">
          <a:xfrm>
            <a:off x="395288" y="1283767"/>
            <a:ext cx="367665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6316" r="3695" b="21065"/>
          <a:stretch/>
        </p:blipFill>
        <p:spPr bwMode="auto">
          <a:xfrm>
            <a:off x="4139952" y="3108596"/>
            <a:ext cx="4676526" cy="370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95288" y="5953125"/>
            <a:ext cx="3160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b="0" i="1">
                <a:solidFill>
                  <a:schemeClr val="bg1"/>
                </a:solidFill>
                <a:latin typeface="Arial" charset="0"/>
                <a:cs typeface="Arial" charset="0"/>
              </a:rPr>
              <a:t>Faradayova klec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Calibri"/>
              </a:rPr>
              <a:t>vodič </a:t>
            </a:r>
            <a:r>
              <a:rPr lang="cs-CZ" dirty="0" smtClean="0">
                <a:solidFill>
                  <a:srgbClr val="C00000"/>
                </a:solidFill>
                <a:latin typeface="Calibri"/>
              </a:rPr>
              <a:t>s dutinou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71938" y="980728"/>
            <a:ext cx="4676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dirty="0" smtClean="0">
                <a:latin typeface="+mn-lt"/>
              </a:rPr>
              <a:t>vnitřní plocha vodiče v ustáleném stavu je ekvipotenciální plochou – v dutině vodiče neobsahující náboj je proto </a:t>
            </a:r>
            <a:r>
              <a:rPr lang="cs-CZ" b="0" dirty="0" smtClean="0">
                <a:solidFill>
                  <a:srgbClr val="FF0000"/>
                </a:solidFill>
                <a:latin typeface="+mn-lt"/>
              </a:rPr>
              <a:t>intenzita nulová</a:t>
            </a:r>
            <a:r>
              <a:rPr lang="cs-CZ" b="0" dirty="0" smtClean="0">
                <a:latin typeface="+mn-lt"/>
              </a:rPr>
              <a:t> bez ohledu na vnější pole</a:t>
            </a:r>
            <a:endParaRPr lang="en-GB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08720"/>
            <a:ext cx="8305800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819400" y="2057400"/>
          <a:ext cx="1028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" name="Equation" r:id="rId4" imgW="228501" imgH="304668" progId="Equation.DSMT4">
                  <p:embed/>
                </p:oleObj>
              </mc:Choice>
              <mc:Fallback>
                <p:oleObj name="Equation" r:id="rId4" imgW="228501" imgH="30466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57400"/>
                        <a:ext cx="10287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6705600" y="1828800"/>
          <a:ext cx="15430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Equation" r:id="rId6" imgW="342720" imgH="355320" progId="Equation.DSMT4">
                  <p:embed/>
                </p:oleObj>
              </mc:Choice>
              <mc:Fallback>
                <p:oleObj name="Equation" r:id="rId6" imgW="342720" imgH="355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28800"/>
                        <a:ext cx="15430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362200" y="1219200"/>
            <a:ext cx="46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>
                <a:solidFill>
                  <a:schemeClr val="bg1"/>
                </a:solidFill>
                <a:sym typeface="Symbol" pitchFamily="18" charset="2"/>
              </a:rPr>
              <a:t></a:t>
            </a:r>
            <a:endParaRPr lang="cs-CZ" sz="3600">
              <a:solidFill>
                <a:schemeClr val="bg1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477000" y="12192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i="1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18467" name="Group 35"/>
          <p:cNvGrpSpPr>
            <a:grpSpLocks/>
          </p:cNvGrpSpPr>
          <p:nvPr/>
        </p:nvGrpSpPr>
        <p:grpSpPr bwMode="auto">
          <a:xfrm>
            <a:off x="533400" y="3155826"/>
            <a:ext cx="5486400" cy="1524000"/>
            <a:chOff x="336" y="2256"/>
            <a:chExt cx="3456" cy="960"/>
          </a:xfrm>
        </p:grpSpPr>
        <p:grpSp>
          <p:nvGrpSpPr>
            <p:cNvPr id="18456" name="Group 24"/>
            <p:cNvGrpSpPr>
              <a:grpSpLocks/>
            </p:cNvGrpSpPr>
            <p:nvPr/>
          </p:nvGrpSpPr>
          <p:grpSpPr bwMode="auto">
            <a:xfrm>
              <a:off x="336" y="2256"/>
              <a:ext cx="912" cy="960"/>
              <a:chOff x="336" y="2256"/>
              <a:chExt cx="912" cy="960"/>
            </a:xfrm>
          </p:grpSpPr>
          <p:sp>
            <p:nvSpPr>
              <p:cNvPr id="18435" name="Oval 3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912" cy="91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7" name="Text Box 15"/>
              <p:cNvSpPr txBox="1">
                <a:spLocks noChangeArrowheads="1"/>
              </p:cNvSpPr>
              <p:nvPr/>
            </p:nvSpPr>
            <p:spPr bwMode="auto">
              <a:xfrm>
                <a:off x="528" y="2256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48" name="Text Box 16"/>
              <p:cNvSpPr txBox="1">
                <a:spLocks noChangeArrowheads="1"/>
              </p:cNvSpPr>
              <p:nvPr/>
            </p:nvSpPr>
            <p:spPr bwMode="auto">
              <a:xfrm>
                <a:off x="816" y="2256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49" name="Text Box 17"/>
              <p:cNvSpPr txBox="1">
                <a:spLocks noChangeArrowheads="1"/>
              </p:cNvSpPr>
              <p:nvPr/>
            </p:nvSpPr>
            <p:spPr bwMode="auto">
              <a:xfrm>
                <a:off x="1008" y="244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50" name="Text Box 18"/>
              <p:cNvSpPr txBox="1">
                <a:spLocks noChangeArrowheads="1"/>
              </p:cNvSpPr>
              <p:nvPr/>
            </p:nvSpPr>
            <p:spPr bwMode="auto">
              <a:xfrm>
                <a:off x="1008" y="2736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51" name="Text Box 19"/>
              <p:cNvSpPr txBox="1">
                <a:spLocks noChangeArrowheads="1"/>
              </p:cNvSpPr>
              <p:nvPr/>
            </p:nvSpPr>
            <p:spPr bwMode="auto">
              <a:xfrm>
                <a:off x="816" y="292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52" name="Text Box 20"/>
              <p:cNvSpPr txBox="1">
                <a:spLocks noChangeArrowheads="1"/>
              </p:cNvSpPr>
              <p:nvPr/>
            </p:nvSpPr>
            <p:spPr bwMode="auto">
              <a:xfrm>
                <a:off x="528" y="292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53" name="Text Box 21"/>
              <p:cNvSpPr txBox="1">
                <a:spLocks noChangeArrowheads="1"/>
              </p:cNvSpPr>
              <p:nvPr/>
            </p:nvSpPr>
            <p:spPr bwMode="auto">
              <a:xfrm>
                <a:off x="384" y="244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54" name="Text Box 22"/>
              <p:cNvSpPr txBox="1">
                <a:spLocks noChangeArrowheads="1"/>
              </p:cNvSpPr>
              <p:nvPr/>
            </p:nvSpPr>
            <p:spPr bwMode="auto">
              <a:xfrm>
                <a:off x="336" y="2736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grpSp>
          <p:nvGrpSpPr>
            <p:cNvPr id="18457" name="Group 25"/>
            <p:cNvGrpSpPr>
              <a:grpSpLocks/>
            </p:cNvGrpSpPr>
            <p:nvPr/>
          </p:nvGrpSpPr>
          <p:grpSpPr bwMode="auto">
            <a:xfrm>
              <a:off x="2880" y="2256"/>
              <a:ext cx="912" cy="960"/>
              <a:chOff x="336" y="2256"/>
              <a:chExt cx="912" cy="960"/>
            </a:xfrm>
          </p:grpSpPr>
          <p:sp>
            <p:nvSpPr>
              <p:cNvPr id="18458" name="Oval 26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912" cy="91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9" name="Text Box 27"/>
              <p:cNvSpPr txBox="1">
                <a:spLocks noChangeArrowheads="1"/>
              </p:cNvSpPr>
              <p:nvPr/>
            </p:nvSpPr>
            <p:spPr bwMode="auto">
              <a:xfrm>
                <a:off x="528" y="2256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60" name="Text Box 28"/>
              <p:cNvSpPr txBox="1">
                <a:spLocks noChangeArrowheads="1"/>
              </p:cNvSpPr>
              <p:nvPr/>
            </p:nvSpPr>
            <p:spPr bwMode="auto">
              <a:xfrm>
                <a:off x="816" y="2256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61" name="Text Box 29"/>
              <p:cNvSpPr txBox="1">
                <a:spLocks noChangeArrowheads="1"/>
              </p:cNvSpPr>
              <p:nvPr/>
            </p:nvSpPr>
            <p:spPr bwMode="auto">
              <a:xfrm>
                <a:off x="1008" y="244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62" name="Text Box 30"/>
              <p:cNvSpPr txBox="1">
                <a:spLocks noChangeArrowheads="1"/>
              </p:cNvSpPr>
              <p:nvPr/>
            </p:nvSpPr>
            <p:spPr bwMode="auto">
              <a:xfrm>
                <a:off x="1008" y="2736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63" name="Text Box 31"/>
              <p:cNvSpPr txBox="1">
                <a:spLocks noChangeArrowheads="1"/>
              </p:cNvSpPr>
              <p:nvPr/>
            </p:nvSpPr>
            <p:spPr bwMode="auto">
              <a:xfrm>
                <a:off x="816" y="292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64" name="Text Box 32"/>
              <p:cNvSpPr txBox="1">
                <a:spLocks noChangeArrowheads="1"/>
              </p:cNvSpPr>
              <p:nvPr/>
            </p:nvSpPr>
            <p:spPr bwMode="auto">
              <a:xfrm>
                <a:off x="528" y="292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65" name="Text Box 33"/>
              <p:cNvSpPr txBox="1">
                <a:spLocks noChangeArrowheads="1"/>
              </p:cNvSpPr>
              <p:nvPr/>
            </p:nvSpPr>
            <p:spPr bwMode="auto">
              <a:xfrm>
                <a:off x="384" y="244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8466" name="Text Box 34"/>
              <p:cNvSpPr txBox="1">
                <a:spLocks noChangeArrowheads="1"/>
              </p:cNvSpPr>
              <p:nvPr/>
            </p:nvSpPr>
            <p:spPr bwMode="auto">
              <a:xfrm>
                <a:off x="336" y="2736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kovová kulová slupka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utoUpdateAnimBg="0"/>
      <p:bldP spid="1844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533400" y="152400"/>
            <a:ext cx="8144110" cy="2133601"/>
            <a:chOff x="533400" y="152400"/>
            <a:chExt cx="8144110" cy="2133601"/>
          </a:xfrm>
        </p:grpSpPr>
        <p:sp>
          <p:nvSpPr>
            <p:cNvPr id="17430" name="Rectangle 2"/>
            <p:cNvSpPr>
              <a:spLocks noChangeArrowheads="1"/>
            </p:cNvSpPr>
            <p:nvPr/>
          </p:nvSpPr>
          <p:spPr bwMode="auto">
            <a:xfrm>
              <a:off x="533400" y="152400"/>
              <a:ext cx="8144110" cy="213360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cs-CZ" b="0">
                <a:solidFill>
                  <a:prstClr val="white"/>
                </a:solidFill>
              </a:endParaRPr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94144" y="845640"/>
              <a:ext cx="7690205" cy="1335586"/>
              <a:chOff x="594144" y="845640"/>
              <a:chExt cx="7690205" cy="1335586"/>
            </a:xfrm>
          </p:grpSpPr>
          <p:grpSp>
            <p:nvGrpSpPr>
              <p:cNvPr id="17431" name="Group 3"/>
              <p:cNvGrpSpPr>
                <a:grpSpLocks/>
              </p:cNvGrpSpPr>
              <p:nvPr/>
            </p:nvGrpSpPr>
            <p:grpSpPr bwMode="auto">
              <a:xfrm>
                <a:off x="1009650" y="914400"/>
                <a:ext cx="4419601" cy="1266826"/>
                <a:chOff x="636" y="576"/>
                <a:chExt cx="2784" cy="798"/>
              </a:xfrm>
            </p:grpSpPr>
            <p:sp>
              <p:nvSpPr>
                <p:cNvPr id="17433" name="Freeform 7"/>
                <p:cNvSpPr>
                  <a:spLocks noChangeArrowheads="1"/>
                </p:cNvSpPr>
                <p:nvPr/>
              </p:nvSpPr>
              <p:spPr bwMode="auto">
                <a:xfrm>
                  <a:off x="636" y="576"/>
                  <a:ext cx="864" cy="798"/>
                </a:xfrm>
                <a:custGeom>
                  <a:avLst/>
                  <a:gdLst>
                    <a:gd name="T0" fmla="*/ 81 w 708"/>
                    <a:gd name="T1" fmla="*/ 221 h 606"/>
                    <a:gd name="T2" fmla="*/ 198 w 708"/>
                    <a:gd name="T3" fmla="*/ 87 h 606"/>
                    <a:gd name="T4" fmla="*/ 256 w 708"/>
                    <a:gd name="T5" fmla="*/ 63 h 606"/>
                    <a:gd name="T6" fmla="*/ 278 w 708"/>
                    <a:gd name="T7" fmla="*/ 47 h 606"/>
                    <a:gd name="T8" fmla="*/ 498 w 708"/>
                    <a:gd name="T9" fmla="*/ 0 h 606"/>
                    <a:gd name="T10" fmla="*/ 710 w 708"/>
                    <a:gd name="T11" fmla="*/ 32 h 606"/>
                    <a:gd name="T12" fmla="*/ 842 w 708"/>
                    <a:gd name="T13" fmla="*/ 198 h 606"/>
                    <a:gd name="T14" fmla="*/ 864 w 708"/>
                    <a:gd name="T15" fmla="*/ 284 h 606"/>
                    <a:gd name="T16" fmla="*/ 761 w 708"/>
                    <a:gd name="T17" fmla="*/ 648 h 606"/>
                    <a:gd name="T18" fmla="*/ 681 w 708"/>
                    <a:gd name="T19" fmla="*/ 743 h 606"/>
                    <a:gd name="T20" fmla="*/ 461 w 708"/>
                    <a:gd name="T21" fmla="*/ 798 h 606"/>
                    <a:gd name="T22" fmla="*/ 190 w 708"/>
                    <a:gd name="T23" fmla="*/ 758 h 606"/>
                    <a:gd name="T24" fmla="*/ 81 w 708"/>
                    <a:gd name="T25" fmla="*/ 703 h 606"/>
                    <a:gd name="T26" fmla="*/ 59 w 708"/>
                    <a:gd name="T27" fmla="*/ 687 h 606"/>
                    <a:gd name="T28" fmla="*/ 0 w 708"/>
                    <a:gd name="T29" fmla="*/ 569 h 606"/>
                    <a:gd name="T30" fmla="*/ 59 w 708"/>
                    <a:gd name="T31" fmla="*/ 269 h 606"/>
                    <a:gd name="T32" fmla="*/ 81 w 708"/>
                    <a:gd name="T33" fmla="*/ 221 h 6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8"/>
                    <a:gd name="T52" fmla="*/ 0 h 606"/>
                    <a:gd name="T53" fmla="*/ 708 w 708"/>
                    <a:gd name="T54" fmla="*/ 606 h 6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8" h="606">
                      <a:moveTo>
                        <a:pt x="66" y="168"/>
                      </a:moveTo>
                      <a:cubicBezTo>
                        <a:pt x="86" y="109"/>
                        <a:pt x="100" y="82"/>
                        <a:pt x="162" y="66"/>
                      </a:cubicBezTo>
                      <a:cubicBezTo>
                        <a:pt x="204" y="38"/>
                        <a:pt x="151" y="70"/>
                        <a:pt x="210" y="48"/>
                      </a:cubicBezTo>
                      <a:cubicBezTo>
                        <a:pt x="217" y="45"/>
                        <a:pt x="221" y="38"/>
                        <a:pt x="228" y="36"/>
                      </a:cubicBezTo>
                      <a:cubicBezTo>
                        <a:pt x="286" y="17"/>
                        <a:pt x="349" y="15"/>
                        <a:pt x="408" y="0"/>
                      </a:cubicBezTo>
                      <a:cubicBezTo>
                        <a:pt x="482" y="4"/>
                        <a:pt x="519" y="8"/>
                        <a:pt x="582" y="24"/>
                      </a:cubicBezTo>
                      <a:cubicBezTo>
                        <a:pt x="620" y="62"/>
                        <a:pt x="672" y="97"/>
                        <a:pt x="690" y="150"/>
                      </a:cubicBezTo>
                      <a:cubicBezTo>
                        <a:pt x="697" y="172"/>
                        <a:pt x="708" y="216"/>
                        <a:pt x="708" y="216"/>
                      </a:cubicBezTo>
                      <a:cubicBezTo>
                        <a:pt x="700" y="322"/>
                        <a:pt x="671" y="399"/>
                        <a:pt x="624" y="492"/>
                      </a:cubicBezTo>
                      <a:cubicBezTo>
                        <a:pt x="612" y="515"/>
                        <a:pt x="581" y="556"/>
                        <a:pt x="558" y="564"/>
                      </a:cubicBezTo>
                      <a:cubicBezTo>
                        <a:pt x="488" y="587"/>
                        <a:pt x="459" y="600"/>
                        <a:pt x="378" y="606"/>
                      </a:cubicBezTo>
                      <a:cubicBezTo>
                        <a:pt x="303" y="601"/>
                        <a:pt x="229" y="594"/>
                        <a:pt x="156" y="576"/>
                      </a:cubicBezTo>
                      <a:cubicBezTo>
                        <a:pt x="117" y="566"/>
                        <a:pt x="99" y="556"/>
                        <a:pt x="66" y="534"/>
                      </a:cubicBezTo>
                      <a:cubicBezTo>
                        <a:pt x="60" y="530"/>
                        <a:pt x="48" y="522"/>
                        <a:pt x="48" y="522"/>
                      </a:cubicBezTo>
                      <a:cubicBezTo>
                        <a:pt x="29" y="493"/>
                        <a:pt x="11" y="465"/>
                        <a:pt x="0" y="432"/>
                      </a:cubicBezTo>
                      <a:cubicBezTo>
                        <a:pt x="7" y="353"/>
                        <a:pt x="23" y="279"/>
                        <a:pt x="48" y="204"/>
                      </a:cubicBezTo>
                      <a:cubicBezTo>
                        <a:pt x="52" y="191"/>
                        <a:pt x="62" y="181"/>
                        <a:pt x="66" y="168"/>
                      </a:cubicBez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449263" eaLnBrk="0" hangingPunct="0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cs-CZ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34" name="Freeform 10"/>
                <p:cNvSpPr>
                  <a:spLocks/>
                </p:cNvSpPr>
                <p:nvPr/>
              </p:nvSpPr>
              <p:spPr bwMode="auto">
                <a:xfrm>
                  <a:off x="3036" y="960"/>
                  <a:ext cx="384" cy="201"/>
                </a:xfrm>
                <a:custGeom>
                  <a:avLst/>
                  <a:gdLst>
                    <a:gd name="T0" fmla="*/ 384 w 384"/>
                    <a:gd name="T1" fmla="*/ 192 h 201"/>
                    <a:gd name="T2" fmla="*/ 192 w 384"/>
                    <a:gd name="T3" fmla="*/ 54 h 201"/>
                    <a:gd name="T4" fmla="*/ 264 w 384"/>
                    <a:gd name="T5" fmla="*/ 192 h 201"/>
                    <a:gd name="T6" fmla="*/ 0 w 384"/>
                    <a:gd name="T7" fmla="*/ 0 h 2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01"/>
                    <a:gd name="T14" fmla="*/ 384 w 384"/>
                    <a:gd name="T15" fmla="*/ 201 h 2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01">
                      <a:moveTo>
                        <a:pt x="384" y="192"/>
                      </a:moveTo>
                      <a:cubicBezTo>
                        <a:pt x="352" y="169"/>
                        <a:pt x="212" y="54"/>
                        <a:pt x="192" y="54"/>
                      </a:cubicBezTo>
                      <a:cubicBezTo>
                        <a:pt x="172" y="54"/>
                        <a:pt x="296" y="201"/>
                        <a:pt x="264" y="192"/>
                      </a:cubicBezTo>
                      <a:cubicBezTo>
                        <a:pt x="232" y="183"/>
                        <a:pt x="55" y="40"/>
                        <a:pt x="0" y="0"/>
                      </a:cubicBezTo>
                    </a:path>
                  </a:pathLst>
                </a:custGeom>
                <a:noFill/>
                <a:ln w="28440">
                  <a:solidFill>
                    <a:srgbClr val="FF5050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wrap="none" anchor="ctr"/>
                <a:lstStyle/>
                <a:p>
                  <a:pPr defTabSz="449263" eaLnBrk="0" hangingPunct="0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cs-CZ" b="0">
                    <a:solidFill>
                      <a:prstClr val="white"/>
                    </a:solidFill>
                    <a:ea typeface="MS Gothic" pitchFamily="49" charset="-128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bdélník 3"/>
                  <p:cNvSpPr/>
                  <p:nvPr/>
                </p:nvSpPr>
                <p:spPr>
                  <a:xfrm>
                    <a:off x="1460450" y="1326214"/>
                    <a:ext cx="470000" cy="4431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449263" eaLnBrk="0" hangingPunct="0">
                      <a:lnSpc>
                        <a:spcPct val="95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  <m:brk m:alnAt="24"/>
                            </m:rPr>
                            <a:rPr lang="el-GR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GB" b="0" dirty="0">
                      <a:solidFill>
                        <a:prstClr val="white"/>
                      </a:solidFill>
                      <a:ea typeface="MS Gothic" pitchFamily="49" charset="-128"/>
                    </a:endParaRPr>
                  </a:p>
                </p:txBody>
              </p:sp>
            </mc:Choice>
            <mc:Fallback xmlns="">
              <p:sp>
                <p:nvSpPr>
                  <p:cNvPr id="4" name="Obdélník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0450" y="1326214"/>
                    <a:ext cx="470000" cy="4431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bdélník 27"/>
                  <p:cNvSpPr/>
                  <p:nvPr/>
                </p:nvSpPr>
                <p:spPr>
                  <a:xfrm>
                    <a:off x="594144" y="969578"/>
                    <a:ext cx="641522" cy="4431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449263" eaLnBrk="0" hangingPunct="0">
                      <a:lnSpc>
                        <a:spcPct val="95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brk m:alnAt="24"/>
                            </m:r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GB" b="0" dirty="0">
                      <a:solidFill>
                        <a:prstClr val="white"/>
                      </a:solidFill>
                      <a:ea typeface="MS Gothic" pitchFamily="49" charset="-128"/>
                    </a:endParaRPr>
                  </a:p>
                </p:txBody>
              </p:sp>
            </mc:Choice>
            <mc:Fallback xmlns="">
              <p:sp>
                <p:nvSpPr>
                  <p:cNvPr id="28" name="Obdélník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144" y="969578"/>
                    <a:ext cx="641522" cy="44319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bdélník 30"/>
                  <p:cNvSpPr/>
                  <p:nvPr/>
                </p:nvSpPr>
                <p:spPr>
                  <a:xfrm>
                    <a:off x="2463081" y="845640"/>
                    <a:ext cx="2911758" cy="99918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449263" eaLnBrk="0" hangingPunct="0">
                      <a:lnSpc>
                        <a:spcPct val="95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∯"/>
                              <m:limLoc m:val="undOvr"/>
                              <m:ctrlPr>
                                <a:rPr lang="cs-CZ" sz="2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cs-CZ" sz="2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cs-CZ" sz="20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cs-CZ" sz="20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cs-CZ" sz="2000" b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0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nary>
                          <m:r>
                            <a:rPr lang="cs-CZ" sz="20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chr m:val="∭"/>
                              <m:limLoc m:val="undOvr"/>
                              <m:ctrlPr>
                                <a:rPr lang="cs-CZ" sz="2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l-GR" sz="2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cs-CZ" sz="2000" b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div</m:t>
                              </m:r>
                              <m:r>
                                <a:rPr lang="cs-CZ" sz="20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20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cs-CZ" sz="2000" b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cs-CZ" sz="2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nary>
                        </m:oMath>
                      </m:oMathPara>
                    </a14:m>
                    <a:endParaRPr lang="en-GB" sz="2000" b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a typeface="MS Gothic" pitchFamily="49" charset="-128"/>
                    </a:endParaRPr>
                  </a:p>
                </p:txBody>
              </p:sp>
            </mc:Choice>
            <mc:Fallback xmlns="">
              <p:sp>
                <p:nvSpPr>
                  <p:cNvPr id="31" name="Obdélník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3081" y="845640"/>
                    <a:ext cx="2911758" cy="99918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bdélník 9"/>
                  <p:cNvSpPr/>
                  <p:nvPr/>
                </p:nvSpPr>
                <p:spPr>
                  <a:xfrm>
                    <a:off x="5451715" y="1536369"/>
                    <a:ext cx="2832634" cy="64485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449263" eaLnBrk="0" hangingPunct="0">
                      <a:lnSpc>
                        <a:spcPct val="95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cs-CZ" sz="1800" b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div</m:t>
                          </m:r>
                          <m:r>
                            <a:rPr lang="cs-CZ" sz="1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sz="1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1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cs-CZ" sz="1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cs-CZ" sz="1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1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1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1800" b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1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oMath>
                      </m:oMathPara>
                    </a14:m>
                    <a:endParaRPr lang="en-GB" sz="1800" b="0" dirty="0">
                      <a:solidFill>
                        <a:prstClr val="white"/>
                      </a:solidFill>
                      <a:ea typeface="MS Gothic" pitchFamily="49" charset="-128"/>
                    </a:endParaRPr>
                  </a:p>
                </p:txBody>
              </p:sp>
            </mc:Choice>
            <mc:Fallback xmlns="">
              <p:sp>
                <p:nvSpPr>
                  <p:cNvPr id="10" name="Obdélník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1715" y="1536369"/>
                    <a:ext cx="2832634" cy="64485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95536" y="5680871"/>
            <a:ext cx="1808163" cy="446088"/>
            <a:chOff x="877" y="3471"/>
            <a:chExt cx="1139" cy="281"/>
          </a:xfrm>
        </p:grpSpPr>
        <p:sp>
          <p:nvSpPr>
            <p:cNvPr id="17425" name="Text Box 19"/>
            <p:cNvSpPr txBox="1">
              <a:spLocks noChangeArrowheads="1"/>
            </p:cNvSpPr>
            <p:nvPr/>
          </p:nvSpPr>
          <p:spPr bwMode="auto">
            <a:xfrm>
              <a:off x="877" y="3471"/>
              <a:ext cx="87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b="0" dirty="0" err="1">
                  <a:solidFill>
                    <a:srgbClr val="F14124">
                      <a:lumMod val="75000"/>
                    </a:srgbClr>
                  </a:solidFill>
                  <a:latin typeface="Cambria"/>
                </a:rPr>
                <a:t>libovolné</a:t>
              </a:r>
              <a:endParaRPr lang="en-GB" b="0" dirty="0">
                <a:solidFill>
                  <a:srgbClr val="F14124">
                    <a:lumMod val="75000"/>
                  </a:srgbClr>
                </a:solidFill>
                <a:latin typeface="Cambria"/>
              </a:endParaRPr>
            </a:p>
          </p:txBody>
        </p:sp>
        <p:sp>
          <p:nvSpPr>
            <p:cNvPr id="17426" name="Oval 20"/>
            <p:cNvSpPr>
              <a:spLocks noChangeArrowheads="1"/>
            </p:cNvSpPr>
            <p:nvPr/>
          </p:nvSpPr>
          <p:spPr bwMode="auto">
            <a:xfrm>
              <a:off x="1776" y="3504"/>
              <a:ext cx="240" cy="240"/>
            </a:xfrm>
            <a:prstGeom prst="ellipse">
              <a:avLst/>
            </a:prstGeom>
            <a:noFill/>
            <a:ln w="19080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cs-CZ" b="0">
                <a:solidFill>
                  <a:prstClr val="white"/>
                </a:solidFill>
                <a:ea typeface="MS Gothic" pitchFamily="49" charset="-128"/>
              </a:endParaRPr>
            </a:p>
          </p:txBody>
        </p:sp>
      </p:grpSp>
      <p:sp>
        <p:nvSpPr>
          <p:cNvPr id="85013" name="AutoShape 21"/>
          <p:cNvSpPr>
            <a:spLocks noChangeArrowheads="1"/>
          </p:cNvSpPr>
          <p:nvPr/>
        </p:nvSpPr>
        <p:spPr bwMode="auto">
          <a:xfrm>
            <a:off x="5508104" y="5251673"/>
            <a:ext cx="685800" cy="409575"/>
          </a:xfrm>
          <a:prstGeom prst="rightArrow">
            <a:avLst>
              <a:gd name="adj1" fmla="val 50000"/>
              <a:gd name="adj2" fmla="val 41860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b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85015" name="Oval 23"/>
          <p:cNvSpPr>
            <a:spLocks noChangeArrowheads="1"/>
          </p:cNvSpPr>
          <p:nvPr/>
        </p:nvSpPr>
        <p:spPr bwMode="auto">
          <a:xfrm>
            <a:off x="2400300" y="3733799"/>
            <a:ext cx="1962150" cy="1295284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b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85016" name="Freeform 24"/>
          <p:cNvSpPr>
            <a:spLocks/>
          </p:cNvSpPr>
          <p:nvPr/>
        </p:nvSpPr>
        <p:spPr bwMode="auto">
          <a:xfrm>
            <a:off x="2743200" y="2286000"/>
            <a:ext cx="304800" cy="1447799"/>
          </a:xfrm>
          <a:custGeom>
            <a:avLst/>
            <a:gdLst>
              <a:gd name="T0" fmla="*/ 0 w 848"/>
              <a:gd name="T1" fmla="*/ 0 h 4234"/>
              <a:gd name="T2" fmla="*/ 304441 w 848"/>
              <a:gd name="T3" fmla="*/ 1523640 h 4234"/>
              <a:gd name="T4" fmla="*/ 0 60000 65536"/>
              <a:gd name="T5" fmla="*/ 0 60000 65536"/>
              <a:gd name="T6" fmla="*/ 0 w 848"/>
              <a:gd name="T7" fmla="*/ 0 h 4234"/>
              <a:gd name="T8" fmla="*/ 848 w 848"/>
              <a:gd name="T9" fmla="*/ 4234 h 42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8" h="4234">
                <a:moveTo>
                  <a:pt x="0" y="0"/>
                </a:moveTo>
                <a:lnTo>
                  <a:pt x="847" y="4233"/>
                </a:lnTo>
              </a:path>
            </a:pathLst>
          </a:cu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b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Gaussova-</a:t>
            </a:r>
            <a:r>
              <a:rPr lang="cs-CZ" dirty="0" err="1" smtClean="0">
                <a:solidFill>
                  <a:srgbClr val="C00000"/>
                </a:solidFill>
              </a:rPr>
              <a:t>Ostrogradského</a:t>
            </a:r>
            <a:r>
              <a:rPr lang="cs-CZ" dirty="0" smtClean="0">
                <a:solidFill>
                  <a:srgbClr val="C00000"/>
                </a:solidFill>
              </a:rPr>
              <a:t> věta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664780" y="5010033"/>
                <a:ext cx="2012730" cy="97283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3200" b="0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div</m:t>
                      </m:r>
                      <m:acc>
                        <m:accPr>
                          <m:chr m:val="⃗"/>
                          <m:ctrlPr>
                            <a:rPr lang="cs-CZ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GB" sz="3200" b="0" i="1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F14124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14124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srgbClr val="F14124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200" b="0" dirty="0">
                  <a:solidFill>
                    <a:srgbClr val="F1412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780" y="5010033"/>
                <a:ext cx="2012730" cy="9728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930277" y="2420888"/>
            <a:ext cx="5745829" cy="1489410"/>
            <a:chOff x="930277" y="2420888"/>
            <a:chExt cx="5745829" cy="1489410"/>
          </a:xfrm>
        </p:grpSpPr>
        <p:sp>
          <p:nvSpPr>
            <p:cNvPr id="17429" name="Text Box 15"/>
            <p:cNvSpPr txBox="1">
              <a:spLocks noChangeArrowheads="1"/>
            </p:cNvSpPr>
            <p:nvPr/>
          </p:nvSpPr>
          <p:spPr bwMode="auto">
            <a:xfrm>
              <a:off x="930277" y="2636912"/>
              <a:ext cx="2124406" cy="8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defTabSz="449263" eaLnBrk="0" hangingPunct="0">
                <a:lnSpc>
                  <a:spcPct val="99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b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</a:rPr>
                <a:t>Gaussův</a:t>
              </a:r>
              <a:r>
                <a:rPr lang="en-GB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</a:rPr>
                <a:t> </a:t>
              </a:r>
              <a:r>
                <a:rPr lang="en-GB" b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</a:rPr>
                <a:t>zákon</a:t>
              </a:r>
              <a:endParaRPr lang="cs-CZ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endParaRPr>
            </a:p>
            <a:p>
              <a:pPr defTabSz="449263" eaLnBrk="0" hangingPunct="0">
                <a:lnSpc>
                  <a:spcPct val="99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</a:rPr>
                <a:t>(tok):</a:t>
              </a:r>
              <a:r>
                <a:rPr lang="en-GB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</a:rPr>
                <a:t> </a:t>
              </a:r>
              <a:endParaRPr lang="en-GB" b="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délník 6"/>
                <p:cNvSpPr/>
                <p:nvPr/>
              </p:nvSpPr>
              <p:spPr>
                <a:xfrm>
                  <a:off x="3150890" y="2534135"/>
                  <a:ext cx="3260316" cy="11866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49263" eaLnBrk="0" hangingPunct="0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∯"/>
                            <m:limLoc m:val="undOvr"/>
                            <m:ctrlPr>
                              <a:rPr lang="cs-CZ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cs-CZ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cs-CZ" b="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b="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</m:acc>
                            <m:r>
                              <a:rPr lang="cs-CZ" b="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m:rPr>
                                <m:nor/>
                              </m:rPr>
                              <a:rPr lang="cs-CZ" b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d</m:t>
                            </m:r>
                            <m:acc>
                              <m:accPr>
                                <m:chr m:val="⃗"/>
                                <m:ctrlPr>
                                  <a:rPr lang="el-GR" b="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b="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</m:nary>
                        <m:r>
                          <a:rPr lang="cs-CZ" b="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b="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b="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∭"/>
                            <m:limLoc m:val="undOvr"/>
                            <m:ctrlPr>
                              <a:rPr lang="cs-CZ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4"/>
                              </m:rPr>
                              <a:rPr lang="el-GR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cs-CZ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m:rPr>
                                <m:nor/>
                              </m:rPr>
                              <a:rPr lang="cs-CZ" b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d</m:t>
                            </m:r>
                            <m:r>
                              <a:rPr lang="cs-CZ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nary>
                      </m:oMath>
                    </m:oMathPara>
                  </a14:m>
                  <a:endParaRPr lang="en-GB" b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MS Gothic" pitchFamily="49" charset="-128"/>
                  </a:endParaRPr>
                </a:p>
              </p:txBody>
            </p:sp>
          </mc:Choice>
          <mc:Fallback xmlns="">
            <p:sp>
              <p:nvSpPr>
                <p:cNvPr id="7" name="Obdélník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890" y="2534135"/>
                  <a:ext cx="3260316" cy="118660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5057556" y="2599447"/>
              <a:ext cx="1379029" cy="1310851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cs-CZ" b="0">
                <a:solidFill>
                  <a:prstClr val="black">
                    <a:lumMod val="75000"/>
                    <a:lumOff val="25000"/>
                  </a:prstClr>
                </a:solidFill>
                <a:ea typeface="MS Gothic" pitchFamily="49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délník 7"/>
                <p:cNvSpPr/>
                <p:nvPr/>
              </p:nvSpPr>
              <p:spPr>
                <a:xfrm>
                  <a:off x="6197064" y="2420888"/>
                  <a:ext cx="479042" cy="4431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49263" eaLnBrk="0" hangingPunct="0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oMath>
                    </m:oMathPara>
                  </a14:m>
                  <a:endParaRPr lang="en-GB" b="0" dirty="0">
                    <a:solidFill>
                      <a:srgbClr val="C00000"/>
                    </a:solidFill>
                    <a:ea typeface="MS Gothic" pitchFamily="49" charset="-128"/>
                  </a:endParaRPr>
                </a:p>
              </p:txBody>
            </p:sp>
          </mc:Choice>
          <mc:Fallback xmlns="">
            <p:sp>
              <p:nvSpPr>
                <p:cNvPr id="8" name="Obdélník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7064" y="2420888"/>
                  <a:ext cx="479042" cy="44319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36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4423792" y="3724540"/>
                <a:ext cx="1995290" cy="1178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∭"/>
                          <m:limLoc m:val="undOvr"/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cs-CZ" b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GB" b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92" y="3724540"/>
                <a:ext cx="1995290" cy="117852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1691680" y="4842760"/>
                <a:ext cx="3480505" cy="1178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cs-CZ" b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div</m:t>
                              </m:r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cs-CZ" b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b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42760"/>
                <a:ext cx="3480505" cy="117852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2557512" y="3716036"/>
                <a:ext cx="1863202" cy="1178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cs-CZ" b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div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cs-CZ" b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GB" b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512" y="3716036"/>
                <a:ext cx="1863202" cy="117852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000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3" grpId="0" animBg="1"/>
      <p:bldP spid="85015" grpId="0" animBg="1"/>
      <p:bldP spid="85016" grpId="0" animBg="1"/>
      <p:bldP spid="6" grpId="0" animBg="1"/>
      <p:bldP spid="32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533400" y="152400"/>
            <a:ext cx="8144110" cy="2133601"/>
            <a:chOff x="533400" y="152400"/>
            <a:chExt cx="8144110" cy="2133601"/>
          </a:xfrm>
        </p:grpSpPr>
        <p:sp>
          <p:nvSpPr>
            <p:cNvPr id="17430" name="Rectangle 2"/>
            <p:cNvSpPr>
              <a:spLocks noChangeArrowheads="1"/>
            </p:cNvSpPr>
            <p:nvPr/>
          </p:nvSpPr>
          <p:spPr bwMode="auto">
            <a:xfrm>
              <a:off x="533400" y="152400"/>
              <a:ext cx="8144110" cy="213360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cs-CZ" b="0">
                <a:solidFill>
                  <a:prstClr val="white"/>
                </a:solidFill>
              </a:endParaRPr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94144" y="845640"/>
              <a:ext cx="7853611" cy="1359224"/>
              <a:chOff x="594144" y="845640"/>
              <a:chExt cx="7853611" cy="1359224"/>
            </a:xfrm>
          </p:grpSpPr>
          <p:grpSp>
            <p:nvGrpSpPr>
              <p:cNvPr id="17431" name="Group 3"/>
              <p:cNvGrpSpPr>
                <a:grpSpLocks/>
              </p:cNvGrpSpPr>
              <p:nvPr/>
            </p:nvGrpSpPr>
            <p:grpSpPr bwMode="auto">
              <a:xfrm>
                <a:off x="1009650" y="914400"/>
                <a:ext cx="4419601" cy="1266826"/>
                <a:chOff x="636" y="576"/>
                <a:chExt cx="2784" cy="798"/>
              </a:xfrm>
            </p:grpSpPr>
            <p:sp>
              <p:nvSpPr>
                <p:cNvPr id="17433" name="Freeform 7"/>
                <p:cNvSpPr>
                  <a:spLocks noChangeArrowheads="1"/>
                </p:cNvSpPr>
                <p:nvPr/>
              </p:nvSpPr>
              <p:spPr bwMode="auto">
                <a:xfrm>
                  <a:off x="636" y="576"/>
                  <a:ext cx="864" cy="798"/>
                </a:xfrm>
                <a:custGeom>
                  <a:avLst/>
                  <a:gdLst>
                    <a:gd name="T0" fmla="*/ 81 w 708"/>
                    <a:gd name="T1" fmla="*/ 221 h 606"/>
                    <a:gd name="T2" fmla="*/ 198 w 708"/>
                    <a:gd name="T3" fmla="*/ 87 h 606"/>
                    <a:gd name="T4" fmla="*/ 256 w 708"/>
                    <a:gd name="T5" fmla="*/ 63 h 606"/>
                    <a:gd name="T6" fmla="*/ 278 w 708"/>
                    <a:gd name="T7" fmla="*/ 47 h 606"/>
                    <a:gd name="T8" fmla="*/ 498 w 708"/>
                    <a:gd name="T9" fmla="*/ 0 h 606"/>
                    <a:gd name="T10" fmla="*/ 710 w 708"/>
                    <a:gd name="T11" fmla="*/ 32 h 606"/>
                    <a:gd name="T12" fmla="*/ 842 w 708"/>
                    <a:gd name="T13" fmla="*/ 198 h 606"/>
                    <a:gd name="T14" fmla="*/ 864 w 708"/>
                    <a:gd name="T15" fmla="*/ 284 h 606"/>
                    <a:gd name="T16" fmla="*/ 761 w 708"/>
                    <a:gd name="T17" fmla="*/ 648 h 606"/>
                    <a:gd name="T18" fmla="*/ 681 w 708"/>
                    <a:gd name="T19" fmla="*/ 743 h 606"/>
                    <a:gd name="T20" fmla="*/ 461 w 708"/>
                    <a:gd name="T21" fmla="*/ 798 h 606"/>
                    <a:gd name="T22" fmla="*/ 190 w 708"/>
                    <a:gd name="T23" fmla="*/ 758 h 606"/>
                    <a:gd name="T24" fmla="*/ 81 w 708"/>
                    <a:gd name="T25" fmla="*/ 703 h 606"/>
                    <a:gd name="T26" fmla="*/ 59 w 708"/>
                    <a:gd name="T27" fmla="*/ 687 h 606"/>
                    <a:gd name="T28" fmla="*/ 0 w 708"/>
                    <a:gd name="T29" fmla="*/ 569 h 606"/>
                    <a:gd name="T30" fmla="*/ 59 w 708"/>
                    <a:gd name="T31" fmla="*/ 269 h 606"/>
                    <a:gd name="T32" fmla="*/ 81 w 708"/>
                    <a:gd name="T33" fmla="*/ 221 h 6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8"/>
                    <a:gd name="T52" fmla="*/ 0 h 606"/>
                    <a:gd name="T53" fmla="*/ 708 w 708"/>
                    <a:gd name="T54" fmla="*/ 606 h 6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8" h="606">
                      <a:moveTo>
                        <a:pt x="66" y="168"/>
                      </a:moveTo>
                      <a:cubicBezTo>
                        <a:pt x="86" y="109"/>
                        <a:pt x="100" y="82"/>
                        <a:pt x="162" y="66"/>
                      </a:cubicBezTo>
                      <a:cubicBezTo>
                        <a:pt x="204" y="38"/>
                        <a:pt x="151" y="70"/>
                        <a:pt x="210" y="48"/>
                      </a:cubicBezTo>
                      <a:cubicBezTo>
                        <a:pt x="217" y="45"/>
                        <a:pt x="221" y="38"/>
                        <a:pt x="228" y="36"/>
                      </a:cubicBezTo>
                      <a:cubicBezTo>
                        <a:pt x="286" y="17"/>
                        <a:pt x="349" y="15"/>
                        <a:pt x="408" y="0"/>
                      </a:cubicBezTo>
                      <a:cubicBezTo>
                        <a:pt x="482" y="4"/>
                        <a:pt x="519" y="8"/>
                        <a:pt x="582" y="24"/>
                      </a:cubicBezTo>
                      <a:cubicBezTo>
                        <a:pt x="620" y="62"/>
                        <a:pt x="672" y="97"/>
                        <a:pt x="690" y="150"/>
                      </a:cubicBezTo>
                      <a:cubicBezTo>
                        <a:pt x="697" y="172"/>
                        <a:pt x="708" y="216"/>
                        <a:pt x="708" y="216"/>
                      </a:cubicBezTo>
                      <a:cubicBezTo>
                        <a:pt x="700" y="322"/>
                        <a:pt x="671" y="399"/>
                        <a:pt x="624" y="492"/>
                      </a:cubicBezTo>
                      <a:cubicBezTo>
                        <a:pt x="612" y="515"/>
                        <a:pt x="581" y="556"/>
                        <a:pt x="558" y="564"/>
                      </a:cubicBezTo>
                      <a:cubicBezTo>
                        <a:pt x="488" y="587"/>
                        <a:pt x="459" y="600"/>
                        <a:pt x="378" y="606"/>
                      </a:cubicBezTo>
                      <a:cubicBezTo>
                        <a:pt x="303" y="601"/>
                        <a:pt x="229" y="594"/>
                        <a:pt x="156" y="576"/>
                      </a:cubicBezTo>
                      <a:cubicBezTo>
                        <a:pt x="117" y="566"/>
                        <a:pt x="99" y="556"/>
                        <a:pt x="66" y="534"/>
                      </a:cubicBezTo>
                      <a:cubicBezTo>
                        <a:pt x="60" y="530"/>
                        <a:pt x="48" y="522"/>
                        <a:pt x="48" y="522"/>
                      </a:cubicBezTo>
                      <a:cubicBezTo>
                        <a:pt x="29" y="493"/>
                        <a:pt x="11" y="465"/>
                        <a:pt x="0" y="432"/>
                      </a:cubicBezTo>
                      <a:cubicBezTo>
                        <a:pt x="7" y="353"/>
                        <a:pt x="23" y="279"/>
                        <a:pt x="48" y="204"/>
                      </a:cubicBezTo>
                      <a:cubicBezTo>
                        <a:pt x="52" y="191"/>
                        <a:pt x="62" y="181"/>
                        <a:pt x="66" y="168"/>
                      </a:cubicBez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449263" eaLnBrk="0" hangingPunct="0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cs-CZ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34" name="Freeform 10"/>
                <p:cNvSpPr>
                  <a:spLocks/>
                </p:cNvSpPr>
                <p:nvPr/>
              </p:nvSpPr>
              <p:spPr bwMode="auto">
                <a:xfrm>
                  <a:off x="3036" y="960"/>
                  <a:ext cx="384" cy="201"/>
                </a:xfrm>
                <a:custGeom>
                  <a:avLst/>
                  <a:gdLst>
                    <a:gd name="T0" fmla="*/ 384 w 384"/>
                    <a:gd name="T1" fmla="*/ 192 h 201"/>
                    <a:gd name="T2" fmla="*/ 192 w 384"/>
                    <a:gd name="T3" fmla="*/ 54 h 201"/>
                    <a:gd name="T4" fmla="*/ 264 w 384"/>
                    <a:gd name="T5" fmla="*/ 192 h 201"/>
                    <a:gd name="T6" fmla="*/ 0 w 384"/>
                    <a:gd name="T7" fmla="*/ 0 h 2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01"/>
                    <a:gd name="T14" fmla="*/ 384 w 384"/>
                    <a:gd name="T15" fmla="*/ 201 h 2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01">
                      <a:moveTo>
                        <a:pt x="384" y="192"/>
                      </a:moveTo>
                      <a:cubicBezTo>
                        <a:pt x="352" y="169"/>
                        <a:pt x="212" y="54"/>
                        <a:pt x="192" y="54"/>
                      </a:cubicBezTo>
                      <a:cubicBezTo>
                        <a:pt x="172" y="54"/>
                        <a:pt x="296" y="201"/>
                        <a:pt x="264" y="192"/>
                      </a:cubicBezTo>
                      <a:cubicBezTo>
                        <a:pt x="232" y="183"/>
                        <a:pt x="55" y="40"/>
                        <a:pt x="0" y="0"/>
                      </a:cubicBezTo>
                    </a:path>
                  </a:pathLst>
                </a:custGeom>
                <a:noFill/>
                <a:ln w="28440">
                  <a:solidFill>
                    <a:srgbClr val="FF5050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wrap="none" anchor="ctr"/>
                <a:lstStyle/>
                <a:p>
                  <a:pPr defTabSz="449263" eaLnBrk="0" hangingPunct="0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cs-CZ" b="0">
                    <a:solidFill>
                      <a:prstClr val="white"/>
                    </a:solidFill>
                    <a:ea typeface="MS Gothic" pitchFamily="49" charset="-128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bdélník 3"/>
                  <p:cNvSpPr/>
                  <p:nvPr/>
                </p:nvSpPr>
                <p:spPr>
                  <a:xfrm>
                    <a:off x="1460450" y="1326214"/>
                    <a:ext cx="429925" cy="4431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449263" eaLnBrk="0" hangingPunct="0">
                      <a:lnSpc>
                        <a:spcPct val="95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oMath>
                      </m:oMathPara>
                    </a14:m>
                    <a:endParaRPr lang="en-GB" b="0" dirty="0">
                      <a:solidFill>
                        <a:prstClr val="white"/>
                      </a:solidFill>
                      <a:ea typeface="MS Gothic" pitchFamily="49" charset="-128"/>
                    </a:endParaRPr>
                  </a:p>
                </p:txBody>
              </p:sp>
            </mc:Choice>
            <mc:Fallback xmlns="">
              <p:sp>
                <p:nvSpPr>
                  <p:cNvPr id="4" name="Obdélník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0450" y="1326214"/>
                    <a:ext cx="429925" cy="4431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bdélník 27"/>
                  <p:cNvSpPr/>
                  <p:nvPr/>
                </p:nvSpPr>
                <p:spPr>
                  <a:xfrm>
                    <a:off x="594144" y="969578"/>
                    <a:ext cx="601447" cy="4431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449263" eaLnBrk="0" hangingPunct="0">
                      <a:lnSpc>
                        <a:spcPct val="95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brk m:alnAt="24"/>
                            </m:rPr>
                            <a:rPr lang="cs-CZ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oMath>
                      </m:oMathPara>
                    </a14:m>
                    <a:endParaRPr lang="en-GB" b="0" dirty="0">
                      <a:solidFill>
                        <a:prstClr val="white"/>
                      </a:solidFill>
                      <a:ea typeface="MS Gothic" pitchFamily="49" charset="-128"/>
                    </a:endParaRPr>
                  </a:p>
                </p:txBody>
              </p:sp>
            </mc:Choice>
            <mc:Fallback xmlns="">
              <p:sp>
                <p:nvSpPr>
                  <p:cNvPr id="28" name="Obdélník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144" y="969578"/>
                    <a:ext cx="601447" cy="44319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bdélník 30"/>
                  <p:cNvSpPr/>
                  <p:nvPr/>
                </p:nvSpPr>
                <p:spPr>
                  <a:xfrm>
                    <a:off x="2463081" y="845640"/>
                    <a:ext cx="2893100" cy="99918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449263" eaLnBrk="0" hangingPunct="0">
                      <a:lnSpc>
                        <a:spcPct val="95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∮"/>
                              <m:limLoc m:val="undOvr"/>
                              <m:ctrlPr>
                                <a:rPr lang="cs-CZ" sz="2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cs-CZ" sz="2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cs-CZ" sz="20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cs-CZ" sz="20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cs-CZ" sz="2000" b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0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nary>
                          <m:r>
                            <a:rPr lang="cs-CZ" sz="20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chr m:val="∬"/>
                              <m:limLoc m:val="undOvr"/>
                              <m:ctrlPr>
                                <a:rPr lang="cs-CZ" sz="2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cs-CZ" sz="2000" b="0" i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rot</m:t>
                              </m:r>
                              <m:r>
                                <a:rPr lang="cs-CZ" sz="20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20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cs-CZ" sz="20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cs-CZ" sz="2000" b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20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nary>
                        </m:oMath>
                      </m:oMathPara>
                    </a14:m>
                    <a:endParaRPr lang="en-GB" sz="2000" b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a typeface="MS Gothic" pitchFamily="49" charset="-128"/>
                    </a:endParaRPr>
                  </a:p>
                </p:txBody>
              </p:sp>
            </mc:Choice>
            <mc:Fallback xmlns="">
              <p:sp>
                <p:nvSpPr>
                  <p:cNvPr id="31" name="Obdélník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3081" y="845640"/>
                    <a:ext cx="2893100" cy="99918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bdélník 9"/>
                  <p:cNvSpPr/>
                  <p:nvPr/>
                </p:nvSpPr>
                <p:spPr>
                  <a:xfrm>
                    <a:off x="5221960" y="1521279"/>
                    <a:ext cx="3225795" cy="68358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449263" eaLnBrk="0" hangingPunct="0">
                      <a:lnSpc>
                        <a:spcPct val="95000"/>
                      </a:lnSpc>
                      <a:buClr>
                        <a:srgbClr val="000000"/>
                      </a:buClr>
                      <a:buSzPct val="10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cs-CZ" sz="18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rot</m:t>
                          </m:r>
                          <m:r>
                            <a:rPr lang="cs-CZ" sz="1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sz="1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1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cs-CZ" sz="1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cs-CZ" sz="1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1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sz="1800" b="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b="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cs-CZ" sz="1800" b="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1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cs-CZ" sz="1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cs-CZ" sz="1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sz="1800" b="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b="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cs-CZ" sz="1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1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cs-CZ" sz="1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cs-CZ" sz="1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, …</m:t>
                              </m:r>
                            </m:e>
                          </m:d>
                        </m:oMath>
                      </m:oMathPara>
                    </a14:m>
                    <a:endParaRPr lang="en-GB" sz="1800" b="0" dirty="0">
                      <a:solidFill>
                        <a:prstClr val="white"/>
                      </a:solidFill>
                      <a:ea typeface="MS Gothic" pitchFamily="49" charset="-128"/>
                    </a:endParaRPr>
                  </a:p>
                </p:txBody>
              </p:sp>
            </mc:Choice>
            <mc:Fallback xmlns="">
              <p:sp>
                <p:nvSpPr>
                  <p:cNvPr id="10" name="Obdélník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1960" y="1521279"/>
                    <a:ext cx="3225795" cy="68358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73137" y="4658146"/>
            <a:ext cx="1808163" cy="446088"/>
            <a:chOff x="877" y="3471"/>
            <a:chExt cx="1139" cy="281"/>
          </a:xfrm>
        </p:grpSpPr>
        <p:sp>
          <p:nvSpPr>
            <p:cNvPr id="17425" name="Text Box 19"/>
            <p:cNvSpPr txBox="1">
              <a:spLocks noChangeArrowheads="1"/>
            </p:cNvSpPr>
            <p:nvPr/>
          </p:nvSpPr>
          <p:spPr bwMode="auto">
            <a:xfrm>
              <a:off x="877" y="3471"/>
              <a:ext cx="87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b="0" dirty="0" err="1">
                  <a:solidFill>
                    <a:srgbClr val="F14124">
                      <a:lumMod val="75000"/>
                    </a:srgbClr>
                  </a:solidFill>
                  <a:latin typeface="Cambria"/>
                </a:rPr>
                <a:t>libovolné</a:t>
              </a:r>
              <a:endParaRPr lang="en-GB" b="0" dirty="0">
                <a:solidFill>
                  <a:srgbClr val="F14124">
                    <a:lumMod val="75000"/>
                  </a:srgbClr>
                </a:solidFill>
                <a:latin typeface="Cambria"/>
              </a:endParaRPr>
            </a:p>
          </p:txBody>
        </p:sp>
        <p:sp>
          <p:nvSpPr>
            <p:cNvPr id="17426" name="Oval 20"/>
            <p:cNvSpPr>
              <a:spLocks noChangeArrowheads="1"/>
            </p:cNvSpPr>
            <p:nvPr/>
          </p:nvSpPr>
          <p:spPr bwMode="auto">
            <a:xfrm>
              <a:off x="1776" y="3504"/>
              <a:ext cx="240" cy="240"/>
            </a:xfrm>
            <a:prstGeom prst="ellipse">
              <a:avLst/>
            </a:prstGeom>
            <a:noFill/>
            <a:ln w="19080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cs-CZ" b="0">
                <a:solidFill>
                  <a:prstClr val="white"/>
                </a:solidFill>
                <a:ea typeface="MS Gothic" pitchFamily="49" charset="-128"/>
              </a:endParaRPr>
            </a:p>
          </p:txBody>
        </p:sp>
      </p:grpSp>
      <p:sp>
        <p:nvSpPr>
          <p:cNvPr id="85013" name="AutoShape 21"/>
          <p:cNvSpPr>
            <a:spLocks noChangeArrowheads="1"/>
          </p:cNvSpPr>
          <p:nvPr/>
        </p:nvSpPr>
        <p:spPr bwMode="auto">
          <a:xfrm>
            <a:off x="5076056" y="5323681"/>
            <a:ext cx="685800" cy="409575"/>
          </a:xfrm>
          <a:prstGeom prst="rightArrow">
            <a:avLst>
              <a:gd name="adj1" fmla="val 50000"/>
              <a:gd name="adj2" fmla="val 41860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b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85015" name="Oval 23"/>
          <p:cNvSpPr>
            <a:spLocks noChangeArrowheads="1"/>
          </p:cNvSpPr>
          <p:nvPr/>
        </p:nvSpPr>
        <p:spPr bwMode="auto">
          <a:xfrm>
            <a:off x="2051720" y="3676755"/>
            <a:ext cx="2171700" cy="1390428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b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85016" name="Freeform 24"/>
          <p:cNvSpPr>
            <a:spLocks/>
          </p:cNvSpPr>
          <p:nvPr/>
        </p:nvSpPr>
        <p:spPr bwMode="auto">
          <a:xfrm>
            <a:off x="2267744" y="2286000"/>
            <a:ext cx="407690" cy="1447799"/>
          </a:xfrm>
          <a:custGeom>
            <a:avLst/>
            <a:gdLst>
              <a:gd name="T0" fmla="*/ 0 w 848"/>
              <a:gd name="T1" fmla="*/ 0 h 4234"/>
              <a:gd name="T2" fmla="*/ 304441 w 848"/>
              <a:gd name="T3" fmla="*/ 1523640 h 4234"/>
              <a:gd name="T4" fmla="*/ 0 60000 65536"/>
              <a:gd name="T5" fmla="*/ 0 60000 65536"/>
              <a:gd name="T6" fmla="*/ 0 w 848"/>
              <a:gd name="T7" fmla="*/ 0 h 4234"/>
              <a:gd name="T8" fmla="*/ 848 w 848"/>
              <a:gd name="T9" fmla="*/ 4234 h 42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8" h="4234">
                <a:moveTo>
                  <a:pt x="0" y="0"/>
                </a:moveTo>
                <a:lnTo>
                  <a:pt x="847" y="4233"/>
                </a:lnTo>
              </a:path>
            </a:pathLst>
          </a:cu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b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1" y="-27384"/>
            <a:ext cx="4371756" cy="1141413"/>
          </a:xfrm>
        </p:spPr>
        <p:txBody>
          <a:bodyPr/>
          <a:lstStyle/>
          <a:p>
            <a:pPr algn="l"/>
            <a:r>
              <a:rPr lang="cs-CZ" dirty="0" err="1" smtClean="0">
                <a:solidFill>
                  <a:srgbClr val="C00000"/>
                </a:solidFill>
              </a:rPr>
              <a:t>Stokesova</a:t>
            </a:r>
            <a:r>
              <a:rPr lang="cs-CZ" dirty="0" smtClean="0">
                <a:solidFill>
                  <a:srgbClr val="C00000"/>
                </a:solidFill>
              </a:rPr>
              <a:t> věta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156176" y="5229200"/>
                <a:ext cx="2480551" cy="61702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GB" sz="3200" b="0" i="1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cs-CZ" sz="3200" b="0" i="0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3200" b="0" i="0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grad</m:t>
                      </m:r>
                      <m:r>
                        <a:rPr lang="el-GR" sz="3200" b="0" i="1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n-GB" sz="3200" b="0" dirty="0">
                  <a:solidFill>
                    <a:srgbClr val="F1412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229200"/>
                <a:ext cx="2480551" cy="6170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467544" y="2276872"/>
            <a:ext cx="4392488" cy="1361783"/>
            <a:chOff x="467544" y="2390119"/>
            <a:chExt cx="4392488" cy="1361783"/>
          </a:xfrm>
        </p:grpSpPr>
        <p:sp>
          <p:nvSpPr>
            <p:cNvPr id="17429" name="Text Box 15"/>
            <p:cNvSpPr txBox="1">
              <a:spLocks noChangeArrowheads="1"/>
            </p:cNvSpPr>
            <p:nvPr/>
          </p:nvSpPr>
          <p:spPr bwMode="auto">
            <a:xfrm>
              <a:off x="467544" y="2462127"/>
              <a:ext cx="2463986" cy="8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defTabSz="449263" eaLnBrk="0" hangingPunct="0">
                <a:lnSpc>
                  <a:spcPct val="99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</a:rPr>
                <a:t>konzervativní </a:t>
              </a:r>
            </a:p>
            <a:p>
              <a:pPr defTabSz="449263" eaLnBrk="0" hangingPunct="0">
                <a:lnSpc>
                  <a:spcPct val="99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</a:rPr>
                <a:t>pole (</a:t>
              </a:r>
              <a:r>
                <a:rPr lang="cs-CZ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</a:rPr>
                <a:t>cirkulace):</a:t>
              </a:r>
              <a:r>
                <a:rPr lang="en-GB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</a:rPr>
                <a:t> </a:t>
              </a:r>
              <a:endParaRPr lang="en-GB" b="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délník 6"/>
                <p:cNvSpPr/>
                <p:nvPr/>
              </p:nvSpPr>
              <p:spPr>
                <a:xfrm>
                  <a:off x="2588705" y="2390119"/>
                  <a:ext cx="2271327" cy="1361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49263" eaLnBrk="0" hangingPunct="0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∮"/>
                            <m:limLoc m:val="undOvr"/>
                            <m:ctrlPr>
                              <a:rPr lang="cs-CZ" sz="28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cs-CZ" sz="28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cs-CZ" sz="2800" b="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2800" b="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</m:acc>
                            <m:r>
                              <a:rPr lang="cs-CZ" sz="2800" b="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m:rPr>
                                <m:nor/>
                              </m:rPr>
                              <a:rPr lang="cs-CZ" sz="2800" b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d</m:t>
                            </m:r>
                            <m:acc>
                              <m:accPr>
                                <m:chr m:val="⃗"/>
                                <m:ctrlPr>
                                  <a:rPr lang="el-GR" sz="2800" b="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2800" b="0" i="1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</m:nary>
                        <m:r>
                          <a:rPr lang="cs-CZ" sz="2800" b="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GB" sz="2800" b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MS Gothic" pitchFamily="49" charset="-128"/>
                  </a:endParaRPr>
                </a:p>
              </p:txBody>
            </p:sp>
          </mc:Choice>
          <mc:Fallback xmlns="">
            <p:sp>
              <p:nvSpPr>
                <p:cNvPr id="7" name="Obdélník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8705" y="2390119"/>
                  <a:ext cx="2271327" cy="13617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2076515" y="3653573"/>
                <a:ext cx="2855525" cy="1359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l-GR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cs-CZ" sz="2800" b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rot</m:t>
                          </m:r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800" b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2800" b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515" y="3653573"/>
                <a:ext cx="2855525" cy="13596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169940" y="5226835"/>
                <a:ext cx="1719125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800" b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rot</m:t>
                      </m:r>
                      <m:r>
                        <a:rPr lang="cs-CZ" sz="2800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800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40" y="5226835"/>
                <a:ext cx="1719125" cy="5754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3203848" y="5805264"/>
            <a:ext cx="2260468" cy="4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0" hangingPunct="0">
              <a:lnSpc>
                <a:spcPct val="9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(nevírové pole)</a:t>
            </a:r>
            <a:r>
              <a:rPr lang="en-GB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 </a:t>
            </a:r>
            <a:endParaRPr lang="en-GB" b="0" dirty="0">
              <a:solidFill>
                <a:prstClr val="black">
                  <a:lumMod val="75000"/>
                  <a:lumOff val="25000"/>
                </a:prst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75174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3" grpId="0" animBg="1"/>
      <p:bldP spid="85015" grpId="0" animBg="1"/>
      <p:bldP spid="85016" grpId="0" animBg="1"/>
      <p:bldP spid="6" grpId="0" animBg="1"/>
      <p:bldP spid="34" grpId="0"/>
      <p:bldP spid="2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3" name="AutoShape 21"/>
          <p:cNvSpPr>
            <a:spLocks noChangeArrowheads="1"/>
          </p:cNvSpPr>
          <p:nvPr/>
        </p:nvSpPr>
        <p:spPr bwMode="auto">
          <a:xfrm>
            <a:off x="3686602" y="1988840"/>
            <a:ext cx="685800" cy="628193"/>
          </a:xfrm>
          <a:prstGeom prst="rightArrow">
            <a:avLst>
              <a:gd name="adj1" fmla="val 50000"/>
              <a:gd name="adj2" fmla="val 41860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b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1" y="-27384"/>
            <a:ext cx="4371756" cy="1141413"/>
          </a:xfrm>
        </p:spPr>
        <p:txBody>
          <a:bodyPr/>
          <a:lstStyle/>
          <a:p>
            <a:pPr algn="l"/>
            <a:r>
              <a:rPr lang="cs-CZ" dirty="0" err="1" smtClean="0">
                <a:solidFill>
                  <a:srgbClr val="C00000"/>
                </a:solidFill>
              </a:rPr>
              <a:t>Poissonova</a:t>
            </a:r>
            <a:r>
              <a:rPr lang="cs-CZ" dirty="0" smtClean="0">
                <a:solidFill>
                  <a:srgbClr val="C00000"/>
                </a:solidFill>
              </a:rPr>
              <a:t> rovnice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783123" y="2492896"/>
                <a:ext cx="2564741" cy="61702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GB" sz="3200" b="0" i="1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cs-CZ" sz="3200" b="0" i="0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3200" b="0" i="0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grad</m:t>
                      </m:r>
                      <m:r>
                        <a:rPr lang="cs-CZ" sz="3200" b="0" i="0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3200" b="0" i="1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n-GB" sz="3200" b="0" dirty="0">
                  <a:solidFill>
                    <a:srgbClr val="F1412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23" y="2492896"/>
                <a:ext cx="2564741" cy="6170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092700" y="5489153"/>
            <a:ext cx="3007724" cy="4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0" hangingPunct="0">
              <a:lnSpc>
                <a:spcPct val="9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(</a:t>
            </a:r>
            <a:r>
              <a:rPr lang="cs-CZ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Poissonova</a:t>
            </a:r>
            <a:r>
              <a:rPr lang="cs-CZ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 rovnice)</a:t>
            </a:r>
            <a:r>
              <a:rPr lang="en-GB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 </a:t>
            </a:r>
            <a:endParaRPr lang="en-GB" b="0" dirty="0">
              <a:solidFill>
                <a:prstClr val="black">
                  <a:lumMod val="75000"/>
                  <a:lumOff val="25000"/>
                </a:prstClr>
              </a:solidFill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759070" y="1268760"/>
                <a:ext cx="2588794" cy="97283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3200" b="0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div</m:t>
                      </m:r>
                      <m:r>
                        <m:rPr>
                          <m:nor/>
                        </m:rPr>
                        <a:rPr lang="cs-CZ" sz="3200" b="0" i="0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GB" sz="3200" b="0" i="1" smtClean="0">
                          <a:solidFill>
                            <a:srgbClr val="F14124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14124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F14124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14124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srgbClr val="F14124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200" b="0" dirty="0">
                  <a:solidFill>
                    <a:srgbClr val="F1412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0" y="1268760"/>
                <a:ext cx="2588794" cy="9728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788024" y="1882924"/>
                <a:ext cx="2981842" cy="862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8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div</m:t>
                      </m:r>
                      <m:r>
                        <m:rPr>
                          <m:nor/>
                        </m:rPr>
                        <a:rPr lang="cs-CZ" sz="28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grad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GB" sz="28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882924"/>
                <a:ext cx="2981842" cy="8627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611560" y="3573016"/>
                <a:ext cx="7921336" cy="1012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acc>
                          <m:f>
                            <m:f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acc>
                          <m:f>
                            <m:f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  <m:f>
                            <m:f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GB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GB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acc>
                          <m:f>
                            <m:f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acc>
                          <m:f>
                            <m:f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  <m:f>
                            <m:f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GB" sz="28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73016"/>
                <a:ext cx="7921336" cy="10120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611104" y="4929001"/>
                <a:ext cx="5496826" cy="102027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800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sz="2800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sz="2800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cs-CZ" sz="2800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800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sz="2800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sz="28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sz="2800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cs-CZ" sz="2800" b="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sz="28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4" y="4929001"/>
                <a:ext cx="5496826" cy="10202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125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3" grpId="0" animBg="1"/>
      <p:bldP spid="6" grpId="0" animBg="1"/>
      <p:bldP spid="35" grpId="0"/>
      <p:bldP spid="26" grpId="0" animBg="1"/>
      <p:bldP spid="8" grpId="0"/>
      <p:bldP spid="29" grpId="0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819400" y="433388"/>
            <a:ext cx="35242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800" i="1">
                <a:solidFill>
                  <a:srgbClr val="FFFFFF"/>
                </a:solidFill>
              </a:rPr>
              <a:t>Více o elektrickém poli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úvod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0418" name="Picture 2" descr="http://t3.gstatic.com/images?q=tbn:ANd9GcQFDfAAFoi60Efgs13ZtjwM8kYt6ihgRd9thzlQmHU_XfTfXKGo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6400"/>
            <a:ext cx="21621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0.gstatic.com/images?q=tbn:ANd9GcQj4--6lbDpVJAmcI1QlecRizgykB7yWUYp9c0jSUipxL4P4xA2o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3300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56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819400" y="433388"/>
            <a:ext cx="35242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800" i="1">
                <a:solidFill>
                  <a:srgbClr val="FFFFFF"/>
                </a:solidFill>
              </a:rPr>
              <a:t>Více o elektrickém poli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práce elektrické síly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827584" y="3356992"/>
                <a:ext cx="2607568" cy="927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𝑊</m:t>
                      </m:r>
                      <m:r>
                        <a:rPr lang="en-GB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6992"/>
                <a:ext cx="2607568" cy="9273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3406838" y="3608874"/>
            <a:ext cx="3104696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cs-CZ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ea typeface="MS Gothic" pitchFamily="49" charset="-128"/>
              </a:rPr>
              <a:t>… práce </a:t>
            </a:r>
            <a:r>
              <a:rPr lang="cs-CZ" b="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ea typeface="MS Gothic" pitchFamily="49" charset="-128"/>
              </a:rPr>
              <a:t>elektrické síly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827584" y="4437112"/>
                <a:ext cx="4824536" cy="927305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lumMod val="40000"/>
                      <a:lumOff val="60000"/>
                      <a:alpha val="61000"/>
                    </a:schemeClr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GB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𝑝𝑓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𝑝𝑖</m:t>
                          </m:r>
                        </m:sub>
                      </m:sSub>
                    </m:oMath>
                  </m:oMathPara>
                </a14:m>
                <a:endParaRPr lang="cs-CZ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37112"/>
                <a:ext cx="4824536" cy="9273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5740262" y="4689286"/>
            <a:ext cx="2746970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cs-CZ" dirty="0" smtClean="0">
                <a:solidFill>
                  <a:srgbClr val="FF0000"/>
                </a:solidFill>
                <a:latin typeface="Cambria"/>
                <a:ea typeface="MS Gothic" pitchFamily="49" charset="-128"/>
              </a:rPr>
              <a:t>… práce vnější </a:t>
            </a:r>
            <a:r>
              <a:rPr lang="cs-CZ" dirty="0">
                <a:solidFill>
                  <a:srgbClr val="FF0000"/>
                </a:solidFill>
                <a:latin typeface="Cambria"/>
                <a:ea typeface="MS Gothic" pitchFamily="49" charset="-128"/>
              </a:rPr>
              <a:t>síly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1631910" y="5765965"/>
                <a:ext cx="6792372" cy="470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b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  <a:ea typeface="MS Gothic" pitchFamily="49" charset="-128"/>
                  </a:rPr>
                  <a:t>… potenciální energie částice v elektrickém poli</a:t>
                </a:r>
                <a:endParaRPr lang="cs-CZ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910" y="5765965"/>
                <a:ext cx="6792372" cy="470322"/>
              </a:xfrm>
              <a:prstGeom prst="rect">
                <a:avLst/>
              </a:prstGeom>
              <a:blipFill rotWithShape="1">
                <a:blip r:embed="rId5"/>
                <a:stretch>
                  <a:fillRect t="-15584" r="-1346" b="-22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kupina 10"/>
          <p:cNvGrpSpPr/>
          <p:nvPr/>
        </p:nvGrpSpPr>
        <p:grpSpPr>
          <a:xfrm>
            <a:off x="539552" y="908720"/>
            <a:ext cx="5791200" cy="2377357"/>
            <a:chOff x="539552" y="908720"/>
            <a:chExt cx="5791200" cy="237735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65" b="33593"/>
            <a:stretch/>
          </p:blipFill>
          <p:spPr bwMode="auto">
            <a:xfrm>
              <a:off x="539552" y="908720"/>
              <a:ext cx="5791200" cy="237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délník 9"/>
                <p:cNvSpPr/>
                <p:nvPr/>
              </p:nvSpPr>
              <p:spPr>
                <a:xfrm>
                  <a:off x="2519918" y="2006769"/>
                  <a:ext cx="42191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23"/>
                          </m:rPr>
                          <a:rPr lang="en-GB" b="0" i="1" smtClean="0">
                            <a:solidFill>
                              <a:srgbClr val="33CC33"/>
                            </a:solidFill>
                            <a:latin typeface="Cambria Math"/>
                            <a:ea typeface="Cambria Math"/>
                          </a:rPr>
                          <m:t>∁</m:t>
                        </m:r>
                      </m:oMath>
                    </m:oMathPara>
                  </a14:m>
                  <a:endParaRPr lang="en-GB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bdélník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9918" y="2006769"/>
                  <a:ext cx="42191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8613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360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FFFF66"/>
                </a:solidFill>
                <a:latin typeface="Arial" charset="0"/>
              </a:rPr>
              <a:t>Elektrostatický odlučovač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590800" y="304800"/>
            <a:ext cx="3962400" cy="838200"/>
          </a:xfrm>
          <a:prstGeom prst="horizontalScroll">
            <a:avLst>
              <a:gd name="adj" fmla="val 17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0">
                <a:latin typeface="Arial" charset="0"/>
              </a:rPr>
              <a:t>Aplikace elektrostatiky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5614988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3203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FFFF66"/>
                </a:solidFill>
                <a:latin typeface="Arial" charset="0"/>
              </a:rPr>
              <a:t>Autoemisní mikroskop</a:t>
            </a:r>
          </a:p>
          <a:p>
            <a:r>
              <a:rPr lang="cs-CZ" b="0">
                <a:solidFill>
                  <a:srgbClr val="FFFF66"/>
                </a:solidFill>
                <a:latin typeface="Arial" charset="0"/>
              </a:rPr>
              <a:t>(Field-ion microscope)</a:t>
            </a:r>
          </a:p>
        </p:txBody>
      </p:sp>
      <p:pic>
        <p:nvPicPr>
          <p:cNvPr id="28675" name="Picture 3" descr="autoemisni m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178175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autoemisni mik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838200"/>
            <a:ext cx="5700712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819400" y="433388"/>
            <a:ext cx="35242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800" i="1">
                <a:solidFill>
                  <a:srgbClr val="FFFFFF"/>
                </a:solidFill>
              </a:rPr>
              <a:t>Více o elektrickém poli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potenciální energie, potenciál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1763688" y="4293096"/>
                <a:ext cx="4824536" cy="927305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lumMod val="40000"/>
                      <a:lumOff val="60000"/>
                      <a:alpha val="61000"/>
                    </a:schemeClr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𝑝𝑓</m:t>
                              </m:r>
                            </m:sub>
                          </m:s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𝑝𝑖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∁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93096"/>
                <a:ext cx="4824536" cy="9273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1714770" y="5589240"/>
                <a:ext cx="5485668" cy="501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acc>
                    <m:r>
                      <a:rPr lang="cs-CZ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cs-CZ" sz="2800" b="0" dirty="0" smtClean="0">
                    <a:solidFill>
                      <a:srgbClr val="FF0000"/>
                    </a:solidFill>
                    <a:latin typeface="Cambria"/>
                    <a:ea typeface="MS Gothic" pitchFamily="49" charset="-128"/>
                  </a:rPr>
                  <a:t>… potenciál elektrického pole</a:t>
                </a:r>
                <a:endParaRPr lang="cs-CZ" sz="2800" b="0" dirty="0">
                  <a:solidFill>
                    <a:srgbClr val="FF0000"/>
                  </a:solidFill>
                  <a:latin typeface="Cambria"/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770" y="5589240"/>
                <a:ext cx="5485668" cy="501676"/>
              </a:xfrm>
              <a:prstGeom prst="rect">
                <a:avLst/>
              </a:prstGeom>
              <a:blipFill rotWithShape="1">
                <a:blip r:embed="rId4"/>
                <a:stretch>
                  <a:fillRect t="-17073" r="-2333" b="-32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kupina 10"/>
          <p:cNvGrpSpPr/>
          <p:nvPr/>
        </p:nvGrpSpPr>
        <p:grpSpPr>
          <a:xfrm>
            <a:off x="539552" y="908720"/>
            <a:ext cx="5791200" cy="2377357"/>
            <a:chOff x="539552" y="908720"/>
            <a:chExt cx="5791200" cy="237735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65" b="33593"/>
            <a:stretch/>
          </p:blipFill>
          <p:spPr bwMode="auto">
            <a:xfrm>
              <a:off x="539552" y="908720"/>
              <a:ext cx="5791200" cy="237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délník 9"/>
                <p:cNvSpPr/>
                <p:nvPr/>
              </p:nvSpPr>
              <p:spPr>
                <a:xfrm>
                  <a:off x="2519918" y="2006769"/>
                  <a:ext cx="42191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23"/>
                          </m:rPr>
                          <a:rPr lang="en-GB" b="0" i="1" smtClean="0">
                            <a:solidFill>
                              <a:srgbClr val="33CC33"/>
                            </a:solidFill>
                            <a:latin typeface="Cambria Math"/>
                            <a:ea typeface="Cambria Math"/>
                          </a:rPr>
                          <m:t>∁</m:t>
                        </m:r>
                      </m:oMath>
                    </m:oMathPara>
                  </a14:m>
                  <a:endParaRPr lang="en-GB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bdélník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9918" y="2006769"/>
                  <a:ext cx="42191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708152" y="3284984"/>
                <a:ext cx="3727944" cy="971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𝑝𝑓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𝑝𝑖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∁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52" y="3284984"/>
                <a:ext cx="3727944" cy="9712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099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potenciál a napětí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411760" y="1541243"/>
            <a:ext cx="438752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cs-CZ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MS Gothic" pitchFamily="49" charset="-128"/>
              </a:rPr>
              <a:t>… 	elektrický potenciál 	</a:t>
            </a:r>
            <a:endParaRPr lang="cs-CZ" sz="2800" b="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ea typeface="MS Gothic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755576" y="3789040"/>
                <a:ext cx="6984776" cy="11584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21</m:t>
                          </m:r>
                        </m:sub>
                      </m:sSub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89040"/>
                <a:ext cx="6984776" cy="1158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755576" y="1340768"/>
                <a:ext cx="1440160" cy="938590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lumMod val="40000"/>
                      <a:lumOff val="60000"/>
                      <a:alpha val="61000"/>
                    </a:schemeClr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8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40768"/>
                <a:ext cx="1440160" cy="9385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1769739" y="5087564"/>
            <a:ext cx="5754589" cy="501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cs-CZ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MS Gothic" pitchFamily="49" charset="-128"/>
              </a:rPr>
              <a:t>… elektrické napětí mezi body 2 a 1</a:t>
            </a:r>
            <a:endParaRPr lang="cs-CZ" sz="2800" b="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ea typeface="MS Gothic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755576" y="2492896"/>
                <a:ext cx="5904656" cy="794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</a:pPr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/>
                    <a:ea typeface="MS Gothic" pitchFamily="49" charset="-128"/>
                  </a:rPr>
                  <a:t>(hodnota potenciálu vůči vztažnému bodu, v němž platí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/>
                    <a:ea typeface="MS Gothic" pitchFamily="49" charset="-128"/>
                  </a:rPr>
                  <a:t> … obvykle se volí v ∞)	</a:t>
                </a:r>
                <a:endParaRPr lang="cs-CZ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/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92896"/>
                <a:ext cx="5904656" cy="794064"/>
              </a:xfrm>
              <a:prstGeom prst="rect">
                <a:avLst/>
              </a:prstGeom>
              <a:blipFill rotWithShape="1">
                <a:blip r:embed="rId5"/>
                <a:stretch>
                  <a:fillRect l="-1651" t="-8462"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802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12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jednotky potenciálu a napětí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804248" y="1413043"/>
            <a:ext cx="165618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cs-CZ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MS Gothic" pitchFamily="49" charset="-128"/>
              </a:rPr>
              <a:t>(1 Volt)	</a:t>
            </a:r>
            <a:endParaRPr lang="cs-CZ" sz="2800" b="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ea typeface="MS Gothic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724072" y="1194586"/>
                <a:ext cx="1792143" cy="938270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lumMod val="40000"/>
                      <a:lumOff val="60000"/>
                      <a:alpha val="61000"/>
                    </a:schemeClr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cs-CZ" sz="2800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" pitchFamily="18" charset="0"/>
                          <a:ea typeface="Cambria Math"/>
                        </a:rPr>
                        <m:t>V</m:t>
                      </m:r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ea typeface="Cambria Math"/>
                            </a:rPr>
                            <m:t>J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cs-CZ" sz="28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72" y="1194586"/>
                <a:ext cx="1792143" cy="938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2701345" y="5157192"/>
            <a:ext cx="3490321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cs-CZ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MS Gothic" pitchFamily="49" charset="-128"/>
              </a:rPr>
              <a:t>… 	intenzita 	elektrického pole</a:t>
            </a:r>
            <a:endParaRPr lang="cs-CZ" sz="2800" b="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ea typeface="MS Gothic" pitchFamily="49" charset="-128"/>
            </a:endParaRPr>
          </a:p>
        </p:txBody>
      </p:sp>
      <p:pic>
        <p:nvPicPr>
          <p:cNvPr id="9" name="Picture 7" descr="Volta's &quot;artificial electrical organ&quot; that provided the necessary power for many of the nineteen century discoverie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72410"/>
            <a:ext cx="2520280" cy="44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203848" y="1254987"/>
                <a:ext cx="1218026" cy="817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254987"/>
                <a:ext cx="1218026" cy="8177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275856" y="2636912"/>
                <a:ext cx="2609496" cy="1006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21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636912"/>
                <a:ext cx="2609496" cy="10060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718549" y="5013176"/>
                <a:ext cx="1806310" cy="93827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ea typeface="Cambria Math"/>
                            </a:rPr>
                            <m:t>N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C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ea typeface="Cambria Math"/>
                            </a:rPr>
                            <m:t>V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cs-CZ" sz="28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49" y="5013176"/>
                <a:ext cx="1806310" cy="9382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3275856" y="3786973"/>
                <a:ext cx="204895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" pitchFamily="18" charset="0"/>
                          <a:ea typeface="Cambria Math"/>
                        </a:rPr>
                        <m:t>V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ea typeface="Cambria Math"/>
                            </a:rPr>
                            <m:t>N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C</m:t>
                          </m:r>
                        </m:den>
                      </m:f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∙1</m:t>
                      </m:r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" pitchFamily="18" charset="0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786973"/>
                <a:ext cx="2048959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Skupina 9"/>
          <p:cNvGrpSpPr/>
          <p:nvPr/>
        </p:nvGrpSpPr>
        <p:grpSpPr>
          <a:xfrm>
            <a:off x="718549" y="1163384"/>
            <a:ext cx="2197267" cy="3333542"/>
            <a:chOff x="718549" y="1163384"/>
            <a:chExt cx="2197267" cy="3333542"/>
          </a:xfrm>
        </p:grpSpPr>
        <p:pic>
          <p:nvPicPr>
            <p:cNvPr id="8" name="Picture 5" descr="Count Alessandro Volta (1745 - 1827)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49" y="1163384"/>
              <a:ext cx="2197267" cy="2625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718549" y="3789040"/>
              <a:ext cx="219726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cs-CZ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Alessandro Volta (1745-1827)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688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animBg="1"/>
      <p:bldP spid="14" grpId="0"/>
      <p:bldP spid="5" grpId="0"/>
      <p:bldP spid="6" grpId="0"/>
      <p:bldP spid="1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elektronvolt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11560" y="1052736"/>
            <a:ext cx="6696744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cs-CZ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MS Gothic" pitchFamily="49" charset="-128"/>
              </a:rPr>
              <a:t>práce vnější síly při přenesení elektronu mezi body s potenciálovým rozdílem 1V	</a:t>
            </a:r>
            <a:endParaRPr lang="cs-CZ" sz="2800" b="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ea typeface="MS Gothic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719134" y="2780928"/>
                <a:ext cx="3960440" cy="683457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lumMod val="40000"/>
                      <a:lumOff val="60000"/>
                      <a:alpha val="61000"/>
                    </a:schemeClr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cs-CZ" sz="3600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e</m:t>
                      </m:r>
                      <m:r>
                        <m:rPr>
                          <m:nor/>
                        </m:rPr>
                        <a:rPr lang="cs-CZ" sz="3600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" pitchFamily="18" charset="0"/>
                          <a:ea typeface="Cambria Math"/>
                        </a:rPr>
                        <m:t>V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1,60∙</m:t>
                      </m:r>
                      <m:sSup>
                        <m:sSup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−19</m:t>
                          </m:r>
                        </m:sup>
                      </m:sSup>
                      <m:r>
                        <m:rPr>
                          <m:nor/>
                        </m:rPr>
                        <a:rPr lang="cs-CZ" sz="3200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J</m:t>
                      </m:r>
                    </m:oMath>
                  </m:oMathPara>
                </a14:m>
                <a:endParaRPr lang="cs-CZ" sz="32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4" y="2780928"/>
                <a:ext cx="3960440" cy="68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647710" y="2060848"/>
                <a:ext cx="8280920" cy="478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49263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GB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𝑝𝑓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𝑝𝑖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=1,60∙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−19</m:t>
                          </m:r>
                        </m:sup>
                      </m:sSup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C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∙1</m:t>
                      </m:r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V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=1,60∙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−19</m:t>
                          </m:r>
                        </m:sup>
                      </m:sSup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J</m:t>
                      </m:r>
                    </m:oMath>
                  </m:oMathPara>
                </a14:m>
                <a:endParaRPr lang="cs-CZ" b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MS Gothic" pitchFamily="49" charset="-128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10" y="2060848"/>
                <a:ext cx="8280920" cy="478401"/>
              </a:xfrm>
              <a:prstGeom prst="rect">
                <a:avLst/>
              </a:prstGeom>
              <a:blipFill rotWithShape="1">
                <a:blip r:embed="rId4"/>
                <a:stretch>
                  <a:fillRect l="-147" b="-1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562" name="Picture 2" descr="File:Crookes tube-in use-lateral view-standing cross prPNr°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1" b="8010"/>
          <a:stretch/>
        </p:blipFill>
        <p:spPr bwMode="auto">
          <a:xfrm>
            <a:off x="3563887" y="3956158"/>
            <a:ext cx="5598695" cy="29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86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ekvipotenciální plocha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11560" y="1077821"/>
            <a:ext cx="6696744" cy="91101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cs-CZ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MS Gothic" pitchFamily="49" charset="-128"/>
              </a:rPr>
              <a:t>množina bodů se stejným potenciálem</a:t>
            </a:r>
          </a:p>
          <a:p>
            <a:pPr marL="457200" lvl="0" indent="-457200"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cs-CZ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MS Gothic" pitchFamily="49" charset="-128"/>
              </a:rPr>
              <a:t>vždy kolmá k siločarám	</a:t>
            </a:r>
            <a:endParaRPr lang="cs-CZ" sz="2800" b="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ea typeface="MS Gothic" pitchFamily="49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5126" r="6398" b="24472"/>
          <a:stretch/>
        </p:blipFill>
        <p:spPr bwMode="auto">
          <a:xfrm>
            <a:off x="476749" y="2251174"/>
            <a:ext cx="5247379" cy="268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872517" y="5398301"/>
            <a:ext cx="3888432" cy="9110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cs-CZ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MS Gothic" pitchFamily="49" charset="-128"/>
              </a:rPr>
              <a:t>potenciál vždy klesá ve směru orientace siločar</a:t>
            </a:r>
            <a:endParaRPr lang="cs-CZ" sz="2800" b="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ea typeface="MS Gothic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718844" y="5222869"/>
                <a:ext cx="3709862" cy="1158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b="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8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800" b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44" y="5222869"/>
                <a:ext cx="3709862" cy="11584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5730" r="24533" b="32849"/>
          <a:stretch/>
        </p:blipFill>
        <p:spPr bwMode="auto">
          <a:xfrm>
            <a:off x="6232377" y="1685186"/>
            <a:ext cx="2532640" cy="341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44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kontrola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116013"/>
            <a:ext cx="7566025" cy="42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226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1793</Words>
  <Application>Microsoft Office PowerPoint</Application>
  <PresentationFormat>Předvádění na obrazovce (4:3)</PresentationFormat>
  <Paragraphs>161</Paragraphs>
  <Slides>31</Slides>
  <Notes>15</Notes>
  <HiddenSlides>3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Default Design</vt:lpstr>
      <vt:lpstr>Výchozí návrh</vt:lpstr>
      <vt:lpstr>Equation</vt:lpstr>
      <vt:lpstr>Elektrický potenciál </vt:lpstr>
      <vt:lpstr>konzervativnost elektrické síly</vt:lpstr>
      <vt:lpstr>práce elektrické síly</vt:lpstr>
      <vt:lpstr>potenciální energie, potenciál</vt:lpstr>
      <vt:lpstr>potenciál a napětí</vt:lpstr>
      <vt:lpstr>jednotky potenciálu a napětí</vt:lpstr>
      <vt:lpstr>elektronvolt</vt:lpstr>
      <vt:lpstr>ekvipotenciální plocha</vt:lpstr>
      <vt:lpstr>kontrola</vt:lpstr>
      <vt:lpstr>příklady</vt:lpstr>
      <vt:lpstr>potenciál pole bodového náboje</vt:lpstr>
      <vt:lpstr>Prezentace aplikace PowerPoint</vt:lpstr>
      <vt:lpstr>potenciál soustavy bodových nábojů</vt:lpstr>
      <vt:lpstr>potenciál pole elektrického dipólu </vt:lpstr>
      <vt:lpstr>potenciál pole spojitě rozloženého náboje</vt:lpstr>
      <vt:lpstr>potenciál rovnoměrně nabitého disku</vt:lpstr>
      <vt:lpstr>výpočet intenzity z potenciálu</vt:lpstr>
      <vt:lpstr>Prezentace aplikace PowerPoint</vt:lpstr>
      <vt:lpstr>potenciální energie soustavy bodových nábojů</vt:lpstr>
      <vt:lpstr>potenciál nabitého vodiče</vt:lpstr>
      <vt:lpstr>vodič ve vnějším poli</vt:lpstr>
      <vt:lpstr>příklady: vodič ve vnějším poli</vt:lpstr>
      <vt:lpstr>Prezentace aplikace PowerPoint</vt:lpstr>
      <vt:lpstr>vodič s dutinou</vt:lpstr>
      <vt:lpstr>kovová kulová slupka</vt:lpstr>
      <vt:lpstr>Gaussova-Ostrogradského věta</vt:lpstr>
      <vt:lpstr>Stokesova věta</vt:lpstr>
      <vt:lpstr>Poissonova rovnice</vt:lpstr>
      <vt:lpstr>úvod</vt:lpstr>
      <vt:lpstr>Prezentace aplikace PowerPoint</vt:lpstr>
      <vt:lpstr>Prezentace aplikace PowerPoint</vt:lpstr>
    </vt:vector>
  </TitlesOfParts>
  <Company>ÚFI FSI VUT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Dub</dc:creator>
  <cp:lastModifiedBy>Radim Chmelik</cp:lastModifiedBy>
  <cp:revision>145</cp:revision>
  <dcterms:created xsi:type="dcterms:W3CDTF">2003-09-25T17:35:06Z</dcterms:created>
  <dcterms:modified xsi:type="dcterms:W3CDTF">2012-03-16T12:33:22Z</dcterms:modified>
</cp:coreProperties>
</file>