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harts/chart7.xml" ContentType="application/vnd.openxmlformats-officedocument.drawingml.chart+xml"/>
  <Override PartName="/ppt/charts/chart20.xml" ContentType="application/vnd.openxmlformats-officedocument.drawingml.chart+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charts/chart18.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charts/chart16.xml" ContentType="application/vnd.openxmlformats-officedocument.drawingml.char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Override PartName="/ppt/charts/chart21.xml" ContentType="application/vnd.openxmlformats-officedocument.drawingml.chart+xml"/>
  <Override PartName="/ppt/slideLayouts/slideLayout10.xml" ContentType="application/vnd.openxmlformats-officedocument.presentationml.slideLayout+xml"/>
  <Default Extension="vml" ContentType="application/vnd.openxmlformats-officedocument.vmlDrawing"/>
  <Override PartName="/ppt/charts/chart6.xml" ContentType="application/vnd.openxmlformats-officedocument.drawingml.chart+xml"/>
  <Default Extension="tiff" ContentType="image/tiff"/>
  <Override PartName="/ppt/charts/chart10.xml" ContentType="application/vnd.openxmlformats-officedocument.drawingml.char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charts/chart19.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charts/chart15.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slides/slide79.xml" ContentType="application/vnd.openxmlformats-officedocument.presentationml.slide+xml"/>
  <Override PartName="/ppt/charts/chart5.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3"/>
  </p:notesMasterIdLst>
  <p:sldIdLst>
    <p:sldId id="319" r:id="rId2"/>
    <p:sldId id="430" r:id="rId3"/>
    <p:sldId id="431" r:id="rId4"/>
    <p:sldId id="433" r:id="rId5"/>
    <p:sldId id="432" r:id="rId6"/>
    <p:sldId id="485" r:id="rId7"/>
    <p:sldId id="486" r:id="rId8"/>
    <p:sldId id="435" r:id="rId9"/>
    <p:sldId id="434" r:id="rId10"/>
    <p:sldId id="320" r:id="rId11"/>
    <p:sldId id="436" r:id="rId12"/>
    <p:sldId id="437" r:id="rId13"/>
    <p:sldId id="438" r:id="rId14"/>
    <p:sldId id="455" r:id="rId15"/>
    <p:sldId id="439" r:id="rId16"/>
    <p:sldId id="440" r:id="rId17"/>
    <p:sldId id="441" r:id="rId18"/>
    <p:sldId id="442" r:id="rId19"/>
    <p:sldId id="443" r:id="rId20"/>
    <p:sldId id="456" r:id="rId21"/>
    <p:sldId id="488" r:id="rId22"/>
    <p:sldId id="491" r:id="rId23"/>
    <p:sldId id="444" r:id="rId24"/>
    <p:sldId id="445" r:id="rId25"/>
    <p:sldId id="460" r:id="rId26"/>
    <p:sldId id="459" r:id="rId27"/>
    <p:sldId id="446" r:id="rId28"/>
    <p:sldId id="447" r:id="rId29"/>
    <p:sldId id="461" r:id="rId30"/>
    <p:sldId id="462" r:id="rId31"/>
    <p:sldId id="454" r:id="rId32"/>
    <p:sldId id="463" r:id="rId33"/>
    <p:sldId id="464" r:id="rId34"/>
    <p:sldId id="465" r:id="rId35"/>
    <p:sldId id="466" r:id="rId36"/>
    <p:sldId id="468" r:id="rId37"/>
    <p:sldId id="469" r:id="rId38"/>
    <p:sldId id="470" r:id="rId39"/>
    <p:sldId id="471" r:id="rId40"/>
    <p:sldId id="472" r:id="rId41"/>
    <p:sldId id="473" r:id="rId42"/>
    <p:sldId id="467" r:id="rId43"/>
    <p:sldId id="492" r:id="rId44"/>
    <p:sldId id="493" r:id="rId45"/>
    <p:sldId id="494" r:id="rId46"/>
    <p:sldId id="474" r:id="rId47"/>
    <p:sldId id="475" r:id="rId48"/>
    <p:sldId id="476" r:id="rId49"/>
    <p:sldId id="477" r:id="rId50"/>
    <p:sldId id="487" r:id="rId51"/>
    <p:sldId id="478" r:id="rId52"/>
    <p:sldId id="479" r:id="rId53"/>
    <p:sldId id="480" r:id="rId54"/>
    <p:sldId id="481" r:id="rId55"/>
    <p:sldId id="482" r:id="rId56"/>
    <p:sldId id="484" r:id="rId57"/>
    <p:sldId id="489" r:id="rId58"/>
    <p:sldId id="372" r:id="rId59"/>
    <p:sldId id="373" r:id="rId60"/>
    <p:sldId id="389" r:id="rId61"/>
    <p:sldId id="390" r:id="rId62"/>
    <p:sldId id="391" r:id="rId63"/>
    <p:sldId id="392" r:id="rId64"/>
    <p:sldId id="393" r:id="rId65"/>
    <p:sldId id="451" r:id="rId66"/>
    <p:sldId id="395" r:id="rId67"/>
    <p:sldId id="396" r:id="rId68"/>
    <p:sldId id="449" r:id="rId69"/>
    <p:sldId id="397" r:id="rId70"/>
    <p:sldId id="409" r:id="rId71"/>
    <p:sldId id="399" r:id="rId72"/>
    <p:sldId id="400" r:id="rId73"/>
    <p:sldId id="401" r:id="rId74"/>
    <p:sldId id="402" r:id="rId75"/>
    <p:sldId id="403" r:id="rId76"/>
    <p:sldId id="452" r:id="rId77"/>
    <p:sldId id="404" r:id="rId78"/>
    <p:sldId id="450" r:id="rId79"/>
    <p:sldId id="405" r:id="rId80"/>
    <p:sldId id="406" r:id="rId81"/>
    <p:sldId id="324"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CC00"/>
    <a:srgbClr val="BF77AC"/>
    <a:srgbClr val="FFFF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306" autoAdjust="0"/>
    <p:restoredTop sz="94058" autoAdjust="0"/>
  </p:normalViewPr>
  <p:slideViewPr>
    <p:cSldViewPr snapToGrid="0">
      <p:cViewPr varScale="1">
        <p:scale>
          <a:sx n="73" d="100"/>
          <a:sy n="73" d="100"/>
        </p:scale>
        <p:origin x="-193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28"/>
    </p:cViewPr>
  </p:sorterViewPr>
  <p:gridSpacing cx="73737788" cy="7373778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Guest\AppData\Local\Microsoft\Windows\Burn\Burn\TRAP%20Quantification%20Sept.%2028th.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yasmin:Desktop:lab%20documents:Growth%20pictures%20and%20curves:hTERT%20growth%20curve%201-12-07.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Users:yasmin:Desktop:lab%20documents:Growth%20pictures%20and%20curves:hTERT%20growth%20curve%201-12-07.xls"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Macintosh%20HD:Users:yasmin:Desktop:lab%20documents:Growth%20pictures%20and%20curves:hTERT%20growth%20curve%201-12-07.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Macintosh%20HD:Users:yasmin:Desktop:lab%20documents:apoptosis:apoptosi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Macintosh%20HD:Users:yasmin:Desktop:W930F_SFE.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Macintosh%20HD:Users:yasmin:Desktop:lab%20documents:SFE:SFEs.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Macintosh%20HD:Users:yasmin:Desktop:lab%20documents:TRAPquant:RRL%20in%20vitro%20quantification%20of%20TRAPs:summaryRRLTRAPsfrom2008aug1409.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Macintosh%20HD:Users:yasmin:Desktop:lab%20documents:conventionals:conventionals%20Feb%202010:processivity%20quantif.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Macintosh%20HD:Users:yasmin:Desktop:lab%20documents:Growth%20pictures%20and%20curves:hTERT%20growth%20curve%201-12-07.xls"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Macintosh%20HD:Users:yasmin:Desktop:L866Yprocessivityextractsmarch31201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Guest\Desktop\MSc.%20ExMed-LAB\102n%20Insertion%20&amp;%2040n%20Deletion\January,%202011%20TRAP\TRAP%20QUANTIFICATION%20JAN%2027,%202011.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Documents%20and%20Settings\Yasmin\Desktop\Excel%20summaries%20Q-FISH\Q-FISH%20graphs%20plotted.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Documents%20and%20Settings\Yasmin\Desktop\Excel%20summaries%20Q-FISH\Q-FISH%20graphs%20plotted.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Guest\Desktop\MSc.%20ExMed-LAB\102n%20Insertion%20&amp;%2040n%20Deletion\January,%202011%20TRAP\TRAP%20WT-DEL%20QUANTIFICATION%20JAN%2027,%20201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Guest\Desktop\MSc.%20ExMed-LAB\102n%20Insertion%20&amp;%2040n%20Deletion\January,%202011%20TRAP\TRAP%20WT-DEL%20QUANTIFICATION%20JAN%2027,%20201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DNA%20Binding\29112011%20dnabindingquantification.txt"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Sanjida\Desktop\MSc.%20ExMed-LAB\102n%20Insertion%20&amp;%2040n%20Deletion\RNA%20Binding\RNA%20Binding%20quantification.txt"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Sanjida\Desktop\MSc.%20ExMed-LAB\Cell%20Culture\Cell%20Growth%20Curve%20-%20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Sanjida\Desktop\FEB%201,2012%20DELEML%20trap%20quantification.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yasmin:Desktop:lab%20documents:TRAPquant:RRL%20in%20vitro%20quantification%20of%20TRAPs:summaryRRLTRAPsfrom2008aug140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CA"/>
  <c:style val="1"/>
  <c:chart>
    <c:title>
      <c:tx>
        <c:rich>
          <a:bodyPr/>
          <a:lstStyle/>
          <a:p>
            <a:pPr>
              <a:defRPr/>
            </a:pPr>
            <a:r>
              <a:rPr lang="en-CA"/>
              <a:t>Quantification of Telomerase Activity by TRAP Assay</a:t>
            </a:r>
          </a:p>
        </c:rich>
      </c:tx>
      <c:layout/>
    </c:title>
    <c:plotArea>
      <c:layout/>
      <c:barChart>
        <c:barDir val="col"/>
        <c:grouping val="clustered"/>
        <c:ser>
          <c:idx val="0"/>
          <c:order val="0"/>
          <c:tx>
            <c:strRef>
              <c:f>Sheet1!$J$1</c:f>
              <c:strCache>
                <c:ptCount val="1"/>
                <c:pt idx="0">
                  <c:v>% Wildtype hTERT Activity</c:v>
                </c:pt>
              </c:strCache>
            </c:strRef>
          </c:tx>
          <c:spPr>
            <a:solidFill>
              <a:schemeClr val="tx1"/>
            </a:solidFill>
          </c:spPr>
          <c:errBars>
            <c:errBarType val="both"/>
            <c:errValType val="cust"/>
            <c:plus>
              <c:numRef>
                <c:f>Sheet1!$L$3:$L$12</c:f>
                <c:numCache>
                  <c:formatCode>General</c:formatCode>
                  <c:ptCount val="10"/>
                  <c:pt idx="0">
                    <c:v>4.6665285040303885</c:v>
                  </c:pt>
                  <c:pt idx="1">
                    <c:v>0</c:v>
                  </c:pt>
                  <c:pt idx="2">
                    <c:v>0</c:v>
                  </c:pt>
                  <c:pt idx="3">
                    <c:v>1.3952540798453021</c:v>
                  </c:pt>
                  <c:pt idx="4">
                    <c:v>0</c:v>
                  </c:pt>
                  <c:pt idx="5">
                    <c:v>0</c:v>
                  </c:pt>
                  <c:pt idx="6">
                    <c:v>0.93919927320044372</c:v>
                  </c:pt>
                  <c:pt idx="7">
                    <c:v>0</c:v>
                  </c:pt>
                  <c:pt idx="8">
                    <c:v>0</c:v>
                  </c:pt>
                  <c:pt idx="9">
                    <c:v>6.7611835707415704E-2</c:v>
                  </c:pt>
                </c:numCache>
              </c:numRef>
            </c:plus>
            <c:minus>
              <c:numRef>
                <c:f>Sheet1!$L$3:$L$12</c:f>
                <c:numCache>
                  <c:formatCode>General</c:formatCode>
                  <c:ptCount val="10"/>
                  <c:pt idx="0">
                    <c:v>4.6665285040303885</c:v>
                  </c:pt>
                  <c:pt idx="1">
                    <c:v>0</c:v>
                  </c:pt>
                  <c:pt idx="2">
                    <c:v>0</c:v>
                  </c:pt>
                  <c:pt idx="3">
                    <c:v>1.3952540798453021</c:v>
                  </c:pt>
                  <c:pt idx="4">
                    <c:v>0</c:v>
                  </c:pt>
                  <c:pt idx="5">
                    <c:v>0</c:v>
                  </c:pt>
                  <c:pt idx="6">
                    <c:v>0.93919927320044372</c:v>
                  </c:pt>
                  <c:pt idx="7">
                    <c:v>0</c:v>
                  </c:pt>
                  <c:pt idx="8">
                    <c:v>0</c:v>
                  </c:pt>
                  <c:pt idx="9">
                    <c:v>6.7611835707415704E-2</c:v>
                  </c:pt>
                </c:numCache>
              </c:numRef>
            </c:minus>
          </c:errBars>
          <c:cat>
            <c:strRef>
              <c:f>Sheet1!$I$2:$I$5</c:f>
              <c:strCache>
                <c:ptCount val="4"/>
                <c:pt idx="0">
                  <c:v>hTERT </c:v>
                </c:pt>
                <c:pt idx="1">
                  <c:v>mTERT </c:v>
                </c:pt>
                <c:pt idx="2">
                  <c:v>mTERT + Insertion</c:v>
                </c:pt>
                <c:pt idx="3">
                  <c:v>mTERT - Deletion</c:v>
                </c:pt>
              </c:strCache>
            </c:strRef>
          </c:cat>
          <c:val>
            <c:numRef>
              <c:f>Sheet1!$J$2:$J$5</c:f>
              <c:numCache>
                <c:formatCode>General</c:formatCode>
                <c:ptCount val="4"/>
                <c:pt idx="0">
                  <c:v>100</c:v>
                </c:pt>
                <c:pt idx="1">
                  <c:v>30.431879127135591</c:v>
                </c:pt>
                <c:pt idx="2">
                  <c:v>12.243648650442511</c:v>
                </c:pt>
                <c:pt idx="3">
                  <c:v>-0.15305227671293173</c:v>
                </c:pt>
              </c:numCache>
            </c:numRef>
          </c:val>
        </c:ser>
        <c:axId val="67263488"/>
        <c:axId val="67470464"/>
      </c:barChart>
      <c:catAx>
        <c:axId val="67263488"/>
        <c:scaling>
          <c:orientation val="minMax"/>
        </c:scaling>
        <c:axPos val="b"/>
        <c:title>
          <c:tx>
            <c:rich>
              <a:bodyPr/>
              <a:lstStyle/>
              <a:p>
                <a:pPr>
                  <a:defRPr/>
                </a:pPr>
                <a:r>
                  <a:rPr lang="en-CA"/>
                  <a:t>TERT Variant</a:t>
                </a:r>
              </a:p>
            </c:rich>
          </c:tx>
          <c:layout/>
        </c:title>
        <c:majorTickMark val="none"/>
        <c:tickLblPos val="nextTo"/>
        <c:crossAx val="67470464"/>
        <c:crosses val="autoZero"/>
        <c:auto val="1"/>
        <c:lblAlgn val="ctr"/>
        <c:lblOffset val="100"/>
      </c:catAx>
      <c:valAx>
        <c:axId val="67470464"/>
        <c:scaling>
          <c:orientation val="minMax"/>
        </c:scaling>
        <c:axPos val="l"/>
        <c:title>
          <c:tx>
            <c:rich>
              <a:bodyPr/>
              <a:lstStyle/>
              <a:p>
                <a:pPr>
                  <a:defRPr/>
                </a:pPr>
                <a:r>
                  <a:rPr lang="en-CA"/>
                  <a:t>%Wildype Activity</a:t>
                </a:r>
              </a:p>
            </c:rich>
          </c:tx>
          <c:layout/>
        </c:title>
        <c:numFmt formatCode="General" sourceLinked="1"/>
        <c:tickLblPos val="nextTo"/>
        <c:crossAx val="67263488"/>
        <c:crosses val="autoZero"/>
        <c:crossBetween val="between"/>
      </c:valAx>
    </c:plotArea>
    <c:plotVisOnly val="1"/>
  </c:chart>
  <c:txPr>
    <a:bodyPr/>
    <a:lstStyle/>
    <a:p>
      <a:pPr>
        <a:defRPr sz="1400"/>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CA"/>
  <c:chart>
    <c:plotArea>
      <c:layout/>
      <c:scatterChart>
        <c:scatterStyle val="lineMarker"/>
        <c:ser>
          <c:idx val="0"/>
          <c:order val="0"/>
          <c:tx>
            <c:strRef>
              <c:f>Sheet1!$BD$100</c:f>
              <c:strCache>
                <c:ptCount val="1"/>
                <c:pt idx="0">
                  <c:v>V791Y_C</c:v>
                </c:pt>
              </c:strCache>
            </c:strRef>
          </c:tx>
          <c:spPr>
            <a:ln w="25400">
              <a:solidFill>
                <a:srgbClr val="666699"/>
              </a:solidFill>
              <a:prstDash val="solid"/>
            </a:ln>
          </c:spPr>
          <c:marker>
            <c:spPr>
              <a:solidFill>
                <a:srgbClr val="4F81BD"/>
              </a:solidFill>
              <a:ln>
                <a:solidFill>
                  <a:srgbClr val="666699"/>
                </a:solidFill>
                <a:prstDash val="solid"/>
              </a:ln>
            </c:spPr>
          </c:marker>
          <c:xVal>
            <c:numRef>
              <c:f>Sheet1!$BC$101:$BC$113</c:f>
              <c:numCache>
                <c:formatCode>General</c:formatCode>
                <c:ptCount val="13"/>
                <c:pt idx="0">
                  <c:v>1</c:v>
                </c:pt>
                <c:pt idx="1">
                  <c:v>5</c:v>
                </c:pt>
                <c:pt idx="2">
                  <c:v>11</c:v>
                </c:pt>
                <c:pt idx="3">
                  <c:v>15</c:v>
                </c:pt>
                <c:pt idx="4">
                  <c:v>20</c:v>
                </c:pt>
                <c:pt idx="5">
                  <c:v>26</c:v>
                </c:pt>
                <c:pt idx="6">
                  <c:v>30</c:v>
                </c:pt>
                <c:pt idx="7">
                  <c:v>32</c:v>
                </c:pt>
                <c:pt idx="8">
                  <c:v>34</c:v>
                </c:pt>
                <c:pt idx="9">
                  <c:v>38</c:v>
                </c:pt>
                <c:pt idx="10">
                  <c:v>40</c:v>
                </c:pt>
                <c:pt idx="11">
                  <c:v>44</c:v>
                </c:pt>
                <c:pt idx="12">
                  <c:v>46</c:v>
                </c:pt>
              </c:numCache>
            </c:numRef>
          </c:xVal>
          <c:yVal>
            <c:numRef>
              <c:f>Sheet1!$BD$101:$BD$113</c:f>
              <c:numCache>
                <c:formatCode>General</c:formatCode>
                <c:ptCount val="13"/>
                <c:pt idx="0">
                  <c:v>0</c:v>
                </c:pt>
                <c:pt idx="1">
                  <c:v>2.25</c:v>
                </c:pt>
                <c:pt idx="2">
                  <c:v>3.25</c:v>
                </c:pt>
                <c:pt idx="3">
                  <c:v>4.25</c:v>
                </c:pt>
                <c:pt idx="4">
                  <c:v>5</c:v>
                </c:pt>
                <c:pt idx="5">
                  <c:v>5.67</c:v>
                </c:pt>
                <c:pt idx="6">
                  <c:v>6.67</c:v>
                </c:pt>
                <c:pt idx="7">
                  <c:v>6.67</c:v>
                </c:pt>
                <c:pt idx="8">
                  <c:v>6.67</c:v>
                </c:pt>
                <c:pt idx="9">
                  <c:v>6.67</c:v>
                </c:pt>
                <c:pt idx="10">
                  <c:v>6.67</c:v>
                </c:pt>
                <c:pt idx="11">
                  <c:v>6.67</c:v>
                </c:pt>
                <c:pt idx="12">
                  <c:v>6.67</c:v>
                </c:pt>
              </c:numCache>
            </c:numRef>
          </c:yVal>
        </c:ser>
        <c:ser>
          <c:idx val="1"/>
          <c:order val="1"/>
          <c:tx>
            <c:strRef>
              <c:f>Sheet1!$BF$100</c:f>
              <c:strCache>
                <c:ptCount val="1"/>
                <c:pt idx="0">
                  <c:v>V791Y_D</c:v>
                </c:pt>
              </c:strCache>
            </c:strRef>
          </c:tx>
          <c:spPr>
            <a:ln w="25400">
              <a:solidFill>
                <a:srgbClr val="DD2D32"/>
              </a:solidFill>
              <a:prstDash val="solid"/>
            </a:ln>
          </c:spPr>
          <c:marker>
            <c:spPr>
              <a:solidFill>
                <a:srgbClr val="C0504D"/>
              </a:solidFill>
              <a:ln>
                <a:solidFill>
                  <a:srgbClr val="DD2D32"/>
                </a:solidFill>
                <a:prstDash val="solid"/>
              </a:ln>
            </c:spPr>
          </c:marker>
          <c:xVal>
            <c:numRef>
              <c:f>Sheet1!$BE$101:$BE$115</c:f>
              <c:numCache>
                <c:formatCode>General</c:formatCode>
                <c:ptCount val="15"/>
                <c:pt idx="0">
                  <c:v>1</c:v>
                </c:pt>
                <c:pt idx="1">
                  <c:v>5</c:v>
                </c:pt>
                <c:pt idx="2">
                  <c:v>10</c:v>
                </c:pt>
                <c:pt idx="3">
                  <c:v>13</c:v>
                </c:pt>
                <c:pt idx="4">
                  <c:v>17</c:v>
                </c:pt>
                <c:pt idx="5">
                  <c:v>19</c:v>
                </c:pt>
                <c:pt idx="6">
                  <c:v>21</c:v>
                </c:pt>
                <c:pt idx="7">
                  <c:v>26</c:v>
                </c:pt>
                <c:pt idx="8">
                  <c:v>31</c:v>
                </c:pt>
                <c:pt idx="9">
                  <c:v>35</c:v>
                </c:pt>
                <c:pt idx="10">
                  <c:v>37</c:v>
                </c:pt>
                <c:pt idx="11">
                  <c:v>39</c:v>
                </c:pt>
                <c:pt idx="12">
                  <c:v>41</c:v>
                </c:pt>
                <c:pt idx="13">
                  <c:v>44</c:v>
                </c:pt>
                <c:pt idx="14">
                  <c:v>46</c:v>
                </c:pt>
              </c:numCache>
            </c:numRef>
          </c:xVal>
          <c:yVal>
            <c:numRef>
              <c:f>Sheet1!$BF$101:$BF$115</c:f>
              <c:numCache>
                <c:formatCode>General</c:formatCode>
                <c:ptCount val="15"/>
                <c:pt idx="0">
                  <c:v>0</c:v>
                </c:pt>
                <c:pt idx="1">
                  <c:v>2.25</c:v>
                </c:pt>
                <c:pt idx="2">
                  <c:v>3.25</c:v>
                </c:pt>
                <c:pt idx="3">
                  <c:v>4.25</c:v>
                </c:pt>
                <c:pt idx="4">
                  <c:v>5</c:v>
                </c:pt>
                <c:pt idx="5">
                  <c:v>5.67</c:v>
                </c:pt>
                <c:pt idx="6">
                  <c:v>6.67</c:v>
                </c:pt>
                <c:pt idx="7">
                  <c:v>7.67</c:v>
                </c:pt>
                <c:pt idx="8">
                  <c:v>8.67</c:v>
                </c:pt>
                <c:pt idx="9">
                  <c:v>9.6700000000000017</c:v>
                </c:pt>
                <c:pt idx="10">
                  <c:v>9.6700000000000017</c:v>
                </c:pt>
                <c:pt idx="11">
                  <c:v>9.6700000000000017</c:v>
                </c:pt>
                <c:pt idx="12">
                  <c:v>9.6700000000000017</c:v>
                </c:pt>
                <c:pt idx="13">
                  <c:v>9.6700000000000017</c:v>
                </c:pt>
                <c:pt idx="14">
                  <c:v>9.67</c:v>
                </c:pt>
              </c:numCache>
            </c:numRef>
          </c:yVal>
        </c:ser>
        <c:ser>
          <c:idx val="2"/>
          <c:order val="2"/>
          <c:tx>
            <c:strRef>
              <c:f>Sheet1!$BH$100</c:f>
              <c:strCache>
                <c:ptCount val="1"/>
                <c:pt idx="0">
                  <c:v>V791Y_E</c:v>
                </c:pt>
              </c:strCache>
            </c:strRef>
          </c:tx>
          <c:spPr>
            <a:ln w="25400">
              <a:solidFill>
                <a:srgbClr val="A2BD90"/>
              </a:solidFill>
              <a:prstDash val="solid"/>
            </a:ln>
          </c:spPr>
          <c:marker>
            <c:spPr>
              <a:solidFill>
                <a:srgbClr val="9BBB59"/>
              </a:solidFill>
              <a:ln>
                <a:solidFill>
                  <a:srgbClr val="A2BD90"/>
                </a:solidFill>
                <a:prstDash val="solid"/>
              </a:ln>
            </c:spPr>
          </c:marker>
          <c:xVal>
            <c:numRef>
              <c:f>Sheet1!$BG$101:$BG$112</c:f>
              <c:numCache>
                <c:formatCode>General</c:formatCode>
                <c:ptCount val="12"/>
                <c:pt idx="0">
                  <c:v>1</c:v>
                </c:pt>
                <c:pt idx="1">
                  <c:v>5</c:v>
                </c:pt>
                <c:pt idx="2">
                  <c:v>12</c:v>
                </c:pt>
                <c:pt idx="3">
                  <c:v>14</c:v>
                </c:pt>
                <c:pt idx="4">
                  <c:v>19</c:v>
                </c:pt>
                <c:pt idx="5">
                  <c:v>21</c:v>
                </c:pt>
                <c:pt idx="6">
                  <c:v>25</c:v>
                </c:pt>
                <c:pt idx="7">
                  <c:v>29</c:v>
                </c:pt>
                <c:pt idx="8">
                  <c:v>35</c:v>
                </c:pt>
                <c:pt idx="9">
                  <c:v>42</c:v>
                </c:pt>
                <c:pt idx="10">
                  <c:v>44</c:v>
                </c:pt>
                <c:pt idx="11">
                  <c:v>46</c:v>
                </c:pt>
              </c:numCache>
            </c:numRef>
          </c:xVal>
          <c:yVal>
            <c:numRef>
              <c:f>Sheet1!$BH$101:$BH$112</c:f>
              <c:numCache>
                <c:formatCode>General</c:formatCode>
                <c:ptCount val="12"/>
                <c:pt idx="0">
                  <c:v>0</c:v>
                </c:pt>
                <c:pt idx="1">
                  <c:v>2.25</c:v>
                </c:pt>
                <c:pt idx="2">
                  <c:v>3.25</c:v>
                </c:pt>
                <c:pt idx="3">
                  <c:v>4.25</c:v>
                </c:pt>
                <c:pt idx="4">
                  <c:v>5</c:v>
                </c:pt>
                <c:pt idx="5">
                  <c:v>5.67</c:v>
                </c:pt>
                <c:pt idx="6">
                  <c:v>6.67</c:v>
                </c:pt>
                <c:pt idx="7">
                  <c:v>7.67</c:v>
                </c:pt>
                <c:pt idx="8">
                  <c:v>8.67</c:v>
                </c:pt>
                <c:pt idx="9">
                  <c:v>9.67</c:v>
                </c:pt>
                <c:pt idx="10">
                  <c:v>9.67</c:v>
                </c:pt>
                <c:pt idx="11">
                  <c:v>9.67</c:v>
                </c:pt>
              </c:numCache>
            </c:numRef>
          </c:yVal>
        </c:ser>
        <c:axId val="74648192"/>
        <c:axId val="74662656"/>
      </c:scatterChart>
      <c:valAx>
        <c:axId val="74648192"/>
        <c:scaling>
          <c:orientation val="minMax"/>
        </c:scaling>
        <c:axPos val="b"/>
        <c:numFmt formatCode="General" sourceLinked="1"/>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74662656"/>
        <c:crosses val="autoZero"/>
        <c:crossBetween val="midCat"/>
      </c:valAx>
      <c:valAx>
        <c:axId val="74662656"/>
        <c:scaling>
          <c:orientation val="minMax"/>
        </c:scaling>
        <c:axPos val="l"/>
        <c:majorGridlines>
          <c:spPr>
            <a:ln w="3175">
              <a:solidFill>
                <a:srgbClr val="808080"/>
              </a:solidFill>
              <a:prstDash val="solid"/>
            </a:ln>
          </c:spPr>
        </c:majorGridlines>
        <c:numFmt formatCode="General" sourceLinked="1"/>
        <c:tickLblPos val="nextTo"/>
        <c:spPr>
          <a:ln w="3175">
            <a:solidFill>
              <a:srgbClr val="808080"/>
            </a:solidFill>
            <a:prstDash val="solid"/>
          </a:ln>
        </c:spPr>
        <c:crossAx val="74648192"/>
        <c:crosses val="autoZero"/>
        <c:crossBetween val="midCat"/>
      </c:valAx>
      <c:spPr>
        <a:noFill/>
        <a:ln w="25400">
          <a:noFill/>
        </a:ln>
      </c:spPr>
    </c:plotArea>
    <c:legend>
      <c:legendPos val="r"/>
      <c:layout/>
      <c:spPr>
        <a:noFill/>
        <a:ln w="25400">
          <a:noFill/>
        </a:ln>
      </c:spPr>
    </c:legend>
    <c:plotVisOnly val="1"/>
    <c:dispBlanksAs val="gap"/>
  </c:chart>
  <c:spPr>
    <a:noFill/>
    <a:ln w="3175">
      <a:noFill/>
      <a:prstDash val="solid"/>
    </a:ln>
  </c:sp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CA"/>
  <c:chart>
    <c:plotArea>
      <c:layout/>
      <c:scatterChart>
        <c:scatterStyle val="lineMarker"/>
        <c:ser>
          <c:idx val="0"/>
          <c:order val="0"/>
          <c:tx>
            <c:strRef>
              <c:f>Sheet1!$AL$100</c:f>
              <c:strCache>
                <c:ptCount val="1"/>
                <c:pt idx="0">
                  <c:v>vectorB</c:v>
                </c:pt>
              </c:strCache>
            </c:strRef>
          </c:tx>
          <c:spPr>
            <a:ln w="25400">
              <a:solidFill>
                <a:srgbClr val="666699"/>
              </a:solidFill>
              <a:prstDash val="solid"/>
            </a:ln>
          </c:spPr>
          <c:marker>
            <c:spPr>
              <a:solidFill>
                <a:srgbClr val="4F81BD"/>
              </a:solidFill>
              <a:ln>
                <a:solidFill>
                  <a:srgbClr val="666699"/>
                </a:solidFill>
                <a:prstDash val="solid"/>
              </a:ln>
            </c:spPr>
          </c:marker>
          <c:xVal>
            <c:numRef>
              <c:f>Sheet1!$AK$101:$AK$115</c:f>
              <c:numCache>
                <c:formatCode>General</c:formatCode>
                <c:ptCount val="15"/>
                <c:pt idx="0">
                  <c:v>1</c:v>
                </c:pt>
                <c:pt idx="1">
                  <c:v>3</c:v>
                </c:pt>
                <c:pt idx="2">
                  <c:v>6</c:v>
                </c:pt>
                <c:pt idx="3">
                  <c:v>9</c:v>
                </c:pt>
                <c:pt idx="4">
                  <c:v>13</c:v>
                </c:pt>
                <c:pt idx="5">
                  <c:v>15</c:v>
                </c:pt>
                <c:pt idx="6">
                  <c:v>16</c:v>
                </c:pt>
                <c:pt idx="7">
                  <c:v>17</c:v>
                </c:pt>
                <c:pt idx="8">
                  <c:v>23</c:v>
                </c:pt>
                <c:pt idx="9">
                  <c:v>28</c:v>
                </c:pt>
                <c:pt idx="10">
                  <c:v>30</c:v>
                </c:pt>
                <c:pt idx="11">
                  <c:v>32</c:v>
                </c:pt>
                <c:pt idx="12">
                  <c:v>34</c:v>
                </c:pt>
                <c:pt idx="13">
                  <c:v>36</c:v>
                </c:pt>
                <c:pt idx="14">
                  <c:v>40</c:v>
                </c:pt>
              </c:numCache>
            </c:numRef>
          </c:xVal>
          <c:yVal>
            <c:numRef>
              <c:f>Sheet1!$AL$101:$AL$115</c:f>
              <c:numCache>
                <c:formatCode>General</c:formatCode>
                <c:ptCount val="15"/>
                <c:pt idx="0">
                  <c:v>0</c:v>
                </c:pt>
                <c:pt idx="1">
                  <c:v>2.25</c:v>
                </c:pt>
                <c:pt idx="2">
                  <c:v>3.25</c:v>
                </c:pt>
                <c:pt idx="3">
                  <c:v>4.25</c:v>
                </c:pt>
                <c:pt idx="4">
                  <c:v>5</c:v>
                </c:pt>
                <c:pt idx="5">
                  <c:v>5.75</c:v>
                </c:pt>
                <c:pt idx="6">
                  <c:v>6.42</c:v>
                </c:pt>
                <c:pt idx="7">
                  <c:v>7.42</c:v>
                </c:pt>
                <c:pt idx="8">
                  <c:v>8.42</c:v>
                </c:pt>
                <c:pt idx="9">
                  <c:v>9.42</c:v>
                </c:pt>
                <c:pt idx="10">
                  <c:v>9.42</c:v>
                </c:pt>
                <c:pt idx="11">
                  <c:v>9.42</c:v>
                </c:pt>
                <c:pt idx="12">
                  <c:v>9.42</c:v>
                </c:pt>
                <c:pt idx="13">
                  <c:v>9.42</c:v>
                </c:pt>
                <c:pt idx="14">
                  <c:v>9.4200000000000017</c:v>
                </c:pt>
              </c:numCache>
            </c:numRef>
          </c:yVal>
        </c:ser>
        <c:ser>
          <c:idx val="1"/>
          <c:order val="1"/>
          <c:tx>
            <c:strRef>
              <c:f>Sheet1!$AN$100</c:f>
              <c:strCache>
                <c:ptCount val="1"/>
                <c:pt idx="0">
                  <c:v>vectorC</c:v>
                </c:pt>
              </c:strCache>
            </c:strRef>
          </c:tx>
          <c:spPr>
            <a:ln w="25400">
              <a:solidFill>
                <a:srgbClr val="DD2D32"/>
              </a:solidFill>
              <a:prstDash val="solid"/>
            </a:ln>
          </c:spPr>
          <c:marker>
            <c:spPr>
              <a:solidFill>
                <a:srgbClr val="C0504D"/>
              </a:solidFill>
              <a:ln>
                <a:solidFill>
                  <a:srgbClr val="DD2D32"/>
                </a:solidFill>
                <a:prstDash val="solid"/>
              </a:ln>
            </c:spPr>
          </c:marker>
          <c:xVal>
            <c:numRef>
              <c:f>Sheet1!$AM$101:$AM$113</c:f>
              <c:numCache>
                <c:formatCode>General</c:formatCode>
                <c:ptCount val="13"/>
                <c:pt idx="0">
                  <c:v>1</c:v>
                </c:pt>
                <c:pt idx="1">
                  <c:v>5</c:v>
                </c:pt>
                <c:pt idx="2">
                  <c:v>9</c:v>
                </c:pt>
                <c:pt idx="3">
                  <c:v>12</c:v>
                </c:pt>
                <c:pt idx="4">
                  <c:v>18</c:v>
                </c:pt>
                <c:pt idx="5">
                  <c:v>21</c:v>
                </c:pt>
                <c:pt idx="6">
                  <c:v>23</c:v>
                </c:pt>
                <c:pt idx="7">
                  <c:v>29</c:v>
                </c:pt>
                <c:pt idx="8">
                  <c:v>32</c:v>
                </c:pt>
                <c:pt idx="9">
                  <c:v>34</c:v>
                </c:pt>
                <c:pt idx="10">
                  <c:v>36</c:v>
                </c:pt>
                <c:pt idx="11">
                  <c:v>38</c:v>
                </c:pt>
                <c:pt idx="12">
                  <c:v>40</c:v>
                </c:pt>
              </c:numCache>
            </c:numRef>
          </c:xVal>
          <c:yVal>
            <c:numRef>
              <c:f>Sheet1!$AN$101:$AN$113</c:f>
              <c:numCache>
                <c:formatCode>General</c:formatCode>
                <c:ptCount val="13"/>
                <c:pt idx="0">
                  <c:v>0</c:v>
                </c:pt>
                <c:pt idx="1">
                  <c:v>2.25</c:v>
                </c:pt>
                <c:pt idx="2">
                  <c:v>3.25</c:v>
                </c:pt>
                <c:pt idx="3">
                  <c:v>4.25</c:v>
                </c:pt>
                <c:pt idx="4">
                  <c:v>5</c:v>
                </c:pt>
                <c:pt idx="5">
                  <c:v>5.67</c:v>
                </c:pt>
                <c:pt idx="6">
                  <c:v>6.67</c:v>
                </c:pt>
                <c:pt idx="7">
                  <c:v>7.67</c:v>
                </c:pt>
                <c:pt idx="8">
                  <c:v>7.67</c:v>
                </c:pt>
                <c:pt idx="9">
                  <c:v>7.67</c:v>
                </c:pt>
                <c:pt idx="10">
                  <c:v>7.67</c:v>
                </c:pt>
                <c:pt idx="11">
                  <c:v>7.67</c:v>
                </c:pt>
                <c:pt idx="12">
                  <c:v>7.67</c:v>
                </c:pt>
              </c:numCache>
            </c:numRef>
          </c:yVal>
        </c:ser>
        <c:ser>
          <c:idx val="2"/>
          <c:order val="2"/>
          <c:tx>
            <c:strRef>
              <c:f>Sheet1!$AP$100</c:f>
              <c:strCache>
                <c:ptCount val="1"/>
                <c:pt idx="0">
                  <c:v>vectorH</c:v>
                </c:pt>
              </c:strCache>
            </c:strRef>
          </c:tx>
          <c:spPr>
            <a:ln w="25400">
              <a:solidFill>
                <a:srgbClr val="A2BD90"/>
              </a:solidFill>
              <a:prstDash val="solid"/>
            </a:ln>
          </c:spPr>
          <c:marker>
            <c:spPr>
              <a:solidFill>
                <a:srgbClr val="9BBB59"/>
              </a:solidFill>
              <a:ln>
                <a:solidFill>
                  <a:srgbClr val="A2BD90"/>
                </a:solidFill>
                <a:prstDash val="solid"/>
              </a:ln>
            </c:spPr>
          </c:marker>
          <c:xVal>
            <c:numRef>
              <c:f>Sheet1!$AO$101:$AO$112</c:f>
              <c:numCache>
                <c:formatCode>General</c:formatCode>
                <c:ptCount val="12"/>
                <c:pt idx="0">
                  <c:v>1</c:v>
                </c:pt>
                <c:pt idx="1">
                  <c:v>9</c:v>
                </c:pt>
                <c:pt idx="2">
                  <c:v>14</c:v>
                </c:pt>
                <c:pt idx="3">
                  <c:v>16</c:v>
                </c:pt>
                <c:pt idx="4">
                  <c:v>21</c:v>
                </c:pt>
                <c:pt idx="5">
                  <c:v>23</c:v>
                </c:pt>
                <c:pt idx="6">
                  <c:v>25</c:v>
                </c:pt>
                <c:pt idx="7">
                  <c:v>30</c:v>
                </c:pt>
                <c:pt idx="8">
                  <c:v>36</c:v>
                </c:pt>
                <c:pt idx="9">
                  <c:v>38</c:v>
                </c:pt>
                <c:pt idx="10">
                  <c:v>40</c:v>
                </c:pt>
                <c:pt idx="11">
                  <c:v>42</c:v>
                </c:pt>
              </c:numCache>
            </c:numRef>
          </c:xVal>
          <c:yVal>
            <c:numRef>
              <c:f>Sheet1!$AP$101:$AP$112</c:f>
              <c:numCache>
                <c:formatCode>General</c:formatCode>
                <c:ptCount val="12"/>
                <c:pt idx="0">
                  <c:v>0</c:v>
                </c:pt>
                <c:pt idx="1">
                  <c:v>2.25</c:v>
                </c:pt>
                <c:pt idx="2">
                  <c:v>3.25</c:v>
                </c:pt>
                <c:pt idx="3">
                  <c:v>4.25</c:v>
                </c:pt>
                <c:pt idx="4">
                  <c:v>5</c:v>
                </c:pt>
                <c:pt idx="5">
                  <c:v>5.67</c:v>
                </c:pt>
                <c:pt idx="6">
                  <c:v>6.67</c:v>
                </c:pt>
                <c:pt idx="7">
                  <c:v>7.67</c:v>
                </c:pt>
                <c:pt idx="8">
                  <c:v>8.42</c:v>
                </c:pt>
                <c:pt idx="9">
                  <c:v>8.42</c:v>
                </c:pt>
                <c:pt idx="10">
                  <c:v>8.42</c:v>
                </c:pt>
                <c:pt idx="11">
                  <c:v>8.42</c:v>
                </c:pt>
              </c:numCache>
            </c:numRef>
          </c:yVal>
        </c:ser>
        <c:axId val="74684288"/>
        <c:axId val="74698752"/>
      </c:scatterChart>
      <c:valAx>
        <c:axId val="74684288"/>
        <c:scaling>
          <c:orientation val="minMax"/>
        </c:scaling>
        <c:axPos val="b"/>
        <c:numFmt formatCode="General" sourceLinked="1"/>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74698752"/>
        <c:crosses val="autoZero"/>
        <c:crossBetween val="midCat"/>
      </c:valAx>
      <c:valAx>
        <c:axId val="74698752"/>
        <c:scaling>
          <c:orientation val="minMax"/>
        </c:scaling>
        <c:axPos val="l"/>
        <c:majorGridlines>
          <c:spPr>
            <a:ln w="3175">
              <a:solidFill>
                <a:srgbClr val="808080"/>
              </a:solidFill>
              <a:prstDash val="solid"/>
            </a:ln>
          </c:spPr>
        </c:majorGridlines>
        <c:numFmt formatCode="General" sourceLinked="1"/>
        <c:tickLblPos val="nextTo"/>
        <c:spPr>
          <a:ln w="3175">
            <a:solidFill>
              <a:srgbClr val="808080"/>
            </a:solidFill>
            <a:prstDash val="solid"/>
          </a:ln>
        </c:spPr>
        <c:crossAx val="74684288"/>
        <c:crosses val="autoZero"/>
        <c:crossBetween val="midCat"/>
      </c:valAx>
      <c:spPr>
        <a:noFill/>
        <a:ln w="25400">
          <a:noFill/>
        </a:ln>
      </c:spPr>
    </c:plotArea>
    <c:legend>
      <c:legendPos val="r"/>
      <c:layout/>
      <c:spPr>
        <a:noFill/>
        <a:ln w="25400">
          <a:noFill/>
        </a:ln>
      </c:spPr>
    </c:legend>
    <c:plotVisOnly val="1"/>
    <c:dispBlanksAs val="gap"/>
  </c:chart>
  <c:spPr>
    <a:noFill/>
    <a:ln w="3175">
      <a:noFill/>
      <a:prstDash val="solid"/>
    </a:ln>
  </c:sp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CA"/>
  <c:chart>
    <c:autoTitleDeleted val="1"/>
    <c:plotArea>
      <c:layout>
        <c:manualLayout>
          <c:layoutTarget val="inner"/>
          <c:xMode val="edge"/>
          <c:yMode val="edge"/>
          <c:x val="6.8148148148148097E-2"/>
          <c:y val="0.10457516339869302"/>
          <c:w val="0.79407407407407749"/>
          <c:h val="0.79302832244009036"/>
        </c:manualLayout>
      </c:layout>
      <c:scatterChart>
        <c:scatterStyle val="lineMarker"/>
        <c:ser>
          <c:idx val="1"/>
          <c:order val="0"/>
          <c:tx>
            <c:strRef>
              <c:f>Sheet1!$D$100</c:f>
              <c:strCache>
                <c:ptCount val="1"/>
                <c:pt idx="0">
                  <c:v>WTF1</c:v>
                </c:pt>
              </c:strCache>
            </c:strRef>
          </c:tx>
          <c:spPr>
            <a:ln w="25400">
              <a:solidFill>
                <a:srgbClr val="DD2D32"/>
              </a:solidFill>
              <a:prstDash val="solid"/>
            </a:ln>
          </c:spPr>
          <c:marker>
            <c:symbol val="square"/>
            <c:size val="7"/>
            <c:spPr>
              <a:solidFill>
                <a:srgbClr val="DD2D32"/>
              </a:solidFill>
              <a:ln>
                <a:solidFill>
                  <a:srgbClr val="DD2D32"/>
                </a:solidFill>
                <a:prstDash val="solid"/>
              </a:ln>
            </c:spPr>
          </c:marker>
          <c:xVal>
            <c:numRef>
              <c:f>Sheet1!$C$101:$C$168</c:f>
              <c:numCache>
                <c:formatCode>General</c:formatCode>
                <c:ptCount val="68"/>
                <c:pt idx="0">
                  <c:v>1</c:v>
                </c:pt>
                <c:pt idx="1">
                  <c:v>2</c:v>
                </c:pt>
                <c:pt idx="2">
                  <c:v>5</c:v>
                </c:pt>
                <c:pt idx="3">
                  <c:v>8</c:v>
                </c:pt>
                <c:pt idx="4">
                  <c:v>11</c:v>
                </c:pt>
                <c:pt idx="5">
                  <c:v>14</c:v>
                </c:pt>
                <c:pt idx="6">
                  <c:v>19</c:v>
                </c:pt>
                <c:pt idx="7">
                  <c:v>22</c:v>
                </c:pt>
                <c:pt idx="8">
                  <c:v>25</c:v>
                </c:pt>
                <c:pt idx="9">
                  <c:v>28</c:v>
                </c:pt>
                <c:pt idx="10">
                  <c:v>30</c:v>
                </c:pt>
                <c:pt idx="11">
                  <c:v>36</c:v>
                </c:pt>
                <c:pt idx="12">
                  <c:v>39</c:v>
                </c:pt>
                <c:pt idx="13">
                  <c:v>42</c:v>
                </c:pt>
                <c:pt idx="14">
                  <c:v>45</c:v>
                </c:pt>
                <c:pt idx="15">
                  <c:v>50</c:v>
                </c:pt>
                <c:pt idx="16">
                  <c:v>53</c:v>
                </c:pt>
                <c:pt idx="17">
                  <c:v>57</c:v>
                </c:pt>
                <c:pt idx="18">
                  <c:v>60</c:v>
                </c:pt>
                <c:pt idx="19">
                  <c:v>64</c:v>
                </c:pt>
                <c:pt idx="20">
                  <c:v>67</c:v>
                </c:pt>
                <c:pt idx="21">
                  <c:v>71</c:v>
                </c:pt>
                <c:pt idx="22">
                  <c:v>74</c:v>
                </c:pt>
                <c:pt idx="23">
                  <c:v>78</c:v>
                </c:pt>
                <c:pt idx="24">
                  <c:v>81</c:v>
                </c:pt>
                <c:pt idx="25">
                  <c:v>85</c:v>
                </c:pt>
                <c:pt idx="26">
                  <c:v>91</c:v>
                </c:pt>
                <c:pt idx="27">
                  <c:v>95</c:v>
                </c:pt>
                <c:pt idx="28">
                  <c:v>99</c:v>
                </c:pt>
                <c:pt idx="29">
                  <c:v>100</c:v>
                </c:pt>
                <c:pt idx="30">
                  <c:v>103</c:v>
                </c:pt>
                <c:pt idx="31">
                  <c:v>107</c:v>
                </c:pt>
                <c:pt idx="32">
                  <c:v>108</c:v>
                </c:pt>
                <c:pt idx="33">
                  <c:v>109</c:v>
                </c:pt>
                <c:pt idx="34">
                  <c:v>113</c:v>
                </c:pt>
                <c:pt idx="35">
                  <c:v>115</c:v>
                </c:pt>
                <c:pt idx="36">
                  <c:v>119</c:v>
                </c:pt>
                <c:pt idx="37">
                  <c:v>123</c:v>
                </c:pt>
                <c:pt idx="38">
                  <c:v>126</c:v>
                </c:pt>
                <c:pt idx="39">
                  <c:v>128</c:v>
                </c:pt>
                <c:pt idx="40">
                  <c:v>132</c:v>
                </c:pt>
                <c:pt idx="41">
                  <c:v>134</c:v>
                </c:pt>
                <c:pt idx="42">
                  <c:v>137</c:v>
                </c:pt>
                <c:pt idx="43">
                  <c:v>139</c:v>
                </c:pt>
                <c:pt idx="44">
                  <c:v>143</c:v>
                </c:pt>
                <c:pt idx="45">
                  <c:v>145</c:v>
                </c:pt>
                <c:pt idx="46">
                  <c:v>147</c:v>
                </c:pt>
                <c:pt idx="47">
                  <c:v>149</c:v>
                </c:pt>
                <c:pt idx="48">
                  <c:v>152</c:v>
                </c:pt>
                <c:pt idx="49">
                  <c:v>154</c:v>
                </c:pt>
                <c:pt idx="50">
                  <c:v>157</c:v>
                </c:pt>
                <c:pt idx="51">
                  <c:v>160</c:v>
                </c:pt>
                <c:pt idx="52">
                  <c:v>163</c:v>
                </c:pt>
                <c:pt idx="53">
                  <c:v>166</c:v>
                </c:pt>
                <c:pt idx="54">
                  <c:v>169</c:v>
                </c:pt>
                <c:pt idx="55">
                  <c:v>171</c:v>
                </c:pt>
                <c:pt idx="56">
                  <c:v>173</c:v>
                </c:pt>
                <c:pt idx="57">
                  <c:v>176</c:v>
                </c:pt>
                <c:pt idx="58">
                  <c:v>178</c:v>
                </c:pt>
                <c:pt idx="59">
                  <c:v>182</c:v>
                </c:pt>
                <c:pt idx="60">
                  <c:v>184</c:v>
                </c:pt>
                <c:pt idx="61">
                  <c:v>186</c:v>
                </c:pt>
                <c:pt idx="62">
                  <c:v>188</c:v>
                </c:pt>
                <c:pt idx="63">
                  <c:v>191</c:v>
                </c:pt>
                <c:pt idx="64">
                  <c:v>193</c:v>
                </c:pt>
                <c:pt idx="65">
                  <c:v>196</c:v>
                </c:pt>
                <c:pt idx="66">
                  <c:v>198</c:v>
                </c:pt>
                <c:pt idx="67">
                  <c:v>203</c:v>
                </c:pt>
              </c:numCache>
            </c:numRef>
          </c:xVal>
          <c:yVal>
            <c:numRef>
              <c:f>Sheet1!$D$101:$D$168</c:f>
              <c:numCache>
                <c:formatCode>General</c:formatCode>
                <c:ptCount val="68"/>
                <c:pt idx="0">
                  <c:v>0</c:v>
                </c:pt>
                <c:pt idx="1">
                  <c:v>2.25</c:v>
                </c:pt>
                <c:pt idx="2">
                  <c:v>5.25</c:v>
                </c:pt>
                <c:pt idx="3">
                  <c:v>8.25</c:v>
                </c:pt>
                <c:pt idx="4">
                  <c:v>11.25</c:v>
                </c:pt>
                <c:pt idx="5">
                  <c:v>14.25</c:v>
                </c:pt>
                <c:pt idx="6">
                  <c:v>17.25</c:v>
                </c:pt>
                <c:pt idx="7">
                  <c:v>20.25</c:v>
                </c:pt>
                <c:pt idx="8">
                  <c:v>23.25</c:v>
                </c:pt>
                <c:pt idx="9">
                  <c:v>26.25</c:v>
                </c:pt>
                <c:pt idx="10">
                  <c:v>29.25</c:v>
                </c:pt>
                <c:pt idx="11">
                  <c:v>32.25</c:v>
                </c:pt>
                <c:pt idx="12">
                  <c:v>35.25</c:v>
                </c:pt>
                <c:pt idx="13">
                  <c:v>38.25</c:v>
                </c:pt>
                <c:pt idx="14">
                  <c:v>41.25</c:v>
                </c:pt>
                <c:pt idx="15">
                  <c:v>44.25</c:v>
                </c:pt>
                <c:pt idx="16">
                  <c:v>47.25</c:v>
                </c:pt>
                <c:pt idx="17">
                  <c:v>50.25</c:v>
                </c:pt>
                <c:pt idx="18">
                  <c:v>53.25</c:v>
                </c:pt>
                <c:pt idx="19">
                  <c:v>56.25</c:v>
                </c:pt>
                <c:pt idx="20">
                  <c:v>59.25</c:v>
                </c:pt>
                <c:pt idx="21">
                  <c:v>62.25</c:v>
                </c:pt>
                <c:pt idx="22">
                  <c:v>65.25</c:v>
                </c:pt>
                <c:pt idx="23">
                  <c:v>68.25</c:v>
                </c:pt>
                <c:pt idx="24">
                  <c:v>71.25</c:v>
                </c:pt>
                <c:pt idx="25">
                  <c:v>74.25</c:v>
                </c:pt>
                <c:pt idx="26">
                  <c:v>77.25</c:v>
                </c:pt>
                <c:pt idx="27">
                  <c:v>80.25</c:v>
                </c:pt>
                <c:pt idx="28">
                  <c:v>83.25</c:v>
                </c:pt>
                <c:pt idx="29">
                  <c:v>86.25</c:v>
                </c:pt>
                <c:pt idx="30">
                  <c:v>89.25</c:v>
                </c:pt>
                <c:pt idx="31">
                  <c:v>92.25</c:v>
                </c:pt>
                <c:pt idx="32">
                  <c:v>95.25</c:v>
                </c:pt>
                <c:pt idx="33">
                  <c:v>98.25</c:v>
                </c:pt>
                <c:pt idx="34">
                  <c:v>101.25</c:v>
                </c:pt>
                <c:pt idx="35">
                  <c:v>104.25</c:v>
                </c:pt>
                <c:pt idx="36">
                  <c:v>107.25</c:v>
                </c:pt>
                <c:pt idx="37">
                  <c:v>110.25</c:v>
                </c:pt>
                <c:pt idx="38">
                  <c:v>113.25</c:v>
                </c:pt>
                <c:pt idx="39">
                  <c:v>116.25</c:v>
                </c:pt>
                <c:pt idx="40">
                  <c:v>119.25</c:v>
                </c:pt>
                <c:pt idx="41">
                  <c:v>122.25</c:v>
                </c:pt>
                <c:pt idx="42">
                  <c:v>125.25</c:v>
                </c:pt>
                <c:pt idx="43">
                  <c:v>128.25</c:v>
                </c:pt>
                <c:pt idx="44">
                  <c:v>131.25</c:v>
                </c:pt>
                <c:pt idx="45">
                  <c:v>134.25</c:v>
                </c:pt>
                <c:pt idx="46">
                  <c:v>137.25</c:v>
                </c:pt>
                <c:pt idx="47">
                  <c:v>140.25</c:v>
                </c:pt>
                <c:pt idx="48">
                  <c:v>143.25</c:v>
                </c:pt>
                <c:pt idx="49">
                  <c:v>146.25</c:v>
                </c:pt>
                <c:pt idx="50">
                  <c:v>149.25</c:v>
                </c:pt>
                <c:pt idx="51">
                  <c:v>152.25</c:v>
                </c:pt>
                <c:pt idx="52">
                  <c:v>155.25</c:v>
                </c:pt>
                <c:pt idx="53">
                  <c:v>158.25</c:v>
                </c:pt>
                <c:pt idx="54">
                  <c:v>161.25</c:v>
                </c:pt>
                <c:pt idx="55">
                  <c:v>164.25</c:v>
                </c:pt>
                <c:pt idx="56">
                  <c:v>167.25</c:v>
                </c:pt>
                <c:pt idx="57">
                  <c:v>170.25</c:v>
                </c:pt>
                <c:pt idx="58">
                  <c:v>173.25</c:v>
                </c:pt>
                <c:pt idx="59">
                  <c:v>176.25</c:v>
                </c:pt>
                <c:pt idx="60">
                  <c:v>179.25</c:v>
                </c:pt>
                <c:pt idx="61">
                  <c:v>182.25</c:v>
                </c:pt>
                <c:pt idx="62">
                  <c:v>185.25</c:v>
                </c:pt>
                <c:pt idx="63">
                  <c:v>188.25</c:v>
                </c:pt>
                <c:pt idx="64">
                  <c:v>191.25</c:v>
                </c:pt>
                <c:pt idx="65">
                  <c:v>194.25</c:v>
                </c:pt>
                <c:pt idx="66">
                  <c:v>197.25</c:v>
                </c:pt>
                <c:pt idx="67">
                  <c:v>200.25</c:v>
                </c:pt>
              </c:numCache>
            </c:numRef>
          </c:yVal>
        </c:ser>
        <c:ser>
          <c:idx val="3"/>
          <c:order val="1"/>
          <c:tx>
            <c:strRef>
              <c:f>Sheet1!$H$100</c:f>
              <c:strCache>
                <c:ptCount val="1"/>
                <c:pt idx="0">
                  <c:v>WTM2</c:v>
                </c:pt>
              </c:strCache>
            </c:strRef>
          </c:tx>
          <c:spPr>
            <a:ln w="25400">
              <a:solidFill>
                <a:srgbClr val="4EE257"/>
              </a:solidFill>
              <a:prstDash val="solid"/>
            </a:ln>
          </c:spPr>
          <c:marker>
            <c:symbol val="x"/>
            <c:size val="7"/>
            <c:spPr>
              <a:noFill/>
              <a:ln>
                <a:solidFill>
                  <a:srgbClr val="4EE257"/>
                </a:solidFill>
                <a:prstDash val="solid"/>
              </a:ln>
            </c:spPr>
          </c:marker>
          <c:xVal>
            <c:numRef>
              <c:f>Sheet1!$G$101:$G$165</c:f>
              <c:numCache>
                <c:formatCode>General</c:formatCode>
                <c:ptCount val="65"/>
                <c:pt idx="0">
                  <c:v>1</c:v>
                </c:pt>
                <c:pt idx="1">
                  <c:v>4</c:v>
                </c:pt>
                <c:pt idx="2">
                  <c:v>12</c:v>
                </c:pt>
                <c:pt idx="3">
                  <c:v>15</c:v>
                </c:pt>
                <c:pt idx="4">
                  <c:v>20</c:v>
                </c:pt>
                <c:pt idx="5">
                  <c:v>23</c:v>
                </c:pt>
                <c:pt idx="6">
                  <c:v>28</c:v>
                </c:pt>
                <c:pt idx="7">
                  <c:v>34</c:v>
                </c:pt>
                <c:pt idx="8">
                  <c:v>37</c:v>
                </c:pt>
                <c:pt idx="9">
                  <c:v>40</c:v>
                </c:pt>
                <c:pt idx="10">
                  <c:v>44</c:v>
                </c:pt>
                <c:pt idx="11">
                  <c:v>47</c:v>
                </c:pt>
                <c:pt idx="12">
                  <c:v>51</c:v>
                </c:pt>
                <c:pt idx="13">
                  <c:v>54</c:v>
                </c:pt>
                <c:pt idx="14">
                  <c:v>58</c:v>
                </c:pt>
                <c:pt idx="15">
                  <c:v>61</c:v>
                </c:pt>
                <c:pt idx="16">
                  <c:v>65</c:v>
                </c:pt>
                <c:pt idx="17">
                  <c:v>69</c:v>
                </c:pt>
                <c:pt idx="18">
                  <c:v>72</c:v>
                </c:pt>
                <c:pt idx="19">
                  <c:v>76</c:v>
                </c:pt>
                <c:pt idx="20">
                  <c:v>79</c:v>
                </c:pt>
                <c:pt idx="21">
                  <c:v>82</c:v>
                </c:pt>
                <c:pt idx="22">
                  <c:v>85</c:v>
                </c:pt>
                <c:pt idx="23">
                  <c:v>88</c:v>
                </c:pt>
                <c:pt idx="24">
                  <c:v>92</c:v>
                </c:pt>
                <c:pt idx="25">
                  <c:v>96</c:v>
                </c:pt>
                <c:pt idx="26">
                  <c:v>98</c:v>
                </c:pt>
                <c:pt idx="27">
                  <c:v>101</c:v>
                </c:pt>
                <c:pt idx="28">
                  <c:v>105</c:v>
                </c:pt>
                <c:pt idx="29">
                  <c:v>106</c:v>
                </c:pt>
                <c:pt idx="30">
                  <c:v>107</c:v>
                </c:pt>
                <c:pt idx="31">
                  <c:v>111</c:v>
                </c:pt>
                <c:pt idx="32">
                  <c:v>113</c:v>
                </c:pt>
                <c:pt idx="33">
                  <c:v>116</c:v>
                </c:pt>
                <c:pt idx="34">
                  <c:v>120</c:v>
                </c:pt>
                <c:pt idx="35">
                  <c:v>123</c:v>
                </c:pt>
                <c:pt idx="36">
                  <c:v>125</c:v>
                </c:pt>
                <c:pt idx="37">
                  <c:v>129</c:v>
                </c:pt>
                <c:pt idx="38">
                  <c:v>131</c:v>
                </c:pt>
                <c:pt idx="39">
                  <c:v>134</c:v>
                </c:pt>
                <c:pt idx="40">
                  <c:v>136</c:v>
                </c:pt>
                <c:pt idx="41">
                  <c:v>139</c:v>
                </c:pt>
                <c:pt idx="42">
                  <c:v>141</c:v>
                </c:pt>
                <c:pt idx="43">
                  <c:v>143</c:v>
                </c:pt>
                <c:pt idx="44">
                  <c:v>145</c:v>
                </c:pt>
                <c:pt idx="45">
                  <c:v>148</c:v>
                </c:pt>
                <c:pt idx="46">
                  <c:v>151</c:v>
                </c:pt>
                <c:pt idx="47">
                  <c:v>154</c:v>
                </c:pt>
                <c:pt idx="48">
                  <c:v>156</c:v>
                </c:pt>
                <c:pt idx="49">
                  <c:v>159</c:v>
                </c:pt>
                <c:pt idx="50">
                  <c:v>162</c:v>
                </c:pt>
                <c:pt idx="51">
                  <c:v>166</c:v>
                </c:pt>
                <c:pt idx="52">
                  <c:v>168</c:v>
                </c:pt>
                <c:pt idx="53">
                  <c:v>170</c:v>
                </c:pt>
                <c:pt idx="54">
                  <c:v>173</c:v>
                </c:pt>
                <c:pt idx="55">
                  <c:v>176</c:v>
                </c:pt>
                <c:pt idx="56">
                  <c:v>179</c:v>
                </c:pt>
                <c:pt idx="57">
                  <c:v>181</c:v>
                </c:pt>
                <c:pt idx="58">
                  <c:v>183</c:v>
                </c:pt>
                <c:pt idx="59">
                  <c:v>186</c:v>
                </c:pt>
                <c:pt idx="60">
                  <c:v>188</c:v>
                </c:pt>
                <c:pt idx="61">
                  <c:v>190</c:v>
                </c:pt>
                <c:pt idx="62">
                  <c:v>193</c:v>
                </c:pt>
                <c:pt idx="63">
                  <c:v>196</c:v>
                </c:pt>
                <c:pt idx="64">
                  <c:v>200</c:v>
                </c:pt>
              </c:numCache>
            </c:numRef>
          </c:xVal>
          <c:yVal>
            <c:numRef>
              <c:f>Sheet1!$H$101:$H$165</c:f>
              <c:numCache>
                <c:formatCode>General</c:formatCode>
                <c:ptCount val="65"/>
                <c:pt idx="0">
                  <c:v>0</c:v>
                </c:pt>
                <c:pt idx="1">
                  <c:v>2.25</c:v>
                </c:pt>
                <c:pt idx="2">
                  <c:v>5.25</c:v>
                </c:pt>
                <c:pt idx="3">
                  <c:v>8.25</c:v>
                </c:pt>
                <c:pt idx="4">
                  <c:v>11.25</c:v>
                </c:pt>
                <c:pt idx="5">
                  <c:v>14.25</c:v>
                </c:pt>
                <c:pt idx="6">
                  <c:v>17.25</c:v>
                </c:pt>
                <c:pt idx="7">
                  <c:v>20.25</c:v>
                </c:pt>
                <c:pt idx="8">
                  <c:v>23.25</c:v>
                </c:pt>
                <c:pt idx="9">
                  <c:v>26.25</c:v>
                </c:pt>
                <c:pt idx="10">
                  <c:v>29.25</c:v>
                </c:pt>
                <c:pt idx="11">
                  <c:v>32.25</c:v>
                </c:pt>
                <c:pt idx="12">
                  <c:v>35.25</c:v>
                </c:pt>
                <c:pt idx="13">
                  <c:v>38.25</c:v>
                </c:pt>
                <c:pt idx="14">
                  <c:v>41.25</c:v>
                </c:pt>
                <c:pt idx="15">
                  <c:v>44.25</c:v>
                </c:pt>
                <c:pt idx="16">
                  <c:v>47.25</c:v>
                </c:pt>
                <c:pt idx="17">
                  <c:v>50.25</c:v>
                </c:pt>
                <c:pt idx="18">
                  <c:v>53.25</c:v>
                </c:pt>
                <c:pt idx="19">
                  <c:v>56.25</c:v>
                </c:pt>
                <c:pt idx="20">
                  <c:v>59.25</c:v>
                </c:pt>
                <c:pt idx="21">
                  <c:v>62.25</c:v>
                </c:pt>
                <c:pt idx="22">
                  <c:v>65.25</c:v>
                </c:pt>
                <c:pt idx="23">
                  <c:v>68.25</c:v>
                </c:pt>
                <c:pt idx="24">
                  <c:v>71.25</c:v>
                </c:pt>
                <c:pt idx="25">
                  <c:v>74.25</c:v>
                </c:pt>
                <c:pt idx="26">
                  <c:v>77.25</c:v>
                </c:pt>
                <c:pt idx="27">
                  <c:v>80.25</c:v>
                </c:pt>
                <c:pt idx="28">
                  <c:v>83.25</c:v>
                </c:pt>
                <c:pt idx="29">
                  <c:v>86.25</c:v>
                </c:pt>
                <c:pt idx="30">
                  <c:v>89.25</c:v>
                </c:pt>
                <c:pt idx="31">
                  <c:v>92.25</c:v>
                </c:pt>
                <c:pt idx="32">
                  <c:v>95.25</c:v>
                </c:pt>
                <c:pt idx="33">
                  <c:v>98.25</c:v>
                </c:pt>
                <c:pt idx="34">
                  <c:v>101.25</c:v>
                </c:pt>
                <c:pt idx="35">
                  <c:v>104.25</c:v>
                </c:pt>
                <c:pt idx="36">
                  <c:v>107.25</c:v>
                </c:pt>
                <c:pt idx="37">
                  <c:v>110.25</c:v>
                </c:pt>
                <c:pt idx="38">
                  <c:v>113.25</c:v>
                </c:pt>
                <c:pt idx="39">
                  <c:v>116.25</c:v>
                </c:pt>
                <c:pt idx="40">
                  <c:v>119.25</c:v>
                </c:pt>
                <c:pt idx="41">
                  <c:v>122.25</c:v>
                </c:pt>
                <c:pt idx="42">
                  <c:v>125.25</c:v>
                </c:pt>
                <c:pt idx="43">
                  <c:v>128.25</c:v>
                </c:pt>
                <c:pt idx="44">
                  <c:v>131.25</c:v>
                </c:pt>
                <c:pt idx="45">
                  <c:v>134.25</c:v>
                </c:pt>
                <c:pt idx="46">
                  <c:v>137.25</c:v>
                </c:pt>
                <c:pt idx="47">
                  <c:v>140.25</c:v>
                </c:pt>
                <c:pt idx="48">
                  <c:v>143.25</c:v>
                </c:pt>
                <c:pt idx="49">
                  <c:v>146.25</c:v>
                </c:pt>
                <c:pt idx="50">
                  <c:v>149.25</c:v>
                </c:pt>
                <c:pt idx="51">
                  <c:v>152.25</c:v>
                </c:pt>
                <c:pt idx="52">
                  <c:v>155.25</c:v>
                </c:pt>
                <c:pt idx="53">
                  <c:v>158.25</c:v>
                </c:pt>
                <c:pt idx="54">
                  <c:v>161.25</c:v>
                </c:pt>
                <c:pt idx="55">
                  <c:v>164.25</c:v>
                </c:pt>
                <c:pt idx="56">
                  <c:v>167.25</c:v>
                </c:pt>
                <c:pt idx="57">
                  <c:v>170.25</c:v>
                </c:pt>
                <c:pt idx="58">
                  <c:v>173.25</c:v>
                </c:pt>
                <c:pt idx="59">
                  <c:v>176.25</c:v>
                </c:pt>
                <c:pt idx="60">
                  <c:v>179.25</c:v>
                </c:pt>
                <c:pt idx="61">
                  <c:v>182.25</c:v>
                </c:pt>
                <c:pt idx="62">
                  <c:v>185.25</c:v>
                </c:pt>
                <c:pt idx="63">
                  <c:v>188.25</c:v>
                </c:pt>
                <c:pt idx="64">
                  <c:v>191.25</c:v>
                </c:pt>
              </c:numCache>
            </c:numRef>
          </c:yVal>
        </c:ser>
        <c:ser>
          <c:idx val="8"/>
          <c:order val="2"/>
          <c:tx>
            <c:strRef>
              <c:f>Sheet1!$R$100</c:f>
              <c:strCache>
                <c:ptCount val="1"/>
                <c:pt idx="0">
                  <c:v>W930FF2</c:v>
                </c:pt>
              </c:strCache>
            </c:strRef>
          </c:tx>
          <c:spPr>
            <a:ln w="12700">
              <a:solidFill>
                <a:srgbClr val="00CCFF"/>
              </a:solidFill>
              <a:prstDash val="solid"/>
            </a:ln>
          </c:spPr>
          <c:marker>
            <c:symbol val="dash"/>
            <c:size val="5"/>
            <c:spPr>
              <a:noFill/>
              <a:ln>
                <a:solidFill>
                  <a:srgbClr val="00CCFF"/>
                </a:solidFill>
                <a:prstDash val="solid"/>
              </a:ln>
            </c:spPr>
          </c:marker>
          <c:xVal>
            <c:numRef>
              <c:f>Sheet1!$Q$101:$Q$157</c:f>
              <c:numCache>
                <c:formatCode>General</c:formatCode>
                <c:ptCount val="57"/>
                <c:pt idx="0">
                  <c:v>1</c:v>
                </c:pt>
                <c:pt idx="1">
                  <c:v>2</c:v>
                </c:pt>
                <c:pt idx="2">
                  <c:v>8</c:v>
                </c:pt>
                <c:pt idx="3">
                  <c:v>15</c:v>
                </c:pt>
                <c:pt idx="4">
                  <c:v>18</c:v>
                </c:pt>
                <c:pt idx="5">
                  <c:v>23</c:v>
                </c:pt>
                <c:pt idx="6">
                  <c:v>26</c:v>
                </c:pt>
                <c:pt idx="7">
                  <c:v>31</c:v>
                </c:pt>
                <c:pt idx="8">
                  <c:v>35</c:v>
                </c:pt>
                <c:pt idx="9">
                  <c:v>39</c:v>
                </c:pt>
                <c:pt idx="10">
                  <c:v>42</c:v>
                </c:pt>
                <c:pt idx="11">
                  <c:v>47</c:v>
                </c:pt>
                <c:pt idx="12">
                  <c:v>51</c:v>
                </c:pt>
                <c:pt idx="13">
                  <c:v>56</c:v>
                </c:pt>
                <c:pt idx="14">
                  <c:v>60</c:v>
                </c:pt>
                <c:pt idx="15">
                  <c:v>66</c:v>
                </c:pt>
                <c:pt idx="16">
                  <c:v>69</c:v>
                </c:pt>
                <c:pt idx="17">
                  <c:v>73</c:v>
                </c:pt>
                <c:pt idx="18">
                  <c:v>77</c:v>
                </c:pt>
                <c:pt idx="19">
                  <c:v>81</c:v>
                </c:pt>
                <c:pt idx="20">
                  <c:v>83</c:v>
                </c:pt>
                <c:pt idx="21">
                  <c:v>86</c:v>
                </c:pt>
                <c:pt idx="22">
                  <c:v>89</c:v>
                </c:pt>
                <c:pt idx="23">
                  <c:v>92</c:v>
                </c:pt>
                <c:pt idx="24">
                  <c:v>94</c:v>
                </c:pt>
                <c:pt idx="25">
                  <c:v>97</c:v>
                </c:pt>
                <c:pt idx="26">
                  <c:v>100</c:v>
                </c:pt>
                <c:pt idx="27">
                  <c:v>104</c:v>
                </c:pt>
                <c:pt idx="28">
                  <c:v>107</c:v>
                </c:pt>
                <c:pt idx="29">
                  <c:v>110</c:v>
                </c:pt>
                <c:pt idx="30">
                  <c:v>113</c:v>
                </c:pt>
                <c:pt idx="31">
                  <c:v>116</c:v>
                </c:pt>
                <c:pt idx="32">
                  <c:v>118</c:v>
                </c:pt>
                <c:pt idx="33">
                  <c:v>121</c:v>
                </c:pt>
                <c:pt idx="34">
                  <c:v>124</c:v>
                </c:pt>
                <c:pt idx="35">
                  <c:v>127</c:v>
                </c:pt>
                <c:pt idx="36">
                  <c:v>129</c:v>
                </c:pt>
                <c:pt idx="37">
                  <c:v>132</c:v>
                </c:pt>
                <c:pt idx="38">
                  <c:v>135</c:v>
                </c:pt>
                <c:pt idx="39">
                  <c:v>138</c:v>
                </c:pt>
                <c:pt idx="40">
                  <c:v>141</c:v>
                </c:pt>
                <c:pt idx="41">
                  <c:v>144</c:v>
                </c:pt>
                <c:pt idx="42">
                  <c:v>147</c:v>
                </c:pt>
                <c:pt idx="43">
                  <c:v>149</c:v>
                </c:pt>
                <c:pt idx="44">
                  <c:v>153</c:v>
                </c:pt>
                <c:pt idx="45">
                  <c:v>155</c:v>
                </c:pt>
                <c:pt idx="46">
                  <c:v>157</c:v>
                </c:pt>
                <c:pt idx="47">
                  <c:v>161</c:v>
                </c:pt>
                <c:pt idx="48">
                  <c:v>163</c:v>
                </c:pt>
                <c:pt idx="49">
                  <c:v>166</c:v>
                </c:pt>
                <c:pt idx="50">
                  <c:v>169</c:v>
                </c:pt>
                <c:pt idx="51">
                  <c:v>172</c:v>
                </c:pt>
                <c:pt idx="52">
                  <c:v>174</c:v>
                </c:pt>
                <c:pt idx="53">
                  <c:v>177</c:v>
                </c:pt>
                <c:pt idx="54">
                  <c:v>180</c:v>
                </c:pt>
                <c:pt idx="55">
                  <c:v>182</c:v>
                </c:pt>
                <c:pt idx="56">
                  <c:v>187</c:v>
                </c:pt>
              </c:numCache>
            </c:numRef>
          </c:xVal>
          <c:yVal>
            <c:numRef>
              <c:f>Sheet1!$R$101:$R$157</c:f>
              <c:numCache>
                <c:formatCode>General</c:formatCode>
                <c:ptCount val="57"/>
                <c:pt idx="0">
                  <c:v>0</c:v>
                </c:pt>
                <c:pt idx="1">
                  <c:v>2.25</c:v>
                </c:pt>
                <c:pt idx="2">
                  <c:v>5.25</c:v>
                </c:pt>
                <c:pt idx="3">
                  <c:v>8.25</c:v>
                </c:pt>
                <c:pt idx="4">
                  <c:v>11.25</c:v>
                </c:pt>
                <c:pt idx="5">
                  <c:v>14.25</c:v>
                </c:pt>
                <c:pt idx="6">
                  <c:v>17.25</c:v>
                </c:pt>
                <c:pt idx="7">
                  <c:v>20.25</c:v>
                </c:pt>
                <c:pt idx="8">
                  <c:v>23.25</c:v>
                </c:pt>
                <c:pt idx="9">
                  <c:v>26.25</c:v>
                </c:pt>
                <c:pt idx="10">
                  <c:v>29.25</c:v>
                </c:pt>
                <c:pt idx="11">
                  <c:v>32.25</c:v>
                </c:pt>
                <c:pt idx="12">
                  <c:v>35.25</c:v>
                </c:pt>
                <c:pt idx="13">
                  <c:v>38.25</c:v>
                </c:pt>
                <c:pt idx="14">
                  <c:v>41.25</c:v>
                </c:pt>
                <c:pt idx="15">
                  <c:v>44.25</c:v>
                </c:pt>
                <c:pt idx="16">
                  <c:v>47.25</c:v>
                </c:pt>
                <c:pt idx="17">
                  <c:v>50.25</c:v>
                </c:pt>
                <c:pt idx="18">
                  <c:v>53.25</c:v>
                </c:pt>
                <c:pt idx="19">
                  <c:v>56.25</c:v>
                </c:pt>
                <c:pt idx="20">
                  <c:v>59.25</c:v>
                </c:pt>
                <c:pt idx="21">
                  <c:v>62.25</c:v>
                </c:pt>
                <c:pt idx="22">
                  <c:v>65.25</c:v>
                </c:pt>
                <c:pt idx="23">
                  <c:v>68.25</c:v>
                </c:pt>
                <c:pt idx="24">
                  <c:v>71.25</c:v>
                </c:pt>
                <c:pt idx="25">
                  <c:v>74.25</c:v>
                </c:pt>
                <c:pt idx="26">
                  <c:v>77.25</c:v>
                </c:pt>
                <c:pt idx="27">
                  <c:v>80.25</c:v>
                </c:pt>
                <c:pt idx="28">
                  <c:v>83.25</c:v>
                </c:pt>
                <c:pt idx="29">
                  <c:v>86.25</c:v>
                </c:pt>
                <c:pt idx="30">
                  <c:v>89.25</c:v>
                </c:pt>
                <c:pt idx="31">
                  <c:v>92.25</c:v>
                </c:pt>
                <c:pt idx="32">
                  <c:v>95.25</c:v>
                </c:pt>
                <c:pt idx="33">
                  <c:v>98.25</c:v>
                </c:pt>
                <c:pt idx="34">
                  <c:v>101.25</c:v>
                </c:pt>
                <c:pt idx="35">
                  <c:v>104.25</c:v>
                </c:pt>
                <c:pt idx="36">
                  <c:v>107.25</c:v>
                </c:pt>
                <c:pt idx="37">
                  <c:v>110.25</c:v>
                </c:pt>
                <c:pt idx="38">
                  <c:v>113.25</c:v>
                </c:pt>
                <c:pt idx="39">
                  <c:v>116.25</c:v>
                </c:pt>
                <c:pt idx="40">
                  <c:v>119.25</c:v>
                </c:pt>
                <c:pt idx="41">
                  <c:v>122.25</c:v>
                </c:pt>
                <c:pt idx="42">
                  <c:v>125.25</c:v>
                </c:pt>
                <c:pt idx="43">
                  <c:v>128.25</c:v>
                </c:pt>
                <c:pt idx="44">
                  <c:v>131.25</c:v>
                </c:pt>
                <c:pt idx="45">
                  <c:v>134.25</c:v>
                </c:pt>
                <c:pt idx="46">
                  <c:v>137.25</c:v>
                </c:pt>
                <c:pt idx="47">
                  <c:v>140.25</c:v>
                </c:pt>
                <c:pt idx="48">
                  <c:v>143.25</c:v>
                </c:pt>
                <c:pt idx="49">
                  <c:v>146.25</c:v>
                </c:pt>
                <c:pt idx="50">
                  <c:v>149.25</c:v>
                </c:pt>
                <c:pt idx="51">
                  <c:v>152.25</c:v>
                </c:pt>
                <c:pt idx="52">
                  <c:v>155.25</c:v>
                </c:pt>
                <c:pt idx="53">
                  <c:v>158.25</c:v>
                </c:pt>
                <c:pt idx="54">
                  <c:v>161.25</c:v>
                </c:pt>
                <c:pt idx="55">
                  <c:v>164.25</c:v>
                </c:pt>
                <c:pt idx="56">
                  <c:v>167.25</c:v>
                </c:pt>
              </c:numCache>
            </c:numRef>
          </c:yVal>
        </c:ser>
        <c:ser>
          <c:idx val="9"/>
          <c:order val="3"/>
          <c:tx>
            <c:strRef>
              <c:f>Sheet1!$T$100</c:f>
              <c:strCache>
                <c:ptCount val="1"/>
                <c:pt idx="0">
                  <c:v>W930FF1</c:v>
                </c:pt>
              </c:strCache>
            </c:strRef>
          </c:tx>
          <c:spPr>
            <a:ln w="12700">
              <a:solidFill>
                <a:srgbClr val="CCFFFF"/>
              </a:solidFill>
              <a:prstDash val="solid"/>
            </a:ln>
          </c:spPr>
          <c:marker>
            <c:symbol val="diamond"/>
            <c:size val="5"/>
            <c:spPr>
              <a:solidFill>
                <a:srgbClr val="CCFFFF"/>
              </a:solidFill>
              <a:ln>
                <a:solidFill>
                  <a:srgbClr val="CCFFFF"/>
                </a:solidFill>
                <a:prstDash val="solid"/>
              </a:ln>
            </c:spPr>
          </c:marker>
          <c:xVal>
            <c:numRef>
              <c:f>Sheet1!$S$101:$S$157</c:f>
              <c:numCache>
                <c:formatCode>General</c:formatCode>
                <c:ptCount val="57"/>
                <c:pt idx="0">
                  <c:v>1</c:v>
                </c:pt>
                <c:pt idx="1">
                  <c:v>3</c:v>
                </c:pt>
                <c:pt idx="2">
                  <c:v>5</c:v>
                </c:pt>
                <c:pt idx="3">
                  <c:v>8</c:v>
                </c:pt>
                <c:pt idx="4">
                  <c:v>11</c:v>
                </c:pt>
                <c:pt idx="5">
                  <c:v>13</c:v>
                </c:pt>
                <c:pt idx="6">
                  <c:v>16</c:v>
                </c:pt>
                <c:pt idx="7">
                  <c:v>20</c:v>
                </c:pt>
                <c:pt idx="8">
                  <c:v>23</c:v>
                </c:pt>
                <c:pt idx="9">
                  <c:v>27</c:v>
                </c:pt>
                <c:pt idx="10">
                  <c:v>29</c:v>
                </c:pt>
                <c:pt idx="11">
                  <c:v>32</c:v>
                </c:pt>
                <c:pt idx="12">
                  <c:v>35</c:v>
                </c:pt>
                <c:pt idx="13">
                  <c:v>38</c:v>
                </c:pt>
                <c:pt idx="14">
                  <c:v>41</c:v>
                </c:pt>
                <c:pt idx="15">
                  <c:v>44</c:v>
                </c:pt>
                <c:pt idx="16">
                  <c:v>47</c:v>
                </c:pt>
                <c:pt idx="17">
                  <c:v>50</c:v>
                </c:pt>
                <c:pt idx="18">
                  <c:v>53</c:v>
                </c:pt>
                <c:pt idx="19">
                  <c:v>56</c:v>
                </c:pt>
                <c:pt idx="20">
                  <c:v>59</c:v>
                </c:pt>
                <c:pt idx="21">
                  <c:v>61</c:v>
                </c:pt>
                <c:pt idx="22">
                  <c:v>63</c:v>
                </c:pt>
                <c:pt idx="23">
                  <c:v>68</c:v>
                </c:pt>
                <c:pt idx="24">
                  <c:v>70</c:v>
                </c:pt>
                <c:pt idx="25">
                  <c:v>72</c:v>
                </c:pt>
                <c:pt idx="26">
                  <c:v>76</c:v>
                </c:pt>
                <c:pt idx="27">
                  <c:v>78</c:v>
                </c:pt>
                <c:pt idx="28">
                  <c:v>81</c:v>
                </c:pt>
                <c:pt idx="29">
                  <c:v>84</c:v>
                </c:pt>
                <c:pt idx="30">
                  <c:v>87</c:v>
                </c:pt>
                <c:pt idx="31">
                  <c:v>90</c:v>
                </c:pt>
                <c:pt idx="32">
                  <c:v>92</c:v>
                </c:pt>
                <c:pt idx="33">
                  <c:v>95</c:v>
                </c:pt>
                <c:pt idx="34">
                  <c:v>99</c:v>
                </c:pt>
                <c:pt idx="35">
                  <c:v>102</c:v>
                </c:pt>
                <c:pt idx="36">
                  <c:v>105</c:v>
                </c:pt>
                <c:pt idx="37">
                  <c:v>108</c:v>
                </c:pt>
                <c:pt idx="38">
                  <c:v>110</c:v>
                </c:pt>
                <c:pt idx="39">
                  <c:v>113</c:v>
                </c:pt>
                <c:pt idx="40">
                  <c:v>116</c:v>
                </c:pt>
                <c:pt idx="41">
                  <c:v>119</c:v>
                </c:pt>
                <c:pt idx="42">
                  <c:v>122</c:v>
                </c:pt>
                <c:pt idx="43">
                  <c:v>125</c:v>
                </c:pt>
                <c:pt idx="44">
                  <c:v>128</c:v>
                </c:pt>
                <c:pt idx="45">
                  <c:v>131</c:v>
                </c:pt>
                <c:pt idx="46">
                  <c:v>134</c:v>
                </c:pt>
                <c:pt idx="47">
                  <c:v>137</c:v>
                </c:pt>
                <c:pt idx="48">
                  <c:v>140</c:v>
                </c:pt>
                <c:pt idx="49">
                  <c:v>143</c:v>
                </c:pt>
                <c:pt idx="50">
                  <c:v>146</c:v>
                </c:pt>
                <c:pt idx="51">
                  <c:v>149</c:v>
                </c:pt>
                <c:pt idx="52">
                  <c:v>151</c:v>
                </c:pt>
                <c:pt idx="53">
                  <c:v>154</c:v>
                </c:pt>
                <c:pt idx="54">
                  <c:v>157</c:v>
                </c:pt>
                <c:pt idx="55">
                  <c:v>160</c:v>
                </c:pt>
                <c:pt idx="56">
                  <c:v>163</c:v>
                </c:pt>
              </c:numCache>
            </c:numRef>
          </c:xVal>
          <c:yVal>
            <c:numRef>
              <c:f>Sheet1!$T$101:$T$157</c:f>
              <c:numCache>
                <c:formatCode>General</c:formatCode>
                <c:ptCount val="57"/>
                <c:pt idx="0">
                  <c:v>0</c:v>
                </c:pt>
                <c:pt idx="1">
                  <c:v>2.25</c:v>
                </c:pt>
                <c:pt idx="2">
                  <c:v>5.25</c:v>
                </c:pt>
                <c:pt idx="3">
                  <c:v>8.25</c:v>
                </c:pt>
                <c:pt idx="4">
                  <c:v>11.25</c:v>
                </c:pt>
                <c:pt idx="5">
                  <c:v>14.25</c:v>
                </c:pt>
                <c:pt idx="6">
                  <c:v>17.25</c:v>
                </c:pt>
                <c:pt idx="7">
                  <c:v>20.25</c:v>
                </c:pt>
                <c:pt idx="8">
                  <c:v>23.25</c:v>
                </c:pt>
                <c:pt idx="9">
                  <c:v>26.25</c:v>
                </c:pt>
                <c:pt idx="10">
                  <c:v>29.25</c:v>
                </c:pt>
                <c:pt idx="11">
                  <c:v>32.25</c:v>
                </c:pt>
                <c:pt idx="12">
                  <c:v>35.25</c:v>
                </c:pt>
                <c:pt idx="13">
                  <c:v>38.25</c:v>
                </c:pt>
                <c:pt idx="14">
                  <c:v>41.25</c:v>
                </c:pt>
                <c:pt idx="15">
                  <c:v>44.25</c:v>
                </c:pt>
                <c:pt idx="16">
                  <c:v>47.25</c:v>
                </c:pt>
                <c:pt idx="17">
                  <c:v>50.25</c:v>
                </c:pt>
                <c:pt idx="18">
                  <c:v>53.25</c:v>
                </c:pt>
                <c:pt idx="19">
                  <c:v>56.25</c:v>
                </c:pt>
                <c:pt idx="20">
                  <c:v>59.25</c:v>
                </c:pt>
                <c:pt idx="21">
                  <c:v>62.25</c:v>
                </c:pt>
                <c:pt idx="22">
                  <c:v>65.25</c:v>
                </c:pt>
                <c:pt idx="23">
                  <c:v>68.25</c:v>
                </c:pt>
                <c:pt idx="24">
                  <c:v>71.25</c:v>
                </c:pt>
                <c:pt idx="25">
                  <c:v>74.25</c:v>
                </c:pt>
                <c:pt idx="26">
                  <c:v>77.25</c:v>
                </c:pt>
                <c:pt idx="27">
                  <c:v>80.25</c:v>
                </c:pt>
                <c:pt idx="28">
                  <c:v>83.25</c:v>
                </c:pt>
                <c:pt idx="29">
                  <c:v>86.25</c:v>
                </c:pt>
                <c:pt idx="30">
                  <c:v>89.25</c:v>
                </c:pt>
                <c:pt idx="31">
                  <c:v>92.25</c:v>
                </c:pt>
                <c:pt idx="32">
                  <c:v>95.25</c:v>
                </c:pt>
                <c:pt idx="33">
                  <c:v>98.25</c:v>
                </c:pt>
                <c:pt idx="34">
                  <c:v>101.25</c:v>
                </c:pt>
                <c:pt idx="35">
                  <c:v>104.25</c:v>
                </c:pt>
                <c:pt idx="36">
                  <c:v>107.25</c:v>
                </c:pt>
                <c:pt idx="37">
                  <c:v>110.25</c:v>
                </c:pt>
                <c:pt idx="38">
                  <c:v>113.25</c:v>
                </c:pt>
                <c:pt idx="39">
                  <c:v>116.25</c:v>
                </c:pt>
                <c:pt idx="40">
                  <c:v>119.25</c:v>
                </c:pt>
                <c:pt idx="41">
                  <c:v>122.25</c:v>
                </c:pt>
                <c:pt idx="42">
                  <c:v>125.25</c:v>
                </c:pt>
                <c:pt idx="43">
                  <c:v>128.25</c:v>
                </c:pt>
                <c:pt idx="44">
                  <c:v>131.25</c:v>
                </c:pt>
                <c:pt idx="45">
                  <c:v>134.25</c:v>
                </c:pt>
                <c:pt idx="46">
                  <c:v>137.25</c:v>
                </c:pt>
                <c:pt idx="47">
                  <c:v>140.25</c:v>
                </c:pt>
                <c:pt idx="48">
                  <c:v>143.25</c:v>
                </c:pt>
                <c:pt idx="49">
                  <c:v>146.25</c:v>
                </c:pt>
                <c:pt idx="50">
                  <c:v>149.25</c:v>
                </c:pt>
                <c:pt idx="51">
                  <c:v>151.25</c:v>
                </c:pt>
                <c:pt idx="52">
                  <c:v>154.25</c:v>
                </c:pt>
                <c:pt idx="53">
                  <c:v>157.25</c:v>
                </c:pt>
                <c:pt idx="54">
                  <c:v>160.25</c:v>
                </c:pt>
                <c:pt idx="55">
                  <c:v>163.25</c:v>
                </c:pt>
                <c:pt idx="56">
                  <c:v>166.25</c:v>
                </c:pt>
              </c:numCache>
            </c:numRef>
          </c:yVal>
        </c:ser>
        <c:axId val="74744960"/>
        <c:axId val="74747264"/>
      </c:scatterChart>
      <c:valAx>
        <c:axId val="74744960"/>
        <c:scaling>
          <c:orientation val="minMax"/>
        </c:scaling>
        <c:axPos val="b"/>
        <c:title>
          <c:tx>
            <c:rich>
              <a:bodyPr/>
              <a:lstStyle/>
              <a:p>
                <a:pPr>
                  <a:defRPr sz="1000" b="1" i="0" u="none" strike="noStrike" baseline="0">
                    <a:solidFill>
                      <a:srgbClr val="000000"/>
                    </a:solidFill>
                    <a:latin typeface="Arial"/>
                    <a:ea typeface="Arial"/>
                    <a:cs typeface="Arial"/>
                  </a:defRPr>
                </a:pPr>
                <a:r>
                  <a:rPr lang="en-US"/>
                  <a:t>Days</a:t>
                </a:r>
              </a:p>
            </c:rich>
          </c:tx>
          <c:layout>
            <c:manualLayout>
              <c:xMode val="edge"/>
              <c:yMode val="edge"/>
              <c:x val="0.88835418167007796"/>
              <c:y val="0.92563521143461436"/>
            </c:manualLayout>
          </c:layout>
          <c:spPr>
            <a:noFill/>
            <a:ln w="25400">
              <a:noFill/>
            </a:ln>
          </c:spPr>
        </c:title>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74747264"/>
        <c:crosses val="autoZero"/>
        <c:crossBetween val="midCat"/>
      </c:valAx>
      <c:valAx>
        <c:axId val="74747264"/>
        <c:scaling>
          <c:orientation val="minMax"/>
        </c:scaling>
        <c:axPos val="l"/>
        <c:majorGridlines>
          <c:spPr>
            <a:ln w="3175">
              <a:solidFill>
                <a:srgbClr val="000000"/>
              </a:solidFill>
              <a:prstDash val="solid"/>
            </a:ln>
          </c:spPr>
        </c:majorGridlines>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74744960"/>
        <c:crosses val="autoZero"/>
        <c:crossBetween val="midCat"/>
      </c:valAx>
      <c:spPr>
        <a:noFill/>
        <a:ln w="25400">
          <a:noFill/>
          <a:prstDash val="solid"/>
        </a:ln>
      </c:spPr>
    </c:plotArea>
    <c:legend>
      <c:legendPos val="r"/>
      <c:layout>
        <c:manualLayout>
          <c:xMode val="edge"/>
          <c:yMode val="edge"/>
          <c:x val="0.82917071932097064"/>
          <c:y val="0.35511416636945148"/>
          <c:w val="0.15749992132816981"/>
          <c:h val="0.49519666412440844"/>
        </c:manualLayout>
      </c:layout>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CA"/>
  <c:style val="18"/>
  <c:chart>
    <c:title>
      <c:tx>
        <c:rich>
          <a:bodyPr/>
          <a:lstStyle/>
          <a:p>
            <a:pPr>
              <a:defRPr sz="1200"/>
            </a:pPr>
            <a:r>
              <a:rPr lang="en-US" sz="1200" dirty="0"/>
              <a:t>%</a:t>
            </a:r>
            <a:r>
              <a:rPr lang="en-US" sz="1200" dirty="0" smtClean="0"/>
              <a:t> </a:t>
            </a:r>
            <a:r>
              <a:rPr lang="en-US" sz="1200" dirty="0" err="1" smtClean="0"/>
              <a:t>Apoptotis</a:t>
            </a:r>
            <a:r>
              <a:rPr lang="en-US" sz="1200" baseline="0" dirty="0" smtClean="0"/>
              <a:t> by PI and </a:t>
            </a:r>
            <a:r>
              <a:rPr lang="en-US" sz="1200" baseline="0" dirty="0" err="1" smtClean="0"/>
              <a:t>AnnexinV</a:t>
            </a:r>
            <a:r>
              <a:rPr lang="en-US" sz="1200" baseline="0" dirty="0" smtClean="0"/>
              <a:t> staining</a:t>
            </a:r>
            <a:endParaRPr lang="en-US" sz="1200" dirty="0"/>
          </a:p>
        </c:rich>
      </c:tx>
      <c:layout/>
    </c:title>
    <c:plotArea>
      <c:layout>
        <c:manualLayout>
          <c:layoutTarget val="inner"/>
          <c:xMode val="edge"/>
          <c:yMode val="edge"/>
          <c:x val="6.7663980300909921E-2"/>
          <c:y val="0.15444732870137476"/>
          <c:w val="0.91012456742546399"/>
          <c:h val="0.53828187455437382"/>
        </c:manualLayout>
      </c:layout>
      <c:barChart>
        <c:barDir val="col"/>
        <c:grouping val="clustered"/>
        <c:ser>
          <c:idx val="0"/>
          <c:order val="0"/>
          <c:tx>
            <c:strRef>
              <c:f>'[apoptosis.xlsx]Sheet2'!$B$50</c:f>
              <c:strCache>
                <c:ptCount val="1"/>
                <c:pt idx="0">
                  <c:v>% apoptotic cells</c:v>
                </c:pt>
              </c:strCache>
            </c:strRef>
          </c:tx>
          <c:dPt>
            <c:idx val="5"/>
            <c:spPr>
              <a:solidFill>
                <a:srgbClr val="FF0000"/>
              </a:solidFill>
            </c:spPr>
          </c:dPt>
          <c:dPt>
            <c:idx val="6"/>
            <c:spPr>
              <a:solidFill>
                <a:srgbClr val="FF0000"/>
              </a:solidFill>
            </c:spPr>
          </c:dPt>
          <c:dPt>
            <c:idx val="7"/>
            <c:spPr>
              <a:solidFill>
                <a:srgbClr val="008000"/>
              </a:solidFill>
            </c:spPr>
          </c:dPt>
          <c:dPt>
            <c:idx val="8"/>
            <c:spPr>
              <a:solidFill>
                <a:srgbClr val="008000"/>
              </a:solidFill>
            </c:spPr>
          </c:dPt>
          <c:dPt>
            <c:idx val="9"/>
            <c:spPr>
              <a:solidFill>
                <a:srgbClr val="3366FF"/>
              </a:solidFill>
            </c:spPr>
          </c:dPt>
          <c:dPt>
            <c:idx val="10"/>
            <c:spPr>
              <a:solidFill>
                <a:srgbClr val="3366FF"/>
              </a:solidFill>
            </c:spPr>
          </c:dPt>
          <c:dPt>
            <c:idx val="13"/>
            <c:spPr>
              <a:solidFill>
                <a:srgbClr val="CCFFCC"/>
              </a:solidFill>
            </c:spPr>
          </c:dPt>
          <c:dPt>
            <c:idx val="14"/>
            <c:spPr>
              <a:solidFill>
                <a:srgbClr val="CCFFCC"/>
              </a:solidFill>
            </c:spPr>
          </c:dPt>
          <c:dPt>
            <c:idx val="15"/>
            <c:spPr>
              <a:solidFill>
                <a:schemeClr val="accent6">
                  <a:lumMod val="60000"/>
                  <a:lumOff val="40000"/>
                </a:schemeClr>
              </a:solidFill>
            </c:spPr>
          </c:dPt>
          <c:dPt>
            <c:idx val="16"/>
            <c:spPr>
              <a:solidFill>
                <a:schemeClr val="accent6">
                  <a:lumMod val="60000"/>
                  <a:lumOff val="40000"/>
                </a:schemeClr>
              </a:solidFill>
            </c:spPr>
          </c:dPt>
          <c:dPt>
            <c:idx val="17"/>
            <c:spPr>
              <a:solidFill>
                <a:schemeClr val="accent3"/>
              </a:solidFill>
            </c:spPr>
          </c:dPt>
          <c:dPt>
            <c:idx val="18"/>
            <c:spPr>
              <a:solidFill>
                <a:schemeClr val="accent3"/>
              </a:solidFill>
            </c:spPr>
          </c:dPt>
          <c:cat>
            <c:strRef>
              <c:f>'[apoptosis.xlsx]Sheet2'!$A$51:$A$69</c:f>
              <c:strCache>
                <c:ptCount val="19"/>
                <c:pt idx="0">
                  <c:v>1uM staurosporine</c:v>
                </c:pt>
                <c:pt idx="1">
                  <c:v>Vector B_PD9</c:v>
                </c:pt>
                <c:pt idx="2">
                  <c:v>Vector C_PD8</c:v>
                </c:pt>
                <c:pt idx="3">
                  <c:v>VectorH_PD9</c:v>
                </c:pt>
                <c:pt idx="4">
                  <c:v>VectorH_PD10</c:v>
                </c:pt>
                <c:pt idx="5">
                  <c:v>V791YC_PD6</c:v>
                </c:pt>
                <c:pt idx="6">
                  <c:v>V791YC_PD7</c:v>
                </c:pt>
                <c:pt idx="7">
                  <c:v>V791YD_PD9</c:v>
                </c:pt>
                <c:pt idx="8">
                  <c:v>V791YD_PD11</c:v>
                </c:pt>
                <c:pt idx="9">
                  <c:v>V791YE_PD9</c:v>
                </c:pt>
                <c:pt idx="10">
                  <c:v>V791YE_PD10</c:v>
                </c:pt>
                <c:pt idx="11">
                  <c:v>W930F_F2_PD87</c:v>
                </c:pt>
                <c:pt idx="12">
                  <c:v>W930F_F2_PD207</c:v>
                </c:pt>
                <c:pt idx="13">
                  <c:v>W930F_F1_PD90</c:v>
                </c:pt>
                <c:pt idx="14">
                  <c:v>W930F_F1_PD69</c:v>
                </c:pt>
                <c:pt idx="15">
                  <c:v>WT_F1_PD111</c:v>
                </c:pt>
                <c:pt idx="16">
                  <c:v>WT_F1_PD192</c:v>
                </c:pt>
                <c:pt idx="17">
                  <c:v>WT_M2_PD108</c:v>
                </c:pt>
                <c:pt idx="18">
                  <c:v>WT_M2_PD207</c:v>
                </c:pt>
              </c:strCache>
            </c:strRef>
          </c:cat>
          <c:val>
            <c:numRef>
              <c:f>'[apoptosis.xlsx]Sheet2'!$B$51:$B$69</c:f>
              <c:numCache>
                <c:formatCode>General</c:formatCode>
                <c:ptCount val="19"/>
                <c:pt idx="0">
                  <c:v>87.460000000000022</c:v>
                </c:pt>
                <c:pt idx="1">
                  <c:v>71.010000000000005</c:v>
                </c:pt>
                <c:pt idx="2">
                  <c:v>57.53</c:v>
                </c:pt>
                <c:pt idx="3">
                  <c:v>55.45</c:v>
                </c:pt>
                <c:pt idx="4">
                  <c:v>71.930000000000007</c:v>
                </c:pt>
                <c:pt idx="5">
                  <c:v>37.980000000000004</c:v>
                </c:pt>
                <c:pt idx="6">
                  <c:v>77.02</c:v>
                </c:pt>
                <c:pt idx="7">
                  <c:v>56.53</c:v>
                </c:pt>
                <c:pt idx="8">
                  <c:v>70.290000000000006</c:v>
                </c:pt>
                <c:pt idx="9">
                  <c:v>51.53</c:v>
                </c:pt>
                <c:pt idx="10">
                  <c:v>64.75</c:v>
                </c:pt>
                <c:pt idx="11">
                  <c:v>16.563333333332956</c:v>
                </c:pt>
                <c:pt idx="12">
                  <c:v>17.77</c:v>
                </c:pt>
                <c:pt idx="13">
                  <c:v>19.113333333333266</c:v>
                </c:pt>
                <c:pt idx="14">
                  <c:v>14.12333333333333</c:v>
                </c:pt>
                <c:pt idx="15">
                  <c:v>22.09</c:v>
                </c:pt>
                <c:pt idx="16">
                  <c:v>18.330000000000005</c:v>
                </c:pt>
                <c:pt idx="17">
                  <c:v>12.733333333333318</c:v>
                </c:pt>
                <c:pt idx="18">
                  <c:v>21.919999999999987</c:v>
                </c:pt>
              </c:numCache>
            </c:numRef>
          </c:val>
        </c:ser>
        <c:axId val="74832128"/>
        <c:axId val="79429632"/>
      </c:barChart>
      <c:catAx>
        <c:axId val="74832128"/>
        <c:scaling>
          <c:orientation val="minMax"/>
        </c:scaling>
        <c:axPos val="b"/>
        <c:tickLblPos val="nextTo"/>
        <c:crossAx val="79429632"/>
        <c:crosses val="autoZero"/>
        <c:auto val="1"/>
        <c:lblAlgn val="ctr"/>
        <c:lblOffset val="100"/>
      </c:catAx>
      <c:valAx>
        <c:axId val="79429632"/>
        <c:scaling>
          <c:orientation val="minMax"/>
        </c:scaling>
        <c:axPos val="l"/>
        <c:majorGridlines/>
        <c:numFmt formatCode="General" sourceLinked="1"/>
        <c:tickLblPos val="nextTo"/>
        <c:crossAx val="74832128"/>
        <c:crosses val="autoZero"/>
        <c:crossBetween val="between"/>
      </c:valAx>
    </c:plotArea>
    <c:plotVisOnly val="1"/>
  </c:chart>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CA"/>
  <c:style val="18"/>
  <c:chart>
    <c:view3D>
      <c:rAngAx val="1"/>
    </c:view3D>
    <c:plotArea>
      <c:layout/>
      <c:bar3DChart>
        <c:barDir val="col"/>
        <c:grouping val="clustered"/>
        <c:ser>
          <c:idx val="0"/>
          <c:order val="0"/>
          <c:cat>
            <c:strRef>
              <c:f>'[W930F_SFE.xlsx]Sheet1'!$A$1:$A$5</c:f>
              <c:strCache>
                <c:ptCount val="5"/>
                <c:pt idx="0">
                  <c:v>W930FF2_18</c:v>
                </c:pt>
                <c:pt idx="1">
                  <c:v>W930FF2_87</c:v>
                </c:pt>
                <c:pt idx="2">
                  <c:v>W930FF2_207</c:v>
                </c:pt>
                <c:pt idx="3">
                  <c:v>vectorB_6</c:v>
                </c:pt>
                <c:pt idx="4">
                  <c:v>wild-type_18</c:v>
                </c:pt>
              </c:strCache>
            </c:strRef>
          </c:cat>
          <c:val>
            <c:numRef>
              <c:f>'[W930F_SFE.xlsx]Sheet1'!$B$1:$B$5</c:f>
              <c:numCache>
                <c:formatCode>General</c:formatCode>
                <c:ptCount val="5"/>
                <c:pt idx="0">
                  <c:v>1</c:v>
                </c:pt>
                <c:pt idx="1">
                  <c:v>6.4</c:v>
                </c:pt>
                <c:pt idx="2">
                  <c:v>2</c:v>
                </c:pt>
                <c:pt idx="3">
                  <c:v>14.500683994528076</c:v>
                </c:pt>
                <c:pt idx="4">
                  <c:v>1.1000000000000001</c:v>
                </c:pt>
              </c:numCache>
            </c:numRef>
          </c:val>
        </c:ser>
        <c:shape val="box"/>
        <c:axId val="79487360"/>
        <c:axId val="79488896"/>
        <c:axId val="0"/>
      </c:bar3DChart>
      <c:catAx>
        <c:axId val="79487360"/>
        <c:scaling>
          <c:orientation val="minMax"/>
        </c:scaling>
        <c:axPos val="b"/>
        <c:tickLblPos val="nextTo"/>
        <c:crossAx val="79488896"/>
        <c:crosses val="autoZero"/>
        <c:auto val="1"/>
        <c:lblAlgn val="ctr"/>
        <c:lblOffset val="100"/>
      </c:catAx>
      <c:valAx>
        <c:axId val="79488896"/>
        <c:scaling>
          <c:orientation val="minMax"/>
        </c:scaling>
        <c:axPos val="l"/>
        <c:majorGridlines/>
        <c:numFmt formatCode="General" sourceLinked="1"/>
        <c:tickLblPos val="nextTo"/>
        <c:crossAx val="79487360"/>
        <c:crosses val="autoZero"/>
        <c:crossBetween val="between"/>
      </c:valAx>
    </c:plotArea>
    <c:plotVisOnly val="1"/>
  </c:chart>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CA"/>
  <c:style val="18"/>
  <c:chart>
    <c:view3D>
      <c:rotX val="4"/>
      <c:rotY val="8"/>
      <c:perspective val="30"/>
    </c:view3D>
    <c:plotArea>
      <c:layout/>
      <c:bar3DChart>
        <c:barDir val="col"/>
        <c:grouping val="clustered"/>
        <c:ser>
          <c:idx val="0"/>
          <c:order val="0"/>
          <c:spPr>
            <a:solidFill>
              <a:srgbClr val="000090"/>
            </a:solidFill>
          </c:spPr>
          <c:cat>
            <c:strRef>
              <c:f>Sheet2!$A$2:$A$5</c:f>
              <c:strCache>
                <c:ptCount val="4"/>
                <c:pt idx="0">
                  <c:v>vector_B6</c:v>
                </c:pt>
                <c:pt idx="1">
                  <c:v>V791Y_D6</c:v>
                </c:pt>
                <c:pt idx="2">
                  <c:v>V791Y_D9</c:v>
                </c:pt>
                <c:pt idx="3">
                  <c:v>wild-type_F1_18</c:v>
                </c:pt>
              </c:strCache>
            </c:strRef>
          </c:cat>
          <c:val>
            <c:numRef>
              <c:f>Sheet2!$B$2:$B$5</c:f>
              <c:numCache>
                <c:formatCode>General</c:formatCode>
                <c:ptCount val="4"/>
                <c:pt idx="0">
                  <c:v>14.500683994528076</c:v>
                </c:pt>
                <c:pt idx="1">
                  <c:v>10.238693467336629</c:v>
                </c:pt>
                <c:pt idx="2">
                  <c:v>10.59085841694537</c:v>
                </c:pt>
                <c:pt idx="3">
                  <c:v>1.1000000000000001</c:v>
                </c:pt>
              </c:numCache>
            </c:numRef>
          </c:val>
        </c:ser>
        <c:shape val="box"/>
        <c:axId val="74397184"/>
        <c:axId val="74398720"/>
        <c:axId val="0"/>
      </c:bar3DChart>
      <c:catAx>
        <c:axId val="74397184"/>
        <c:scaling>
          <c:orientation val="minMax"/>
        </c:scaling>
        <c:axPos val="b"/>
        <c:tickLblPos val="nextTo"/>
        <c:crossAx val="74398720"/>
        <c:crosses val="autoZero"/>
        <c:auto val="1"/>
        <c:lblAlgn val="ctr"/>
        <c:lblOffset val="100"/>
      </c:catAx>
      <c:valAx>
        <c:axId val="74398720"/>
        <c:scaling>
          <c:orientation val="minMax"/>
        </c:scaling>
        <c:axPos val="l"/>
        <c:majorGridlines/>
        <c:numFmt formatCode="General" sourceLinked="1"/>
        <c:tickLblPos val="nextTo"/>
        <c:crossAx val="74397184"/>
        <c:crosses val="autoZero"/>
        <c:crossBetween val="between"/>
      </c:valAx>
    </c:plotArea>
    <c:plotVisOnly val="1"/>
  </c:chart>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en-CA"/>
  <c:style val="46"/>
  <c:chart>
    <c:title>
      <c:tx>
        <c:rich>
          <a:bodyPr/>
          <a:lstStyle/>
          <a:p>
            <a:pPr>
              <a:defRPr/>
            </a:pPr>
            <a:r>
              <a:rPr lang="en-US" sz="1800" b="1" i="0" baseline="0">
                <a:solidFill>
                  <a:schemeClr val="bg1"/>
                </a:solidFill>
              </a:rPr>
              <a:t>TRAP activity of hTERT mutants, expressed as percentage of wild-type</a:t>
            </a:r>
          </a:p>
        </c:rich>
      </c:tx>
      <c:layout/>
    </c:title>
    <c:plotArea>
      <c:layout/>
      <c:barChart>
        <c:barDir val="col"/>
        <c:grouping val="clustered"/>
        <c:ser>
          <c:idx val="0"/>
          <c:order val="0"/>
          <c:errBars>
            <c:errBarType val="both"/>
            <c:errValType val="cust"/>
            <c:plus>
              <c:numRef>
                <c:f>Sheet1!$K$2:$K$6</c:f>
                <c:numCache>
                  <c:formatCode>General</c:formatCode>
                  <c:ptCount val="5"/>
                  <c:pt idx="0">
                    <c:v>13.046479428805904</c:v>
                  </c:pt>
                  <c:pt idx="1">
                    <c:v>0</c:v>
                  </c:pt>
                  <c:pt idx="2">
                    <c:v>7.7843828681589438</c:v>
                  </c:pt>
                  <c:pt idx="3">
                    <c:v>2.2244377343090052</c:v>
                  </c:pt>
                  <c:pt idx="4">
                    <c:v>0</c:v>
                  </c:pt>
                </c:numCache>
              </c:numRef>
            </c:plus>
            <c:minus>
              <c:numRef>
                <c:f>Sheet1!$K$2:$K$6</c:f>
                <c:numCache>
                  <c:formatCode>General</c:formatCode>
                  <c:ptCount val="5"/>
                  <c:pt idx="0">
                    <c:v>13.046479428805904</c:v>
                  </c:pt>
                  <c:pt idx="1">
                    <c:v>0</c:v>
                  </c:pt>
                  <c:pt idx="2">
                    <c:v>7.7843828681589438</c:v>
                  </c:pt>
                  <c:pt idx="3">
                    <c:v>2.2244377343090052</c:v>
                  </c:pt>
                  <c:pt idx="4">
                    <c:v>0</c:v>
                  </c:pt>
                </c:numCache>
              </c:numRef>
            </c:minus>
          </c:errBars>
          <c:cat>
            <c:strRef>
              <c:f>Sheet1!$A$2:$A$3</c:f>
              <c:strCache>
                <c:ptCount val="2"/>
                <c:pt idx="0">
                  <c:v>L866Y</c:v>
                </c:pt>
                <c:pt idx="1">
                  <c:v>WT</c:v>
                </c:pt>
              </c:strCache>
            </c:strRef>
          </c:cat>
          <c:val>
            <c:numRef>
              <c:f>(Sheet1!$J$2,Sheet1!$J$6)</c:f>
              <c:numCache>
                <c:formatCode>General</c:formatCode>
                <c:ptCount val="2"/>
                <c:pt idx="0">
                  <c:v>79.113142764109099</c:v>
                </c:pt>
                <c:pt idx="1">
                  <c:v>100</c:v>
                </c:pt>
              </c:numCache>
            </c:numRef>
          </c:val>
        </c:ser>
        <c:gapWidth val="75"/>
        <c:overlap val="-25"/>
        <c:axId val="74435584"/>
        <c:axId val="79299328"/>
      </c:barChart>
      <c:catAx>
        <c:axId val="74435584"/>
        <c:scaling>
          <c:orientation val="minMax"/>
        </c:scaling>
        <c:axPos val="b"/>
        <c:majorTickMark val="none"/>
        <c:tickLblPos val="nextTo"/>
        <c:crossAx val="79299328"/>
        <c:crosses val="autoZero"/>
        <c:auto val="1"/>
        <c:lblAlgn val="ctr"/>
        <c:lblOffset val="100"/>
      </c:catAx>
      <c:valAx>
        <c:axId val="79299328"/>
        <c:scaling>
          <c:orientation val="minMax"/>
        </c:scaling>
        <c:axPos val="l"/>
        <c:majorGridlines/>
        <c:numFmt formatCode="General" sourceLinked="1"/>
        <c:majorTickMark val="none"/>
        <c:tickLblPos val="nextTo"/>
        <c:spPr>
          <a:ln w="9525">
            <a:noFill/>
          </a:ln>
        </c:spPr>
        <c:crossAx val="74435584"/>
        <c:crosses val="autoZero"/>
        <c:crossBetween val="between"/>
      </c:valAx>
    </c:plotArea>
    <c:plotVisOnly val="1"/>
  </c:chart>
  <c:externalData r:id="rId1"/>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en-CA"/>
  <c:style val="46"/>
  <c:chart>
    <c:title>
      <c:tx>
        <c:rich>
          <a:bodyPr/>
          <a:lstStyle/>
          <a:p>
            <a:pPr>
              <a:defRPr/>
            </a:pPr>
            <a:r>
              <a:rPr lang="en-US"/>
              <a:t>Processivity</a:t>
            </a:r>
          </a:p>
        </c:rich>
      </c:tx>
      <c:layout/>
    </c:title>
    <c:plotArea>
      <c:layout/>
      <c:barChart>
        <c:barDir val="col"/>
        <c:grouping val="clustered"/>
        <c:ser>
          <c:idx val="0"/>
          <c:order val="0"/>
          <c:errBars>
            <c:errBarType val="both"/>
            <c:errValType val="cust"/>
            <c:plus>
              <c:numRef>
                <c:f>Sheet1!$O$10:$Q$10</c:f>
                <c:numCache>
                  <c:formatCode>General</c:formatCode>
                  <c:ptCount val="3"/>
                  <c:pt idx="0">
                    <c:v>0.17912835146482181</c:v>
                  </c:pt>
                  <c:pt idx="1">
                    <c:v>9.8000042497214772E-3</c:v>
                  </c:pt>
                  <c:pt idx="2">
                    <c:v>9.9046413867509647E-2</c:v>
                  </c:pt>
                </c:numCache>
              </c:numRef>
            </c:plus>
            <c:minus>
              <c:numRef>
                <c:f>Sheet1!$O$10:$Q$10</c:f>
                <c:numCache>
                  <c:formatCode>General</c:formatCode>
                  <c:ptCount val="3"/>
                  <c:pt idx="0">
                    <c:v>0.17912835146482181</c:v>
                  </c:pt>
                  <c:pt idx="1">
                    <c:v>9.8000042497214772E-3</c:v>
                  </c:pt>
                  <c:pt idx="2">
                    <c:v>9.9046413867509647E-2</c:v>
                  </c:pt>
                </c:numCache>
              </c:numRef>
            </c:minus>
          </c:errBars>
          <c:cat>
            <c:strRef>
              <c:f>Sheet1!$Q$3:$R$3</c:f>
              <c:strCache>
                <c:ptCount val="2"/>
                <c:pt idx="0">
                  <c:v>L866Y</c:v>
                </c:pt>
                <c:pt idx="1">
                  <c:v>WT</c:v>
                </c:pt>
              </c:strCache>
            </c:strRef>
          </c:cat>
          <c:val>
            <c:numRef>
              <c:f>Sheet1!$Q$9:$R$9</c:f>
              <c:numCache>
                <c:formatCode>General</c:formatCode>
                <c:ptCount val="2"/>
                <c:pt idx="0">
                  <c:v>2.0803928392544311</c:v>
                </c:pt>
                <c:pt idx="1">
                  <c:v>1</c:v>
                </c:pt>
              </c:numCache>
            </c:numRef>
          </c:val>
        </c:ser>
        <c:axId val="79339904"/>
        <c:axId val="79341824"/>
      </c:barChart>
      <c:catAx>
        <c:axId val="79339904"/>
        <c:scaling>
          <c:orientation val="minMax"/>
        </c:scaling>
        <c:axPos val="b"/>
        <c:title>
          <c:tx>
            <c:rich>
              <a:bodyPr/>
              <a:lstStyle/>
              <a:p>
                <a:pPr>
                  <a:defRPr/>
                </a:pPr>
                <a:r>
                  <a:rPr lang="en-US"/>
                  <a:t>hTERT Mutant</a:t>
                </a:r>
              </a:p>
            </c:rich>
          </c:tx>
          <c:layout/>
        </c:title>
        <c:majorTickMark val="none"/>
        <c:tickLblPos val="nextTo"/>
        <c:crossAx val="79341824"/>
        <c:crosses val="autoZero"/>
        <c:auto val="1"/>
        <c:lblAlgn val="ctr"/>
        <c:lblOffset val="100"/>
      </c:catAx>
      <c:valAx>
        <c:axId val="79341824"/>
        <c:scaling>
          <c:orientation val="minMax"/>
        </c:scaling>
        <c:axPos val="l"/>
        <c:majorGridlines/>
        <c:title>
          <c:tx>
            <c:rich>
              <a:bodyPr/>
              <a:lstStyle/>
              <a:p>
                <a:pPr>
                  <a:defRPr/>
                </a:pPr>
                <a:r>
                  <a:rPr lang="en-US"/>
                  <a:t>Relative to WIld-type hTERT</a:t>
                </a:r>
              </a:p>
            </c:rich>
          </c:tx>
          <c:layout/>
        </c:title>
        <c:numFmt formatCode="General" sourceLinked="1"/>
        <c:tickLblPos val="nextTo"/>
        <c:crossAx val="79339904"/>
        <c:crosses val="autoZero"/>
        <c:crossBetween val="between"/>
      </c:valAx>
    </c:plotArea>
    <c:plotVisOnly val="1"/>
  </c:chart>
  <c:externalData r:id="rId1"/>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en-CA"/>
  <c:chart>
    <c:autoTitleDeleted val="1"/>
    <c:plotArea>
      <c:layout>
        <c:manualLayout>
          <c:layoutTarget val="inner"/>
          <c:xMode val="edge"/>
          <c:yMode val="edge"/>
          <c:x val="0.10222222222222273"/>
          <c:y val="1.3071895424836605E-2"/>
          <c:w val="0.79407407407407749"/>
          <c:h val="0.79302832244009036"/>
        </c:manualLayout>
      </c:layout>
      <c:scatterChart>
        <c:scatterStyle val="lineMarker"/>
        <c:ser>
          <c:idx val="1"/>
          <c:order val="0"/>
          <c:tx>
            <c:strRef>
              <c:f>Sheet1!$D$100</c:f>
              <c:strCache>
                <c:ptCount val="1"/>
                <c:pt idx="0">
                  <c:v>WTF1</c:v>
                </c:pt>
              </c:strCache>
            </c:strRef>
          </c:tx>
          <c:spPr>
            <a:ln w="25400">
              <a:solidFill>
                <a:srgbClr val="DD2D32"/>
              </a:solidFill>
              <a:prstDash val="solid"/>
            </a:ln>
          </c:spPr>
          <c:marker>
            <c:symbol val="square"/>
            <c:size val="7"/>
            <c:spPr>
              <a:solidFill>
                <a:srgbClr val="DD2D32"/>
              </a:solidFill>
              <a:ln>
                <a:solidFill>
                  <a:srgbClr val="DD2D32"/>
                </a:solidFill>
                <a:prstDash val="solid"/>
              </a:ln>
            </c:spPr>
          </c:marker>
          <c:xVal>
            <c:numRef>
              <c:f>Sheet1!$C$101:$C$168</c:f>
              <c:numCache>
                <c:formatCode>General</c:formatCode>
                <c:ptCount val="68"/>
                <c:pt idx="0">
                  <c:v>1</c:v>
                </c:pt>
                <c:pt idx="1">
                  <c:v>2</c:v>
                </c:pt>
                <c:pt idx="2">
                  <c:v>5</c:v>
                </c:pt>
                <c:pt idx="3">
                  <c:v>8</c:v>
                </c:pt>
                <c:pt idx="4">
                  <c:v>11</c:v>
                </c:pt>
                <c:pt idx="5">
                  <c:v>14</c:v>
                </c:pt>
                <c:pt idx="6">
                  <c:v>19</c:v>
                </c:pt>
                <c:pt idx="7">
                  <c:v>22</c:v>
                </c:pt>
                <c:pt idx="8">
                  <c:v>25</c:v>
                </c:pt>
                <c:pt idx="9">
                  <c:v>28</c:v>
                </c:pt>
                <c:pt idx="10">
                  <c:v>30</c:v>
                </c:pt>
                <c:pt idx="11">
                  <c:v>36</c:v>
                </c:pt>
                <c:pt idx="12">
                  <c:v>39</c:v>
                </c:pt>
                <c:pt idx="13">
                  <c:v>42</c:v>
                </c:pt>
                <c:pt idx="14">
                  <c:v>45</c:v>
                </c:pt>
                <c:pt idx="15">
                  <c:v>50</c:v>
                </c:pt>
                <c:pt idx="16">
                  <c:v>53</c:v>
                </c:pt>
                <c:pt idx="17">
                  <c:v>57</c:v>
                </c:pt>
                <c:pt idx="18">
                  <c:v>60</c:v>
                </c:pt>
                <c:pt idx="19">
                  <c:v>64</c:v>
                </c:pt>
                <c:pt idx="20">
                  <c:v>67</c:v>
                </c:pt>
                <c:pt idx="21">
                  <c:v>71</c:v>
                </c:pt>
                <c:pt idx="22">
                  <c:v>74</c:v>
                </c:pt>
                <c:pt idx="23">
                  <c:v>78</c:v>
                </c:pt>
                <c:pt idx="24">
                  <c:v>81</c:v>
                </c:pt>
                <c:pt idx="25">
                  <c:v>85</c:v>
                </c:pt>
                <c:pt idx="26">
                  <c:v>91</c:v>
                </c:pt>
                <c:pt idx="27">
                  <c:v>95</c:v>
                </c:pt>
                <c:pt idx="28">
                  <c:v>99</c:v>
                </c:pt>
                <c:pt idx="29">
                  <c:v>100</c:v>
                </c:pt>
                <c:pt idx="30">
                  <c:v>103</c:v>
                </c:pt>
                <c:pt idx="31">
                  <c:v>107</c:v>
                </c:pt>
                <c:pt idx="32">
                  <c:v>108</c:v>
                </c:pt>
                <c:pt idx="33">
                  <c:v>109</c:v>
                </c:pt>
                <c:pt idx="34">
                  <c:v>113</c:v>
                </c:pt>
                <c:pt idx="35">
                  <c:v>115</c:v>
                </c:pt>
                <c:pt idx="36">
                  <c:v>119</c:v>
                </c:pt>
                <c:pt idx="37">
                  <c:v>123</c:v>
                </c:pt>
                <c:pt idx="38">
                  <c:v>126</c:v>
                </c:pt>
                <c:pt idx="39">
                  <c:v>128</c:v>
                </c:pt>
                <c:pt idx="40">
                  <c:v>132</c:v>
                </c:pt>
                <c:pt idx="41">
                  <c:v>134</c:v>
                </c:pt>
                <c:pt idx="42">
                  <c:v>137</c:v>
                </c:pt>
                <c:pt idx="43">
                  <c:v>139</c:v>
                </c:pt>
                <c:pt idx="44">
                  <c:v>143</c:v>
                </c:pt>
                <c:pt idx="45">
                  <c:v>145</c:v>
                </c:pt>
                <c:pt idx="46">
                  <c:v>147</c:v>
                </c:pt>
                <c:pt idx="47">
                  <c:v>149</c:v>
                </c:pt>
                <c:pt idx="48">
                  <c:v>152</c:v>
                </c:pt>
                <c:pt idx="49">
                  <c:v>154</c:v>
                </c:pt>
                <c:pt idx="50">
                  <c:v>157</c:v>
                </c:pt>
                <c:pt idx="51">
                  <c:v>160</c:v>
                </c:pt>
                <c:pt idx="52">
                  <c:v>163</c:v>
                </c:pt>
                <c:pt idx="53">
                  <c:v>166</c:v>
                </c:pt>
                <c:pt idx="54">
                  <c:v>169</c:v>
                </c:pt>
                <c:pt idx="55">
                  <c:v>171</c:v>
                </c:pt>
                <c:pt idx="56">
                  <c:v>173</c:v>
                </c:pt>
                <c:pt idx="57">
                  <c:v>176</c:v>
                </c:pt>
                <c:pt idx="58">
                  <c:v>178</c:v>
                </c:pt>
                <c:pt idx="59">
                  <c:v>182</c:v>
                </c:pt>
                <c:pt idx="60">
                  <c:v>184</c:v>
                </c:pt>
                <c:pt idx="61">
                  <c:v>186</c:v>
                </c:pt>
                <c:pt idx="62">
                  <c:v>188</c:v>
                </c:pt>
                <c:pt idx="63">
                  <c:v>191</c:v>
                </c:pt>
                <c:pt idx="64">
                  <c:v>193</c:v>
                </c:pt>
                <c:pt idx="65">
                  <c:v>196</c:v>
                </c:pt>
                <c:pt idx="66">
                  <c:v>198</c:v>
                </c:pt>
                <c:pt idx="67">
                  <c:v>203</c:v>
                </c:pt>
              </c:numCache>
            </c:numRef>
          </c:xVal>
          <c:yVal>
            <c:numRef>
              <c:f>Sheet1!$D$101:$D$168</c:f>
              <c:numCache>
                <c:formatCode>General</c:formatCode>
                <c:ptCount val="68"/>
                <c:pt idx="0">
                  <c:v>0</c:v>
                </c:pt>
                <c:pt idx="1">
                  <c:v>2.25</c:v>
                </c:pt>
                <c:pt idx="2">
                  <c:v>5.25</c:v>
                </c:pt>
                <c:pt idx="3">
                  <c:v>8.25</c:v>
                </c:pt>
                <c:pt idx="4">
                  <c:v>11.25</c:v>
                </c:pt>
                <c:pt idx="5">
                  <c:v>14.25</c:v>
                </c:pt>
                <c:pt idx="6">
                  <c:v>17.25</c:v>
                </c:pt>
                <c:pt idx="7">
                  <c:v>20.25</c:v>
                </c:pt>
                <c:pt idx="8">
                  <c:v>23.25</c:v>
                </c:pt>
                <c:pt idx="9">
                  <c:v>26.25</c:v>
                </c:pt>
                <c:pt idx="10">
                  <c:v>29.25</c:v>
                </c:pt>
                <c:pt idx="11">
                  <c:v>32.25</c:v>
                </c:pt>
                <c:pt idx="12">
                  <c:v>35.25</c:v>
                </c:pt>
                <c:pt idx="13">
                  <c:v>38.25</c:v>
                </c:pt>
                <c:pt idx="14">
                  <c:v>41.25</c:v>
                </c:pt>
                <c:pt idx="15">
                  <c:v>44.25</c:v>
                </c:pt>
                <c:pt idx="16">
                  <c:v>47.25</c:v>
                </c:pt>
                <c:pt idx="17">
                  <c:v>50.25</c:v>
                </c:pt>
                <c:pt idx="18">
                  <c:v>53.25</c:v>
                </c:pt>
                <c:pt idx="19">
                  <c:v>56.25</c:v>
                </c:pt>
                <c:pt idx="20">
                  <c:v>59.25</c:v>
                </c:pt>
                <c:pt idx="21">
                  <c:v>62.25</c:v>
                </c:pt>
                <c:pt idx="22">
                  <c:v>65.25</c:v>
                </c:pt>
                <c:pt idx="23">
                  <c:v>68.25</c:v>
                </c:pt>
                <c:pt idx="24">
                  <c:v>71.25</c:v>
                </c:pt>
                <c:pt idx="25">
                  <c:v>74.25</c:v>
                </c:pt>
                <c:pt idx="26">
                  <c:v>77.25</c:v>
                </c:pt>
                <c:pt idx="27">
                  <c:v>80.25</c:v>
                </c:pt>
                <c:pt idx="28">
                  <c:v>83.25</c:v>
                </c:pt>
                <c:pt idx="29">
                  <c:v>86.25</c:v>
                </c:pt>
                <c:pt idx="30">
                  <c:v>89.25</c:v>
                </c:pt>
                <c:pt idx="31">
                  <c:v>92.25</c:v>
                </c:pt>
                <c:pt idx="32">
                  <c:v>95.25</c:v>
                </c:pt>
                <c:pt idx="33">
                  <c:v>98.25</c:v>
                </c:pt>
                <c:pt idx="34">
                  <c:v>101.25</c:v>
                </c:pt>
                <c:pt idx="35">
                  <c:v>104.25</c:v>
                </c:pt>
                <c:pt idx="36">
                  <c:v>107.25</c:v>
                </c:pt>
                <c:pt idx="37">
                  <c:v>110.25</c:v>
                </c:pt>
                <c:pt idx="38">
                  <c:v>113.25</c:v>
                </c:pt>
                <c:pt idx="39">
                  <c:v>116.25</c:v>
                </c:pt>
                <c:pt idx="40">
                  <c:v>119.25</c:v>
                </c:pt>
                <c:pt idx="41">
                  <c:v>122.25</c:v>
                </c:pt>
                <c:pt idx="42">
                  <c:v>125.25</c:v>
                </c:pt>
                <c:pt idx="43">
                  <c:v>128.25</c:v>
                </c:pt>
                <c:pt idx="44">
                  <c:v>131.25</c:v>
                </c:pt>
                <c:pt idx="45">
                  <c:v>134.25</c:v>
                </c:pt>
                <c:pt idx="46">
                  <c:v>137.25</c:v>
                </c:pt>
                <c:pt idx="47">
                  <c:v>140.25</c:v>
                </c:pt>
                <c:pt idx="48">
                  <c:v>143.25</c:v>
                </c:pt>
                <c:pt idx="49">
                  <c:v>146.25</c:v>
                </c:pt>
                <c:pt idx="50">
                  <c:v>149.25</c:v>
                </c:pt>
                <c:pt idx="51">
                  <c:v>152.25</c:v>
                </c:pt>
                <c:pt idx="52">
                  <c:v>155.25</c:v>
                </c:pt>
                <c:pt idx="53">
                  <c:v>158.25</c:v>
                </c:pt>
                <c:pt idx="54">
                  <c:v>161.25</c:v>
                </c:pt>
                <c:pt idx="55">
                  <c:v>164.25</c:v>
                </c:pt>
                <c:pt idx="56">
                  <c:v>167.25</c:v>
                </c:pt>
                <c:pt idx="57">
                  <c:v>170.25</c:v>
                </c:pt>
                <c:pt idx="58">
                  <c:v>173.25</c:v>
                </c:pt>
                <c:pt idx="59">
                  <c:v>176.25</c:v>
                </c:pt>
                <c:pt idx="60">
                  <c:v>179.25</c:v>
                </c:pt>
                <c:pt idx="61">
                  <c:v>182.25</c:v>
                </c:pt>
                <c:pt idx="62">
                  <c:v>185.25</c:v>
                </c:pt>
                <c:pt idx="63">
                  <c:v>188.25</c:v>
                </c:pt>
                <c:pt idx="64">
                  <c:v>191.25</c:v>
                </c:pt>
                <c:pt idx="65">
                  <c:v>194.25</c:v>
                </c:pt>
                <c:pt idx="66">
                  <c:v>197.25</c:v>
                </c:pt>
                <c:pt idx="67">
                  <c:v>200.25</c:v>
                </c:pt>
              </c:numCache>
            </c:numRef>
          </c:yVal>
        </c:ser>
        <c:ser>
          <c:idx val="3"/>
          <c:order val="1"/>
          <c:tx>
            <c:strRef>
              <c:f>Sheet1!$H$100</c:f>
              <c:strCache>
                <c:ptCount val="1"/>
                <c:pt idx="0">
                  <c:v>WTM2</c:v>
                </c:pt>
              </c:strCache>
            </c:strRef>
          </c:tx>
          <c:spPr>
            <a:ln w="25400">
              <a:solidFill>
                <a:srgbClr val="4EE257"/>
              </a:solidFill>
              <a:prstDash val="solid"/>
            </a:ln>
          </c:spPr>
          <c:marker>
            <c:symbol val="x"/>
            <c:size val="7"/>
            <c:spPr>
              <a:noFill/>
              <a:ln>
                <a:solidFill>
                  <a:srgbClr val="4EE257"/>
                </a:solidFill>
                <a:prstDash val="solid"/>
              </a:ln>
            </c:spPr>
          </c:marker>
          <c:xVal>
            <c:numRef>
              <c:f>Sheet1!$G$101:$G$165</c:f>
              <c:numCache>
                <c:formatCode>General</c:formatCode>
                <c:ptCount val="65"/>
                <c:pt idx="0">
                  <c:v>1</c:v>
                </c:pt>
                <c:pt idx="1">
                  <c:v>4</c:v>
                </c:pt>
                <c:pt idx="2">
                  <c:v>12</c:v>
                </c:pt>
                <c:pt idx="3">
                  <c:v>15</c:v>
                </c:pt>
                <c:pt idx="4">
                  <c:v>20</c:v>
                </c:pt>
                <c:pt idx="5">
                  <c:v>23</c:v>
                </c:pt>
                <c:pt idx="6">
                  <c:v>28</c:v>
                </c:pt>
                <c:pt idx="7">
                  <c:v>34</c:v>
                </c:pt>
                <c:pt idx="8">
                  <c:v>37</c:v>
                </c:pt>
                <c:pt idx="9">
                  <c:v>40</c:v>
                </c:pt>
                <c:pt idx="10">
                  <c:v>44</c:v>
                </c:pt>
                <c:pt idx="11">
                  <c:v>47</c:v>
                </c:pt>
                <c:pt idx="12">
                  <c:v>51</c:v>
                </c:pt>
                <c:pt idx="13">
                  <c:v>54</c:v>
                </c:pt>
                <c:pt idx="14">
                  <c:v>58</c:v>
                </c:pt>
                <c:pt idx="15">
                  <c:v>61</c:v>
                </c:pt>
                <c:pt idx="16">
                  <c:v>65</c:v>
                </c:pt>
                <c:pt idx="17">
                  <c:v>69</c:v>
                </c:pt>
                <c:pt idx="18">
                  <c:v>72</c:v>
                </c:pt>
                <c:pt idx="19">
                  <c:v>76</c:v>
                </c:pt>
                <c:pt idx="20">
                  <c:v>79</c:v>
                </c:pt>
                <c:pt idx="21">
                  <c:v>82</c:v>
                </c:pt>
                <c:pt idx="22">
                  <c:v>85</c:v>
                </c:pt>
                <c:pt idx="23">
                  <c:v>88</c:v>
                </c:pt>
                <c:pt idx="24">
                  <c:v>92</c:v>
                </c:pt>
                <c:pt idx="25">
                  <c:v>96</c:v>
                </c:pt>
                <c:pt idx="26">
                  <c:v>98</c:v>
                </c:pt>
                <c:pt idx="27">
                  <c:v>101</c:v>
                </c:pt>
                <c:pt idx="28">
                  <c:v>105</c:v>
                </c:pt>
                <c:pt idx="29">
                  <c:v>106</c:v>
                </c:pt>
                <c:pt idx="30">
                  <c:v>107</c:v>
                </c:pt>
                <c:pt idx="31">
                  <c:v>111</c:v>
                </c:pt>
                <c:pt idx="32">
                  <c:v>113</c:v>
                </c:pt>
                <c:pt idx="33">
                  <c:v>116</c:v>
                </c:pt>
                <c:pt idx="34">
                  <c:v>120</c:v>
                </c:pt>
                <c:pt idx="35">
                  <c:v>123</c:v>
                </c:pt>
                <c:pt idx="36">
                  <c:v>125</c:v>
                </c:pt>
                <c:pt idx="37">
                  <c:v>129</c:v>
                </c:pt>
                <c:pt idx="38">
                  <c:v>131</c:v>
                </c:pt>
                <c:pt idx="39">
                  <c:v>134</c:v>
                </c:pt>
                <c:pt idx="40">
                  <c:v>136</c:v>
                </c:pt>
                <c:pt idx="41">
                  <c:v>139</c:v>
                </c:pt>
                <c:pt idx="42">
                  <c:v>141</c:v>
                </c:pt>
                <c:pt idx="43">
                  <c:v>143</c:v>
                </c:pt>
                <c:pt idx="44">
                  <c:v>145</c:v>
                </c:pt>
                <c:pt idx="45">
                  <c:v>148</c:v>
                </c:pt>
                <c:pt idx="46">
                  <c:v>151</c:v>
                </c:pt>
                <c:pt idx="47">
                  <c:v>154</c:v>
                </c:pt>
                <c:pt idx="48">
                  <c:v>156</c:v>
                </c:pt>
                <c:pt idx="49">
                  <c:v>159</c:v>
                </c:pt>
                <c:pt idx="50">
                  <c:v>162</c:v>
                </c:pt>
                <c:pt idx="51">
                  <c:v>166</c:v>
                </c:pt>
                <c:pt idx="52">
                  <c:v>168</c:v>
                </c:pt>
                <c:pt idx="53">
                  <c:v>170</c:v>
                </c:pt>
                <c:pt idx="54">
                  <c:v>173</c:v>
                </c:pt>
                <c:pt idx="55">
                  <c:v>176</c:v>
                </c:pt>
                <c:pt idx="56">
                  <c:v>179</c:v>
                </c:pt>
                <c:pt idx="57">
                  <c:v>181</c:v>
                </c:pt>
                <c:pt idx="58">
                  <c:v>183</c:v>
                </c:pt>
                <c:pt idx="59">
                  <c:v>186</c:v>
                </c:pt>
                <c:pt idx="60">
                  <c:v>188</c:v>
                </c:pt>
                <c:pt idx="61">
                  <c:v>190</c:v>
                </c:pt>
                <c:pt idx="62">
                  <c:v>193</c:v>
                </c:pt>
                <c:pt idx="63">
                  <c:v>196</c:v>
                </c:pt>
                <c:pt idx="64">
                  <c:v>200</c:v>
                </c:pt>
              </c:numCache>
            </c:numRef>
          </c:xVal>
          <c:yVal>
            <c:numRef>
              <c:f>Sheet1!$H$101:$H$165</c:f>
              <c:numCache>
                <c:formatCode>General</c:formatCode>
                <c:ptCount val="65"/>
                <c:pt idx="0">
                  <c:v>0</c:v>
                </c:pt>
                <c:pt idx="1">
                  <c:v>2.25</c:v>
                </c:pt>
                <c:pt idx="2">
                  <c:v>5.25</c:v>
                </c:pt>
                <c:pt idx="3">
                  <c:v>8.25</c:v>
                </c:pt>
                <c:pt idx="4">
                  <c:v>11.25</c:v>
                </c:pt>
                <c:pt idx="5">
                  <c:v>14.25</c:v>
                </c:pt>
                <c:pt idx="6">
                  <c:v>17.25</c:v>
                </c:pt>
                <c:pt idx="7">
                  <c:v>20.25</c:v>
                </c:pt>
                <c:pt idx="8">
                  <c:v>23.25</c:v>
                </c:pt>
                <c:pt idx="9">
                  <c:v>26.25</c:v>
                </c:pt>
                <c:pt idx="10">
                  <c:v>29.25</c:v>
                </c:pt>
                <c:pt idx="11">
                  <c:v>32.25</c:v>
                </c:pt>
                <c:pt idx="12">
                  <c:v>35.25</c:v>
                </c:pt>
                <c:pt idx="13">
                  <c:v>38.25</c:v>
                </c:pt>
                <c:pt idx="14">
                  <c:v>41.25</c:v>
                </c:pt>
                <c:pt idx="15">
                  <c:v>44.25</c:v>
                </c:pt>
                <c:pt idx="16">
                  <c:v>47.25</c:v>
                </c:pt>
                <c:pt idx="17">
                  <c:v>50.25</c:v>
                </c:pt>
                <c:pt idx="18">
                  <c:v>53.25</c:v>
                </c:pt>
                <c:pt idx="19">
                  <c:v>56.25</c:v>
                </c:pt>
                <c:pt idx="20">
                  <c:v>59.25</c:v>
                </c:pt>
                <c:pt idx="21">
                  <c:v>62.25</c:v>
                </c:pt>
                <c:pt idx="22">
                  <c:v>65.25</c:v>
                </c:pt>
                <c:pt idx="23">
                  <c:v>68.25</c:v>
                </c:pt>
                <c:pt idx="24">
                  <c:v>71.25</c:v>
                </c:pt>
                <c:pt idx="25">
                  <c:v>74.25</c:v>
                </c:pt>
                <c:pt idx="26">
                  <c:v>77.25</c:v>
                </c:pt>
                <c:pt idx="27">
                  <c:v>80.25</c:v>
                </c:pt>
                <c:pt idx="28">
                  <c:v>83.25</c:v>
                </c:pt>
                <c:pt idx="29">
                  <c:v>86.25</c:v>
                </c:pt>
                <c:pt idx="30">
                  <c:v>89.25</c:v>
                </c:pt>
                <c:pt idx="31">
                  <c:v>92.25</c:v>
                </c:pt>
                <c:pt idx="32">
                  <c:v>95.25</c:v>
                </c:pt>
                <c:pt idx="33">
                  <c:v>98.25</c:v>
                </c:pt>
                <c:pt idx="34">
                  <c:v>101.25</c:v>
                </c:pt>
                <c:pt idx="35">
                  <c:v>104.25</c:v>
                </c:pt>
                <c:pt idx="36">
                  <c:v>107.25</c:v>
                </c:pt>
                <c:pt idx="37">
                  <c:v>110.25</c:v>
                </c:pt>
                <c:pt idx="38">
                  <c:v>113.25</c:v>
                </c:pt>
                <c:pt idx="39">
                  <c:v>116.25</c:v>
                </c:pt>
                <c:pt idx="40">
                  <c:v>119.25</c:v>
                </c:pt>
                <c:pt idx="41">
                  <c:v>122.25</c:v>
                </c:pt>
                <c:pt idx="42">
                  <c:v>125.25</c:v>
                </c:pt>
                <c:pt idx="43">
                  <c:v>128.25</c:v>
                </c:pt>
                <c:pt idx="44">
                  <c:v>131.25</c:v>
                </c:pt>
                <c:pt idx="45">
                  <c:v>134.25</c:v>
                </c:pt>
                <c:pt idx="46">
                  <c:v>137.25</c:v>
                </c:pt>
                <c:pt idx="47">
                  <c:v>140.25</c:v>
                </c:pt>
                <c:pt idx="48">
                  <c:v>143.25</c:v>
                </c:pt>
                <c:pt idx="49">
                  <c:v>146.25</c:v>
                </c:pt>
                <c:pt idx="50">
                  <c:v>149.25</c:v>
                </c:pt>
                <c:pt idx="51">
                  <c:v>152.25</c:v>
                </c:pt>
                <c:pt idx="52">
                  <c:v>155.25</c:v>
                </c:pt>
                <c:pt idx="53">
                  <c:v>158.25</c:v>
                </c:pt>
                <c:pt idx="54">
                  <c:v>161.25</c:v>
                </c:pt>
                <c:pt idx="55">
                  <c:v>164.25</c:v>
                </c:pt>
                <c:pt idx="56">
                  <c:v>167.25</c:v>
                </c:pt>
                <c:pt idx="57">
                  <c:v>170.25</c:v>
                </c:pt>
                <c:pt idx="58">
                  <c:v>173.25</c:v>
                </c:pt>
                <c:pt idx="59">
                  <c:v>176.25</c:v>
                </c:pt>
                <c:pt idx="60">
                  <c:v>179.25</c:v>
                </c:pt>
                <c:pt idx="61">
                  <c:v>182.25</c:v>
                </c:pt>
                <c:pt idx="62">
                  <c:v>185.25</c:v>
                </c:pt>
                <c:pt idx="63">
                  <c:v>188.25</c:v>
                </c:pt>
                <c:pt idx="64">
                  <c:v>191.25</c:v>
                </c:pt>
              </c:numCache>
            </c:numRef>
          </c:yVal>
        </c:ser>
        <c:ser>
          <c:idx val="4"/>
          <c:order val="2"/>
          <c:tx>
            <c:strRef>
              <c:f>Sheet1!$J$100</c:f>
              <c:strCache>
                <c:ptCount val="1"/>
                <c:pt idx="0">
                  <c:v>L866YF1</c:v>
                </c:pt>
              </c:strCache>
            </c:strRef>
          </c:tx>
          <c:spPr>
            <a:ln w="25400">
              <a:solidFill>
                <a:srgbClr val="6711FF"/>
              </a:solidFill>
              <a:prstDash val="solid"/>
            </a:ln>
          </c:spPr>
          <c:marker>
            <c:symbol val="star"/>
            <c:size val="7"/>
            <c:spPr>
              <a:noFill/>
              <a:ln>
                <a:solidFill>
                  <a:srgbClr val="6711FF"/>
                </a:solidFill>
                <a:prstDash val="solid"/>
              </a:ln>
            </c:spPr>
          </c:marker>
          <c:xVal>
            <c:numRef>
              <c:f>Sheet1!$I$101:$I$164</c:f>
              <c:numCache>
                <c:formatCode>General</c:formatCode>
                <c:ptCount val="64"/>
                <c:pt idx="0">
                  <c:v>1</c:v>
                </c:pt>
                <c:pt idx="1">
                  <c:v>2</c:v>
                </c:pt>
                <c:pt idx="2">
                  <c:v>5</c:v>
                </c:pt>
                <c:pt idx="3">
                  <c:v>8</c:v>
                </c:pt>
                <c:pt idx="4">
                  <c:v>11</c:v>
                </c:pt>
                <c:pt idx="5">
                  <c:v>16</c:v>
                </c:pt>
                <c:pt idx="6">
                  <c:v>20</c:v>
                </c:pt>
                <c:pt idx="7">
                  <c:v>23</c:v>
                </c:pt>
                <c:pt idx="8">
                  <c:v>26</c:v>
                </c:pt>
                <c:pt idx="9">
                  <c:v>31</c:v>
                </c:pt>
                <c:pt idx="10">
                  <c:v>34</c:v>
                </c:pt>
                <c:pt idx="11">
                  <c:v>38</c:v>
                </c:pt>
                <c:pt idx="12">
                  <c:v>41</c:v>
                </c:pt>
                <c:pt idx="13">
                  <c:v>45</c:v>
                </c:pt>
                <c:pt idx="14">
                  <c:v>48</c:v>
                </c:pt>
                <c:pt idx="15">
                  <c:v>52</c:v>
                </c:pt>
                <c:pt idx="16">
                  <c:v>55</c:v>
                </c:pt>
                <c:pt idx="17">
                  <c:v>59</c:v>
                </c:pt>
                <c:pt idx="18">
                  <c:v>62</c:v>
                </c:pt>
                <c:pt idx="19">
                  <c:v>66</c:v>
                </c:pt>
                <c:pt idx="20">
                  <c:v>69</c:v>
                </c:pt>
                <c:pt idx="21">
                  <c:v>72</c:v>
                </c:pt>
                <c:pt idx="22">
                  <c:v>76</c:v>
                </c:pt>
                <c:pt idx="23">
                  <c:v>80</c:v>
                </c:pt>
                <c:pt idx="24">
                  <c:v>83</c:v>
                </c:pt>
                <c:pt idx="25">
                  <c:v>86</c:v>
                </c:pt>
                <c:pt idx="26">
                  <c:v>90</c:v>
                </c:pt>
                <c:pt idx="27">
                  <c:v>92</c:v>
                </c:pt>
                <c:pt idx="28">
                  <c:v>95</c:v>
                </c:pt>
                <c:pt idx="29">
                  <c:v>97</c:v>
                </c:pt>
                <c:pt idx="30">
                  <c:v>103</c:v>
                </c:pt>
                <c:pt idx="31">
                  <c:v>107</c:v>
                </c:pt>
                <c:pt idx="32">
                  <c:v>110</c:v>
                </c:pt>
                <c:pt idx="33">
                  <c:v>112</c:v>
                </c:pt>
                <c:pt idx="34">
                  <c:v>116</c:v>
                </c:pt>
                <c:pt idx="35">
                  <c:v>118</c:v>
                </c:pt>
                <c:pt idx="36">
                  <c:v>121</c:v>
                </c:pt>
                <c:pt idx="37">
                  <c:v>123</c:v>
                </c:pt>
                <c:pt idx="38">
                  <c:v>126</c:v>
                </c:pt>
                <c:pt idx="39">
                  <c:v>128</c:v>
                </c:pt>
                <c:pt idx="40">
                  <c:v>131</c:v>
                </c:pt>
                <c:pt idx="41">
                  <c:v>134</c:v>
                </c:pt>
                <c:pt idx="42">
                  <c:v>136</c:v>
                </c:pt>
                <c:pt idx="43">
                  <c:v>138</c:v>
                </c:pt>
                <c:pt idx="44">
                  <c:v>141</c:v>
                </c:pt>
                <c:pt idx="45">
                  <c:v>143</c:v>
                </c:pt>
                <c:pt idx="46">
                  <c:v>145</c:v>
                </c:pt>
                <c:pt idx="47">
                  <c:v>148</c:v>
                </c:pt>
                <c:pt idx="48">
                  <c:v>150</c:v>
                </c:pt>
                <c:pt idx="49">
                  <c:v>153</c:v>
                </c:pt>
                <c:pt idx="50">
                  <c:v>155</c:v>
                </c:pt>
                <c:pt idx="51">
                  <c:v>157</c:v>
                </c:pt>
                <c:pt idx="52">
                  <c:v>159</c:v>
                </c:pt>
                <c:pt idx="53">
                  <c:v>162</c:v>
                </c:pt>
                <c:pt idx="54">
                  <c:v>163</c:v>
                </c:pt>
                <c:pt idx="55">
                  <c:v>166</c:v>
                </c:pt>
                <c:pt idx="56">
                  <c:v>168</c:v>
                </c:pt>
                <c:pt idx="57">
                  <c:v>171</c:v>
                </c:pt>
                <c:pt idx="58">
                  <c:v>174</c:v>
                </c:pt>
                <c:pt idx="59">
                  <c:v>176</c:v>
                </c:pt>
                <c:pt idx="60">
                  <c:v>178</c:v>
                </c:pt>
                <c:pt idx="61">
                  <c:v>181</c:v>
                </c:pt>
                <c:pt idx="62">
                  <c:v>183</c:v>
                </c:pt>
                <c:pt idx="63">
                  <c:v>188</c:v>
                </c:pt>
              </c:numCache>
            </c:numRef>
          </c:xVal>
          <c:yVal>
            <c:numRef>
              <c:f>Sheet1!$J$101:$J$164</c:f>
              <c:numCache>
                <c:formatCode>General</c:formatCode>
                <c:ptCount val="64"/>
                <c:pt idx="0">
                  <c:v>0</c:v>
                </c:pt>
                <c:pt idx="1">
                  <c:v>2.25</c:v>
                </c:pt>
                <c:pt idx="2">
                  <c:v>5.25</c:v>
                </c:pt>
                <c:pt idx="3">
                  <c:v>8.25</c:v>
                </c:pt>
                <c:pt idx="4">
                  <c:v>11.25</c:v>
                </c:pt>
                <c:pt idx="5">
                  <c:v>14.25</c:v>
                </c:pt>
                <c:pt idx="6">
                  <c:v>17.25</c:v>
                </c:pt>
                <c:pt idx="7">
                  <c:v>20.25</c:v>
                </c:pt>
                <c:pt idx="8">
                  <c:v>23.25</c:v>
                </c:pt>
                <c:pt idx="9">
                  <c:v>26.25</c:v>
                </c:pt>
                <c:pt idx="10">
                  <c:v>29.25</c:v>
                </c:pt>
                <c:pt idx="11">
                  <c:v>32.25</c:v>
                </c:pt>
                <c:pt idx="12">
                  <c:v>35.25</c:v>
                </c:pt>
                <c:pt idx="13">
                  <c:v>38.25</c:v>
                </c:pt>
                <c:pt idx="14">
                  <c:v>41.25</c:v>
                </c:pt>
                <c:pt idx="15">
                  <c:v>44.25</c:v>
                </c:pt>
                <c:pt idx="16">
                  <c:v>47.25</c:v>
                </c:pt>
                <c:pt idx="17">
                  <c:v>50.25</c:v>
                </c:pt>
                <c:pt idx="18">
                  <c:v>53.25</c:v>
                </c:pt>
                <c:pt idx="19">
                  <c:v>56.25</c:v>
                </c:pt>
                <c:pt idx="20">
                  <c:v>59.25</c:v>
                </c:pt>
                <c:pt idx="21">
                  <c:v>62.25</c:v>
                </c:pt>
                <c:pt idx="22">
                  <c:v>65.25</c:v>
                </c:pt>
                <c:pt idx="23">
                  <c:v>68.25</c:v>
                </c:pt>
                <c:pt idx="24">
                  <c:v>71.25</c:v>
                </c:pt>
                <c:pt idx="25">
                  <c:v>74.25</c:v>
                </c:pt>
                <c:pt idx="26">
                  <c:v>77.25</c:v>
                </c:pt>
                <c:pt idx="27">
                  <c:v>80.25</c:v>
                </c:pt>
                <c:pt idx="28">
                  <c:v>83.25</c:v>
                </c:pt>
                <c:pt idx="29">
                  <c:v>86.25</c:v>
                </c:pt>
                <c:pt idx="30">
                  <c:v>89.25</c:v>
                </c:pt>
                <c:pt idx="31">
                  <c:v>92.25</c:v>
                </c:pt>
                <c:pt idx="32">
                  <c:v>95.25</c:v>
                </c:pt>
                <c:pt idx="33">
                  <c:v>98.25</c:v>
                </c:pt>
                <c:pt idx="34">
                  <c:v>101.25</c:v>
                </c:pt>
                <c:pt idx="35">
                  <c:v>104.25</c:v>
                </c:pt>
                <c:pt idx="36">
                  <c:v>107.25</c:v>
                </c:pt>
                <c:pt idx="37">
                  <c:v>110.25</c:v>
                </c:pt>
                <c:pt idx="38">
                  <c:v>113.25</c:v>
                </c:pt>
                <c:pt idx="39">
                  <c:v>116.25</c:v>
                </c:pt>
                <c:pt idx="40">
                  <c:v>119.25</c:v>
                </c:pt>
                <c:pt idx="41">
                  <c:v>122.25</c:v>
                </c:pt>
                <c:pt idx="42">
                  <c:v>125.25</c:v>
                </c:pt>
                <c:pt idx="43">
                  <c:v>128.25</c:v>
                </c:pt>
                <c:pt idx="44">
                  <c:v>131.25</c:v>
                </c:pt>
                <c:pt idx="45">
                  <c:v>134.25</c:v>
                </c:pt>
                <c:pt idx="46">
                  <c:v>137.25</c:v>
                </c:pt>
                <c:pt idx="47">
                  <c:v>140.25</c:v>
                </c:pt>
                <c:pt idx="48">
                  <c:v>143.25</c:v>
                </c:pt>
                <c:pt idx="49">
                  <c:v>146.25</c:v>
                </c:pt>
                <c:pt idx="50">
                  <c:v>149.25</c:v>
                </c:pt>
                <c:pt idx="51">
                  <c:v>152.25</c:v>
                </c:pt>
                <c:pt idx="52">
                  <c:v>155.25</c:v>
                </c:pt>
                <c:pt idx="53">
                  <c:v>158.25</c:v>
                </c:pt>
                <c:pt idx="54">
                  <c:v>161.25</c:v>
                </c:pt>
                <c:pt idx="55">
                  <c:v>164.25</c:v>
                </c:pt>
                <c:pt idx="56">
                  <c:v>167.25</c:v>
                </c:pt>
                <c:pt idx="57">
                  <c:v>170.25</c:v>
                </c:pt>
                <c:pt idx="58">
                  <c:v>173.25</c:v>
                </c:pt>
                <c:pt idx="59">
                  <c:v>176.25</c:v>
                </c:pt>
                <c:pt idx="60">
                  <c:v>179.25</c:v>
                </c:pt>
                <c:pt idx="61">
                  <c:v>182.25</c:v>
                </c:pt>
                <c:pt idx="62">
                  <c:v>185.25</c:v>
                </c:pt>
                <c:pt idx="63">
                  <c:v>188.25</c:v>
                </c:pt>
              </c:numCache>
            </c:numRef>
          </c:yVal>
        </c:ser>
        <c:ser>
          <c:idx val="6"/>
          <c:order val="3"/>
          <c:tx>
            <c:strRef>
              <c:f>Sheet1!$N$100</c:f>
              <c:strCache>
                <c:ptCount val="1"/>
                <c:pt idx="0">
                  <c:v>L866YM3</c:v>
                </c:pt>
              </c:strCache>
            </c:strRef>
          </c:tx>
          <c:spPr>
            <a:ln w="12700">
              <a:solidFill>
                <a:srgbClr val="865357"/>
              </a:solidFill>
              <a:prstDash val="solid"/>
            </a:ln>
          </c:spPr>
          <c:marker>
            <c:symbol val="plus"/>
            <c:size val="5"/>
            <c:spPr>
              <a:noFill/>
              <a:ln>
                <a:solidFill>
                  <a:srgbClr val="865357"/>
                </a:solidFill>
                <a:prstDash val="solid"/>
              </a:ln>
            </c:spPr>
          </c:marker>
          <c:xVal>
            <c:numRef>
              <c:f>Sheet1!$M$101:$M$152</c:f>
              <c:numCache>
                <c:formatCode>General</c:formatCode>
                <c:ptCount val="52"/>
                <c:pt idx="0">
                  <c:v>1</c:v>
                </c:pt>
                <c:pt idx="1">
                  <c:v>4</c:v>
                </c:pt>
                <c:pt idx="2">
                  <c:v>9</c:v>
                </c:pt>
                <c:pt idx="3">
                  <c:v>14</c:v>
                </c:pt>
                <c:pt idx="4">
                  <c:v>20</c:v>
                </c:pt>
                <c:pt idx="5">
                  <c:v>24</c:v>
                </c:pt>
                <c:pt idx="6">
                  <c:v>28</c:v>
                </c:pt>
                <c:pt idx="7">
                  <c:v>31</c:v>
                </c:pt>
                <c:pt idx="8">
                  <c:v>38</c:v>
                </c:pt>
                <c:pt idx="9">
                  <c:v>42</c:v>
                </c:pt>
                <c:pt idx="10">
                  <c:v>45</c:v>
                </c:pt>
                <c:pt idx="11">
                  <c:v>52</c:v>
                </c:pt>
                <c:pt idx="12">
                  <c:v>56</c:v>
                </c:pt>
                <c:pt idx="13">
                  <c:v>63</c:v>
                </c:pt>
                <c:pt idx="14">
                  <c:v>66</c:v>
                </c:pt>
                <c:pt idx="15">
                  <c:v>73</c:v>
                </c:pt>
                <c:pt idx="16">
                  <c:v>77</c:v>
                </c:pt>
                <c:pt idx="17">
                  <c:v>79</c:v>
                </c:pt>
                <c:pt idx="18">
                  <c:v>82</c:v>
                </c:pt>
                <c:pt idx="19">
                  <c:v>86</c:v>
                </c:pt>
                <c:pt idx="20">
                  <c:v>88</c:v>
                </c:pt>
                <c:pt idx="21">
                  <c:v>92</c:v>
                </c:pt>
                <c:pt idx="22">
                  <c:v>94</c:v>
                </c:pt>
                <c:pt idx="23">
                  <c:v>97</c:v>
                </c:pt>
                <c:pt idx="24">
                  <c:v>101</c:v>
                </c:pt>
                <c:pt idx="25">
                  <c:v>104</c:v>
                </c:pt>
                <c:pt idx="26">
                  <c:v>108</c:v>
                </c:pt>
                <c:pt idx="27">
                  <c:v>111</c:v>
                </c:pt>
                <c:pt idx="28">
                  <c:v>114</c:v>
                </c:pt>
                <c:pt idx="29">
                  <c:v>117</c:v>
                </c:pt>
                <c:pt idx="30">
                  <c:v>120</c:v>
                </c:pt>
                <c:pt idx="31">
                  <c:v>123</c:v>
                </c:pt>
                <c:pt idx="32">
                  <c:v>126</c:v>
                </c:pt>
                <c:pt idx="33">
                  <c:v>129</c:v>
                </c:pt>
                <c:pt idx="34">
                  <c:v>132</c:v>
                </c:pt>
                <c:pt idx="35">
                  <c:v>135</c:v>
                </c:pt>
                <c:pt idx="36">
                  <c:v>138</c:v>
                </c:pt>
                <c:pt idx="37">
                  <c:v>141</c:v>
                </c:pt>
                <c:pt idx="38">
                  <c:v>144</c:v>
                </c:pt>
                <c:pt idx="39">
                  <c:v>147</c:v>
                </c:pt>
                <c:pt idx="40">
                  <c:v>150</c:v>
                </c:pt>
                <c:pt idx="41">
                  <c:v>153</c:v>
                </c:pt>
                <c:pt idx="42">
                  <c:v>157</c:v>
                </c:pt>
                <c:pt idx="43">
                  <c:v>160</c:v>
                </c:pt>
                <c:pt idx="44">
                  <c:v>164</c:v>
                </c:pt>
                <c:pt idx="45">
                  <c:v>166</c:v>
                </c:pt>
                <c:pt idx="46">
                  <c:v>169</c:v>
                </c:pt>
                <c:pt idx="47">
                  <c:v>172</c:v>
                </c:pt>
                <c:pt idx="48">
                  <c:v>174</c:v>
                </c:pt>
                <c:pt idx="49">
                  <c:v>177</c:v>
                </c:pt>
                <c:pt idx="50">
                  <c:v>180</c:v>
                </c:pt>
                <c:pt idx="51">
                  <c:v>184</c:v>
                </c:pt>
              </c:numCache>
            </c:numRef>
          </c:xVal>
          <c:yVal>
            <c:numRef>
              <c:f>Sheet1!$N$101:$N$152</c:f>
              <c:numCache>
                <c:formatCode>General</c:formatCode>
                <c:ptCount val="52"/>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pt idx="20">
                  <c:v>60</c:v>
                </c:pt>
                <c:pt idx="21">
                  <c:v>63</c:v>
                </c:pt>
                <c:pt idx="22">
                  <c:v>66</c:v>
                </c:pt>
                <c:pt idx="23">
                  <c:v>69</c:v>
                </c:pt>
                <c:pt idx="24">
                  <c:v>72</c:v>
                </c:pt>
                <c:pt idx="25">
                  <c:v>75</c:v>
                </c:pt>
                <c:pt idx="26">
                  <c:v>78</c:v>
                </c:pt>
                <c:pt idx="27">
                  <c:v>81</c:v>
                </c:pt>
                <c:pt idx="28">
                  <c:v>84</c:v>
                </c:pt>
                <c:pt idx="29">
                  <c:v>87</c:v>
                </c:pt>
                <c:pt idx="30">
                  <c:v>90</c:v>
                </c:pt>
                <c:pt idx="31">
                  <c:v>93</c:v>
                </c:pt>
                <c:pt idx="32">
                  <c:v>96</c:v>
                </c:pt>
                <c:pt idx="33">
                  <c:v>99</c:v>
                </c:pt>
                <c:pt idx="34">
                  <c:v>102</c:v>
                </c:pt>
                <c:pt idx="35">
                  <c:v>105</c:v>
                </c:pt>
                <c:pt idx="36">
                  <c:v>108</c:v>
                </c:pt>
                <c:pt idx="37">
                  <c:v>111</c:v>
                </c:pt>
                <c:pt idx="38">
                  <c:v>114</c:v>
                </c:pt>
                <c:pt idx="39">
                  <c:v>117</c:v>
                </c:pt>
                <c:pt idx="40">
                  <c:v>120</c:v>
                </c:pt>
                <c:pt idx="41">
                  <c:v>123</c:v>
                </c:pt>
                <c:pt idx="42">
                  <c:v>126</c:v>
                </c:pt>
                <c:pt idx="43">
                  <c:v>129</c:v>
                </c:pt>
                <c:pt idx="44">
                  <c:v>132</c:v>
                </c:pt>
                <c:pt idx="45">
                  <c:v>135</c:v>
                </c:pt>
                <c:pt idx="46">
                  <c:v>138</c:v>
                </c:pt>
                <c:pt idx="47">
                  <c:v>141</c:v>
                </c:pt>
                <c:pt idx="48">
                  <c:v>144</c:v>
                </c:pt>
                <c:pt idx="49">
                  <c:v>147</c:v>
                </c:pt>
                <c:pt idx="50">
                  <c:v>150</c:v>
                </c:pt>
                <c:pt idx="51">
                  <c:v>153</c:v>
                </c:pt>
              </c:numCache>
            </c:numRef>
          </c:yVal>
        </c:ser>
        <c:axId val="79403648"/>
        <c:axId val="79418496"/>
      </c:scatterChart>
      <c:valAx>
        <c:axId val="79403648"/>
        <c:scaling>
          <c:orientation val="minMax"/>
        </c:scaling>
        <c:axPos val="b"/>
        <c:title>
          <c:tx>
            <c:rich>
              <a:bodyPr/>
              <a:lstStyle/>
              <a:p>
                <a:pPr>
                  <a:defRPr sz="1000" b="1" i="0" u="none" strike="noStrike" baseline="0">
                    <a:solidFill>
                      <a:srgbClr val="000000"/>
                    </a:solidFill>
                    <a:latin typeface="Arial"/>
                    <a:ea typeface="Arial"/>
                    <a:cs typeface="Arial"/>
                  </a:defRPr>
                </a:pPr>
                <a:r>
                  <a:rPr lang="en-US"/>
                  <a:t>Days</a:t>
                </a:r>
              </a:p>
            </c:rich>
          </c:tx>
          <c:layout>
            <c:manualLayout>
              <c:xMode val="edge"/>
              <c:yMode val="edge"/>
              <c:x val="0.44506106736657902"/>
              <c:y val="0.94616643507796405"/>
            </c:manualLayout>
          </c:layout>
          <c:spPr>
            <a:noFill/>
            <a:ln w="25400">
              <a:noFill/>
            </a:ln>
          </c:spPr>
        </c:title>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79418496"/>
        <c:crosses val="autoZero"/>
        <c:crossBetween val="midCat"/>
      </c:valAx>
      <c:valAx>
        <c:axId val="79418496"/>
        <c:scaling>
          <c:orientation val="minMax"/>
        </c:scaling>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Population Doublings</a:t>
                </a:r>
              </a:p>
            </c:rich>
          </c:tx>
          <c:layout>
            <c:manualLayout>
              <c:xMode val="edge"/>
              <c:yMode val="edge"/>
              <c:x val="1.10987459900846E-2"/>
              <c:y val="0.39314840546892432"/>
            </c:manualLayout>
          </c:layout>
          <c:spPr>
            <a:noFill/>
            <a:ln w="25400">
              <a:noFill/>
            </a:ln>
          </c:spPr>
        </c:title>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79403648"/>
        <c:crosses val="autoZero"/>
        <c:crossBetween val="midCat"/>
      </c:valAx>
      <c:spPr>
        <a:noFill/>
        <a:ln w="25400">
          <a:solidFill>
            <a:srgbClr val="808080"/>
          </a:solidFill>
          <a:prstDash val="solid"/>
        </a:ln>
      </c:spPr>
    </c:plotArea>
    <c:legend>
      <c:legendPos val="r"/>
      <c:layout>
        <c:manualLayout>
          <c:xMode val="edge"/>
          <c:yMode val="edge"/>
          <c:x val="0.868148148148151"/>
          <c:y val="0.32679738562091531"/>
          <c:w val="0.11111111111111102"/>
          <c:h val="0.348583877995647"/>
        </c:manualLayout>
      </c:layout>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en-CA"/>
  <c:style val="18"/>
  <c:chart>
    <c:plotArea>
      <c:layout/>
      <c:barChart>
        <c:barDir val="col"/>
        <c:grouping val="clustered"/>
        <c:ser>
          <c:idx val="0"/>
          <c:order val="0"/>
          <c:errBars>
            <c:errBarType val="both"/>
            <c:errValType val="cust"/>
            <c:plus>
              <c:numRef>
                <c:f>Sheet1!$E$2:$F$2</c:f>
                <c:numCache>
                  <c:formatCode>General</c:formatCode>
                  <c:ptCount val="2"/>
                  <c:pt idx="0">
                    <c:v>0.61749387659994148</c:v>
                  </c:pt>
                  <c:pt idx="1">
                    <c:v>0</c:v>
                  </c:pt>
                </c:numCache>
              </c:numRef>
            </c:plus>
            <c:minus>
              <c:numRef>
                <c:f>Sheet1!$E$2:$F$2</c:f>
                <c:numCache>
                  <c:formatCode>General</c:formatCode>
                  <c:ptCount val="2"/>
                  <c:pt idx="0">
                    <c:v>0.61749387659994148</c:v>
                  </c:pt>
                  <c:pt idx="1">
                    <c:v>0</c:v>
                  </c:pt>
                </c:numCache>
              </c:numRef>
            </c:minus>
          </c:errBars>
          <c:cat>
            <c:strRef>
              <c:f>Sheet1!$C$1:$D$1</c:f>
              <c:strCache>
                <c:ptCount val="2"/>
                <c:pt idx="0">
                  <c:v>L866Y</c:v>
                </c:pt>
                <c:pt idx="1">
                  <c:v>WT</c:v>
                </c:pt>
              </c:strCache>
            </c:strRef>
          </c:cat>
          <c:val>
            <c:numRef>
              <c:f>Sheet1!$C$2:$D$2</c:f>
              <c:numCache>
                <c:formatCode>General</c:formatCode>
                <c:ptCount val="2"/>
                <c:pt idx="0">
                  <c:v>3.3474359292986975</c:v>
                </c:pt>
                <c:pt idx="1">
                  <c:v>1</c:v>
                </c:pt>
              </c:numCache>
            </c:numRef>
          </c:val>
        </c:ser>
        <c:axId val="79589760"/>
        <c:axId val="79591296"/>
      </c:barChart>
      <c:catAx>
        <c:axId val="79589760"/>
        <c:scaling>
          <c:orientation val="minMax"/>
        </c:scaling>
        <c:axPos val="b"/>
        <c:tickLblPos val="nextTo"/>
        <c:crossAx val="79591296"/>
        <c:crosses val="autoZero"/>
        <c:auto val="1"/>
        <c:lblAlgn val="ctr"/>
        <c:lblOffset val="100"/>
      </c:catAx>
      <c:valAx>
        <c:axId val="79591296"/>
        <c:scaling>
          <c:orientation val="minMax"/>
        </c:scaling>
        <c:axPos val="l"/>
        <c:majorGridlines/>
        <c:numFmt formatCode="General" sourceLinked="1"/>
        <c:tickLblPos val="nextTo"/>
        <c:crossAx val="79589760"/>
        <c:crosses val="autoZero"/>
        <c:crossBetween val="between"/>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CA"/>
  <c:style val="17"/>
  <c:chart>
    <c:title>
      <c:tx>
        <c:rich>
          <a:bodyPr/>
          <a:lstStyle/>
          <a:p>
            <a:pPr>
              <a:defRPr/>
            </a:pPr>
            <a:r>
              <a:rPr lang="en-CA"/>
              <a:t>Quantification of Telomerase Activity by TRAP Assay</a:t>
            </a:r>
          </a:p>
        </c:rich>
      </c:tx>
      <c:layout/>
    </c:title>
    <c:plotArea>
      <c:layout/>
      <c:barChart>
        <c:barDir val="col"/>
        <c:grouping val="clustered"/>
        <c:ser>
          <c:idx val="0"/>
          <c:order val="0"/>
          <c:spPr>
            <a:solidFill>
              <a:schemeClr val="tx1"/>
            </a:solidFill>
          </c:spPr>
          <c:dLbls>
            <c:dLbl>
              <c:idx val="3"/>
              <c:layout/>
              <c:tx>
                <c:rich>
                  <a:bodyPr/>
                  <a:lstStyle/>
                  <a:p>
                    <a:r>
                      <a:rPr lang="en-US" smtClean="0"/>
                      <a:t>79</a:t>
                    </a:r>
                    <a:endParaRPr lang="en-US"/>
                  </a:p>
                </c:rich>
              </c:tx>
              <c:showVal val="1"/>
            </c:dLbl>
            <c:dLbl>
              <c:idx val="6"/>
              <c:layout/>
              <c:tx>
                <c:rich>
                  <a:bodyPr/>
                  <a:lstStyle/>
                  <a:p>
                    <a:r>
                      <a:rPr lang="en-US" smtClean="0"/>
                      <a:t>70</a:t>
                    </a:r>
                    <a:endParaRPr lang="en-US"/>
                  </a:p>
                </c:rich>
              </c:tx>
              <c:showVal val="1"/>
            </c:dLbl>
            <c:dLbl>
              <c:idx val="9"/>
              <c:layout/>
              <c:tx>
                <c:rich>
                  <a:bodyPr/>
                  <a:lstStyle/>
                  <a:p>
                    <a:r>
                      <a:rPr lang="en-US" smtClean="0"/>
                      <a:t>104</a:t>
                    </a:r>
                    <a:endParaRPr lang="en-US" dirty="0"/>
                  </a:p>
                </c:rich>
              </c:tx>
              <c:showVal val="1"/>
            </c:dLbl>
            <c:dLbl>
              <c:idx val="12"/>
              <c:layout/>
              <c:tx>
                <c:rich>
                  <a:bodyPr/>
                  <a:lstStyle/>
                  <a:p>
                    <a:r>
                      <a:rPr lang="en-US" smtClean="0"/>
                      <a:t>114</a:t>
                    </a:r>
                    <a:endParaRPr lang="en-US"/>
                  </a:p>
                </c:rich>
              </c:tx>
              <c:showVal val="1"/>
            </c:dLbl>
            <c:dLbl>
              <c:idx val="15"/>
              <c:layout/>
              <c:tx>
                <c:rich>
                  <a:bodyPr/>
                  <a:lstStyle/>
                  <a:p>
                    <a:r>
                      <a:rPr lang="en-US" smtClean="0"/>
                      <a:t>40</a:t>
                    </a:r>
                    <a:endParaRPr lang="en-US" dirty="0"/>
                  </a:p>
                </c:rich>
              </c:tx>
              <c:showVal val="1"/>
            </c:dLbl>
            <c:showVal val="1"/>
          </c:dLbls>
          <c:errBars>
            <c:errBarType val="both"/>
            <c:errValType val="cust"/>
            <c:plus>
              <c:numLit>
                <c:formatCode>General</c:formatCode>
                <c:ptCount val="1"/>
                <c:pt idx="0">
                  <c:v>1</c:v>
                </c:pt>
              </c:numLit>
            </c:plus>
            <c:minus>
              <c:numLit>
                <c:formatCode>General</c:formatCode>
                <c:ptCount val="1"/>
                <c:pt idx="0">
                  <c:v>1</c:v>
                </c:pt>
              </c:numLit>
            </c:minus>
          </c:errBars>
          <c:cat>
            <c:strRef>
              <c:f>Sheet1!$A$2:$A$17</c:f>
              <c:strCache>
                <c:ptCount val="16"/>
                <c:pt idx="0">
                  <c:v>WT mTERT (1.0:0)</c:v>
                </c:pt>
                <c:pt idx="3">
                  <c:v>1.0:0.5</c:v>
                </c:pt>
                <c:pt idx="6">
                  <c:v>1.0:1.0</c:v>
                </c:pt>
                <c:pt idx="9">
                  <c:v>1.0:1.5</c:v>
                </c:pt>
                <c:pt idx="12">
                  <c:v>1.0:2.0</c:v>
                </c:pt>
                <c:pt idx="15">
                  <c:v>Insertion Variant (0:1.0)</c:v>
                </c:pt>
              </c:strCache>
            </c:strRef>
          </c:cat>
          <c:val>
            <c:numRef>
              <c:f>Sheet1!$H$2:$H$17</c:f>
              <c:numCache>
                <c:formatCode>General</c:formatCode>
                <c:ptCount val="16"/>
                <c:pt idx="0">
                  <c:v>100</c:v>
                </c:pt>
                <c:pt idx="3">
                  <c:v>78.578522529247593</c:v>
                </c:pt>
                <c:pt idx="6">
                  <c:v>69.38093679937451</c:v>
                </c:pt>
                <c:pt idx="9">
                  <c:v>104.88439646872307</c:v>
                </c:pt>
                <c:pt idx="12">
                  <c:v>114.88382467436993</c:v>
                </c:pt>
                <c:pt idx="15">
                  <c:v>40.682109453961999</c:v>
                </c:pt>
              </c:numCache>
            </c:numRef>
          </c:val>
        </c:ser>
        <c:gapWidth val="0"/>
        <c:axId val="72921856"/>
        <c:axId val="72923776"/>
      </c:barChart>
      <c:catAx>
        <c:axId val="72921856"/>
        <c:scaling>
          <c:orientation val="minMax"/>
        </c:scaling>
        <c:axPos val="b"/>
        <c:title>
          <c:tx>
            <c:rich>
              <a:bodyPr/>
              <a:lstStyle/>
              <a:p>
                <a:pPr>
                  <a:defRPr/>
                </a:pPr>
                <a:r>
                  <a:rPr lang="en-CA"/>
                  <a:t>WT mTERT : Insertion Variant Ratio</a:t>
                </a:r>
              </a:p>
            </c:rich>
          </c:tx>
          <c:layout/>
        </c:title>
        <c:majorTickMark val="none"/>
        <c:tickLblPos val="nextTo"/>
        <c:txPr>
          <a:bodyPr/>
          <a:lstStyle/>
          <a:p>
            <a:pPr>
              <a:defRPr sz="1000"/>
            </a:pPr>
            <a:endParaRPr lang="en-US"/>
          </a:p>
        </c:txPr>
        <c:crossAx val="72923776"/>
        <c:crosses val="autoZero"/>
        <c:auto val="1"/>
        <c:lblAlgn val="ctr"/>
        <c:lblOffset val="100"/>
      </c:catAx>
      <c:valAx>
        <c:axId val="72923776"/>
        <c:scaling>
          <c:orientation val="minMax"/>
        </c:scaling>
        <c:delete val="1"/>
        <c:axPos val="l"/>
        <c:title>
          <c:tx>
            <c:rich>
              <a:bodyPr/>
              <a:lstStyle/>
              <a:p>
                <a:pPr>
                  <a:defRPr/>
                </a:pPr>
                <a:r>
                  <a:rPr lang="en-CA"/>
                  <a:t>% Wildtype Activity</a:t>
                </a:r>
              </a:p>
            </c:rich>
          </c:tx>
          <c:layout/>
        </c:title>
        <c:numFmt formatCode="General" sourceLinked="1"/>
        <c:tickLblPos val="none"/>
        <c:crossAx val="72921856"/>
        <c:crosses val="autoZero"/>
        <c:crossBetween val="between"/>
      </c:valAx>
    </c:plotArea>
    <c:plotVisOnly val="1"/>
  </c:chart>
  <c:txPr>
    <a:bodyPr/>
    <a:lstStyle/>
    <a:p>
      <a:pPr>
        <a:defRPr sz="1800"/>
      </a:pPr>
      <a:endParaRPr lang="en-US"/>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en-CA"/>
  <c:style val="34"/>
  <c:chart>
    <c:title>
      <c:tx>
        <c:rich>
          <a:bodyPr/>
          <a:lstStyle/>
          <a:p>
            <a:pPr>
              <a:defRPr/>
            </a:pPr>
            <a:r>
              <a:rPr lang="en-US"/>
              <a:t>Ha5-hTERT wild-type M2</a:t>
            </a:r>
          </a:p>
        </c:rich>
      </c:tx>
      <c:layout>
        <c:manualLayout>
          <c:xMode val="edge"/>
          <c:yMode val="edge"/>
          <c:x val="0.60758308466525257"/>
          <c:y val="1.5745096711020721E-3"/>
        </c:manualLayout>
      </c:layout>
    </c:title>
    <c:view3D>
      <c:rotX val="-3"/>
      <c:rotY val="0"/>
      <c:perspective val="30"/>
    </c:view3D>
    <c:plotArea>
      <c:layout>
        <c:manualLayout>
          <c:layoutTarget val="inner"/>
          <c:xMode val="edge"/>
          <c:yMode val="edge"/>
          <c:x val="4.4552761922688922E-2"/>
          <c:y val="1.2323535500883907E-2"/>
          <c:w val="0.95026246246911361"/>
          <c:h val="0.89539750883375857"/>
        </c:manualLayout>
      </c:layout>
      <c:bar3DChart>
        <c:barDir val="col"/>
        <c:grouping val="clustered"/>
        <c:ser>
          <c:idx val="1"/>
          <c:order val="1"/>
          <c:tx>
            <c:v>Wild-type M2 PD 15</c:v>
          </c:tx>
          <c:cat>
            <c:numRef>
              <c:f>[14]Sheet1!$E$1:$E$58</c:f>
              <c:numCache>
                <c:formatCode>General</c:formatCode>
                <c:ptCount val="58"/>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50000</c:v>
                </c:pt>
                <c:pt idx="51">
                  <c:v>51000</c:v>
                </c:pt>
                <c:pt idx="52">
                  <c:v>52000</c:v>
                </c:pt>
                <c:pt idx="53">
                  <c:v>65000</c:v>
                </c:pt>
                <c:pt idx="54">
                  <c:v>91000</c:v>
                </c:pt>
                <c:pt idx="55">
                  <c:v>100000</c:v>
                </c:pt>
                <c:pt idx="56">
                  <c:v>120000</c:v>
                </c:pt>
                <c:pt idx="57">
                  <c:v>130000</c:v>
                </c:pt>
              </c:numCache>
            </c:numRef>
          </c:cat>
          <c:val>
            <c:numRef>
              <c:f>[14]Sheet1!$F$1:$F$58</c:f>
              <c:numCache>
                <c:formatCode>General</c:formatCode>
                <c:ptCount val="58"/>
                <c:pt idx="0">
                  <c:v>7</c:v>
                </c:pt>
                <c:pt idx="1">
                  <c:v>0</c:v>
                </c:pt>
                <c:pt idx="2">
                  <c:v>3</c:v>
                </c:pt>
                <c:pt idx="3">
                  <c:v>6</c:v>
                </c:pt>
                <c:pt idx="4">
                  <c:v>11</c:v>
                </c:pt>
                <c:pt idx="5">
                  <c:v>12</c:v>
                </c:pt>
                <c:pt idx="6">
                  <c:v>17</c:v>
                </c:pt>
                <c:pt idx="7">
                  <c:v>18</c:v>
                </c:pt>
                <c:pt idx="8">
                  <c:v>16</c:v>
                </c:pt>
                <c:pt idx="9">
                  <c:v>24</c:v>
                </c:pt>
                <c:pt idx="10">
                  <c:v>30</c:v>
                </c:pt>
                <c:pt idx="11">
                  <c:v>24</c:v>
                </c:pt>
                <c:pt idx="12">
                  <c:v>34</c:v>
                </c:pt>
                <c:pt idx="13">
                  <c:v>25</c:v>
                </c:pt>
                <c:pt idx="14">
                  <c:v>38</c:v>
                </c:pt>
                <c:pt idx="15">
                  <c:v>39</c:v>
                </c:pt>
                <c:pt idx="16">
                  <c:v>25</c:v>
                </c:pt>
                <c:pt idx="17">
                  <c:v>30</c:v>
                </c:pt>
                <c:pt idx="18">
                  <c:v>46</c:v>
                </c:pt>
                <c:pt idx="19">
                  <c:v>30</c:v>
                </c:pt>
                <c:pt idx="20">
                  <c:v>31</c:v>
                </c:pt>
                <c:pt idx="21">
                  <c:v>39</c:v>
                </c:pt>
                <c:pt idx="22">
                  <c:v>32</c:v>
                </c:pt>
                <c:pt idx="23">
                  <c:v>45</c:v>
                </c:pt>
                <c:pt idx="24">
                  <c:v>40</c:v>
                </c:pt>
                <c:pt idx="25">
                  <c:v>35</c:v>
                </c:pt>
                <c:pt idx="26">
                  <c:v>35</c:v>
                </c:pt>
                <c:pt idx="27">
                  <c:v>29</c:v>
                </c:pt>
                <c:pt idx="28">
                  <c:v>32</c:v>
                </c:pt>
                <c:pt idx="29">
                  <c:v>24</c:v>
                </c:pt>
                <c:pt idx="30">
                  <c:v>28</c:v>
                </c:pt>
                <c:pt idx="31">
                  <c:v>32</c:v>
                </c:pt>
                <c:pt idx="32">
                  <c:v>18</c:v>
                </c:pt>
                <c:pt idx="33">
                  <c:v>21</c:v>
                </c:pt>
                <c:pt idx="34">
                  <c:v>15</c:v>
                </c:pt>
                <c:pt idx="35">
                  <c:v>12</c:v>
                </c:pt>
                <c:pt idx="36">
                  <c:v>15</c:v>
                </c:pt>
                <c:pt idx="37">
                  <c:v>16</c:v>
                </c:pt>
                <c:pt idx="38">
                  <c:v>15</c:v>
                </c:pt>
                <c:pt idx="39">
                  <c:v>9</c:v>
                </c:pt>
                <c:pt idx="40">
                  <c:v>1</c:v>
                </c:pt>
                <c:pt idx="41">
                  <c:v>3</c:v>
                </c:pt>
                <c:pt idx="42">
                  <c:v>10</c:v>
                </c:pt>
                <c:pt idx="43">
                  <c:v>2</c:v>
                </c:pt>
                <c:pt idx="44">
                  <c:v>2</c:v>
                </c:pt>
                <c:pt idx="45">
                  <c:v>4</c:v>
                </c:pt>
                <c:pt idx="46">
                  <c:v>4</c:v>
                </c:pt>
                <c:pt idx="47">
                  <c:v>3</c:v>
                </c:pt>
                <c:pt idx="48">
                  <c:v>4</c:v>
                </c:pt>
                <c:pt idx="49">
                  <c:v>0</c:v>
                </c:pt>
                <c:pt idx="50">
                  <c:v>1</c:v>
                </c:pt>
                <c:pt idx="51">
                  <c:v>0</c:v>
                </c:pt>
                <c:pt idx="52">
                  <c:v>1</c:v>
                </c:pt>
                <c:pt idx="53">
                  <c:v>1</c:v>
                </c:pt>
                <c:pt idx="54">
                  <c:v>1</c:v>
                </c:pt>
                <c:pt idx="55">
                  <c:v>1</c:v>
                </c:pt>
                <c:pt idx="56">
                  <c:v>1</c:v>
                </c:pt>
                <c:pt idx="57">
                  <c:v>1</c:v>
                </c:pt>
              </c:numCache>
            </c:numRef>
          </c:val>
        </c:ser>
        <c:ser>
          <c:idx val="2"/>
          <c:order val="2"/>
          <c:tx>
            <c:v>Wild-type M2 PD 108</c:v>
          </c:tx>
          <c:cat>
            <c:numRef>
              <c:f>[15]Sheet1!$F$1:$F$45</c:f>
              <c:numCache>
                <c:formatCode>General</c:formatCode>
                <c:ptCount val="45"/>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numCache>
            </c:numRef>
          </c:cat>
          <c:val>
            <c:numRef>
              <c:f>[15]Sheet1!$G$1:$G$45</c:f>
              <c:numCache>
                <c:formatCode>General</c:formatCode>
                <c:ptCount val="45"/>
                <c:pt idx="0">
                  <c:v>8</c:v>
                </c:pt>
                <c:pt idx="1">
                  <c:v>0</c:v>
                </c:pt>
                <c:pt idx="2">
                  <c:v>28</c:v>
                </c:pt>
                <c:pt idx="3">
                  <c:v>37</c:v>
                </c:pt>
                <c:pt idx="4">
                  <c:v>42</c:v>
                </c:pt>
                <c:pt idx="5">
                  <c:v>69</c:v>
                </c:pt>
                <c:pt idx="6">
                  <c:v>57</c:v>
                </c:pt>
                <c:pt idx="7">
                  <c:v>53</c:v>
                </c:pt>
                <c:pt idx="8">
                  <c:v>62</c:v>
                </c:pt>
                <c:pt idx="9">
                  <c:v>73</c:v>
                </c:pt>
                <c:pt idx="10">
                  <c:v>84</c:v>
                </c:pt>
                <c:pt idx="11">
                  <c:v>65</c:v>
                </c:pt>
                <c:pt idx="12">
                  <c:v>70</c:v>
                </c:pt>
                <c:pt idx="13">
                  <c:v>50</c:v>
                </c:pt>
                <c:pt idx="14">
                  <c:v>36</c:v>
                </c:pt>
                <c:pt idx="15">
                  <c:v>46</c:v>
                </c:pt>
                <c:pt idx="16">
                  <c:v>41</c:v>
                </c:pt>
                <c:pt idx="17">
                  <c:v>26</c:v>
                </c:pt>
                <c:pt idx="18">
                  <c:v>27</c:v>
                </c:pt>
                <c:pt idx="19">
                  <c:v>15</c:v>
                </c:pt>
                <c:pt idx="20">
                  <c:v>9</c:v>
                </c:pt>
                <c:pt idx="21">
                  <c:v>17</c:v>
                </c:pt>
                <c:pt idx="22">
                  <c:v>22</c:v>
                </c:pt>
                <c:pt idx="23">
                  <c:v>11</c:v>
                </c:pt>
                <c:pt idx="24">
                  <c:v>9</c:v>
                </c:pt>
                <c:pt idx="25">
                  <c:v>10</c:v>
                </c:pt>
                <c:pt idx="26">
                  <c:v>5</c:v>
                </c:pt>
                <c:pt idx="27">
                  <c:v>3</c:v>
                </c:pt>
                <c:pt idx="28">
                  <c:v>2</c:v>
                </c:pt>
                <c:pt idx="29">
                  <c:v>7</c:v>
                </c:pt>
                <c:pt idx="30">
                  <c:v>3</c:v>
                </c:pt>
                <c:pt idx="31">
                  <c:v>2</c:v>
                </c:pt>
                <c:pt idx="32">
                  <c:v>2</c:v>
                </c:pt>
                <c:pt idx="33">
                  <c:v>4</c:v>
                </c:pt>
                <c:pt idx="34">
                  <c:v>0</c:v>
                </c:pt>
                <c:pt idx="35">
                  <c:v>0</c:v>
                </c:pt>
                <c:pt idx="36">
                  <c:v>0</c:v>
                </c:pt>
                <c:pt idx="37">
                  <c:v>2</c:v>
                </c:pt>
                <c:pt idx="38">
                  <c:v>1</c:v>
                </c:pt>
                <c:pt idx="39">
                  <c:v>0</c:v>
                </c:pt>
                <c:pt idx="40">
                  <c:v>0</c:v>
                </c:pt>
                <c:pt idx="41">
                  <c:v>1</c:v>
                </c:pt>
                <c:pt idx="42">
                  <c:v>0</c:v>
                </c:pt>
                <c:pt idx="43">
                  <c:v>0</c:v>
                </c:pt>
                <c:pt idx="44">
                  <c:v>1</c:v>
                </c:pt>
              </c:numCache>
            </c:numRef>
          </c:val>
        </c:ser>
        <c:ser>
          <c:idx val="0"/>
          <c:order val="0"/>
          <c:tx>
            <c:v>Wild-type M2 PD 219</c:v>
          </c:tx>
          <c:cat>
            <c:numRef>
              <c:f>[16]Sheet1!$F$2:$F$109</c:f>
              <c:numCache>
                <c:formatCode>General</c:formatCode>
                <c:ptCount val="108"/>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50000</c:v>
                </c:pt>
                <c:pt idx="51">
                  <c:v>51000</c:v>
                </c:pt>
                <c:pt idx="52">
                  <c:v>52000</c:v>
                </c:pt>
                <c:pt idx="53">
                  <c:v>53000</c:v>
                </c:pt>
                <c:pt idx="54">
                  <c:v>54000</c:v>
                </c:pt>
                <c:pt idx="55">
                  <c:v>55000</c:v>
                </c:pt>
                <c:pt idx="56">
                  <c:v>56000</c:v>
                </c:pt>
                <c:pt idx="57">
                  <c:v>57000</c:v>
                </c:pt>
                <c:pt idx="58">
                  <c:v>58000</c:v>
                </c:pt>
                <c:pt idx="59">
                  <c:v>59000</c:v>
                </c:pt>
                <c:pt idx="60">
                  <c:v>60000</c:v>
                </c:pt>
                <c:pt idx="61">
                  <c:v>61000</c:v>
                </c:pt>
                <c:pt idx="62">
                  <c:v>62000</c:v>
                </c:pt>
                <c:pt idx="63">
                  <c:v>63000</c:v>
                </c:pt>
                <c:pt idx="64">
                  <c:v>64000</c:v>
                </c:pt>
                <c:pt idx="65">
                  <c:v>65000</c:v>
                </c:pt>
                <c:pt idx="66">
                  <c:v>66000</c:v>
                </c:pt>
                <c:pt idx="67">
                  <c:v>67000</c:v>
                </c:pt>
                <c:pt idx="68">
                  <c:v>68000</c:v>
                </c:pt>
                <c:pt idx="69">
                  <c:v>69000</c:v>
                </c:pt>
                <c:pt idx="70">
                  <c:v>70000</c:v>
                </c:pt>
                <c:pt idx="71">
                  <c:v>71000</c:v>
                </c:pt>
                <c:pt idx="72">
                  <c:v>72000</c:v>
                </c:pt>
                <c:pt idx="73">
                  <c:v>73000</c:v>
                </c:pt>
                <c:pt idx="74">
                  <c:v>74000</c:v>
                </c:pt>
                <c:pt idx="75">
                  <c:v>75000</c:v>
                </c:pt>
                <c:pt idx="76">
                  <c:v>76000</c:v>
                </c:pt>
                <c:pt idx="77">
                  <c:v>77000</c:v>
                </c:pt>
                <c:pt idx="78">
                  <c:v>78000</c:v>
                </c:pt>
                <c:pt idx="79">
                  <c:v>79000</c:v>
                </c:pt>
                <c:pt idx="80">
                  <c:v>80000</c:v>
                </c:pt>
                <c:pt idx="81">
                  <c:v>81000</c:v>
                </c:pt>
                <c:pt idx="82">
                  <c:v>82000</c:v>
                </c:pt>
                <c:pt idx="83">
                  <c:v>83000</c:v>
                </c:pt>
                <c:pt idx="84">
                  <c:v>84000</c:v>
                </c:pt>
                <c:pt idx="85">
                  <c:v>85000</c:v>
                </c:pt>
                <c:pt idx="86">
                  <c:v>86000</c:v>
                </c:pt>
                <c:pt idx="87">
                  <c:v>87000</c:v>
                </c:pt>
                <c:pt idx="88">
                  <c:v>88000</c:v>
                </c:pt>
                <c:pt idx="89">
                  <c:v>89000</c:v>
                </c:pt>
                <c:pt idx="90">
                  <c:v>90000</c:v>
                </c:pt>
                <c:pt idx="91">
                  <c:v>91000</c:v>
                </c:pt>
                <c:pt idx="92">
                  <c:v>92000</c:v>
                </c:pt>
                <c:pt idx="93">
                  <c:v>93000</c:v>
                </c:pt>
                <c:pt idx="94">
                  <c:v>94000</c:v>
                </c:pt>
                <c:pt idx="95">
                  <c:v>95000</c:v>
                </c:pt>
                <c:pt idx="96">
                  <c:v>96000</c:v>
                </c:pt>
                <c:pt idx="97">
                  <c:v>97000</c:v>
                </c:pt>
                <c:pt idx="98">
                  <c:v>98000</c:v>
                </c:pt>
                <c:pt idx="99">
                  <c:v>99000</c:v>
                </c:pt>
                <c:pt idx="100">
                  <c:v>100000</c:v>
                </c:pt>
                <c:pt idx="101">
                  <c:v>110000</c:v>
                </c:pt>
                <c:pt idx="102">
                  <c:v>120000</c:v>
                </c:pt>
                <c:pt idx="103">
                  <c:v>130000</c:v>
                </c:pt>
                <c:pt idx="104">
                  <c:v>140000</c:v>
                </c:pt>
                <c:pt idx="105">
                  <c:v>150000</c:v>
                </c:pt>
                <c:pt idx="106">
                  <c:v>200000</c:v>
                </c:pt>
                <c:pt idx="107">
                  <c:v>270000</c:v>
                </c:pt>
              </c:numCache>
            </c:numRef>
          </c:cat>
          <c:val>
            <c:numRef>
              <c:f>[16]Sheet1!$G$2:$G$109</c:f>
              <c:numCache>
                <c:formatCode>General</c:formatCode>
                <c:ptCount val="108"/>
                <c:pt idx="0">
                  <c:v>11</c:v>
                </c:pt>
                <c:pt idx="1">
                  <c:v>0</c:v>
                </c:pt>
                <c:pt idx="2">
                  <c:v>1</c:v>
                </c:pt>
                <c:pt idx="3">
                  <c:v>2</c:v>
                </c:pt>
                <c:pt idx="4">
                  <c:v>4</c:v>
                </c:pt>
                <c:pt idx="5">
                  <c:v>4</c:v>
                </c:pt>
                <c:pt idx="6">
                  <c:v>3</c:v>
                </c:pt>
                <c:pt idx="7">
                  <c:v>1</c:v>
                </c:pt>
                <c:pt idx="8">
                  <c:v>7</c:v>
                </c:pt>
                <c:pt idx="9">
                  <c:v>7</c:v>
                </c:pt>
                <c:pt idx="10">
                  <c:v>6</c:v>
                </c:pt>
                <c:pt idx="11">
                  <c:v>6</c:v>
                </c:pt>
                <c:pt idx="12">
                  <c:v>11</c:v>
                </c:pt>
                <c:pt idx="13">
                  <c:v>12</c:v>
                </c:pt>
                <c:pt idx="14">
                  <c:v>7</c:v>
                </c:pt>
                <c:pt idx="15">
                  <c:v>11</c:v>
                </c:pt>
                <c:pt idx="16">
                  <c:v>14</c:v>
                </c:pt>
                <c:pt idx="17">
                  <c:v>12</c:v>
                </c:pt>
                <c:pt idx="18">
                  <c:v>27</c:v>
                </c:pt>
                <c:pt idx="19">
                  <c:v>13</c:v>
                </c:pt>
                <c:pt idx="20">
                  <c:v>26</c:v>
                </c:pt>
                <c:pt idx="21">
                  <c:v>17</c:v>
                </c:pt>
                <c:pt idx="22">
                  <c:v>28</c:v>
                </c:pt>
                <c:pt idx="23">
                  <c:v>31</c:v>
                </c:pt>
                <c:pt idx="24">
                  <c:v>19</c:v>
                </c:pt>
                <c:pt idx="25">
                  <c:v>32</c:v>
                </c:pt>
                <c:pt idx="26">
                  <c:v>21</c:v>
                </c:pt>
                <c:pt idx="27">
                  <c:v>28</c:v>
                </c:pt>
                <c:pt idx="28">
                  <c:v>28</c:v>
                </c:pt>
                <c:pt idx="29">
                  <c:v>22</c:v>
                </c:pt>
                <c:pt idx="30">
                  <c:v>17</c:v>
                </c:pt>
                <c:pt idx="31">
                  <c:v>33</c:v>
                </c:pt>
                <c:pt idx="32">
                  <c:v>22</c:v>
                </c:pt>
                <c:pt idx="33">
                  <c:v>27</c:v>
                </c:pt>
                <c:pt idx="34">
                  <c:v>30</c:v>
                </c:pt>
                <c:pt idx="35">
                  <c:v>35</c:v>
                </c:pt>
                <c:pt idx="36">
                  <c:v>25</c:v>
                </c:pt>
                <c:pt idx="37">
                  <c:v>25</c:v>
                </c:pt>
                <c:pt idx="38">
                  <c:v>27</c:v>
                </c:pt>
                <c:pt idx="39">
                  <c:v>17</c:v>
                </c:pt>
                <c:pt idx="40">
                  <c:v>24</c:v>
                </c:pt>
                <c:pt idx="41">
                  <c:v>19</c:v>
                </c:pt>
                <c:pt idx="42">
                  <c:v>21</c:v>
                </c:pt>
                <c:pt idx="43">
                  <c:v>26</c:v>
                </c:pt>
                <c:pt idx="44">
                  <c:v>19</c:v>
                </c:pt>
                <c:pt idx="45">
                  <c:v>10</c:v>
                </c:pt>
                <c:pt idx="46">
                  <c:v>14</c:v>
                </c:pt>
                <c:pt idx="47">
                  <c:v>14</c:v>
                </c:pt>
                <c:pt idx="48">
                  <c:v>12</c:v>
                </c:pt>
                <c:pt idx="49">
                  <c:v>11</c:v>
                </c:pt>
                <c:pt idx="50">
                  <c:v>11</c:v>
                </c:pt>
                <c:pt idx="51">
                  <c:v>7</c:v>
                </c:pt>
                <c:pt idx="52">
                  <c:v>10</c:v>
                </c:pt>
                <c:pt idx="53">
                  <c:v>9</c:v>
                </c:pt>
                <c:pt idx="54">
                  <c:v>5</c:v>
                </c:pt>
                <c:pt idx="55">
                  <c:v>13</c:v>
                </c:pt>
                <c:pt idx="56">
                  <c:v>5</c:v>
                </c:pt>
                <c:pt idx="57">
                  <c:v>5</c:v>
                </c:pt>
                <c:pt idx="58">
                  <c:v>4</c:v>
                </c:pt>
                <c:pt idx="59">
                  <c:v>6</c:v>
                </c:pt>
                <c:pt idx="60">
                  <c:v>6</c:v>
                </c:pt>
                <c:pt idx="61">
                  <c:v>2</c:v>
                </c:pt>
                <c:pt idx="62">
                  <c:v>8</c:v>
                </c:pt>
                <c:pt idx="63">
                  <c:v>5</c:v>
                </c:pt>
                <c:pt idx="64">
                  <c:v>6</c:v>
                </c:pt>
                <c:pt idx="65">
                  <c:v>2</c:v>
                </c:pt>
                <c:pt idx="66">
                  <c:v>6</c:v>
                </c:pt>
                <c:pt idx="67">
                  <c:v>2</c:v>
                </c:pt>
                <c:pt idx="68">
                  <c:v>2</c:v>
                </c:pt>
                <c:pt idx="69">
                  <c:v>8</c:v>
                </c:pt>
                <c:pt idx="70">
                  <c:v>4</c:v>
                </c:pt>
                <c:pt idx="71">
                  <c:v>2</c:v>
                </c:pt>
                <c:pt idx="72">
                  <c:v>3</c:v>
                </c:pt>
                <c:pt idx="73">
                  <c:v>1</c:v>
                </c:pt>
                <c:pt idx="74">
                  <c:v>2</c:v>
                </c:pt>
                <c:pt idx="75">
                  <c:v>1</c:v>
                </c:pt>
                <c:pt idx="76">
                  <c:v>2</c:v>
                </c:pt>
                <c:pt idx="77">
                  <c:v>0</c:v>
                </c:pt>
                <c:pt idx="78">
                  <c:v>1</c:v>
                </c:pt>
                <c:pt idx="79">
                  <c:v>1</c:v>
                </c:pt>
                <c:pt idx="80">
                  <c:v>0</c:v>
                </c:pt>
                <c:pt idx="81">
                  <c:v>0</c:v>
                </c:pt>
                <c:pt idx="82">
                  <c:v>1</c:v>
                </c:pt>
                <c:pt idx="83">
                  <c:v>0</c:v>
                </c:pt>
                <c:pt idx="84">
                  <c:v>0</c:v>
                </c:pt>
                <c:pt idx="85">
                  <c:v>1</c:v>
                </c:pt>
                <c:pt idx="86">
                  <c:v>0</c:v>
                </c:pt>
                <c:pt idx="87">
                  <c:v>0</c:v>
                </c:pt>
                <c:pt idx="88">
                  <c:v>0</c:v>
                </c:pt>
                <c:pt idx="89">
                  <c:v>0</c:v>
                </c:pt>
                <c:pt idx="90">
                  <c:v>1</c:v>
                </c:pt>
                <c:pt idx="91">
                  <c:v>1</c:v>
                </c:pt>
                <c:pt idx="92">
                  <c:v>0</c:v>
                </c:pt>
                <c:pt idx="93">
                  <c:v>0</c:v>
                </c:pt>
                <c:pt idx="94">
                  <c:v>2</c:v>
                </c:pt>
                <c:pt idx="95">
                  <c:v>0</c:v>
                </c:pt>
                <c:pt idx="96">
                  <c:v>0</c:v>
                </c:pt>
                <c:pt idx="97">
                  <c:v>0</c:v>
                </c:pt>
                <c:pt idx="98">
                  <c:v>0</c:v>
                </c:pt>
                <c:pt idx="99">
                  <c:v>0</c:v>
                </c:pt>
                <c:pt idx="100">
                  <c:v>3</c:v>
                </c:pt>
                <c:pt idx="101">
                  <c:v>3</c:v>
                </c:pt>
                <c:pt idx="102">
                  <c:v>1</c:v>
                </c:pt>
                <c:pt idx="103">
                  <c:v>4</c:v>
                </c:pt>
                <c:pt idx="104">
                  <c:v>1</c:v>
                </c:pt>
                <c:pt idx="105">
                  <c:v>1</c:v>
                </c:pt>
                <c:pt idx="106">
                  <c:v>2</c:v>
                </c:pt>
                <c:pt idx="107">
                  <c:v>1</c:v>
                </c:pt>
              </c:numCache>
            </c:numRef>
          </c:val>
        </c:ser>
        <c:shape val="cylinder"/>
        <c:axId val="79686272"/>
        <c:axId val="52105600"/>
        <c:axId val="0"/>
      </c:bar3DChart>
      <c:catAx>
        <c:axId val="79686272"/>
        <c:scaling>
          <c:orientation val="minMax"/>
        </c:scaling>
        <c:delete val="1"/>
        <c:axPos val="b"/>
        <c:numFmt formatCode="General" sourceLinked="1"/>
        <c:tickLblPos val="none"/>
        <c:crossAx val="52105600"/>
        <c:crosses val="autoZero"/>
        <c:auto val="1"/>
        <c:lblAlgn val="ctr"/>
        <c:lblOffset val="100"/>
      </c:catAx>
      <c:valAx>
        <c:axId val="52105600"/>
        <c:scaling>
          <c:orientation val="minMax"/>
        </c:scaling>
        <c:axPos val="l"/>
        <c:majorGridlines/>
        <c:numFmt formatCode="General" sourceLinked="1"/>
        <c:tickLblPos val="nextTo"/>
        <c:txPr>
          <a:bodyPr/>
          <a:lstStyle/>
          <a:p>
            <a:pPr>
              <a:defRPr sz="1200"/>
            </a:pPr>
            <a:endParaRPr lang="en-US"/>
          </a:p>
        </c:txPr>
        <c:crossAx val="79686272"/>
        <c:crosses val="autoZero"/>
        <c:crossBetween val="between"/>
      </c:valAx>
    </c:plotArea>
    <c:legend>
      <c:legendPos val="r"/>
      <c:layout>
        <c:manualLayout>
          <c:xMode val="edge"/>
          <c:yMode val="edge"/>
          <c:x val="0.56178329861495102"/>
          <c:y val="0.20744482043420742"/>
          <c:w val="0.4342737012202979"/>
          <c:h val="0.29152892462093338"/>
        </c:manualLayout>
      </c:layout>
      <c:txPr>
        <a:bodyPr/>
        <a:lstStyle/>
        <a:p>
          <a:pPr>
            <a:defRPr sz="1000"/>
          </a:pPr>
          <a:endParaRPr lang="en-US"/>
        </a:p>
      </c:txPr>
    </c:legend>
    <c:plotVisOnly val="1"/>
  </c:chart>
  <c:txPr>
    <a:bodyPr/>
    <a:lstStyle/>
    <a:p>
      <a:pPr>
        <a:defRPr sz="1800"/>
      </a:pPr>
      <a:endParaRPr lang="en-US"/>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en-CA"/>
  <c:style val="34"/>
  <c:chart>
    <c:title>
      <c:tx>
        <c:rich>
          <a:bodyPr/>
          <a:lstStyle/>
          <a:p>
            <a:pPr>
              <a:defRPr/>
            </a:pPr>
            <a:r>
              <a:rPr lang="en-US"/>
              <a:t>Ha5-hTERT L866Y  M3</a:t>
            </a:r>
          </a:p>
        </c:rich>
      </c:tx>
      <c:layout>
        <c:manualLayout>
          <c:xMode val="edge"/>
          <c:yMode val="edge"/>
          <c:x val="0.59487067875774757"/>
          <c:y val="1.2116505447180235E-2"/>
        </c:manualLayout>
      </c:layout>
    </c:title>
    <c:view3D>
      <c:rotX val="0"/>
      <c:rotY val="0"/>
      <c:perspective val="30"/>
    </c:view3D>
    <c:plotArea>
      <c:layout>
        <c:manualLayout>
          <c:layoutTarget val="inner"/>
          <c:xMode val="edge"/>
          <c:yMode val="edge"/>
          <c:x val="4.4552761922688922E-2"/>
          <c:y val="1.4292547140679599E-2"/>
          <c:w val="0.9496766622930638"/>
          <c:h val="0.89356985642418296"/>
        </c:manualLayout>
      </c:layout>
      <c:bar3DChart>
        <c:barDir val="col"/>
        <c:grouping val="clustered"/>
        <c:ser>
          <c:idx val="1"/>
          <c:order val="1"/>
          <c:tx>
            <c:v>L866YM3 PD15</c:v>
          </c:tx>
          <c:cat>
            <c:numRef>
              <c:f>[3]Sheet1!$F$1:$F$53</c:f>
              <c:numCache>
                <c:formatCode>General</c:formatCode>
                <c:ptCount val="53"/>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57000</c:v>
                </c:pt>
                <c:pt idx="51">
                  <c:v>71000</c:v>
                </c:pt>
                <c:pt idx="52">
                  <c:v>100000</c:v>
                </c:pt>
              </c:numCache>
            </c:numRef>
          </c:cat>
          <c:val>
            <c:numRef>
              <c:f>[3]Sheet1!$G$1:$G$53</c:f>
              <c:numCache>
                <c:formatCode>General</c:formatCode>
                <c:ptCount val="53"/>
                <c:pt idx="1">
                  <c:v>1</c:v>
                </c:pt>
                <c:pt idx="2">
                  <c:v>8</c:v>
                </c:pt>
                <c:pt idx="3">
                  <c:v>4</c:v>
                </c:pt>
                <c:pt idx="4">
                  <c:v>16</c:v>
                </c:pt>
                <c:pt idx="5">
                  <c:v>25</c:v>
                </c:pt>
                <c:pt idx="6">
                  <c:v>33</c:v>
                </c:pt>
                <c:pt idx="7">
                  <c:v>44</c:v>
                </c:pt>
                <c:pt idx="8">
                  <c:v>33</c:v>
                </c:pt>
                <c:pt idx="9">
                  <c:v>43</c:v>
                </c:pt>
                <c:pt idx="10">
                  <c:v>48</c:v>
                </c:pt>
                <c:pt idx="11">
                  <c:v>46</c:v>
                </c:pt>
                <c:pt idx="12">
                  <c:v>40</c:v>
                </c:pt>
                <c:pt idx="13">
                  <c:v>55</c:v>
                </c:pt>
                <c:pt idx="14">
                  <c:v>45</c:v>
                </c:pt>
                <c:pt idx="15">
                  <c:v>53</c:v>
                </c:pt>
                <c:pt idx="16">
                  <c:v>29</c:v>
                </c:pt>
                <c:pt idx="17">
                  <c:v>38</c:v>
                </c:pt>
                <c:pt idx="18">
                  <c:v>40</c:v>
                </c:pt>
                <c:pt idx="19">
                  <c:v>25</c:v>
                </c:pt>
                <c:pt idx="20">
                  <c:v>34</c:v>
                </c:pt>
                <c:pt idx="21">
                  <c:v>27</c:v>
                </c:pt>
                <c:pt idx="22">
                  <c:v>25</c:v>
                </c:pt>
                <c:pt idx="23">
                  <c:v>32</c:v>
                </c:pt>
                <c:pt idx="24">
                  <c:v>26</c:v>
                </c:pt>
                <c:pt idx="25">
                  <c:v>11</c:v>
                </c:pt>
                <c:pt idx="26">
                  <c:v>16</c:v>
                </c:pt>
                <c:pt idx="27">
                  <c:v>26</c:v>
                </c:pt>
                <c:pt idx="28">
                  <c:v>30</c:v>
                </c:pt>
                <c:pt idx="29">
                  <c:v>19</c:v>
                </c:pt>
                <c:pt idx="30">
                  <c:v>28</c:v>
                </c:pt>
                <c:pt idx="31">
                  <c:v>12</c:v>
                </c:pt>
                <c:pt idx="32">
                  <c:v>9</c:v>
                </c:pt>
                <c:pt idx="33">
                  <c:v>8</c:v>
                </c:pt>
                <c:pt idx="34">
                  <c:v>9</c:v>
                </c:pt>
                <c:pt idx="35">
                  <c:v>12</c:v>
                </c:pt>
                <c:pt idx="36">
                  <c:v>6</c:v>
                </c:pt>
                <c:pt idx="37">
                  <c:v>14</c:v>
                </c:pt>
                <c:pt idx="38">
                  <c:v>4</c:v>
                </c:pt>
                <c:pt idx="39">
                  <c:v>3</c:v>
                </c:pt>
                <c:pt idx="40">
                  <c:v>5</c:v>
                </c:pt>
                <c:pt idx="41">
                  <c:v>1</c:v>
                </c:pt>
                <c:pt idx="42">
                  <c:v>3</c:v>
                </c:pt>
                <c:pt idx="43">
                  <c:v>3</c:v>
                </c:pt>
                <c:pt idx="44">
                  <c:v>0</c:v>
                </c:pt>
                <c:pt idx="45">
                  <c:v>1</c:v>
                </c:pt>
                <c:pt idx="46">
                  <c:v>1</c:v>
                </c:pt>
                <c:pt idx="47">
                  <c:v>0</c:v>
                </c:pt>
                <c:pt idx="48">
                  <c:v>0</c:v>
                </c:pt>
                <c:pt idx="49">
                  <c:v>1</c:v>
                </c:pt>
                <c:pt idx="50">
                  <c:v>1</c:v>
                </c:pt>
                <c:pt idx="51">
                  <c:v>1</c:v>
                </c:pt>
                <c:pt idx="52">
                  <c:v>1</c:v>
                </c:pt>
              </c:numCache>
            </c:numRef>
          </c:val>
        </c:ser>
        <c:ser>
          <c:idx val="2"/>
          <c:order val="2"/>
          <c:tx>
            <c:v>L866YM3 PD90</c:v>
          </c:tx>
          <c:cat>
            <c:numRef>
              <c:f>[4]Sheet1!$F$1:$F$56</c:f>
              <c:numCache>
                <c:formatCode>General</c:formatCode>
                <c:ptCount val="56"/>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50000</c:v>
                </c:pt>
                <c:pt idx="51">
                  <c:v>51000</c:v>
                </c:pt>
                <c:pt idx="52">
                  <c:v>52000</c:v>
                </c:pt>
                <c:pt idx="53">
                  <c:v>53000</c:v>
                </c:pt>
                <c:pt idx="54">
                  <c:v>54000</c:v>
                </c:pt>
                <c:pt idx="55">
                  <c:v>55000</c:v>
                </c:pt>
              </c:numCache>
            </c:numRef>
          </c:cat>
          <c:val>
            <c:numRef>
              <c:f>[4]Sheet1!$G$1:$G$56</c:f>
              <c:numCache>
                <c:formatCode>General</c:formatCode>
                <c:ptCount val="56"/>
                <c:pt idx="0">
                  <c:v>14</c:v>
                </c:pt>
                <c:pt idx="1">
                  <c:v>3</c:v>
                </c:pt>
                <c:pt idx="2">
                  <c:v>6</c:v>
                </c:pt>
                <c:pt idx="3">
                  <c:v>12</c:v>
                </c:pt>
                <c:pt idx="4">
                  <c:v>19</c:v>
                </c:pt>
                <c:pt idx="5">
                  <c:v>40</c:v>
                </c:pt>
                <c:pt idx="6">
                  <c:v>47</c:v>
                </c:pt>
                <c:pt idx="7">
                  <c:v>57</c:v>
                </c:pt>
                <c:pt idx="8">
                  <c:v>67</c:v>
                </c:pt>
                <c:pt idx="9">
                  <c:v>72</c:v>
                </c:pt>
                <c:pt idx="10">
                  <c:v>82</c:v>
                </c:pt>
                <c:pt idx="11">
                  <c:v>77</c:v>
                </c:pt>
                <c:pt idx="12">
                  <c:v>76</c:v>
                </c:pt>
                <c:pt idx="13">
                  <c:v>56</c:v>
                </c:pt>
                <c:pt idx="14">
                  <c:v>72</c:v>
                </c:pt>
                <c:pt idx="15">
                  <c:v>75</c:v>
                </c:pt>
                <c:pt idx="16">
                  <c:v>39</c:v>
                </c:pt>
                <c:pt idx="17">
                  <c:v>32</c:v>
                </c:pt>
                <c:pt idx="18">
                  <c:v>36</c:v>
                </c:pt>
                <c:pt idx="19">
                  <c:v>19</c:v>
                </c:pt>
                <c:pt idx="20">
                  <c:v>20</c:v>
                </c:pt>
                <c:pt idx="21">
                  <c:v>12</c:v>
                </c:pt>
                <c:pt idx="22">
                  <c:v>8</c:v>
                </c:pt>
                <c:pt idx="23">
                  <c:v>10</c:v>
                </c:pt>
                <c:pt idx="24">
                  <c:v>10</c:v>
                </c:pt>
                <c:pt idx="25">
                  <c:v>9</c:v>
                </c:pt>
                <c:pt idx="26">
                  <c:v>6</c:v>
                </c:pt>
                <c:pt idx="27">
                  <c:v>4</c:v>
                </c:pt>
                <c:pt idx="28">
                  <c:v>4</c:v>
                </c:pt>
                <c:pt idx="29">
                  <c:v>2</c:v>
                </c:pt>
                <c:pt idx="30">
                  <c:v>2</c:v>
                </c:pt>
                <c:pt idx="31">
                  <c:v>1</c:v>
                </c:pt>
                <c:pt idx="32">
                  <c:v>6</c:v>
                </c:pt>
                <c:pt idx="33">
                  <c:v>1</c:v>
                </c:pt>
                <c:pt idx="34">
                  <c:v>1</c:v>
                </c:pt>
                <c:pt idx="35">
                  <c:v>0</c:v>
                </c:pt>
                <c:pt idx="36">
                  <c:v>1</c:v>
                </c:pt>
                <c:pt idx="37">
                  <c:v>0</c:v>
                </c:pt>
                <c:pt idx="38">
                  <c:v>0</c:v>
                </c:pt>
                <c:pt idx="39">
                  <c:v>0</c:v>
                </c:pt>
                <c:pt idx="40">
                  <c:v>0</c:v>
                </c:pt>
                <c:pt idx="41">
                  <c:v>0</c:v>
                </c:pt>
                <c:pt idx="42">
                  <c:v>0</c:v>
                </c:pt>
                <c:pt idx="43">
                  <c:v>0</c:v>
                </c:pt>
                <c:pt idx="44">
                  <c:v>0</c:v>
                </c:pt>
                <c:pt idx="45">
                  <c:v>0</c:v>
                </c:pt>
                <c:pt idx="46">
                  <c:v>0</c:v>
                </c:pt>
                <c:pt idx="47">
                  <c:v>0</c:v>
                </c:pt>
                <c:pt idx="48">
                  <c:v>0</c:v>
                </c:pt>
                <c:pt idx="49">
                  <c:v>1</c:v>
                </c:pt>
                <c:pt idx="50">
                  <c:v>0</c:v>
                </c:pt>
                <c:pt idx="51">
                  <c:v>0</c:v>
                </c:pt>
                <c:pt idx="52">
                  <c:v>0</c:v>
                </c:pt>
                <c:pt idx="53">
                  <c:v>0</c:v>
                </c:pt>
                <c:pt idx="54">
                  <c:v>0</c:v>
                </c:pt>
                <c:pt idx="55">
                  <c:v>1</c:v>
                </c:pt>
              </c:numCache>
            </c:numRef>
          </c:val>
        </c:ser>
        <c:ser>
          <c:idx val="0"/>
          <c:order val="0"/>
          <c:tx>
            <c:v>L866YM3 PD 174</c:v>
          </c:tx>
          <c:cat>
            <c:numRef>
              <c:f>[5]Sheet1!$G$1:$G$52</c:f>
              <c:numCache>
                <c:formatCode>General</c:formatCode>
                <c:ptCount val="52"/>
                <c:pt idx="0">
                  <c:v>0</c:v>
                </c:pt>
                <c:pt idx="1">
                  <c:v>900</c:v>
                </c:pt>
                <c:pt idx="2">
                  <c:v>1000</c:v>
                </c:pt>
                <c:pt idx="3">
                  <c:v>2000</c:v>
                </c:pt>
                <c:pt idx="4">
                  <c:v>3000</c:v>
                </c:pt>
                <c:pt idx="5">
                  <c:v>4000</c:v>
                </c:pt>
                <c:pt idx="6">
                  <c:v>5000</c:v>
                </c:pt>
                <c:pt idx="7">
                  <c:v>6000</c:v>
                </c:pt>
                <c:pt idx="8">
                  <c:v>7000</c:v>
                </c:pt>
                <c:pt idx="9">
                  <c:v>8000</c:v>
                </c:pt>
                <c:pt idx="10">
                  <c:v>9000</c:v>
                </c:pt>
                <c:pt idx="11">
                  <c:v>10000</c:v>
                </c:pt>
                <c:pt idx="12">
                  <c:v>11000</c:v>
                </c:pt>
                <c:pt idx="13">
                  <c:v>12000</c:v>
                </c:pt>
                <c:pt idx="14">
                  <c:v>13000</c:v>
                </c:pt>
                <c:pt idx="15">
                  <c:v>14000</c:v>
                </c:pt>
                <c:pt idx="16">
                  <c:v>15000</c:v>
                </c:pt>
                <c:pt idx="17">
                  <c:v>16000</c:v>
                </c:pt>
                <c:pt idx="18">
                  <c:v>17000</c:v>
                </c:pt>
                <c:pt idx="19">
                  <c:v>18000</c:v>
                </c:pt>
                <c:pt idx="20">
                  <c:v>19000</c:v>
                </c:pt>
                <c:pt idx="21">
                  <c:v>20000</c:v>
                </c:pt>
                <c:pt idx="22">
                  <c:v>21000</c:v>
                </c:pt>
                <c:pt idx="23">
                  <c:v>22000</c:v>
                </c:pt>
                <c:pt idx="24">
                  <c:v>23000</c:v>
                </c:pt>
                <c:pt idx="25">
                  <c:v>24000</c:v>
                </c:pt>
                <c:pt idx="26">
                  <c:v>25000</c:v>
                </c:pt>
                <c:pt idx="27">
                  <c:v>26000</c:v>
                </c:pt>
                <c:pt idx="28">
                  <c:v>27000</c:v>
                </c:pt>
                <c:pt idx="29">
                  <c:v>28000</c:v>
                </c:pt>
                <c:pt idx="30">
                  <c:v>29000</c:v>
                </c:pt>
                <c:pt idx="31">
                  <c:v>30000</c:v>
                </c:pt>
                <c:pt idx="32">
                  <c:v>31000</c:v>
                </c:pt>
                <c:pt idx="33">
                  <c:v>32000</c:v>
                </c:pt>
                <c:pt idx="34">
                  <c:v>33000</c:v>
                </c:pt>
                <c:pt idx="35">
                  <c:v>34000</c:v>
                </c:pt>
                <c:pt idx="36">
                  <c:v>35000</c:v>
                </c:pt>
                <c:pt idx="37">
                  <c:v>36000</c:v>
                </c:pt>
                <c:pt idx="38">
                  <c:v>37000</c:v>
                </c:pt>
                <c:pt idx="39">
                  <c:v>38000</c:v>
                </c:pt>
                <c:pt idx="40">
                  <c:v>39000</c:v>
                </c:pt>
                <c:pt idx="41">
                  <c:v>40000</c:v>
                </c:pt>
                <c:pt idx="42">
                  <c:v>41000</c:v>
                </c:pt>
                <c:pt idx="43">
                  <c:v>42000</c:v>
                </c:pt>
                <c:pt idx="44">
                  <c:v>43000</c:v>
                </c:pt>
                <c:pt idx="45">
                  <c:v>44000</c:v>
                </c:pt>
                <c:pt idx="46">
                  <c:v>45000</c:v>
                </c:pt>
                <c:pt idx="47">
                  <c:v>46000</c:v>
                </c:pt>
                <c:pt idx="48">
                  <c:v>47000</c:v>
                </c:pt>
                <c:pt idx="49">
                  <c:v>48000</c:v>
                </c:pt>
                <c:pt idx="50">
                  <c:v>49000</c:v>
                </c:pt>
                <c:pt idx="51">
                  <c:v>50000</c:v>
                </c:pt>
              </c:numCache>
            </c:numRef>
          </c:cat>
          <c:val>
            <c:numRef>
              <c:f>[5]Sheet1!$H$1:$H$52</c:f>
              <c:numCache>
                <c:formatCode>General</c:formatCode>
                <c:ptCount val="52"/>
                <c:pt idx="0">
                  <c:v>8</c:v>
                </c:pt>
                <c:pt idx="1">
                  <c:v>1</c:v>
                </c:pt>
                <c:pt idx="2">
                  <c:v>7</c:v>
                </c:pt>
                <c:pt idx="3">
                  <c:v>21</c:v>
                </c:pt>
                <c:pt idx="4">
                  <c:v>42</c:v>
                </c:pt>
                <c:pt idx="5">
                  <c:v>55</c:v>
                </c:pt>
                <c:pt idx="6">
                  <c:v>61</c:v>
                </c:pt>
                <c:pt idx="7">
                  <c:v>67</c:v>
                </c:pt>
                <c:pt idx="8">
                  <c:v>56</c:v>
                </c:pt>
                <c:pt idx="9">
                  <c:v>70</c:v>
                </c:pt>
                <c:pt idx="10">
                  <c:v>61</c:v>
                </c:pt>
                <c:pt idx="11">
                  <c:v>78</c:v>
                </c:pt>
                <c:pt idx="12">
                  <c:v>60</c:v>
                </c:pt>
                <c:pt idx="13">
                  <c:v>66</c:v>
                </c:pt>
                <c:pt idx="14">
                  <c:v>42</c:v>
                </c:pt>
                <c:pt idx="15">
                  <c:v>41</c:v>
                </c:pt>
                <c:pt idx="16">
                  <c:v>31</c:v>
                </c:pt>
                <c:pt idx="17">
                  <c:v>39</c:v>
                </c:pt>
                <c:pt idx="18">
                  <c:v>32</c:v>
                </c:pt>
                <c:pt idx="19">
                  <c:v>30</c:v>
                </c:pt>
                <c:pt idx="20">
                  <c:v>9</c:v>
                </c:pt>
                <c:pt idx="21">
                  <c:v>22</c:v>
                </c:pt>
                <c:pt idx="22">
                  <c:v>17</c:v>
                </c:pt>
                <c:pt idx="23">
                  <c:v>17</c:v>
                </c:pt>
                <c:pt idx="24">
                  <c:v>9</c:v>
                </c:pt>
                <c:pt idx="25">
                  <c:v>12</c:v>
                </c:pt>
                <c:pt idx="26">
                  <c:v>7</c:v>
                </c:pt>
                <c:pt idx="27">
                  <c:v>6</c:v>
                </c:pt>
                <c:pt idx="28">
                  <c:v>5</c:v>
                </c:pt>
                <c:pt idx="29">
                  <c:v>3</c:v>
                </c:pt>
                <c:pt idx="30">
                  <c:v>0</c:v>
                </c:pt>
                <c:pt idx="31">
                  <c:v>3</c:v>
                </c:pt>
                <c:pt idx="32">
                  <c:v>2</c:v>
                </c:pt>
                <c:pt idx="33">
                  <c:v>1</c:v>
                </c:pt>
                <c:pt idx="34">
                  <c:v>3</c:v>
                </c:pt>
                <c:pt idx="35">
                  <c:v>2</c:v>
                </c:pt>
                <c:pt idx="36">
                  <c:v>4</c:v>
                </c:pt>
                <c:pt idx="37">
                  <c:v>1</c:v>
                </c:pt>
                <c:pt idx="38">
                  <c:v>1</c:v>
                </c:pt>
                <c:pt idx="39">
                  <c:v>2</c:v>
                </c:pt>
                <c:pt idx="40">
                  <c:v>1</c:v>
                </c:pt>
                <c:pt idx="41">
                  <c:v>0</c:v>
                </c:pt>
                <c:pt idx="42">
                  <c:v>0</c:v>
                </c:pt>
                <c:pt idx="43">
                  <c:v>1</c:v>
                </c:pt>
                <c:pt idx="44">
                  <c:v>0</c:v>
                </c:pt>
                <c:pt idx="45">
                  <c:v>0</c:v>
                </c:pt>
                <c:pt idx="46">
                  <c:v>1</c:v>
                </c:pt>
                <c:pt idx="47">
                  <c:v>0</c:v>
                </c:pt>
                <c:pt idx="48">
                  <c:v>0</c:v>
                </c:pt>
                <c:pt idx="49">
                  <c:v>0</c:v>
                </c:pt>
                <c:pt idx="50">
                  <c:v>0</c:v>
                </c:pt>
                <c:pt idx="51">
                  <c:v>2</c:v>
                </c:pt>
              </c:numCache>
            </c:numRef>
          </c:val>
        </c:ser>
        <c:shape val="cylinder"/>
        <c:axId val="52131712"/>
        <c:axId val="52133248"/>
        <c:axId val="0"/>
      </c:bar3DChart>
      <c:catAx>
        <c:axId val="52131712"/>
        <c:scaling>
          <c:orientation val="minMax"/>
        </c:scaling>
        <c:delete val="1"/>
        <c:axPos val="b"/>
        <c:numFmt formatCode="General" sourceLinked="1"/>
        <c:majorTickMark val="none"/>
        <c:tickLblPos val="none"/>
        <c:crossAx val="52133248"/>
        <c:crosses val="autoZero"/>
        <c:auto val="1"/>
        <c:lblAlgn val="ctr"/>
        <c:lblOffset val="100"/>
      </c:catAx>
      <c:valAx>
        <c:axId val="52133248"/>
        <c:scaling>
          <c:orientation val="minMax"/>
        </c:scaling>
        <c:axPos val="l"/>
        <c:majorGridlines/>
        <c:numFmt formatCode="General" sourceLinked="1"/>
        <c:majorTickMark val="none"/>
        <c:tickLblPos val="nextTo"/>
        <c:txPr>
          <a:bodyPr/>
          <a:lstStyle/>
          <a:p>
            <a:pPr>
              <a:defRPr sz="1200"/>
            </a:pPr>
            <a:endParaRPr lang="en-US"/>
          </a:p>
        </c:txPr>
        <c:crossAx val="52131712"/>
        <c:crosses val="autoZero"/>
        <c:crossBetween val="between"/>
      </c:valAx>
    </c:plotArea>
    <c:legend>
      <c:legendPos val="r"/>
      <c:layout>
        <c:manualLayout>
          <c:xMode val="edge"/>
          <c:yMode val="edge"/>
          <c:x val="0.70917723286099033"/>
          <c:y val="0.29305470310929027"/>
          <c:w val="0.28809240227480415"/>
          <c:h val="0.31720686367969658"/>
        </c:manualLayout>
      </c:layout>
      <c:txPr>
        <a:bodyPr/>
        <a:lstStyle/>
        <a:p>
          <a:pPr>
            <a:defRPr sz="900"/>
          </a:pPr>
          <a:endParaRPr lang="en-US"/>
        </a:p>
      </c:txPr>
    </c:legend>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CA"/>
  <c:style val="17"/>
  <c:chart>
    <c:title>
      <c:tx>
        <c:rich>
          <a:bodyPr/>
          <a:lstStyle/>
          <a:p>
            <a:pPr>
              <a:defRPr/>
            </a:pPr>
            <a:r>
              <a:rPr lang="en-CA"/>
              <a:t>Quantification of Telomerase Activity by TRAP Assay</a:t>
            </a:r>
          </a:p>
        </c:rich>
      </c:tx>
      <c:layout/>
    </c:title>
    <c:plotArea>
      <c:layout/>
      <c:barChart>
        <c:barDir val="col"/>
        <c:grouping val="clustered"/>
        <c:ser>
          <c:idx val="0"/>
          <c:order val="0"/>
          <c:spPr>
            <a:solidFill>
              <a:schemeClr val="tx1"/>
            </a:solidFill>
          </c:spPr>
          <c:dLbls>
            <c:dLbl>
              <c:idx val="3"/>
              <c:layout/>
              <c:tx>
                <c:rich>
                  <a:bodyPr/>
                  <a:lstStyle/>
                  <a:p>
                    <a:r>
                      <a:rPr lang="en-US" smtClean="0"/>
                      <a:t>26</a:t>
                    </a:r>
                    <a:endParaRPr lang="en-US"/>
                  </a:p>
                </c:rich>
              </c:tx>
              <c:showVal val="1"/>
            </c:dLbl>
            <c:dLbl>
              <c:idx val="6"/>
              <c:layout/>
              <c:tx>
                <c:rich>
                  <a:bodyPr/>
                  <a:lstStyle/>
                  <a:p>
                    <a:r>
                      <a:rPr lang="en-US" smtClean="0"/>
                      <a:t>18</a:t>
                    </a:r>
                    <a:endParaRPr lang="en-US" dirty="0"/>
                  </a:p>
                </c:rich>
              </c:tx>
              <c:showVal val="1"/>
            </c:dLbl>
            <c:dLbl>
              <c:idx val="9"/>
              <c:layout/>
              <c:tx>
                <c:rich>
                  <a:bodyPr/>
                  <a:lstStyle/>
                  <a:p>
                    <a:r>
                      <a:rPr lang="en-US" smtClean="0"/>
                      <a:t>8</a:t>
                    </a:r>
                    <a:endParaRPr lang="en-US" dirty="0"/>
                  </a:p>
                </c:rich>
              </c:tx>
              <c:showVal val="1"/>
            </c:dLbl>
            <c:dLbl>
              <c:idx val="12"/>
              <c:layout/>
              <c:tx>
                <c:rich>
                  <a:bodyPr/>
                  <a:lstStyle/>
                  <a:p>
                    <a:r>
                      <a:rPr lang="en-US" smtClean="0"/>
                      <a:t>6</a:t>
                    </a:r>
                    <a:endParaRPr lang="en-US"/>
                  </a:p>
                </c:rich>
              </c:tx>
              <c:showVal val="1"/>
            </c:dLbl>
            <c:dLbl>
              <c:idx val="15"/>
              <c:layout>
                <c:manualLayout>
                  <c:x val="-5.4547203804389014E-3"/>
                  <c:y val="8.8184877606191925E-2"/>
                </c:manualLayout>
              </c:layout>
              <c:tx>
                <c:rich>
                  <a:bodyPr/>
                  <a:lstStyle/>
                  <a:p>
                    <a:r>
                      <a:rPr lang="en-US" smtClean="0"/>
                      <a:t>0</a:t>
                    </a:r>
                    <a:endParaRPr lang="en-US"/>
                  </a:p>
                </c:rich>
              </c:tx>
              <c:showVal val="1"/>
            </c:dLbl>
            <c:showVal val="1"/>
          </c:dLbls>
          <c:errBars>
            <c:errBarType val="both"/>
            <c:errValType val="cust"/>
            <c:plus>
              <c:numRef>
                <c:f>Sheet1!$F$2:$F$17</c:f>
                <c:numCache>
                  <c:formatCode>General</c:formatCode>
                  <c:ptCount val="16"/>
                  <c:pt idx="0">
                    <c:v>0.47932494606835901</c:v>
                  </c:pt>
                  <c:pt idx="3">
                    <c:v>0.18676592781905871</c:v>
                  </c:pt>
                  <c:pt idx="6">
                    <c:v>5.9831927932204737E-2</c:v>
                  </c:pt>
                  <c:pt idx="9">
                    <c:v>4.1411405246631824E-2</c:v>
                  </c:pt>
                  <c:pt idx="12">
                    <c:v>3.6924165036107924E-2</c:v>
                  </c:pt>
                  <c:pt idx="15">
                    <c:v>6.9345983991350914E-3</c:v>
                  </c:pt>
                </c:numCache>
              </c:numRef>
            </c:plus>
            <c:minus>
              <c:numRef>
                <c:f>Sheet1!$F$2:$F$17</c:f>
                <c:numCache>
                  <c:formatCode>General</c:formatCode>
                  <c:ptCount val="16"/>
                  <c:pt idx="0">
                    <c:v>0.47932494606835901</c:v>
                  </c:pt>
                  <c:pt idx="3">
                    <c:v>0.18676592781905871</c:v>
                  </c:pt>
                  <c:pt idx="6">
                    <c:v>5.9831927932204737E-2</c:v>
                  </c:pt>
                  <c:pt idx="9">
                    <c:v>4.1411405246631824E-2</c:v>
                  </c:pt>
                  <c:pt idx="12">
                    <c:v>3.6924165036107924E-2</c:v>
                  </c:pt>
                  <c:pt idx="15">
                    <c:v>6.9345983991350914E-3</c:v>
                  </c:pt>
                </c:numCache>
              </c:numRef>
            </c:minus>
          </c:errBars>
          <c:cat>
            <c:strRef>
              <c:f>Sheet1!$A$2:$A$19</c:f>
              <c:strCache>
                <c:ptCount val="16"/>
                <c:pt idx="0">
                  <c:v>WT mTERT (1.0:0)</c:v>
                </c:pt>
                <c:pt idx="3">
                  <c:v>1.0:0.5</c:v>
                </c:pt>
                <c:pt idx="6">
                  <c:v>1.0:1.0</c:v>
                </c:pt>
                <c:pt idx="9">
                  <c:v>1.0:1.5</c:v>
                </c:pt>
                <c:pt idx="12">
                  <c:v>1.0:2.0</c:v>
                </c:pt>
                <c:pt idx="15">
                  <c:v>Deletion Variant (0:1.0)</c:v>
                </c:pt>
              </c:strCache>
            </c:strRef>
          </c:cat>
          <c:val>
            <c:numRef>
              <c:f>Sheet1!$G$2:$G$17</c:f>
              <c:numCache>
                <c:formatCode>General</c:formatCode>
                <c:ptCount val="16"/>
                <c:pt idx="0">
                  <c:v>100</c:v>
                </c:pt>
                <c:pt idx="3">
                  <c:v>26.555038056151229</c:v>
                </c:pt>
                <c:pt idx="6">
                  <c:v>18.30707869167675</c:v>
                </c:pt>
                <c:pt idx="9">
                  <c:v>8.7273598563821189</c:v>
                </c:pt>
                <c:pt idx="12">
                  <c:v>6.7492423767122913</c:v>
                </c:pt>
                <c:pt idx="15">
                  <c:v>-5.4827263837567933E-2</c:v>
                </c:pt>
              </c:numCache>
            </c:numRef>
          </c:val>
        </c:ser>
        <c:gapWidth val="0"/>
        <c:axId val="73109504"/>
        <c:axId val="73111424"/>
      </c:barChart>
      <c:catAx>
        <c:axId val="73109504"/>
        <c:scaling>
          <c:orientation val="minMax"/>
        </c:scaling>
        <c:axPos val="b"/>
        <c:title>
          <c:tx>
            <c:rich>
              <a:bodyPr/>
              <a:lstStyle/>
              <a:p>
                <a:pPr>
                  <a:defRPr/>
                </a:pPr>
                <a:r>
                  <a:rPr lang="en-CA" dirty="0"/>
                  <a:t>WT mTERT: Deletion Variant</a:t>
                </a:r>
              </a:p>
              <a:p>
                <a:pPr>
                  <a:defRPr/>
                </a:pPr>
                <a:r>
                  <a:rPr lang="en-CA" dirty="0"/>
                  <a:t>Ratio</a:t>
                </a:r>
              </a:p>
            </c:rich>
          </c:tx>
          <c:layout/>
        </c:title>
        <c:majorTickMark val="none"/>
        <c:tickLblPos val="nextTo"/>
        <c:crossAx val="73111424"/>
        <c:crosses val="autoZero"/>
        <c:auto val="1"/>
        <c:lblAlgn val="ctr"/>
        <c:lblOffset val="100"/>
      </c:catAx>
      <c:valAx>
        <c:axId val="73111424"/>
        <c:scaling>
          <c:orientation val="minMax"/>
        </c:scaling>
        <c:delete val="1"/>
        <c:axPos val="l"/>
        <c:title>
          <c:tx>
            <c:rich>
              <a:bodyPr/>
              <a:lstStyle/>
              <a:p>
                <a:pPr>
                  <a:defRPr/>
                </a:pPr>
                <a:r>
                  <a:rPr lang="en-CA"/>
                  <a:t>% Wildtype Activity</a:t>
                </a:r>
              </a:p>
            </c:rich>
          </c:tx>
          <c:layout/>
        </c:title>
        <c:numFmt formatCode="General" sourceLinked="1"/>
        <c:tickLblPos val="none"/>
        <c:crossAx val="73109504"/>
        <c:crosses val="autoZero"/>
        <c:crossBetween val="between"/>
      </c:valAx>
    </c:plotArea>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CA"/>
  <c:style val="17"/>
  <c:chart>
    <c:title>
      <c:tx>
        <c:rich>
          <a:bodyPr/>
          <a:lstStyle/>
          <a:p>
            <a:pPr>
              <a:defRPr/>
            </a:pPr>
            <a:r>
              <a:rPr lang="en-CA"/>
              <a:t>Quantification of Telomerase Activity by TRAP Assay</a:t>
            </a:r>
          </a:p>
        </c:rich>
      </c:tx>
      <c:layout>
        <c:manualLayout>
          <c:xMode val="edge"/>
          <c:yMode val="edge"/>
          <c:x val="0.15590965817063898"/>
          <c:y val="0.13610322802723171"/>
        </c:manualLayout>
      </c:layout>
    </c:title>
    <c:plotArea>
      <c:layout/>
      <c:barChart>
        <c:barDir val="col"/>
        <c:grouping val="clustered"/>
        <c:ser>
          <c:idx val="0"/>
          <c:order val="0"/>
          <c:spPr>
            <a:solidFill>
              <a:schemeClr val="tx1"/>
            </a:solidFill>
            <a:ln>
              <a:solidFill>
                <a:schemeClr val="tx1"/>
              </a:solidFill>
            </a:ln>
          </c:spPr>
          <c:dLbls>
            <c:dLbl>
              <c:idx val="3"/>
              <c:layout/>
              <c:tx>
                <c:rich>
                  <a:bodyPr/>
                  <a:lstStyle/>
                  <a:p>
                    <a:r>
                      <a:rPr lang="en-US" smtClean="0"/>
                      <a:t>26</a:t>
                    </a:r>
                    <a:endParaRPr lang="en-US"/>
                  </a:p>
                </c:rich>
              </c:tx>
              <c:showVal val="1"/>
            </c:dLbl>
            <c:dLbl>
              <c:idx val="6"/>
              <c:layout/>
              <c:tx>
                <c:rich>
                  <a:bodyPr/>
                  <a:lstStyle/>
                  <a:p>
                    <a:r>
                      <a:rPr lang="en-US" smtClean="0"/>
                      <a:t>18</a:t>
                    </a:r>
                    <a:endParaRPr lang="en-US" dirty="0"/>
                  </a:p>
                </c:rich>
              </c:tx>
              <c:showVal val="1"/>
            </c:dLbl>
            <c:dLbl>
              <c:idx val="9"/>
              <c:layout/>
              <c:tx>
                <c:rich>
                  <a:bodyPr/>
                  <a:lstStyle/>
                  <a:p>
                    <a:r>
                      <a:rPr lang="en-US" smtClean="0"/>
                      <a:t>8</a:t>
                    </a:r>
                    <a:endParaRPr lang="en-US" dirty="0"/>
                  </a:p>
                </c:rich>
              </c:tx>
              <c:showVal val="1"/>
            </c:dLbl>
            <c:dLbl>
              <c:idx val="12"/>
              <c:layout/>
              <c:tx>
                <c:rich>
                  <a:bodyPr/>
                  <a:lstStyle/>
                  <a:p>
                    <a:r>
                      <a:rPr lang="en-US" smtClean="0"/>
                      <a:t>6</a:t>
                    </a:r>
                    <a:endParaRPr lang="en-US"/>
                  </a:p>
                </c:rich>
              </c:tx>
              <c:showVal val="1"/>
            </c:dLbl>
            <c:dLbl>
              <c:idx val="15"/>
              <c:layout>
                <c:manualLayout>
                  <c:x val="-5.4547203804389014E-3"/>
                  <c:y val="8.8184877606191925E-2"/>
                </c:manualLayout>
              </c:layout>
              <c:tx>
                <c:rich>
                  <a:bodyPr/>
                  <a:lstStyle/>
                  <a:p>
                    <a:r>
                      <a:rPr lang="en-US" smtClean="0"/>
                      <a:t>0</a:t>
                    </a:r>
                    <a:endParaRPr lang="en-US"/>
                  </a:p>
                </c:rich>
              </c:tx>
              <c:showVal val="1"/>
            </c:dLbl>
            <c:showVal val="1"/>
          </c:dLbls>
          <c:errBars>
            <c:errBarType val="both"/>
            <c:errValType val="cust"/>
            <c:plus>
              <c:numRef>
                <c:f>Sheet1!$F$2:$F$17</c:f>
                <c:numCache>
                  <c:formatCode>General</c:formatCode>
                  <c:ptCount val="16"/>
                  <c:pt idx="0">
                    <c:v>0.47932494606836035</c:v>
                  </c:pt>
                  <c:pt idx="3">
                    <c:v>0.18676592781905871</c:v>
                  </c:pt>
                  <c:pt idx="6">
                    <c:v>5.9831927932205126E-2</c:v>
                  </c:pt>
                  <c:pt idx="9">
                    <c:v>4.1411405246631824E-2</c:v>
                  </c:pt>
                  <c:pt idx="12">
                    <c:v>3.6924165036107924E-2</c:v>
                  </c:pt>
                  <c:pt idx="15">
                    <c:v>6.9345983991350914E-3</c:v>
                  </c:pt>
                </c:numCache>
              </c:numRef>
            </c:plus>
            <c:minus>
              <c:numRef>
                <c:f>Sheet1!$F$2:$F$17</c:f>
                <c:numCache>
                  <c:formatCode>General</c:formatCode>
                  <c:ptCount val="16"/>
                  <c:pt idx="0">
                    <c:v>0.47932494606836035</c:v>
                  </c:pt>
                  <c:pt idx="3">
                    <c:v>0.18676592781905871</c:v>
                  </c:pt>
                  <c:pt idx="6">
                    <c:v>5.9831927932205126E-2</c:v>
                  </c:pt>
                  <c:pt idx="9">
                    <c:v>4.1411405246631824E-2</c:v>
                  </c:pt>
                  <c:pt idx="12">
                    <c:v>3.6924165036107924E-2</c:v>
                  </c:pt>
                  <c:pt idx="15">
                    <c:v>6.9345983991350914E-3</c:v>
                  </c:pt>
                </c:numCache>
              </c:numRef>
            </c:minus>
          </c:errBars>
          <c:cat>
            <c:strRef>
              <c:f>Sheet1!$A$2:$A$19</c:f>
              <c:strCache>
                <c:ptCount val="16"/>
                <c:pt idx="0">
                  <c:v>WT mTERT (1.0:0)</c:v>
                </c:pt>
                <c:pt idx="3">
                  <c:v>1.0:0.5</c:v>
                </c:pt>
                <c:pt idx="6">
                  <c:v>1.0:1.0</c:v>
                </c:pt>
                <c:pt idx="9">
                  <c:v>1.0:1.5</c:v>
                </c:pt>
                <c:pt idx="12">
                  <c:v>1.0:2.0</c:v>
                </c:pt>
                <c:pt idx="15">
                  <c:v>Deletion Variant (0:1.0)</c:v>
                </c:pt>
              </c:strCache>
            </c:strRef>
          </c:cat>
          <c:val>
            <c:numRef>
              <c:f>Sheet1!$G$2:$G$17</c:f>
              <c:numCache>
                <c:formatCode>General</c:formatCode>
                <c:ptCount val="16"/>
                <c:pt idx="0">
                  <c:v>100</c:v>
                </c:pt>
                <c:pt idx="3">
                  <c:v>26.555038056151229</c:v>
                </c:pt>
                <c:pt idx="6">
                  <c:v>18.307078691676828</c:v>
                </c:pt>
                <c:pt idx="9">
                  <c:v>8.7273598563821206</c:v>
                </c:pt>
                <c:pt idx="12">
                  <c:v>6.7492423767122913</c:v>
                </c:pt>
                <c:pt idx="15">
                  <c:v>-5.4827263837567933E-2</c:v>
                </c:pt>
              </c:numCache>
            </c:numRef>
          </c:val>
        </c:ser>
        <c:gapWidth val="0"/>
        <c:axId val="70685824"/>
        <c:axId val="70687744"/>
      </c:barChart>
      <c:catAx>
        <c:axId val="70685824"/>
        <c:scaling>
          <c:orientation val="minMax"/>
        </c:scaling>
        <c:axPos val="b"/>
        <c:title>
          <c:tx>
            <c:rich>
              <a:bodyPr/>
              <a:lstStyle/>
              <a:p>
                <a:pPr>
                  <a:defRPr/>
                </a:pPr>
                <a:r>
                  <a:rPr lang="en-CA" dirty="0"/>
                  <a:t>WT mTERT: Deletion Variant</a:t>
                </a:r>
              </a:p>
              <a:p>
                <a:pPr>
                  <a:defRPr/>
                </a:pPr>
                <a:r>
                  <a:rPr lang="en-CA" dirty="0"/>
                  <a:t>Ratio</a:t>
                </a:r>
              </a:p>
            </c:rich>
          </c:tx>
          <c:layout/>
        </c:title>
        <c:majorTickMark val="none"/>
        <c:tickLblPos val="nextTo"/>
        <c:txPr>
          <a:bodyPr/>
          <a:lstStyle/>
          <a:p>
            <a:pPr>
              <a:defRPr sz="1000"/>
            </a:pPr>
            <a:endParaRPr lang="en-US"/>
          </a:p>
        </c:txPr>
        <c:crossAx val="70687744"/>
        <c:crosses val="autoZero"/>
        <c:auto val="1"/>
        <c:lblAlgn val="ctr"/>
        <c:lblOffset val="100"/>
      </c:catAx>
      <c:valAx>
        <c:axId val="70687744"/>
        <c:scaling>
          <c:orientation val="minMax"/>
        </c:scaling>
        <c:delete val="1"/>
        <c:axPos val="l"/>
        <c:title>
          <c:tx>
            <c:rich>
              <a:bodyPr/>
              <a:lstStyle/>
              <a:p>
                <a:pPr>
                  <a:defRPr/>
                </a:pPr>
                <a:r>
                  <a:rPr lang="en-CA"/>
                  <a:t>% Wildtype Activity</a:t>
                </a:r>
              </a:p>
            </c:rich>
          </c:tx>
          <c:layout/>
        </c:title>
        <c:numFmt formatCode="General" sourceLinked="1"/>
        <c:tickLblPos val="none"/>
        <c:crossAx val="70685824"/>
        <c:crosses val="autoZero"/>
        <c:crossBetween val="between"/>
      </c:valAx>
    </c:plotArea>
    <c:plotVisOnly val="1"/>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CA"/>
  <c:style val="8"/>
  <c:chart>
    <c:title>
      <c:tx>
        <c:rich>
          <a:bodyPr/>
          <a:lstStyle/>
          <a:p>
            <a:pPr>
              <a:defRPr/>
            </a:pPr>
            <a:r>
              <a:rPr lang="en-CA"/>
              <a:t>Quantification of TERT-DNA Complex</a:t>
            </a:r>
            <a:r>
              <a:rPr lang="en-CA" baseline="0"/>
              <a:t> Binding Affinities</a:t>
            </a:r>
            <a:endParaRPr lang="en-CA"/>
          </a:p>
        </c:rich>
      </c:tx>
      <c:layout/>
    </c:title>
    <c:plotArea>
      <c:layout/>
      <c:barChart>
        <c:barDir val="col"/>
        <c:grouping val="clustered"/>
        <c:ser>
          <c:idx val="0"/>
          <c:order val="0"/>
          <c:spPr>
            <a:solidFill>
              <a:schemeClr val="tx1"/>
            </a:solidFill>
            <a:ln>
              <a:solidFill>
                <a:schemeClr val="tx1"/>
              </a:solidFill>
            </a:ln>
          </c:spPr>
          <c:dLbls>
            <c:dLbl>
              <c:idx val="1"/>
              <c:layout/>
              <c:tx>
                <c:rich>
                  <a:bodyPr/>
                  <a:lstStyle/>
                  <a:p>
                    <a:r>
                      <a:rPr lang="en-US"/>
                      <a:t>126.43</a:t>
                    </a:r>
                  </a:p>
                </c:rich>
              </c:tx>
              <c:showVal val="1"/>
            </c:dLbl>
            <c:dLbl>
              <c:idx val="2"/>
              <c:layout/>
              <c:tx>
                <c:rich>
                  <a:bodyPr/>
                  <a:lstStyle/>
                  <a:p>
                    <a:r>
                      <a:rPr lang="en-US"/>
                      <a:t>83.83</a:t>
                    </a:r>
                  </a:p>
                </c:rich>
              </c:tx>
              <c:showVal val="1"/>
            </c:dLbl>
            <c:showVal val="1"/>
          </c:dLbls>
          <c:cat>
            <c:strRef>
              <c:f>Sheet1!$F$1:$F$3</c:f>
              <c:strCache>
                <c:ptCount val="3"/>
                <c:pt idx="0">
                  <c:v>WT mTERT </c:v>
                </c:pt>
                <c:pt idx="1">
                  <c:v>Insertion Variant</c:v>
                </c:pt>
                <c:pt idx="2">
                  <c:v>Deletion Variant</c:v>
                </c:pt>
              </c:strCache>
            </c:strRef>
          </c:cat>
          <c:val>
            <c:numRef>
              <c:f>Sheet1!$G$1:$G$3</c:f>
              <c:numCache>
                <c:formatCode>General</c:formatCode>
                <c:ptCount val="3"/>
                <c:pt idx="0">
                  <c:v>100</c:v>
                </c:pt>
                <c:pt idx="1">
                  <c:v>126.42978667713651</c:v>
                </c:pt>
                <c:pt idx="2">
                  <c:v>83.827378615363941</c:v>
                </c:pt>
              </c:numCache>
            </c:numRef>
          </c:val>
        </c:ser>
        <c:axId val="74189440"/>
        <c:axId val="74219904"/>
      </c:barChart>
      <c:catAx>
        <c:axId val="74189440"/>
        <c:scaling>
          <c:orientation val="minMax"/>
        </c:scaling>
        <c:axPos val="b"/>
        <c:majorTickMark val="none"/>
        <c:tickLblPos val="nextTo"/>
        <c:crossAx val="74219904"/>
        <c:crosses val="autoZero"/>
        <c:auto val="1"/>
        <c:lblAlgn val="ctr"/>
        <c:lblOffset val="100"/>
      </c:catAx>
      <c:valAx>
        <c:axId val="74219904"/>
        <c:scaling>
          <c:orientation val="minMax"/>
        </c:scaling>
        <c:axPos val="l"/>
        <c:title>
          <c:tx>
            <c:rich>
              <a:bodyPr rot="-5400000" vert="horz"/>
              <a:lstStyle/>
              <a:p>
                <a:pPr>
                  <a:defRPr/>
                </a:pPr>
                <a:r>
                  <a:rPr lang="en-US"/>
                  <a:t>% Wildtype Binding</a:t>
                </a:r>
              </a:p>
            </c:rich>
          </c:tx>
          <c:layout/>
        </c:title>
        <c:numFmt formatCode="General" sourceLinked="1"/>
        <c:majorTickMark val="none"/>
        <c:tickLblPos val="nextTo"/>
        <c:crossAx val="74189440"/>
        <c:crosses val="autoZero"/>
        <c:crossBetween val="between"/>
      </c:valAx>
    </c:plotArea>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CA"/>
  <c:style val="7"/>
  <c:chart>
    <c:title>
      <c:tx>
        <c:rich>
          <a:bodyPr/>
          <a:lstStyle/>
          <a:p>
            <a:pPr>
              <a:defRPr/>
            </a:pPr>
            <a:r>
              <a:rPr lang="en-CA" dirty="0"/>
              <a:t>Quantification of </a:t>
            </a:r>
            <a:r>
              <a:rPr lang="en-CA" dirty="0" smtClean="0"/>
              <a:t>TERT/RNA </a:t>
            </a:r>
            <a:r>
              <a:rPr lang="en-CA" dirty="0"/>
              <a:t>Binding Affinities</a:t>
            </a:r>
          </a:p>
        </c:rich>
      </c:tx>
      <c:layout>
        <c:manualLayout>
          <c:xMode val="edge"/>
          <c:yMode val="edge"/>
          <c:x val="0.22424629043606997"/>
          <c:y val="0"/>
        </c:manualLayout>
      </c:layout>
      <c:overlay val="1"/>
    </c:title>
    <c:plotArea>
      <c:layout/>
      <c:barChart>
        <c:barDir val="col"/>
        <c:grouping val="clustered"/>
        <c:ser>
          <c:idx val="0"/>
          <c:order val="0"/>
          <c:spPr>
            <a:solidFill>
              <a:schemeClr val="tx1"/>
            </a:solidFill>
            <a:ln>
              <a:solidFill>
                <a:schemeClr val="tx1"/>
              </a:solidFill>
            </a:ln>
          </c:spPr>
          <c:dLbls>
            <c:dLbl>
              <c:idx val="0"/>
              <c:layout/>
              <c:tx>
                <c:rich>
                  <a:bodyPr/>
                  <a:lstStyle/>
                  <a:p>
                    <a:r>
                      <a:rPr lang="en-US"/>
                      <a:t>5.75</a:t>
                    </a:r>
                  </a:p>
                </c:rich>
              </c:tx>
              <c:showVal val="1"/>
            </c:dLbl>
            <c:dLbl>
              <c:idx val="2"/>
              <c:layout/>
              <c:tx>
                <c:rich>
                  <a:bodyPr/>
                  <a:lstStyle/>
                  <a:p>
                    <a:r>
                      <a:rPr lang="en-US"/>
                      <a:t>67.10</a:t>
                    </a:r>
                  </a:p>
                </c:rich>
              </c:tx>
              <c:showVal val="1"/>
            </c:dLbl>
            <c:dLbl>
              <c:idx val="3"/>
              <c:layout/>
              <c:tx>
                <c:rich>
                  <a:bodyPr/>
                  <a:lstStyle/>
                  <a:p>
                    <a:r>
                      <a:rPr lang="en-US"/>
                      <a:t>20.24</a:t>
                    </a:r>
                  </a:p>
                </c:rich>
              </c:tx>
              <c:showVal val="1"/>
            </c:dLbl>
            <c:dLbl>
              <c:idx val="4"/>
              <c:layout/>
              <c:tx>
                <c:rich>
                  <a:bodyPr/>
                  <a:lstStyle/>
                  <a:p>
                    <a:r>
                      <a:rPr lang="en-US"/>
                      <a:t>45.76</a:t>
                    </a:r>
                  </a:p>
                </c:rich>
              </c:tx>
              <c:showVal val="1"/>
            </c:dLbl>
            <c:showVal val="1"/>
          </c:dLbls>
          <c:errBars>
            <c:errBarType val="both"/>
            <c:errValType val="percentage"/>
            <c:val val="2"/>
          </c:errBars>
          <c:cat>
            <c:strRef>
              <c:f>'RNA Binding quantification'!$A$7:$A$11</c:f>
              <c:strCache>
                <c:ptCount val="5"/>
                <c:pt idx="0">
                  <c:v>hTERT, hTR (-)</c:v>
                </c:pt>
                <c:pt idx="1">
                  <c:v>hTERT, hTR </c:v>
                </c:pt>
                <c:pt idx="2">
                  <c:v>mTERT, hTR </c:v>
                </c:pt>
                <c:pt idx="3">
                  <c:v>Insertion Variant, hTR </c:v>
                </c:pt>
                <c:pt idx="4">
                  <c:v>Deletion Variant, hTR </c:v>
                </c:pt>
              </c:strCache>
            </c:strRef>
          </c:cat>
          <c:val>
            <c:numRef>
              <c:f>'RNA Binding quantification'!$D$7:$D$11</c:f>
              <c:numCache>
                <c:formatCode>General</c:formatCode>
                <c:ptCount val="5"/>
                <c:pt idx="0">
                  <c:v>5.7477347129999945</c:v>
                </c:pt>
                <c:pt idx="1">
                  <c:v>100</c:v>
                </c:pt>
                <c:pt idx="2">
                  <c:v>67.103997499999949</c:v>
                </c:pt>
                <c:pt idx="3">
                  <c:v>20.24264443999984</c:v>
                </c:pt>
                <c:pt idx="4">
                  <c:v>45.759888650000001</c:v>
                </c:pt>
              </c:numCache>
            </c:numRef>
          </c:val>
        </c:ser>
        <c:dLbls>
          <c:showVal val="1"/>
        </c:dLbls>
        <c:gapWidth val="75"/>
        <c:axId val="74252288"/>
        <c:axId val="74253824"/>
      </c:barChart>
      <c:catAx>
        <c:axId val="74252288"/>
        <c:scaling>
          <c:orientation val="minMax"/>
        </c:scaling>
        <c:delete val="1"/>
        <c:axPos val="b"/>
        <c:majorTickMark val="none"/>
        <c:tickLblPos val="none"/>
        <c:crossAx val="74253824"/>
        <c:crosses val="autoZero"/>
        <c:auto val="1"/>
        <c:lblAlgn val="ctr"/>
        <c:lblOffset val="100"/>
      </c:catAx>
      <c:valAx>
        <c:axId val="74253824"/>
        <c:scaling>
          <c:orientation val="minMax"/>
          <c:max val="120"/>
        </c:scaling>
        <c:axPos val="l"/>
        <c:title>
          <c:tx>
            <c:rich>
              <a:bodyPr rot="-5400000" vert="horz"/>
              <a:lstStyle/>
              <a:p>
                <a:pPr>
                  <a:defRPr sz="1400"/>
                </a:pPr>
                <a:r>
                  <a:rPr lang="en-CA" sz="1400"/>
                  <a:t>% Wildtype Binding</a:t>
                </a:r>
              </a:p>
            </c:rich>
          </c:tx>
          <c:layout/>
        </c:title>
        <c:numFmt formatCode="General" sourceLinked="1"/>
        <c:majorTickMark val="none"/>
        <c:tickLblPos val="nextTo"/>
        <c:crossAx val="74252288"/>
        <c:crosses val="autoZero"/>
        <c:crossBetween val="between"/>
      </c:valAx>
    </c:plotArea>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CA"/>
  <c:chart>
    <c:autoTitleDeleted val="1"/>
    <c:plotArea>
      <c:layout/>
      <c:lineChart>
        <c:grouping val="standard"/>
        <c:ser>
          <c:idx val="0"/>
          <c:order val="0"/>
          <c:tx>
            <c:strRef>
              <c:f>Sheet5!$B$1</c:f>
              <c:strCache>
                <c:ptCount val="1"/>
                <c:pt idx="0">
                  <c:v>Empty Vector 1</c:v>
                </c:pt>
              </c:strCache>
            </c:strRef>
          </c:tx>
          <c:cat>
            <c:numRef>
              <c:f>Sheet5!$A$2:$A$122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Sheet5!$B$2:$B$122</c:f>
              <c:numCache>
                <c:formatCode>General</c:formatCode>
                <c:ptCount val="121"/>
                <c:pt idx="0">
                  <c:v>1</c:v>
                </c:pt>
                <c:pt idx="3">
                  <c:v>4</c:v>
                </c:pt>
                <c:pt idx="7">
                  <c:v>8</c:v>
                </c:pt>
                <c:pt idx="14">
                  <c:v>12</c:v>
                </c:pt>
                <c:pt idx="16">
                  <c:v>16</c:v>
                </c:pt>
                <c:pt idx="19">
                  <c:v>22</c:v>
                </c:pt>
                <c:pt idx="22">
                  <c:v>28</c:v>
                </c:pt>
                <c:pt idx="26">
                  <c:v>34</c:v>
                </c:pt>
                <c:pt idx="28">
                  <c:v>40</c:v>
                </c:pt>
                <c:pt idx="30">
                  <c:v>46</c:v>
                </c:pt>
                <c:pt idx="33">
                  <c:v>52</c:v>
                </c:pt>
                <c:pt idx="35">
                  <c:v>58</c:v>
                </c:pt>
                <c:pt idx="38">
                  <c:v>64</c:v>
                </c:pt>
                <c:pt idx="41">
                  <c:v>70</c:v>
                </c:pt>
                <c:pt idx="44">
                  <c:v>76</c:v>
                </c:pt>
                <c:pt idx="49">
                  <c:v>82</c:v>
                </c:pt>
                <c:pt idx="52">
                  <c:v>88</c:v>
                </c:pt>
                <c:pt idx="55">
                  <c:v>94</c:v>
                </c:pt>
                <c:pt idx="58">
                  <c:v>100</c:v>
                </c:pt>
                <c:pt idx="62">
                  <c:v>106</c:v>
                </c:pt>
                <c:pt idx="65">
                  <c:v>112</c:v>
                </c:pt>
                <c:pt idx="68">
                  <c:v>118</c:v>
                </c:pt>
                <c:pt idx="71">
                  <c:v>124</c:v>
                </c:pt>
                <c:pt idx="74">
                  <c:v>132</c:v>
                </c:pt>
                <c:pt idx="78">
                  <c:v>138</c:v>
                </c:pt>
                <c:pt idx="80">
                  <c:v>144</c:v>
                </c:pt>
                <c:pt idx="82">
                  <c:v>150</c:v>
                </c:pt>
                <c:pt idx="84">
                  <c:v>156</c:v>
                </c:pt>
                <c:pt idx="86">
                  <c:v>162</c:v>
                </c:pt>
                <c:pt idx="89">
                  <c:v>168</c:v>
                </c:pt>
                <c:pt idx="92">
                  <c:v>174</c:v>
                </c:pt>
                <c:pt idx="95">
                  <c:v>180</c:v>
                </c:pt>
                <c:pt idx="98">
                  <c:v>186</c:v>
                </c:pt>
                <c:pt idx="101">
                  <c:v>194</c:v>
                </c:pt>
                <c:pt idx="104">
                  <c:v>200</c:v>
                </c:pt>
                <c:pt idx="107">
                  <c:v>206</c:v>
                </c:pt>
                <c:pt idx="110">
                  <c:v>212</c:v>
                </c:pt>
                <c:pt idx="113">
                  <c:v>218</c:v>
                </c:pt>
                <c:pt idx="116">
                  <c:v>224</c:v>
                </c:pt>
                <c:pt idx="119">
                  <c:v>230</c:v>
                </c:pt>
              </c:numCache>
            </c:numRef>
          </c:val>
        </c:ser>
        <c:ser>
          <c:idx val="1"/>
          <c:order val="1"/>
          <c:tx>
            <c:strRef>
              <c:f>Sheet5!$C$1</c:f>
              <c:strCache>
                <c:ptCount val="1"/>
                <c:pt idx="0">
                  <c:v>Empty Vector 2</c:v>
                </c:pt>
              </c:strCache>
            </c:strRef>
          </c:tx>
          <c:cat>
            <c:numRef>
              <c:f>Sheet5!$A$2:$A$122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Sheet5!$C$2:$C$122</c:f>
              <c:numCache>
                <c:formatCode>General</c:formatCode>
                <c:ptCount val="121"/>
                <c:pt idx="0">
                  <c:v>1</c:v>
                </c:pt>
                <c:pt idx="3">
                  <c:v>4</c:v>
                </c:pt>
                <c:pt idx="7">
                  <c:v>8</c:v>
                </c:pt>
                <c:pt idx="14">
                  <c:v>12</c:v>
                </c:pt>
                <c:pt idx="16">
                  <c:v>16</c:v>
                </c:pt>
                <c:pt idx="19">
                  <c:v>22</c:v>
                </c:pt>
                <c:pt idx="22">
                  <c:v>28</c:v>
                </c:pt>
                <c:pt idx="26">
                  <c:v>34</c:v>
                </c:pt>
                <c:pt idx="28">
                  <c:v>40</c:v>
                </c:pt>
                <c:pt idx="30">
                  <c:v>46</c:v>
                </c:pt>
                <c:pt idx="33">
                  <c:v>52</c:v>
                </c:pt>
                <c:pt idx="35">
                  <c:v>58</c:v>
                </c:pt>
                <c:pt idx="38">
                  <c:v>64</c:v>
                </c:pt>
                <c:pt idx="41">
                  <c:v>70</c:v>
                </c:pt>
                <c:pt idx="44">
                  <c:v>76</c:v>
                </c:pt>
                <c:pt idx="49">
                  <c:v>82</c:v>
                </c:pt>
                <c:pt idx="52">
                  <c:v>88</c:v>
                </c:pt>
                <c:pt idx="55">
                  <c:v>94</c:v>
                </c:pt>
                <c:pt idx="58">
                  <c:v>100</c:v>
                </c:pt>
                <c:pt idx="62">
                  <c:v>106</c:v>
                </c:pt>
                <c:pt idx="65">
                  <c:v>112</c:v>
                </c:pt>
                <c:pt idx="68">
                  <c:v>118</c:v>
                </c:pt>
                <c:pt idx="71">
                  <c:v>124</c:v>
                </c:pt>
                <c:pt idx="74">
                  <c:v>132</c:v>
                </c:pt>
                <c:pt idx="78">
                  <c:v>138</c:v>
                </c:pt>
                <c:pt idx="80">
                  <c:v>144</c:v>
                </c:pt>
                <c:pt idx="82">
                  <c:v>150</c:v>
                </c:pt>
                <c:pt idx="84">
                  <c:v>156</c:v>
                </c:pt>
                <c:pt idx="86">
                  <c:v>162</c:v>
                </c:pt>
                <c:pt idx="89">
                  <c:v>168</c:v>
                </c:pt>
                <c:pt idx="92">
                  <c:v>174</c:v>
                </c:pt>
                <c:pt idx="95">
                  <c:v>180</c:v>
                </c:pt>
                <c:pt idx="98">
                  <c:v>186</c:v>
                </c:pt>
                <c:pt idx="101">
                  <c:v>194</c:v>
                </c:pt>
                <c:pt idx="104">
                  <c:v>200</c:v>
                </c:pt>
                <c:pt idx="107">
                  <c:v>206</c:v>
                </c:pt>
                <c:pt idx="110">
                  <c:v>212</c:v>
                </c:pt>
                <c:pt idx="113">
                  <c:v>218</c:v>
                </c:pt>
                <c:pt idx="116">
                  <c:v>224</c:v>
                </c:pt>
              </c:numCache>
            </c:numRef>
          </c:val>
        </c:ser>
        <c:ser>
          <c:idx val="2"/>
          <c:order val="2"/>
          <c:tx>
            <c:strRef>
              <c:f>Sheet5!$D$1</c:f>
              <c:strCache>
                <c:ptCount val="1"/>
                <c:pt idx="0">
                  <c:v>Wildtype mTERT 1</c:v>
                </c:pt>
              </c:strCache>
            </c:strRef>
          </c:tx>
          <c:cat>
            <c:numRef>
              <c:f>Sheet5!$A$2:$A$122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Sheet5!$D$2:$D$122</c:f>
              <c:numCache>
                <c:formatCode>General</c:formatCode>
                <c:ptCount val="121"/>
                <c:pt idx="0">
                  <c:v>1</c:v>
                </c:pt>
                <c:pt idx="3">
                  <c:v>4</c:v>
                </c:pt>
                <c:pt idx="7">
                  <c:v>8</c:v>
                </c:pt>
                <c:pt idx="14">
                  <c:v>12</c:v>
                </c:pt>
                <c:pt idx="16">
                  <c:v>16</c:v>
                </c:pt>
                <c:pt idx="19">
                  <c:v>22</c:v>
                </c:pt>
                <c:pt idx="22">
                  <c:v>28</c:v>
                </c:pt>
                <c:pt idx="25">
                  <c:v>34</c:v>
                </c:pt>
                <c:pt idx="27">
                  <c:v>40</c:v>
                </c:pt>
                <c:pt idx="30">
                  <c:v>46</c:v>
                </c:pt>
                <c:pt idx="33">
                  <c:v>52</c:v>
                </c:pt>
                <c:pt idx="35">
                  <c:v>58</c:v>
                </c:pt>
                <c:pt idx="38">
                  <c:v>64</c:v>
                </c:pt>
                <c:pt idx="41">
                  <c:v>70</c:v>
                </c:pt>
                <c:pt idx="44">
                  <c:v>76</c:v>
                </c:pt>
                <c:pt idx="47">
                  <c:v>82</c:v>
                </c:pt>
                <c:pt idx="50">
                  <c:v>88</c:v>
                </c:pt>
                <c:pt idx="53">
                  <c:v>94</c:v>
                </c:pt>
                <c:pt idx="56">
                  <c:v>100</c:v>
                </c:pt>
                <c:pt idx="59">
                  <c:v>106</c:v>
                </c:pt>
                <c:pt idx="62">
                  <c:v>112</c:v>
                </c:pt>
                <c:pt idx="64">
                  <c:v>118</c:v>
                </c:pt>
                <c:pt idx="66">
                  <c:v>124</c:v>
                </c:pt>
                <c:pt idx="69">
                  <c:v>130</c:v>
                </c:pt>
                <c:pt idx="72">
                  <c:v>136</c:v>
                </c:pt>
                <c:pt idx="75">
                  <c:v>142</c:v>
                </c:pt>
                <c:pt idx="78">
                  <c:v>148</c:v>
                </c:pt>
                <c:pt idx="81">
                  <c:v>154</c:v>
                </c:pt>
                <c:pt idx="84">
                  <c:v>160</c:v>
                </c:pt>
                <c:pt idx="87">
                  <c:v>166</c:v>
                </c:pt>
                <c:pt idx="90">
                  <c:v>172</c:v>
                </c:pt>
                <c:pt idx="93">
                  <c:v>178</c:v>
                </c:pt>
                <c:pt idx="96">
                  <c:v>184</c:v>
                </c:pt>
                <c:pt idx="99">
                  <c:v>190</c:v>
                </c:pt>
                <c:pt idx="102">
                  <c:v>196</c:v>
                </c:pt>
                <c:pt idx="105">
                  <c:v>200</c:v>
                </c:pt>
                <c:pt idx="108">
                  <c:v>206</c:v>
                </c:pt>
                <c:pt idx="111">
                  <c:v>212</c:v>
                </c:pt>
                <c:pt idx="114">
                  <c:v>218</c:v>
                </c:pt>
                <c:pt idx="117">
                  <c:v>224</c:v>
                </c:pt>
              </c:numCache>
            </c:numRef>
          </c:val>
        </c:ser>
        <c:ser>
          <c:idx val="3"/>
          <c:order val="3"/>
          <c:tx>
            <c:strRef>
              <c:f>Sheet5!$E$1</c:f>
              <c:strCache>
                <c:ptCount val="1"/>
                <c:pt idx="0">
                  <c:v>Wildtype mTERT 2</c:v>
                </c:pt>
              </c:strCache>
            </c:strRef>
          </c:tx>
          <c:cat>
            <c:numRef>
              <c:f>Sheet5!$A$2:$A$122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Sheet5!$E$2:$E$122</c:f>
              <c:numCache>
                <c:formatCode>General</c:formatCode>
                <c:ptCount val="121"/>
                <c:pt idx="0">
                  <c:v>1</c:v>
                </c:pt>
                <c:pt idx="3">
                  <c:v>4</c:v>
                </c:pt>
                <c:pt idx="7">
                  <c:v>8</c:v>
                </c:pt>
                <c:pt idx="14">
                  <c:v>12</c:v>
                </c:pt>
                <c:pt idx="16">
                  <c:v>16</c:v>
                </c:pt>
                <c:pt idx="19">
                  <c:v>22</c:v>
                </c:pt>
                <c:pt idx="22">
                  <c:v>28</c:v>
                </c:pt>
                <c:pt idx="25">
                  <c:v>34</c:v>
                </c:pt>
                <c:pt idx="27">
                  <c:v>40</c:v>
                </c:pt>
                <c:pt idx="30">
                  <c:v>46</c:v>
                </c:pt>
                <c:pt idx="33">
                  <c:v>52</c:v>
                </c:pt>
                <c:pt idx="35">
                  <c:v>58</c:v>
                </c:pt>
                <c:pt idx="38">
                  <c:v>64</c:v>
                </c:pt>
                <c:pt idx="41">
                  <c:v>70</c:v>
                </c:pt>
                <c:pt idx="44">
                  <c:v>76</c:v>
                </c:pt>
                <c:pt idx="47">
                  <c:v>82</c:v>
                </c:pt>
                <c:pt idx="50">
                  <c:v>88</c:v>
                </c:pt>
                <c:pt idx="53">
                  <c:v>94</c:v>
                </c:pt>
                <c:pt idx="56">
                  <c:v>100</c:v>
                </c:pt>
                <c:pt idx="59">
                  <c:v>106</c:v>
                </c:pt>
                <c:pt idx="62">
                  <c:v>112</c:v>
                </c:pt>
                <c:pt idx="64">
                  <c:v>118</c:v>
                </c:pt>
                <c:pt idx="66">
                  <c:v>124</c:v>
                </c:pt>
                <c:pt idx="69">
                  <c:v>130</c:v>
                </c:pt>
                <c:pt idx="72">
                  <c:v>136</c:v>
                </c:pt>
                <c:pt idx="75">
                  <c:v>142</c:v>
                </c:pt>
                <c:pt idx="78">
                  <c:v>148</c:v>
                </c:pt>
                <c:pt idx="81">
                  <c:v>154</c:v>
                </c:pt>
                <c:pt idx="84">
                  <c:v>160</c:v>
                </c:pt>
                <c:pt idx="87">
                  <c:v>166</c:v>
                </c:pt>
                <c:pt idx="90">
                  <c:v>172</c:v>
                </c:pt>
                <c:pt idx="93">
                  <c:v>178</c:v>
                </c:pt>
                <c:pt idx="96">
                  <c:v>184</c:v>
                </c:pt>
                <c:pt idx="99">
                  <c:v>190</c:v>
                </c:pt>
                <c:pt idx="102">
                  <c:v>196</c:v>
                </c:pt>
                <c:pt idx="105">
                  <c:v>200</c:v>
                </c:pt>
                <c:pt idx="108">
                  <c:v>206</c:v>
                </c:pt>
                <c:pt idx="111">
                  <c:v>212</c:v>
                </c:pt>
                <c:pt idx="114">
                  <c:v>218</c:v>
                </c:pt>
                <c:pt idx="117">
                  <c:v>224</c:v>
                </c:pt>
              </c:numCache>
            </c:numRef>
          </c:val>
        </c:ser>
        <c:ser>
          <c:idx val="4"/>
          <c:order val="4"/>
          <c:tx>
            <c:strRef>
              <c:f>Sheet5!$F$1</c:f>
              <c:strCache>
                <c:ptCount val="1"/>
                <c:pt idx="0">
                  <c:v>Insertion 2</c:v>
                </c:pt>
              </c:strCache>
            </c:strRef>
          </c:tx>
          <c:cat>
            <c:numRef>
              <c:f>Sheet5!$A$2:$A$122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Sheet5!$F$2:$F$122</c:f>
              <c:numCache>
                <c:formatCode>General</c:formatCode>
                <c:ptCount val="121"/>
                <c:pt idx="0">
                  <c:v>1</c:v>
                </c:pt>
                <c:pt idx="3">
                  <c:v>4</c:v>
                </c:pt>
                <c:pt idx="7">
                  <c:v>8</c:v>
                </c:pt>
                <c:pt idx="9">
                  <c:v>10</c:v>
                </c:pt>
                <c:pt idx="16">
                  <c:v>16</c:v>
                </c:pt>
                <c:pt idx="19">
                  <c:v>22</c:v>
                </c:pt>
                <c:pt idx="22">
                  <c:v>28</c:v>
                </c:pt>
                <c:pt idx="26">
                  <c:v>34</c:v>
                </c:pt>
                <c:pt idx="30">
                  <c:v>40</c:v>
                </c:pt>
                <c:pt idx="33">
                  <c:v>46</c:v>
                </c:pt>
                <c:pt idx="35">
                  <c:v>52</c:v>
                </c:pt>
                <c:pt idx="38">
                  <c:v>58</c:v>
                </c:pt>
                <c:pt idx="41">
                  <c:v>64</c:v>
                </c:pt>
                <c:pt idx="44">
                  <c:v>70</c:v>
                </c:pt>
                <c:pt idx="49">
                  <c:v>76</c:v>
                </c:pt>
                <c:pt idx="52">
                  <c:v>82</c:v>
                </c:pt>
                <c:pt idx="55">
                  <c:v>88</c:v>
                </c:pt>
                <c:pt idx="58">
                  <c:v>94</c:v>
                </c:pt>
                <c:pt idx="62">
                  <c:v>100</c:v>
                </c:pt>
                <c:pt idx="65">
                  <c:v>106</c:v>
                </c:pt>
                <c:pt idx="68">
                  <c:v>112</c:v>
                </c:pt>
                <c:pt idx="71">
                  <c:v>118</c:v>
                </c:pt>
                <c:pt idx="73">
                  <c:v>126</c:v>
                </c:pt>
                <c:pt idx="77">
                  <c:v>132</c:v>
                </c:pt>
                <c:pt idx="79">
                  <c:v>138</c:v>
                </c:pt>
                <c:pt idx="81">
                  <c:v>144</c:v>
                </c:pt>
                <c:pt idx="84">
                  <c:v>150</c:v>
                </c:pt>
                <c:pt idx="87">
                  <c:v>156</c:v>
                </c:pt>
                <c:pt idx="90">
                  <c:v>162</c:v>
                </c:pt>
                <c:pt idx="93">
                  <c:v>168</c:v>
                </c:pt>
                <c:pt idx="96">
                  <c:v>174</c:v>
                </c:pt>
                <c:pt idx="99">
                  <c:v>170</c:v>
                </c:pt>
                <c:pt idx="102">
                  <c:v>176</c:v>
                </c:pt>
                <c:pt idx="105">
                  <c:v>182</c:v>
                </c:pt>
                <c:pt idx="108">
                  <c:v>188</c:v>
                </c:pt>
                <c:pt idx="111">
                  <c:v>194</c:v>
                </c:pt>
                <c:pt idx="114">
                  <c:v>200</c:v>
                </c:pt>
                <c:pt idx="117">
                  <c:v>206</c:v>
                </c:pt>
              </c:numCache>
            </c:numRef>
          </c:val>
        </c:ser>
        <c:ser>
          <c:idx val="5"/>
          <c:order val="5"/>
          <c:tx>
            <c:strRef>
              <c:f>Sheet5!$G$1</c:f>
              <c:strCache>
                <c:ptCount val="1"/>
                <c:pt idx="0">
                  <c:v>Insertion 8</c:v>
                </c:pt>
              </c:strCache>
            </c:strRef>
          </c:tx>
          <c:cat>
            <c:numRef>
              <c:f>Sheet5!$A$2:$A$122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Sheet5!$G$2:$G$122</c:f>
              <c:numCache>
                <c:formatCode>General</c:formatCode>
                <c:ptCount val="121"/>
                <c:pt idx="0">
                  <c:v>1</c:v>
                </c:pt>
                <c:pt idx="3">
                  <c:v>4</c:v>
                </c:pt>
                <c:pt idx="7">
                  <c:v>8</c:v>
                </c:pt>
                <c:pt idx="9">
                  <c:v>10</c:v>
                </c:pt>
                <c:pt idx="13">
                  <c:v>18</c:v>
                </c:pt>
                <c:pt idx="16">
                  <c:v>24</c:v>
                </c:pt>
                <c:pt idx="19">
                  <c:v>30</c:v>
                </c:pt>
                <c:pt idx="23">
                  <c:v>36</c:v>
                </c:pt>
                <c:pt idx="25">
                  <c:v>42</c:v>
                </c:pt>
                <c:pt idx="28">
                  <c:v>48</c:v>
                </c:pt>
                <c:pt idx="30">
                  <c:v>54</c:v>
                </c:pt>
                <c:pt idx="32">
                  <c:v>60</c:v>
                </c:pt>
                <c:pt idx="35">
                  <c:v>66</c:v>
                </c:pt>
                <c:pt idx="38">
                  <c:v>72</c:v>
                </c:pt>
                <c:pt idx="41">
                  <c:v>78</c:v>
                </c:pt>
                <c:pt idx="44">
                  <c:v>84</c:v>
                </c:pt>
                <c:pt idx="48">
                  <c:v>90</c:v>
                </c:pt>
                <c:pt idx="59">
                  <c:v>96</c:v>
                </c:pt>
                <c:pt idx="62">
                  <c:v>102</c:v>
                </c:pt>
                <c:pt idx="65">
                  <c:v>108</c:v>
                </c:pt>
                <c:pt idx="68">
                  <c:v>114</c:v>
                </c:pt>
                <c:pt idx="70">
                  <c:v>120</c:v>
                </c:pt>
                <c:pt idx="74">
                  <c:v>128</c:v>
                </c:pt>
                <c:pt idx="77">
                  <c:v>134</c:v>
                </c:pt>
                <c:pt idx="80">
                  <c:v>138</c:v>
                </c:pt>
                <c:pt idx="82">
                  <c:v>144</c:v>
                </c:pt>
                <c:pt idx="85">
                  <c:v>150</c:v>
                </c:pt>
                <c:pt idx="88">
                  <c:v>156</c:v>
                </c:pt>
                <c:pt idx="91">
                  <c:v>162</c:v>
                </c:pt>
                <c:pt idx="94">
                  <c:v>168</c:v>
                </c:pt>
                <c:pt idx="97">
                  <c:v>174</c:v>
                </c:pt>
                <c:pt idx="100">
                  <c:v>180</c:v>
                </c:pt>
                <c:pt idx="103">
                  <c:v>186</c:v>
                </c:pt>
                <c:pt idx="106">
                  <c:v>192</c:v>
                </c:pt>
                <c:pt idx="109">
                  <c:v>198</c:v>
                </c:pt>
                <c:pt idx="112">
                  <c:v>204</c:v>
                </c:pt>
                <c:pt idx="115">
                  <c:v>210</c:v>
                </c:pt>
                <c:pt idx="118">
                  <c:v>216</c:v>
                </c:pt>
              </c:numCache>
            </c:numRef>
          </c:val>
        </c:ser>
        <c:ser>
          <c:idx val="6"/>
          <c:order val="6"/>
          <c:tx>
            <c:strRef>
              <c:f>Sheet5!$H$1</c:f>
              <c:strCache>
                <c:ptCount val="1"/>
                <c:pt idx="0">
                  <c:v>Deletion 1</c:v>
                </c:pt>
              </c:strCache>
            </c:strRef>
          </c:tx>
          <c:cat>
            <c:numRef>
              <c:f>Sheet5!$A$2:$A$122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Sheet5!$H$2:$H$122</c:f>
              <c:numCache>
                <c:formatCode>General</c:formatCode>
                <c:ptCount val="121"/>
                <c:pt idx="0">
                  <c:v>1</c:v>
                </c:pt>
                <c:pt idx="3">
                  <c:v>4</c:v>
                </c:pt>
                <c:pt idx="7">
                  <c:v>8</c:v>
                </c:pt>
                <c:pt idx="9">
                  <c:v>10</c:v>
                </c:pt>
                <c:pt idx="12">
                  <c:v>12</c:v>
                </c:pt>
                <c:pt idx="16">
                  <c:v>18</c:v>
                </c:pt>
                <c:pt idx="20">
                  <c:v>24</c:v>
                </c:pt>
                <c:pt idx="22">
                  <c:v>30</c:v>
                </c:pt>
                <c:pt idx="26">
                  <c:v>36</c:v>
                </c:pt>
                <c:pt idx="30">
                  <c:v>42</c:v>
                </c:pt>
                <c:pt idx="33">
                  <c:v>48</c:v>
                </c:pt>
                <c:pt idx="35">
                  <c:v>54</c:v>
                </c:pt>
                <c:pt idx="38">
                  <c:v>60</c:v>
                </c:pt>
                <c:pt idx="42">
                  <c:v>66</c:v>
                </c:pt>
                <c:pt idx="50">
                  <c:v>72</c:v>
                </c:pt>
                <c:pt idx="54">
                  <c:v>78</c:v>
                </c:pt>
                <c:pt idx="58">
                  <c:v>82</c:v>
                </c:pt>
                <c:pt idx="62">
                  <c:v>86</c:v>
                </c:pt>
                <c:pt idx="65">
                  <c:v>94</c:v>
                </c:pt>
                <c:pt idx="68">
                  <c:v>100</c:v>
                </c:pt>
                <c:pt idx="71">
                  <c:v>108</c:v>
                </c:pt>
                <c:pt idx="74">
                  <c:v>114</c:v>
                </c:pt>
                <c:pt idx="78">
                  <c:v>120</c:v>
                </c:pt>
                <c:pt idx="80">
                  <c:v>126</c:v>
                </c:pt>
                <c:pt idx="82">
                  <c:v>132</c:v>
                </c:pt>
                <c:pt idx="84">
                  <c:v>138</c:v>
                </c:pt>
                <c:pt idx="87">
                  <c:v>144</c:v>
                </c:pt>
                <c:pt idx="90">
                  <c:v>150</c:v>
                </c:pt>
                <c:pt idx="93">
                  <c:v>156</c:v>
                </c:pt>
                <c:pt idx="96">
                  <c:v>162</c:v>
                </c:pt>
                <c:pt idx="99">
                  <c:v>168</c:v>
                </c:pt>
                <c:pt idx="102">
                  <c:v>174</c:v>
                </c:pt>
                <c:pt idx="105">
                  <c:v>180</c:v>
                </c:pt>
                <c:pt idx="108">
                  <c:v>186</c:v>
                </c:pt>
                <c:pt idx="111">
                  <c:v>192</c:v>
                </c:pt>
                <c:pt idx="114">
                  <c:v>198</c:v>
                </c:pt>
                <c:pt idx="117">
                  <c:v>204</c:v>
                </c:pt>
              </c:numCache>
            </c:numRef>
          </c:val>
        </c:ser>
        <c:ser>
          <c:idx val="7"/>
          <c:order val="7"/>
          <c:tx>
            <c:strRef>
              <c:f>Sheet5!$I$1</c:f>
              <c:strCache>
                <c:ptCount val="1"/>
                <c:pt idx="0">
                  <c:v>Deletion 9</c:v>
                </c:pt>
              </c:strCache>
            </c:strRef>
          </c:tx>
          <c:cat>
            <c:numRef>
              <c:f>Sheet5!$A$2:$A$122</c:f>
              <c:numCache>
                <c:formatCode>General</c:formatCode>
                <c:ptCount val="1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numCache>
            </c:numRef>
          </c:cat>
          <c:val>
            <c:numRef>
              <c:f>Sheet5!$I$2:$I$122</c:f>
              <c:numCache>
                <c:formatCode>General</c:formatCode>
                <c:ptCount val="121"/>
                <c:pt idx="0">
                  <c:v>1</c:v>
                </c:pt>
                <c:pt idx="3">
                  <c:v>4</c:v>
                </c:pt>
                <c:pt idx="7">
                  <c:v>8</c:v>
                </c:pt>
                <c:pt idx="12">
                  <c:v>10</c:v>
                </c:pt>
                <c:pt idx="16">
                  <c:v>14</c:v>
                </c:pt>
                <c:pt idx="22">
                  <c:v>20</c:v>
                </c:pt>
                <c:pt idx="26">
                  <c:v>26</c:v>
                </c:pt>
                <c:pt idx="30">
                  <c:v>32</c:v>
                </c:pt>
                <c:pt idx="33">
                  <c:v>38</c:v>
                </c:pt>
                <c:pt idx="35">
                  <c:v>44</c:v>
                </c:pt>
                <c:pt idx="43">
                  <c:v>50</c:v>
                </c:pt>
                <c:pt idx="49">
                  <c:v>56</c:v>
                </c:pt>
                <c:pt idx="59">
                  <c:v>62</c:v>
                </c:pt>
                <c:pt idx="64">
                  <c:v>70</c:v>
                </c:pt>
                <c:pt idx="69">
                  <c:v>76</c:v>
                </c:pt>
                <c:pt idx="74">
                  <c:v>84</c:v>
                </c:pt>
                <c:pt idx="78">
                  <c:v>90</c:v>
                </c:pt>
                <c:pt idx="82">
                  <c:v>96</c:v>
                </c:pt>
                <c:pt idx="85">
                  <c:v>102</c:v>
                </c:pt>
                <c:pt idx="88">
                  <c:v>108</c:v>
                </c:pt>
                <c:pt idx="91">
                  <c:v>114</c:v>
                </c:pt>
                <c:pt idx="94">
                  <c:v>120</c:v>
                </c:pt>
                <c:pt idx="97">
                  <c:v>126</c:v>
                </c:pt>
                <c:pt idx="100">
                  <c:v>132</c:v>
                </c:pt>
                <c:pt idx="103">
                  <c:v>138</c:v>
                </c:pt>
                <c:pt idx="106">
                  <c:v>144</c:v>
                </c:pt>
                <c:pt idx="109">
                  <c:v>150</c:v>
                </c:pt>
                <c:pt idx="112">
                  <c:v>156</c:v>
                </c:pt>
                <c:pt idx="115">
                  <c:v>162</c:v>
                </c:pt>
                <c:pt idx="118">
                  <c:v>168</c:v>
                </c:pt>
              </c:numCache>
            </c:numRef>
          </c:val>
        </c:ser>
        <c:marker val="1"/>
        <c:axId val="74132480"/>
        <c:axId val="74163328"/>
      </c:lineChart>
      <c:catAx>
        <c:axId val="74132480"/>
        <c:scaling>
          <c:orientation val="minMax"/>
        </c:scaling>
        <c:axPos val="b"/>
        <c:title>
          <c:tx>
            <c:rich>
              <a:bodyPr/>
              <a:lstStyle/>
              <a:p>
                <a:pPr>
                  <a:defRPr/>
                </a:pPr>
                <a:r>
                  <a:rPr lang="en-US"/>
                  <a:t>Time (Days)</a:t>
                </a:r>
              </a:p>
            </c:rich>
          </c:tx>
          <c:layout/>
        </c:title>
        <c:numFmt formatCode="General" sourceLinked="1"/>
        <c:tickLblPos val="nextTo"/>
        <c:crossAx val="74163328"/>
        <c:crosses val="autoZero"/>
        <c:auto val="1"/>
        <c:lblAlgn val="ctr"/>
        <c:lblOffset val="100"/>
      </c:catAx>
      <c:valAx>
        <c:axId val="74163328"/>
        <c:scaling>
          <c:orientation val="minMax"/>
        </c:scaling>
        <c:axPos val="l"/>
        <c:title>
          <c:tx>
            <c:rich>
              <a:bodyPr rot="-5400000" vert="horz"/>
              <a:lstStyle/>
              <a:p>
                <a:pPr>
                  <a:defRPr/>
                </a:pPr>
                <a:r>
                  <a:rPr lang="en-US"/>
                  <a:t>Culture Growth (Population Doublings)</a:t>
                </a:r>
              </a:p>
            </c:rich>
          </c:tx>
          <c:layout/>
        </c:title>
        <c:numFmt formatCode="General" sourceLinked="1"/>
        <c:tickLblPos val="nextTo"/>
        <c:crossAx val="74132480"/>
        <c:crosses val="autoZero"/>
        <c:crossBetween val="between"/>
      </c:valAx>
    </c:plotArea>
    <c:legend>
      <c:legendPos val="r"/>
      <c:layout/>
    </c:legend>
    <c:plotVisOnly val="1"/>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CA"/>
  <c:chart>
    <c:plotArea>
      <c:layout/>
      <c:barChart>
        <c:barDir val="col"/>
        <c:grouping val="clustered"/>
        <c:ser>
          <c:idx val="0"/>
          <c:order val="0"/>
          <c:tx>
            <c:v>Wildtype mTERT</c:v>
          </c:tx>
          <c:spPr>
            <a:solidFill>
              <a:schemeClr val="tx1"/>
            </a:solidFill>
          </c:spPr>
          <c:cat>
            <c:strRef>
              <c:f>(Sheet2!$L$3,Sheet2!$L$9,Sheet2!$L$15)</c:f>
              <c:strCache>
                <c:ptCount val="3"/>
                <c:pt idx="0">
                  <c:v>Early </c:v>
                </c:pt>
                <c:pt idx="1">
                  <c:v>Middle </c:v>
                </c:pt>
                <c:pt idx="2">
                  <c:v>Late</c:v>
                </c:pt>
              </c:strCache>
            </c:strRef>
          </c:cat>
          <c:val>
            <c:numRef>
              <c:f>(Sheet2!$M$3,Sheet2!$M$9,Sheet2!$M$15)</c:f>
              <c:numCache>
                <c:formatCode>General</c:formatCode>
                <c:ptCount val="3"/>
                <c:pt idx="0">
                  <c:v>100</c:v>
                </c:pt>
                <c:pt idx="1">
                  <c:v>100</c:v>
                </c:pt>
                <c:pt idx="2">
                  <c:v>100</c:v>
                </c:pt>
              </c:numCache>
            </c:numRef>
          </c:val>
        </c:ser>
        <c:ser>
          <c:idx val="1"/>
          <c:order val="1"/>
          <c:tx>
            <c:v>Deletion Clone 9</c:v>
          </c:tx>
          <c:spPr>
            <a:solidFill>
              <a:schemeClr val="bg1"/>
            </a:solidFill>
            <a:ln>
              <a:solidFill>
                <a:schemeClr val="tx1"/>
              </a:solidFill>
            </a:ln>
          </c:spPr>
          <c:errBars>
            <c:errBarType val="both"/>
            <c:errValType val="percentage"/>
            <c:val val="5"/>
          </c:errBars>
          <c:cat>
            <c:strRef>
              <c:f>(Sheet2!$L$3,Sheet2!$L$9,Sheet2!$L$15)</c:f>
              <c:strCache>
                <c:ptCount val="3"/>
                <c:pt idx="0">
                  <c:v>Early </c:v>
                </c:pt>
                <c:pt idx="1">
                  <c:v>Middle </c:v>
                </c:pt>
                <c:pt idx="2">
                  <c:v>Late</c:v>
                </c:pt>
              </c:strCache>
            </c:strRef>
          </c:cat>
          <c:val>
            <c:numRef>
              <c:f>(Sheet2!$N$3,Sheet2!$N$9,Sheet2!$N$15)</c:f>
              <c:numCache>
                <c:formatCode>General</c:formatCode>
                <c:ptCount val="3"/>
                <c:pt idx="0">
                  <c:v>86.469069295882548</c:v>
                </c:pt>
                <c:pt idx="1">
                  <c:v>11.910714797871503</c:v>
                </c:pt>
                <c:pt idx="2">
                  <c:v>7.3659321134749653</c:v>
                </c:pt>
              </c:numCache>
            </c:numRef>
          </c:val>
        </c:ser>
        <c:axId val="74176768"/>
        <c:axId val="74297728"/>
      </c:barChart>
      <c:catAx>
        <c:axId val="74176768"/>
        <c:scaling>
          <c:orientation val="minMax"/>
        </c:scaling>
        <c:axPos val="b"/>
        <c:title>
          <c:tx>
            <c:rich>
              <a:bodyPr/>
              <a:lstStyle/>
              <a:p>
                <a:pPr>
                  <a:defRPr/>
                </a:pPr>
                <a:r>
                  <a:rPr lang="en-US"/>
                  <a:t>Cellular Passage</a:t>
                </a:r>
              </a:p>
            </c:rich>
          </c:tx>
          <c:layout/>
        </c:title>
        <c:tickLblPos val="nextTo"/>
        <c:crossAx val="74297728"/>
        <c:crosses val="autoZero"/>
        <c:auto val="1"/>
        <c:lblAlgn val="ctr"/>
        <c:lblOffset val="100"/>
      </c:catAx>
      <c:valAx>
        <c:axId val="74297728"/>
        <c:scaling>
          <c:orientation val="minMax"/>
        </c:scaling>
        <c:axPos val="l"/>
        <c:title>
          <c:tx>
            <c:rich>
              <a:bodyPr rot="-5400000" vert="horz"/>
              <a:lstStyle/>
              <a:p>
                <a:pPr>
                  <a:defRPr/>
                </a:pPr>
                <a:r>
                  <a:rPr lang="en-US"/>
                  <a:t>% Wildtype Activity</a:t>
                </a:r>
              </a:p>
            </c:rich>
          </c:tx>
          <c:layout/>
        </c:title>
        <c:numFmt formatCode="General" sourceLinked="1"/>
        <c:tickLblPos val="nextTo"/>
        <c:crossAx val="74176768"/>
        <c:crosses val="autoZero"/>
        <c:crossBetween val="between"/>
      </c:valAx>
    </c:plotArea>
    <c:legend>
      <c:legendPos val="r"/>
      <c:layout/>
    </c:legend>
    <c:plotVisOnly val="1"/>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CA"/>
  <c:style val="46"/>
  <c:chart>
    <c:title>
      <c:tx>
        <c:rich>
          <a:bodyPr/>
          <a:lstStyle/>
          <a:p>
            <a:pPr>
              <a:defRPr/>
            </a:pPr>
            <a:r>
              <a:rPr lang="en-US" sz="1800" b="1" i="0" baseline="0">
                <a:solidFill>
                  <a:schemeClr val="bg1"/>
                </a:solidFill>
              </a:rPr>
              <a:t>TRAP activity of hTERT mutants, expressed as percentage of wild-type</a:t>
            </a:r>
          </a:p>
        </c:rich>
      </c:tx>
      <c:layout/>
    </c:title>
    <c:plotArea>
      <c:layout/>
      <c:barChart>
        <c:barDir val="col"/>
        <c:grouping val="clustered"/>
        <c:ser>
          <c:idx val="0"/>
          <c:order val="0"/>
          <c:tx>
            <c:strRef>
              <c:f>Sheet1!$A$4:$A$6</c:f>
              <c:strCache>
                <c:ptCount val="1"/>
                <c:pt idx="0">
                  <c:v>W930F V791Y WT</c:v>
                </c:pt>
              </c:strCache>
            </c:strRef>
          </c:tx>
          <c:errBars>
            <c:errBarType val="both"/>
            <c:errValType val="cust"/>
            <c:plus>
              <c:numRef>
                <c:f>Sheet1!$K$2:$K$6</c:f>
                <c:numCache>
                  <c:formatCode>General</c:formatCode>
                  <c:ptCount val="5"/>
                  <c:pt idx="0">
                    <c:v>13.046479428805904</c:v>
                  </c:pt>
                  <c:pt idx="1">
                    <c:v>0</c:v>
                  </c:pt>
                  <c:pt idx="2">
                    <c:v>7.7843828681589438</c:v>
                  </c:pt>
                  <c:pt idx="3">
                    <c:v>2.2244377343090052</c:v>
                  </c:pt>
                  <c:pt idx="4">
                    <c:v>0</c:v>
                  </c:pt>
                </c:numCache>
              </c:numRef>
            </c:plus>
            <c:minus>
              <c:numRef>
                <c:f>Sheet1!$K$2:$K$6</c:f>
                <c:numCache>
                  <c:formatCode>General</c:formatCode>
                  <c:ptCount val="5"/>
                  <c:pt idx="0">
                    <c:v>13.046479428805904</c:v>
                  </c:pt>
                  <c:pt idx="1">
                    <c:v>0</c:v>
                  </c:pt>
                  <c:pt idx="2">
                    <c:v>7.7843828681589438</c:v>
                  </c:pt>
                  <c:pt idx="3">
                    <c:v>2.2244377343090052</c:v>
                  </c:pt>
                  <c:pt idx="4">
                    <c:v>0</c:v>
                  </c:pt>
                </c:numCache>
              </c:numRef>
            </c:minus>
          </c:errBars>
          <c:cat>
            <c:strRef>
              <c:f>Sheet1!$A$4:$A$6</c:f>
              <c:strCache>
                <c:ptCount val="3"/>
                <c:pt idx="0">
                  <c:v>W930F</c:v>
                </c:pt>
                <c:pt idx="1">
                  <c:v>V791Y</c:v>
                </c:pt>
                <c:pt idx="2">
                  <c:v>WT</c:v>
                </c:pt>
              </c:strCache>
            </c:strRef>
          </c:cat>
          <c:val>
            <c:numRef>
              <c:f>Sheet1!$J$4:$J$6</c:f>
              <c:numCache>
                <c:formatCode>General</c:formatCode>
                <c:ptCount val="3"/>
                <c:pt idx="0">
                  <c:v>56.476617203845244</c:v>
                </c:pt>
                <c:pt idx="1">
                  <c:v>45.051510553320995</c:v>
                </c:pt>
                <c:pt idx="2">
                  <c:v>100</c:v>
                </c:pt>
              </c:numCache>
            </c:numRef>
          </c:val>
        </c:ser>
        <c:gapWidth val="75"/>
        <c:overlap val="-25"/>
        <c:axId val="74500352"/>
        <c:axId val="74514432"/>
      </c:barChart>
      <c:catAx>
        <c:axId val="74500352"/>
        <c:scaling>
          <c:orientation val="minMax"/>
        </c:scaling>
        <c:axPos val="b"/>
        <c:majorTickMark val="none"/>
        <c:tickLblPos val="nextTo"/>
        <c:crossAx val="74514432"/>
        <c:crosses val="autoZero"/>
        <c:auto val="1"/>
        <c:lblAlgn val="ctr"/>
        <c:lblOffset val="100"/>
      </c:catAx>
      <c:valAx>
        <c:axId val="74514432"/>
        <c:scaling>
          <c:orientation val="minMax"/>
        </c:scaling>
        <c:axPos val="l"/>
        <c:majorGridlines/>
        <c:numFmt formatCode="General" sourceLinked="1"/>
        <c:majorTickMark val="none"/>
        <c:tickLblPos val="nextTo"/>
        <c:spPr>
          <a:ln w="9525">
            <a:noFill/>
          </a:ln>
        </c:spPr>
        <c:crossAx val="74500352"/>
        <c:crosses val="autoZero"/>
        <c:crossBetween val="between"/>
      </c:valAx>
    </c:plotArea>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EF71D8-41B9-4BD8-A70C-3D6070E7541E}" type="datetimeFigureOut">
              <a:rPr lang="en-US" smtClean="0"/>
              <a:pPr/>
              <a:t>2/28/2012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A7BD3-798C-4948-8008-289BA1ABC25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7">
              <a:defRPr/>
            </a:pPr>
            <a:r>
              <a:rPr lang="en-CA" dirty="0" smtClean="0"/>
              <a:t>1/50; 1/65; 1/100; 1/200; 1/250; 1/400</a:t>
            </a:r>
            <a:endParaRPr lang="en-US" dirty="0" smtClean="0"/>
          </a:p>
          <a:p>
            <a:endParaRPr lang="en-US" dirty="0"/>
          </a:p>
        </p:txBody>
      </p:sp>
      <p:sp>
        <p:nvSpPr>
          <p:cNvPr id="4" name="Slide Number Placeholder 3"/>
          <p:cNvSpPr>
            <a:spLocks noGrp="1"/>
          </p:cNvSpPr>
          <p:nvPr>
            <p:ph type="sldNum" sz="quarter" idx="10"/>
          </p:nvPr>
        </p:nvSpPr>
        <p:spPr/>
        <p:txBody>
          <a:bodyPr/>
          <a:lstStyle/>
          <a:p>
            <a:fld id="{0CD27936-7DA8-484E-BEF8-BB344857841D}" type="slidenum">
              <a:rPr lang="en-US" smtClean="0"/>
              <a:pPr/>
              <a:t>61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Used first 4 repeats</a:t>
            </a:r>
          </a:p>
          <a:p>
            <a:r>
              <a:rPr lang="en-CA" dirty="0" smtClean="0"/>
              <a:t>Say did it two ways</a:t>
            </a:r>
            <a:endParaRPr lang="en-US" dirty="0" smtClean="0"/>
          </a:p>
          <a:p>
            <a:endParaRPr lang="en-US" dirty="0"/>
          </a:p>
        </p:txBody>
      </p:sp>
      <p:sp>
        <p:nvSpPr>
          <p:cNvPr id="4" name="Slide Number Placeholder 3"/>
          <p:cNvSpPr>
            <a:spLocks noGrp="1"/>
          </p:cNvSpPr>
          <p:nvPr>
            <p:ph type="sldNum" sz="quarter" idx="10"/>
          </p:nvPr>
        </p:nvSpPr>
        <p:spPr/>
        <p:txBody>
          <a:bodyPr/>
          <a:lstStyle/>
          <a:p>
            <a:fld id="{0CD27936-7DA8-484E-BEF8-BB344857841D}" type="slidenum">
              <a:rPr lang="en-US" smtClean="0"/>
              <a:pPr/>
              <a:t>72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Although it has been suggested that APBs are directly implicated in telomere metabolism of ALT cells, their precise role and structure have remained elusive. Here we show that PML bodies in ALT cells associate with chromosome ends forming small, spatially well-defined clusters, containing on average 2–5 telomeres. Using an innovative approach that gently enlarges PML bodies in living cells while retaining their overall organization, we show that this physical enlargement of APBs spatially resolves the single telomeres in the cluster, but does not perturb the potential of the APB to recruit chromosome extremities. We show that telomere clustering in PML bodies is cell-cycle regulated and that unique telomeres within a cluster associate with recombination proteins. Enlargement of APBs induced the accumulation of telomere-telomere recombination intermediates visible on metaphase spreads and connecting </a:t>
            </a:r>
            <a:r>
              <a:rPr lang="en-US" sz="1200" kern="1200" dirty="0" err="1" smtClean="0">
                <a:solidFill>
                  <a:schemeClr val="tx1"/>
                </a:solidFill>
                <a:latin typeface="+mn-lt"/>
                <a:ea typeface="+mn-ea"/>
                <a:cs typeface="+mn-cs"/>
              </a:rPr>
              <a:t>heterologous</a:t>
            </a:r>
            <a:r>
              <a:rPr lang="en-US" sz="1200" kern="1200" dirty="0" smtClean="0">
                <a:solidFill>
                  <a:schemeClr val="tx1"/>
                </a:solidFill>
                <a:latin typeface="+mn-lt"/>
                <a:ea typeface="+mn-ea"/>
                <a:cs typeface="+mn-cs"/>
              </a:rPr>
              <a:t> chromosomes. The strand composition of these recombination intermediates indicated that this recombination is constrained to a narrow time window in the cell cycle following replication. These data provide strong evidence that PML bodies are not only a marker for ALT cells but play a direct role in telomere recombination, both by bringing together chromosome ends and by promoting telomere-telomere interactions between </a:t>
            </a:r>
            <a:r>
              <a:rPr lang="en-US" sz="1200" kern="1200" dirty="0" err="1" smtClean="0">
                <a:solidFill>
                  <a:schemeClr val="tx1"/>
                </a:solidFill>
                <a:latin typeface="+mn-lt"/>
                <a:ea typeface="+mn-ea"/>
                <a:cs typeface="+mn-cs"/>
              </a:rPr>
              <a:t>heterologous</a:t>
            </a:r>
            <a:r>
              <a:rPr lang="en-US" sz="1200" kern="1200" dirty="0" smtClean="0">
                <a:solidFill>
                  <a:schemeClr val="tx1"/>
                </a:solidFill>
                <a:latin typeface="+mn-lt"/>
                <a:ea typeface="+mn-ea"/>
                <a:cs typeface="+mn-cs"/>
              </a:rPr>
              <a:t> chromosomes.</a:t>
            </a:r>
            <a:endParaRPr lang="en-US" dirty="0"/>
          </a:p>
        </p:txBody>
      </p:sp>
      <p:sp>
        <p:nvSpPr>
          <p:cNvPr id="4" name="Slide Number Placeholder 3"/>
          <p:cNvSpPr>
            <a:spLocks noGrp="1"/>
          </p:cNvSpPr>
          <p:nvPr>
            <p:ph type="sldNum" sz="quarter" idx="10"/>
          </p:nvPr>
        </p:nvSpPr>
        <p:spPr/>
        <p:txBody>
          <a:bodyPr/>
          <a:lstStyle/>
          <a:p>
            <a:fld id="{65BDEDAA-6D73-8649-8401-A1A27E238EE4}" type="slidenum">
              <a:rPr lang="en-US" smtClean="0"/>
              <a:pPr/>
              <a:t>77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Promyelocytic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leukaemia</a:t>
            </a:r>
            <a:r>
              <a:rPr lang="en-US" sz="1200" kern="1200" dirty="0" smtClean="0">
                <a:solidFill>
                  <a:schemeClr val="tx1"/>
                </a:solidFill>
                <a:latin typeface="+mn-lt"/>
                <a:ea typeface="+mn-ea"/>
                <a:cs typeface="+mn-cs"/>
              </a:rPr>
              <a:t> nuclear bodies (PML-</a:t>
            </a:r>
            <a:r>
              <a:rPr lang="en-US" sz="1200" kern="1200" dirty="0" err="1" smtClean="0">
                <a:solidFill>
                  <a:schemeClr val="tx1"/>
                </a:solidFill>
                <a:latin typeface="+mn-lt"/>
                <a:ea typeface="+mn-ea"/>
                <a:cs typeface="+mn-cs"/>
              </a:rPr>
              <a:t>NBs</a:t>
            </a:r>
            <a:r>
              <a:rPr lang="en-US" sz="1200" kern="1200" dirty="0" smtClean="0">
                <a:solidFill>
                  <a:schemeClr val="tx1"/>
                </a:solidFill>
                <a:latin typeface="+mn-lt"/>
                <a:ea typeface="+mn-ea"/>
                <a:cs typeface="+mn-cs"/>
              </a:rPr>
              <a:t>) are one of</a:t>
            </a:r>
            <a:r>
              <a:rPr lang="en-US" sz="1200" kern="1200" baseline="300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numerous distinct </a:t>
            </a:r>
            <a:r>
              <a:rPr lang="en-US" sz="1200" kern="1200" baseline="0" dirty="0" err="1" smtClean="0">
                <a:solidFill>
                  <a:schemeClr val="tx1"/>
                </a:solidFill>
                <a:latin typeface="+mn-lt"/>
                <a:ea typeface="+mn-ea"/>
                <a:cs typeface="+mn-cs"/>
              </a:rPr>
              <a:t>subnuclear</a:t>
            </a:r>
            <a:r>
              <a:rPr lang="en-US" sz="1200" kern="1200" baseline="0" dirty="0" smtClean="0">
                <a:solidFill>
                  <a:schemeClr val="tx1"/>
                </a:solidFill>
                <a:latin typeface="+mn-lt"/>
                <a:ea typeface="+mn-ea"/>
                <a:cs typeface="+mn-cs"/>
              </a:rPr>
              <a:t> structures that are thought to</a:t>
            </a:r>
            <a:r>
              <a:rPr lang="en-US" sz="1200" kern="1200" baseline="300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compartmentalize the nucleus. They contain the PML protein and</a:t>
            </a:r>
            <a:r>
              <a:rPr lang="en-US" sz="1200" kern="1200" baseline="300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are associated with various nuclear functions, including transcriptional</a:t>
            </a:r>
            <a:r>
              <a:rPr lang="en-US" sz="1200" kern="1200" baseline="300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regulation, apoptosis and the maintenance of genome stability.</a:t>
            </a:r>
            <a:r>
              <a:rPr lang="en-US" sz="1200" kern="1200" baseline="300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Now, </a:t>
            </a:r>
            <a:r>
              <a:rPr lang="en-US" sz="1200" kern="1200" baseline="0" dirty="0" err="1" smtClean="0">
                <a:solidFill>
                  <a:schemeClr val="tx1"/>
                </a:solidFill>
                <a:latin typeface="+mn-lt"/>
                <a:ea typeface="+mn-ea"/>
                <a:cs typeface="+mn-cs"/>
              </a:rPr>
              <a:t>Stig</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Ove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Bøe</a:t>
            </a:r>
            <a:r>
              <a:rPr lang="en-US" sz="1200" kern="1200" baseline="0" dirty="0" smtClean="0">
                <a:solidFill>
                  <a:schemeClr val="tx1"/>
                </a:solidFill>
                <a:latin typeface="+mn-lt"/>
                <a:ea typeface="+mn-ea"/>
                <a:cs typeface="+mn-cs"/>
              </a:rPr>
              <a:t> and co-authors report that PML-</a:t>
            </a:r>
            <a:r>
              <a:rPr lang="en-US" sz="1200" kern="1200" baseline="0" dirty="0" err="1" smtClean="0">
                <a:solidFill>
                  <a:schemeClr val="tx1"/>
                </a:solidFill>
                <a:latin typeface="+mn-lt"/>
                <a:ea typeface="+mn-ea"/>
                <a:cs typeface="+mn-cs"/>
              </a:rPr>
              <a:t>NBs</a:t>
            </a:r>
            <a:r>
              <a:rPr lang="en-US" sz="1200" kern="1200" baseline="300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are predetermined processing sites for damaged DNA </a:t>
            </a:r>
            <a:endParaRPr lang="en-US" dirty="0"/>
          </a:p>
        </p:txBody>
      </p:sp>
      <p:sp>
        <p:nvSpPr>
          <p:cNvPr id="4" name="Slide Number Placeholder 3"/>
          <p:cNvSpPr>
            <a:spLocks noGrp="1"/>
          </p:cNvSpPr>
          <p:nvPr>
            <p:ph type="sldNum" sz="quarter" idx="10"/>
          </p:nvPr>
        </p:nvSpPr>
        <p:spPr/>
        <p:txBody>
          <a:bodyPr/>
          <a:lstStyle/>
          <a:p>
            <a:fld id="{65BDEDAA-6D73-8649-8401-A1A27E238EE4}" type="slidenum">
              <a:rPr lang="en-US" smtClean="0"/>
              <a:pPr/>
              <a:t>80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3AA30A-2AAE-4AC2-9D45-DB762443E0C6}" type="datetimeFigureOut">
              <a:rPr lang="en-US" smtClean="0"/>
              <a:pPr/>
              <a:t>2/28/2012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73CE2-5210-4788-BC31-E7D7DFCBAEB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3AA30A-2AAE-4AC2-9D45-DB762443E0C6}" type="datetimeFigureOut">
              <a:rPr lang="en-US" smtClean="0"/>
              <a:pPr/>
              <a:t>2/28/2012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73CE2-5210-4788-BC31-E7D7DFCBAEB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3AA30A-2AAE-4AC2-9D45-DB762443E0C6}" type="datetimeFigureOut">
              <a:rPr lang="en-US" smtClean="0"/>
              <a:pPr/>
              <a:t>2/28/2012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73CE2-5210-4788-BC31-E7D7DFCBAEB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3AA30A-2AAE-4AC2-9D45-DB762443E0C6}" type="datetimeFigureOut">
              <a:rPr lang="en-US" smtClean="0"/>
              <a:pPr/>
              <a:t>2/28/2012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73CE2-5210-4788-BC31-E7D7DFCBAEB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3AA30A-2AAE-4AC2-9D45-DB762443E0C6}" type="datetimeFigureOut">
              <a:rPr lang="en-US" smtClean="0"/>
              <a:pPr/>
              <a:t>2/28/2012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73CE2-5210-4788-BC31-E7D7DFCBAEB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3AA30A-2AAE-4AC2-9D45-DB762443E0C6}" type="datetimeFigureOut">
              <a:rPr lang="en-US" smtClean="0"/>
              <a:pPr/>
              <a:t>2/28/2012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73CE2-5210-4788-BC31-E7D7DFCBAEB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3AA30A-2AAE-4AC2-9D45-DB762443E0C6}" type="datetimeFigureOut">
              <a:rPr lang="en-US" smtClean="0"/>
              <a:pPr/>
              <a:t>2/28/2012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F73CE2-5210-4788-BC31-E7D7DFCBAEB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3AA30A-2AAE-4AC2-9D45-DB762443E0C6}" type="datetimeFigureOut">
              <a:rPr lang="en-US" smtClean="0"/>
              <a:pPr/>
              <a:t>2/28/2012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F73CE2-5210-4788-BC31-E7D7DFCBAEB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3AA30A-2AAE-4AC2-9D45-DB762443E0C6}" type="datetimeFigureOut">
              <a:rPr lang="en-US" smtClean="0"/>
              <a:pPr/>
              <a:t>2/28/2012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F73CE2-5210-4788-BC31-E7D7DFCBAEB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3AA30A-2AAE-4AC2-9D45-DB762443E0C6}" type="datetimeFigureOut">
              <a:rPr lang="en-US" smtClean="0"/>
              <a:pPr/>
              <a:t>2/28/2012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73CE2-5210-4788-BC31-E7D7DFCBAEB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3AA30A-2AAE-4AC2-9D45-DB762443E0C6}" type="datetimeFigureOut">
              <a:rPr lang="en-US" smtClean="0"/>
              <a:pPr/>
              <a:t>2/28/2012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73CE2-5210-4788-BC31-E7D7DFCBAEB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AA30A-2AAE-4AC2-9D45-DB762443E0C6}" type="datetimeFigureOut">
              <a:rPr lang="en-US" smtClean="0"/>
              <a:pPr/>
              <a:t>2/28/2012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73CE2-5210-4788-BC31-E7D7DFCBAEB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1.xls"/></Relationships>
</file>

<file path=ppt/slides/_rels/slide19.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Microsoft_Office_Excel_97-2003_Worksheet3.xls"/><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Microsoft_Office_Excel_97-2003_Worksheet5.xls"/><Relationship Id="rId4" Type="http://schemas.openxmlformats.org/officeDocument/2006/relationships/oleObject" Target="../embeddings/Microsoft_Office_Excel_97-2003_Worksheet4.xls"/></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Microsoft_Office_Excel_97-2003_Worksheet6.xls"/><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26.xml.rels><?xml version="1.0" encoding="UTF-8" standalone="yes"?>
<Relationships xmlns="http://schemas.openxmlformats.org/package/2006/relationships"><Relationship Id="rId3" Type="http://schemas.openxmlformats.org/officeDocument/2006/relationships/oleObject" Target="../embeddings/Microsoft_Office_Excel_97-2003_Worksheet7.xls"/><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Microsoft_Office_Excel_97-2003_Worksheet8.xls"/><Relationship Id="rId2" Type="http://schemas.openxmlformats.org/officeDocument/2006/relationships/slideLayout" Target="../slideLayouts/slideLayout7.xml"/><Relationship Id="rId1" Type="http://schemas.openxmlformats.org/officeDocument/2006/relationships/vmlDrawing" Target="../drawings/vmlDrawing8.vml"/></Relationships>
</file>

<file path=ppt/slides/_rels/slide29.xml.rels><?xml version="1.0" encoding="UTF-8" standalone="yes"?>
<Relationships xmlns="http://schemas.openxmlformats.org/package/2006/relationships"><Relationship Id="rId3" Type="http://schemas.openxmlformats.org/officeDocument/2006/relationships/oleObject" Target="../embeddings/Microsoft_Office_Excel_97-2003_Worksheet9.xls"/><Relationship Id="rId2" Type="http://schemas.openxmlformats.org/officeDocument/2006/relationships/slideLayout" Target="../slideLayouts/slideLayout7.xml"/><Relationship Id="rId1" Type="http://schemas.openxmlformats.org/officeDocument/2006/relationships/vmlDrawing" Target="../drawings/vmlDrawing9.v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tiff"/></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6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chart" Target="../charts/chart13.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89.tiff"/><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73.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tiff"/><Relationship Id="rId1" Type="http://schemas.openxmlformats.org/officeDocument/2006/relationships/slideLayout" Target="../slideLayouts/slideLayout2.xml"/><Relationship Id="rId4" Type="http://schemas.openxmlformats.org/officeDocument/2006/relationships/image" Target="../media/image92.tiff"/></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tiff"/><Relationship Id="rId1" Type="http://schemas.openxmlformats.org/officeDocument/2006/relationships/slideLayout" Target="../slideLayouts/slideLayout7.xml"/><Relationship Id="rId5" Type="http://schemas.openxmlformats.org/officeDocument/2006/relationships/chart" Target="../charts/chart21.xml"/><Relationship Id="rId4" Type="http://schemas.openxmlformats.org/officeDocument/2006/relationships/chart" Target="../charts/chart2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3" cstate="print"/>
          <a:srcRect/>
          <a:stretch>
            <a:fillRect/>
          </a:stretch>
        </p:blipFill>
        <p:spPr bwMode="auto">
          <a:xfrm>
            <a:off x="0" y="3200400"/>
            <a:ext cx="9144000" cy="3657600"/>
          </a:xfrm>
          <a:prstGeom prst="rect">
            <a:avLst/>
          </a:prstGeom>
          <a:noFill/>
          <a:ln w="9525">
            <a:noFill/>
            <a:miter lim="800000"/>
            <a:headEnd/>
            <a:tailEnd/>
          </a:ln>
        </p:spPr>
      </p:pic>
      <p:sp>
        <p:nvSpPr>
          <p:cNvPr id="3" name="Rectangle 1"/>
          <p:cNvSpPr txBox="1">
            <a:spLocks/>
          </p:cNvSpPr>
          <p:nvPr/>
        </p:nvSpPr>
        <p:spPr>
          <a:xfrm>
            <a:off x="-214313" y="1659986"/>
            <a:ext cx="9644063" cy="1828800"/>
          </a:xfrm>
          <a:prstGeom prst="rect">
            <a:avLst/>
          </a:prstGeom>
        </p:spPr>
        <p:txBody>
          <a:bodyPr>
            <a:noAutofit/>
          </a:bodyPr>
          <a:lstStyle/>
          <a:p>
            <a:pPr lvl="0" algn="ctr">
              <a:spcBef>
                <a:spcPct val="0"/>
              </a:spcBef>
              <a:defRPr/>
            </a:pPr>
            <a:endParaRPr kumimoji="0" lang="en-US" sz="3600" b="0" i="0" u="none" strike="noStrike" kern="1200" cap="none" spc="0" normalizeH="0" baseline="0" noProof="0" dirty="0">
              <a:ln>
                <a:noFill/>
              </a:ln>
              <a:solidFill>
                <a:schemeClr val="bg1"/>
              </a:solidFill>
              <a:effectLst/>
              <a:uLnTx/>
              <a:uFillTx/>
              <a:latin typeface="+mj-lt"/>
              <a:ea typeface="+mj-ea"/>
              <a:cs typeface="+mj-cs"/>
            </a:endParaRPr>
          </a:p>
        </p:txBody>
      </p:sp>
      <p:grpSp>
        <p:nvGrpSpPr>
          <p:cNvPr id="15" name="Group 14"/>
          <p:cNvGrpSpPr/>
          <p:nvPr/>
        </p:nvGrpSpPr>
        <p:grpSpPr>
          <a:xfrm>
            <a:off x="558800" y="0"/>
            <a:ext cx="8585200" cy="3262918"/>
            <a:chOff x="558800" y="0"/>
            <a:chExt cx="8585200" cy="3262918"/>
          </a:xfrm>
        </p:grpSpPr>
        <p:sp>
          <p:nvSpPr>
            <p:cNvPr id="16" name="Rectangle 16"/>
            <p:cNvSpPr>
              <a:spLocks noChangeArrowheads="1"/>
            </p:cNvSpPr>
            <p:nvPr/>
          </p:nvSpPr>
          <p:spPr bwMode="auto">
            <a:xfrm>
              <a:off x="558800" y="896938"/>
              <a:ext cx="8534400" cy="276225"/>
            </a:xfrm>
            <a:prstGeom prst="rect">
              <a:avLst/>
            </a:prstGeom>
            <a:noFill/>
            <a:ln w="9525">
              <a:noFill/>
              <a:miter lim="800000"/>
              <a:headEnd/>
              <a:tailEnd/>
            </a:ln>
          </p:spPr>
          <p:txBody>
            <a:bodyPr>
              <a:spAutoFit/>
            </a:bodyPr>
            <a:lstStyle/>
            <a:p>
              <a:r>
                <a:rPr lang="fr-FR" sz="1200" dirty="0">
                  <a:latin typeface="Times New Roman" pitchFamily="18" charset="0"/>
                  <a:cs typeface="Times New Roman" pitchFamily="18" charset="0"/>
                </a:rPr>
                <a:t>INSTITUT LADY DAVIS DE RECHERCHES MÉDICALES / LADY DAVIS INSTITUTE FOR MEDICAL RESEARCH</a:t>
              </a:r>
              <a:r>
                <a:rPr lang="en-US" sz="1200" dirty="0">
                  <a:latin typeface="Times New Roman" pitchFamily="18" charset="0"/>
                  <a:cs typeface="Times New Roman" pitchFamily="18" charset="0"/>
                </a:rPr>
                <a:t> </a:t>
              </a:r>
            </a:p>
          </p:txBody>
        </p:sp>
        <p:pic>
          <p:nvPicPr>
            <p:cNvPr id="17" name="Picture 15" descr="Full colour Bilingual_Horizontal.jpg"/>
            <p:cNvPicPr>
              <a:picLocks noChangeAspect="1"/>
            </p:cNvPicPr>
            <p:nvPr/>
          </p:nvPicPr>
          <p:blipFill>
            <a:blip r:embed="rId4" cstate="print"/>
            <a:srcRect/>
            <a:stretch>
              <a:fillRect/>
            </a:stretch>
          </p:blipFill>
          <p:spPr bwMode="auto">
            <a:xfrm>
              <a:off x="630238" y="0"/>
              <a:ext cx="2770187" cy="754063"/>
            </a:xfrm>
            <a:prstGeom prst="rect">
              <a:avLst/>
            </a:prstGeom>
            <a:noFill/>
            <a:ln w="9525">
              <a:noFill/>
              <a:miter lim="800000"/>
              <a:headEnd/>
              <a:tailEnd/>
            </a:ln>
          </p:spPr>
        </p:pic>
        <p:pic>
          <p:nvPicPr>
            <p:cNvPr id="18" name="Picture 16" descr="Logo-Horizontal-Red.tif"/>
            <p:cNvPicPr>
              <a:picLocks noChangeAspect="1"/>
            </p:cNvPicPr>
            <p:nvPr/>
          </p:nvPicPr>
          <p:blipFill>
            <a:blip r:embed="rId5" cstate="print"/>
            <a:srcRect/>
            <a:stretch>
              <a:fillRect/>
            </a:stretch>
          </p:blipFill>
          <p:spPr bwMode="auto">
            <a:xfrm>
              <a:off x="6756400" y="330200"/>
              <a:ext cx="1646238" cy="384175"/>
            </a:xfrm>
            <a:prstGeom prst="rect">
              <a:avLst/>
            </a:prstGeom>
            <a:noFill/>
            <a:ln w="9525">
              <a:noFill/>
              <a:miter lim="800000"/>
              <a:headEnd/>
              <a:tailEnd/>
            </a:ln>
          </p:spPr>
        </p:pic>
        <p:sp>
          <p:nvSpPr>
            <p:cNvPr id="19" name="Rectangle 5"/>
            <p:cNvSpPr>
              <a:spLocks noChangeArrowheads="1"/>
            </p:cNvSpPr>
            <p:nvPr/>
          </p:nvSpPr>
          <p:spPr bwMode="auto">
            <a:xfrm>
              <a:off x="1157681" y="1628775"/>
              <a:ext cx="6090407" cy="1200329"/>
            </a:xfrm>
            <a:prstGeom prst="rect">
              <a:avLst/>
            </a:prstGeom>
            <a:noFill/>
            <a:ln w="9525">
              <a:noFill/>
              <a:miter lim="800000"/>
              <a:headEnd/>
              <a:tailEnd/>
            </a:ln>
          </p:spPr>
          <p:txBody>
            <a:bodyPr wrap="square">
              <a:spAutoFit/>
            </a:bodyPr>
            <a:lstStyle/>
            <a:p>
              <a:r>
                <a:rPr lang="en-US" sz="2400" dirty="0" smtClean="0">
                  <a:latin typeface="Times New Roman" pitchFamily="18" charset="0"/>
                  <a:cs typeface="Times New Roman" pitchFamily="18" charset="0"/>
                </a:rPr>
                <a:t>Cancer and Aging: Two faces of the same coin</a:t>
              </a:r>
            </a:p>
            <a:p>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(4) Telomerase and Telomere Regulation</a:t>
              </a:r>
              <a:endParaRPr lang="en-US" sz="2400" dirty="0">
                <a:latin typeface="Times New Roman" pitchFamily="18" charset="0"/>
                <a:cs typeface="Times New Roman" pitchFamily="18" charset="0"/>
              </a:endParaRPr>
            </a:p>
          </p:txBody>
        </p:sp>
        <p:grpSp>
          <p:nvGrpSpPr>
            <p:cNvPr id="20" name="Group 19"/>
            <p:cNvGrpSpPr/>
            <p:nvPr/>
          </p:nvGrpSpPr>
          <p:grpSpPr>
            <a:xfrm>
              <a:off x="7308304" y="1196752"/>
              <a:ext cx="1835696" cy="2066166"/>
              <a:chOff x="7308304" y="1196752"/>
              <a:chExt cx="1835696" cy="2066166"/>
            </a:xfrm>
          </p:grpSpPr>
          <p:graphicFrame>
            <p:nvGraphicFramePr>
              <p:cNvPr id="21" name="Object 3"/>
              <p:cNvGraphicFramePr>
                <a:graphicFrameLocks noChangeAspect="1"/>
              </p:cNvGraphicFramePr>
              <p:nvPr/>
            </p:nvGraphicFramePr>
            <p:xfrm>
              <a:off x="7728942" y="1554510"/>
              <a:ext cx="657225" cy="1152525"/>
            </p:xfrm>
            <a:graphic>
              <a:graphicData uri="http://schemas.openxmlformats.org/presentationml/2006/ole">
                <p:oleObj spid="_x0000_s59396" name="CorelPhotoPaint.Image.6" r:id="rId6" imgW="1025316" imgH="1800948" progId="">
                  <p:embed/>
                </p:oleObj>
              </a:graphicData>
            </a:graphic>
          </p:graphicFrame>
          <p:sp>
            <p:nvSpPr>
              <p:cNvPr id="22" name="Rectangle 15"/>
              <p:cNvSpPr>
                <a:spLocks noChangeArrowheads="1"/>
              </p:cNvSpPr>
              <p:nvPr/>
            </p:nvSpPr>
            <p:spPr bwMode="auto">
              <a:xfrm>
                <a:off x="7308304" y="1196752"/>
                <a:ext cx="1835696" cy="400110"/>
              </a:xfrm>
              <a:prstGeom prst="rect">
                <a:avLst/>
              </a:prstGeom>
              <a:noFill/>
              <a:ln w="9525">
                <a:noFill/>
                <a:miter lim="800000"/>
                <a:headEnd/>
                <a:tailEnd/>
              </a:ln>
            </p:spPr>
            <p:txBody>
              <a:bodyPr wrap="square">
                <a:spAutoFit/>
              </a:bodyPr>
              <a:lstStyle/>
              <a:p>
                <a:r>
                  <a:rPr lang="fr-FR" sz="1000" b="1" i="1" dirty="0">
                    <a:latin typeface="Times New Roman" pitchFamily="18" charset="0"/>
                    <a:cs typeface="Times New Roman" pitchFamily="18" charset="0"/>
                  </a:rPr>
                  <a:t>Centre </a:t>
                </a:r>
                <a:r>
                  <a:rPr lang="fr-FR" sz="1000" b="1" i="1" dirty="0" smtClean="0">
                    <a:latin typeface="Times New Roman" pitchFamily="18" charset="0"/>
                    <a:cs typeface="Times New Roman" pitchFamily="18" charset="0"/>
                  </a:rPr>
                  <a:t>Bloomfield </a:t>
                </a:r>
                <a:r>
                  <a:rPr lang="fr-FR" sz="1000" b="1" i="1" dirty="0">
                    <a:latin typeface="Times New Roman" pitchFamily="18" charset="0"/>
                    <a:cs typeface="Times New Roman" pitchFamily="18" charset="0"/>
                  </a:rPr>
                  <a:t>de </a:t>
                </a:r>
                <a:endParaRPr lang="fr-FR" sz="1000" b="1" i="1" dirty="0" smtClean="0">
                  <a:latin typeface="Times New Roman" pitchFamily="18" charset="0"/>
                  <a:cs typeface="Times New Roman" pitchFamily="18" charset="0"/>
                </a:endParaRPr>
              </a:p>
              <a:p>
                <a:r>
                  <a:rPr lang="fr-FR" sz="1000" b="1" i="1" dirty="0" smtClean="0">
                    <a:latin typeface="Times New Roman" pitchFamily="18" charset="0"/>
                    <a:cs typeface="Times New Roman" pitchFamily="18" charset="0"/>
                  </a:rPr>
                  <a:t>recherche </a:t>
                </a:r>
                <a:r>
                  <a:rPr lang="fr-FR" sz="1000" b="1" i="1" dirty="0">
                    <a:latin typeface="Times New Roman" pitchFamily="18" charset="0"/>
                    <a:cs typeface="Times New Roman" pitchFamily="18" charset="0"/>
                  </a:rPr>
                  <a:t>sur le vieillissement</a:t>
                </a:r>
                <a:endParaRPr lang="en-US" sz="1000" dirty="0">
                  <a:latin typeface="Times New Roman" pitchFamily="18" charset="0"/>
                  <a:cs typeface="Times New Roman" pitchFamily="18" charset="0"/>
                </a:endParaRPr>
              </a:p>
            </p:txBody>
          </p:sp>
          <p:sp>
            <p:nvSpPr>
              <p:cNvPr id="23" name="Rectangle 16"/>
              <p:cNvSpPr>
                <a:spLocks noChangeArrowheads="1"/>
              </p:cNvSpPr>
              <p:nvPr/>
            </p:nvSpPr>
            <p:spPr bwMode="auto">
              <a:xfrm>
                <a:off x="7452320" y="2708920"/>
                <a:ext cx="1475656" cy="553998"/>
              </a:xfrm>
              <a:prstGeom prst="rect">
                <a:avLst/>
              </a:prstGeom>
              <a:noFill/>
              <a:ln w="9525">
                <a:noFill/>
                <a:miter lim="800000"/>
                <a:headEnd/>
                <a:tailEnd/>
              </a:ln>
            </p:spPr>
            <p:txBody>
              <a:bodyPr wrap="square">
                <a:spAutoFit/>
              </a:bodyPr>
              <a:lstStyle/>
              <a:p>
                <a:r>
                  <a:rPr lang="en-US" sz="1000" b="1" i="1" dirty="0" smtClean="0">
                    <a:latin typeface="Times New Roman" pitchFamily="18" charset="0"/>
                    <a:cs typeface="Times New Roman" pitchFamily="18" charset="0"/>
                  </a:rPr>
                  <a:t>The </a:t>
                </a:r>
                <a:r>
                  <a:rPr lang="en-US" sz="1000" b="1" i="1" dirty="0">
                    <a:latin typeface="Times New Roman" pitchFamily="18" charset="0"/>
                    <a:cs typeface="Times New Roman" pitchFamily="18" charset="0"/>
                  </a:rPr>
                  <a:t>Bloomfield Centre </a:t>
                </a:r>
                <a:endParaRPr lang="en-US" sz="1000" b="1" i="1" dirty="0" smtClean="0">
                  <a:latin typeface="Times New Roman" pitchFamily="18" charset="0"/>
                  <a:cs typeface="Times New Roman" pitchFamily="18" charset="0"/>
                </a:endParaRPr>
              </a:p>
              <a:p>
                <a:r>
                  <a:rPr lang="en-US" sz="1000" b="1" i="1" dirty="0" smtClean="0">
                    <a:latin typeface="Times New Roman" pitchFamily="18" charset="0"/>
                    <a:cs typeface="Times New Roman" pitchFamily="18" charset="0"/>
                  </a:rPr>
                  <a:t>for </a:t>
                </a:r>
                <a:r>
                  <a:rPr lang="en-US" sz="1000" b="1" i="1" dirty="0">
                    <a:latin typeface="Times New Roman" pitchFamily="18" charset="0"/>
                    <a:cs typeface="Times New Roman" pitchFamily="18" charset="0"/>
                  </a:rPr>
                  <a:t>Research in Aging</a:t>
                </a:r>
                <a:r>
                  <a:rPr lang="en-US" sz="1000" b="1" dirty="0">
                    <a:latin typeface="Times New Roman" pitchFamily="18" charset="0"/>
                    <a:cs typeface="Times New Roman" pitchFamily="18" charset="0"/>
                  </a:rPr>
                  <a:t/>
                </a:r>
                <a:br>
                  <a:rPr lang="en-US" sz="1000" b="1" dirty="0">
                    <a:latin typeface="Times New Roman" pitchFamily="18" charset="0"/>
                    <a:cs typeface="Times New Roman" pitchFamily="18" charset="0"/>
                  </a:rPr>
                </a:br>
                <a:endParaRPr lang="en-US" sz="1000" dirty="0">
                  <a:latin typeface="Times New Roman" pitchFamily="18" charset="0"/>
                  <a:cs typeface="Times New Roman" pitchFamily="18" charset="0"/>
                </a:endParaRPr>
              </a:p>
            </p:txBody>
          </p:sp>
        </p:gr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94691" y="331387"/>
            <a:ext cx="7489825" cy="2277547"/>
          </a:xfrm>
          <a:prstGeom prst="rect">
            <a:avLst/>
          </a:prstGeom>
          <a:noFill/>
          <a:ln w="9525">
            <a:noFill/>
            <a:miter lim="800000"/>
            <a:headEnd/>
            <a:tailEnd/>
          </a:ln>
          <a:effectLst/>
        </p:spPr>
        <p:txBody>
          <a:bodyPr>
            <a:spAutoFit/>
          </a:bodyPr>
          <a:lstStyle/>
          <a:p>
            <a:pPr algn="ctr">
              <a:defRPr/>
            </a:pPr>
            <a:r>
              <a:rPr lang="en-US" sz="2800" dirty="0" smtClean="0">
                <a:solidFill>
                  <a:srgbClr val="0070C0"/>
                </a:solidFill>
                <a:latin typeface="+mj-lt"/>
              </a:rPr>
              <a:t>Unique characteristics of telomerase and telomeres as potential anti-cancer targets</a:t>
            </a:r>
            <a:endParaRPr lang="en-US" sz="2800" dirty="0">
              <a:solidFill>
                <a:srgbClr val="0070C0"/>
              </a:solidFill>
              <a:latin typeface="+mj-lt"/>
            </a:endParaRPr>
          </a:p>
          <a:p>
            <a:pPr>
              <a:defRPr/>
            </a:pPr>
            <a:endParaRPr lang="en-US" sz="2000" dirty="0">
              <a:solidFill>
                <a:srgbClr val="FF8D3E"/>
              </a:solidFill>
              <a:latin typeface="+mj-lt"/>
            </a:endParaRPr>
          </a:p>
          <a:p>
            <a:pPr>
              <a:defRPr/>
            </a:pPr>
            <a:endParaRPr lang="en-US" dirty="0">
              <a:solidFill>
                <a:srgbClr val="FF8D3E"/>
              </a:solidFill>
              <a:latin typeface="+mj-lt"/>
            </a:endParaRPr>
          </a:p>
          <a:p>
            <a:pPr>
              <a:defRPr/>
            </a:pPr>
            <a:endParaRPr lang="en-US" sz="2400" dirty="0">
              <a:solidFill>
                <a:srgbClr val="FF8D3E"/>
              </a:solidFill>
              <a:latin typeface="+mj-lt"/>
            </a:endParaRPr>
          </a:p>
          <a:p>
            <a:pPr>
              <a:defRPr/>
            </a:pPr>
            <a:endParaRPr lang="en-US" sz="2400" dirty="0">
              <a:solidFill>
                <a:srgbClr val="FF8D3E"/>
              </a:solidFill>
              <a:latin typeface="+mj-lt"/>
            </a:endParaRPr>
          </a:p>
        </p:txBody>
      </p:sp>
      <p:sp>
        <p:nvSpPr>
          <p:cNvPr id="4" name="Text Box 5"/>
          <p:cNvSpPr txBox="1">
            <a:spLocks noChangeArrowheads="1"/>
          </p:cNvSpPr>
          <p:nvPr/>
        </p:nvSpPr>
        <p:spPr bwMode="auto">
          <a:xfrm>
            <a:off x="447675" y="5457825"/>
            <a:ext cx="184150" cy="457200"/>
          </a:xfrm>
          <a:prstGeom prst="rect">
            <a:avLst/>
          </a:prstGeom>
          <a:noFill/>
          <a:ln w="9525">
            <a:noFill/>
            <a:miter lim="800000"/>
            <a:headEnd/>
            <a:tailEnd/>
          </a:ln>
          <a:effectLst/>
        </p:spPr>
        <p:txBody>
          <a:bodyPr wrap="none">
            <a:spAutoFit/>
          </a:bodyPr>
          <a:lstStyle/>
          <a:p>
            <a:pPr>
              <a:defRPr/>
            </a:pPr>
            <a:endParaRPr lang="en-CA" sz="2400">
              <a:solidFill>
                <a:srgbClr val="FF8D3E"/>
              </a:solidFill>
              <a:latin typeface="+mj-lt"/>
            </a:endParaRPr>
          </a:p>
        </p:txBody>
      </p:sp>
      <p:pic>
        <p:nvPicPr>
          <p:cNvPr id="6" name="Picture 9" descr="Copy of IMG_0227"/>
          <p:cNvPicPr>
            <a:picLocks noChangeAspect="1" noChangeArrowheads="1"/>
          </p:cNvPicPr>
          <p:nvPr/>
        </p:nvPicPr>
        <p:blipFill>
          <a:blip r:embed="rId2" cstate="print"/>
          <a:srcRect r="14409"/>
          <a:stretch>
            <a:fillRect/>
          </a:stretch>
        </p:blipFill>
        <p:spPr bwMode="auto">
          <a:xfrm>
            <a:off x="5356985" y="1375211"/>
            <a:ext cx="1088204" cy="1228187"/>
          </a:xfrm>
          <a:prstGeom prst="rect">
            <a:avLst/>
          </a:prstGeom>
          <a:noFill/>
          <a:ln w="9525">
            <a:noFill/>
            <a:miter lim="800000"/>
            <a:headEnd/>
            <a:tailEnd/>
          </a:ln>
        </p:spPr>
      </p:pic>
      <p:sp>
        <p:nvSpPr>
          <p:cNvPr id="7" name="Text Box 10"/>
          <p:cNvSpPr txBox="1">
            <a:spLocks noChangeArrowheads="1"/>
          </p:cNvSpPr>
          <p:nvPr/>
        </p:nvSpPr>
        <p:spPr bwMode="auto">
          <a:xfrm>
            <a:off x="4857752" y="2643182"/>
            <a:ext cx="3178884" cy="769441"/>
          </a:xfrm>
          <a:prstGeom prst="rect">
            <a:avLst/>
          </a:prstGeom>
          <a:noFill/>
          <a:ln w="9525">
            <a:noFill/>
            <a:miter lim="800000"/>
            <a:headEnd/>
            <a:tailEnd/>
          </a:ln>
          <a:effectLst/>
        </p:spPr>
        <p:txBody>
          <a:bodyPr wrap="none">
            <a:spAutoFit/>
          </a:bodyPr>
          <a:lstStyle/>
          <a:p>
            <a:pPr>
              <a:defRPr/>
            </a:pPr>
            <a:r>
              <a:rPr lang="en-CA" sz="1600" u="sng" dirty="0">
                <a:solidFill>
                  <a:schemeClr val="accent1"/>
                </a:solidFill>
                <a:latin typeface="+mn-lt"/>
              </a:rPr>
              <a:t>Shusen </a:t>
            </a:r>
            <a:r>
              <a:rPr lang="en-CA" sz="1600" u="sng" dirty="0" smtClean="0">
                <a:solidFill>
                  <a:schemeClr val="accent1"/>
                </a:solidFill>
                <a:latin typeface="+mn-lt"/>
              </a:rPr>
              <a:t>Zhu and Sanjida </a:t>
            </a:r>
            <a:r>
              <a:rPr lang="en-CA" sz="1600" u="sng" dirty="0" err="1" smtClean="0">
                <a:solidFill>
                  <a:schemeClr val="accent1"/>
                </a:solidFill>
                <a:latin typeface="+mn-lt"/>
              </a:rPr>
              <a:t>Khondacker</a:t>
            </a:r>
            <a:endParaRPr lang="en-CA" sz="1600" u="sng" dirty="0">
              <a:solidFill>
                <a:schemeClr val="accent1"/>
              </a:solidFill>
              <a:latin typeface="+mn-lt"/>
            </a:endParaRPr>
          </a:p>
          <a:p>
            <a:pPr>
              <a:defRPr/>
            </a:pPr>
            <a:r>
              <a:rPr lang="en-US" sz="1400" dirty="0" smtClean="0">
                <a:latin typeface="+mn-lt"/>
              </a:rPr>
              <a:t>Human and mouse telomerase </a:t>
            </a:r>
            <a:r>
              <a:rPr lang="en-US" sz="1400" dirty="0">
                <a:latin typeface="+mn-lt"/>
              </a:rPr>
              <a:t>spliced</a:t>
            </a:r>
          </a:p>
          <a:p>
            <a:pPr>
              <a:defRPr/>
            </a:pPr>
            <a:r>
              <a:rPr lang="en-US" sz="1400" dirty="0">
                <a:latin typeface="+mn-lt"/>
              </a:rPr>
              <a:t>variants</a:t>
            </a:r>
          </a:p>
        </p:txBody>
      </p:sp>
      <p:sp>
        <p:nvSpPr>
          <p:cNvPr id="8" name="Text Box 11"/>
          <p:cNvSpPr txBox="1">
            <a:spLocks noChangeArrowheads="1"/>
          </p:cNvSpPr>
          <p:nvPr/>
        </p:nvSpPr>
        <p:spPr bwMode="auto">
          <a:xfrm>
            <a:off x="4418095" y="5533713"/>
            <a:ext cx="4713791" cy="769441"/>
          </a:xfrm>
          <a:prstGeom prst="rect">
            <a:avLst/>
          </a:prstGeom>
          <a:noFill/>
          <a:ln w="9525">
            <a:noFill/>
            <a:miter lim="800000"/>
            <a:headEnd/>
            <a:tailEnd/>
          </a:ln>
          <a:effectLst/>
        </p:spPr>
        <p:txBody>
          <a:bodyPr wrap="none">
            <a:spAutoFit/>
          </a:bodyPr>
          <a:lstStyle/>
          <a:p>
            <a:pPr>
              <a:defRPr/>
            </a:pPr>
            <a:r>
              <a:rPr lang="en-CA" sz="1600" u="sng" dirty="0">
                <a:solidFill>
                  <a:schemeClr val="accent1"/>
                </a:solidFill>
                <a:latin typeface="+mn-lt"/>
              </a:rPr>
              <a:t>May </a:t>
            </a:r>
            <a:r>
              <a:rPr lang="en-CA" sz="1600" u="sng" dirty="0" smtClean="0">
                <a:solidFill>
                  <a:schemeClr val="accent1"/>
                </a:solidFill>
                <a:latin typeface="+mn-lt"/>
              </a:rPr>
              <a:t>Shawi, Johanna Mancini, Shusen Zhu, </a:t>
            </a:r>
            <a:r>
              <a:rPr lang="en-CA" sz="1600" u="sng" dirty="0" smtClean="0">
                <a:latin typeface="+mn-lt"/>
              </a:rPr>
              <a:t>Ricky Kwan</a:t>
            </a:r>
            <a:endParaRPr lang="en-CA" sz="1600" u="sng" dirty="0">
              <a:latin typeface="+mn-lt"/>
            </a:endParaRPr>
          </a:p>
          <a:p>
            <a:pPr>
              <a:defRPr/>
            </a:pPr>
            <a:r>
              <a:rPr lang="en-US" sz="1400" dirty="0" smtClean="0">
                <a:latin typeface="+mn-lt"/>
              </a:rPr>
              <a:t>Human and mouse telomerase-associated</a:t>
            </a:r>
            <a:endParaRPr lang="en-US" sz="1400" dirty="0">
              <a:latin typeface="+mn-lt"/>
            </a:endParaRPr>
          </a:p>
          <a:p>
            <a:pPr>
              <a:defRPr/>
            </a:pPr>
            <a:r>
              <a:rPr lang="en-US" sz="1400" dirty="0">
                <a:latin typeface="+mn-lt"/>
              </a:rPr>
              <a:t>proteins</a:t>
            </a:r>
          </a:p>
        </p:txBody>
      </p:sp>
      <p:sp>
        <p:nvSpPr>
          <p:cNvPr id="9" name="Text Box 13"/>
          <p:cNvSpPr txBox="1">
            <a:spLocks noChangeArrowheads="1"/>
          </p:cNvSpPr>
          <p:nvPr/>
        </p:nvSpPr>
        <p:spPr bwMode="auto">
          <a:xfrm>
            <a:off x="1529426" y="3018544"/>
            <a:ext cx="2829509" cy="769441"/>
          </a:xfrm>
          <a:prstGeom prst="rect">
            <a:avLst/>
          </a:prstGeom>
          <a:noFill/>
          <a:ln w="9525">
            <a:noFill/>
            <a:miter lim="800000"/>
            <a:headEnd/>
            <a:tailEnd/>
          </a:ln>
          <a:effectLst/>
        </p:spPr>
        <p:txBody>
          <a:bodyPr wrap="square">
            <a:spAutoFit/>
          </a:bodyPr>
          <a:lstStyle/>
          <a:p>
            <a:pPr algn="ctr">
              <a:defRPr/>
            </a:pPr>
            <a:r>
              <a:rPr lang="en-CA" sz="1600" u="sng" dirty="0">
                <a:solidFill>
                  <a:schemeClr val="accent1"/>
                </a:solidFill>
                <a:latin typeface="+mn-lt"/>
              </a:rPr>
              <a:t>Yasmin D’Souza </a:t>
            </a:r>
          </a:p>
          <a:p>
            <a:pPr>
              <a:defRPr/>
            </a:pPr>
            <a:r>
              <a:rPr lang="en-CA" sz="1400" dirty="0">
                <a:latin typeface="+mn-lt"/>
              </a:rPr>
              <a:t>Contribution of telomerase </a:t>
            </a:r>
          </a:p>
          <a:p>
            <a:pPr>
              <a:defRPr/>
            </a:pPr>
            <a:r>
              <a:rPr lang="en-CA" sz="1400" dirty="0" err="1">
                <a:latin typeface="+mn-lt"/>
              </a:rPr>
              <a:t>processivity</a:t>
            </a:r>
            <a:r>
              <a:rPr lang="en-CA" sz="1400" dirty="0">
                <a:latin typeface="+mn-lt"/>
              </a:rPr>
              <a:t> to telomere </a:t>
            </a:r>
            <a:r>
              <a:rPr lang="en-CA" sz="1400" dirty="0" smtClean="0">
                <a:latin typeface="+mn-lt"/>
              </a:rPr>
              <a:t>function</a:t>
            </a:r>
            <a:endParaRPr lang="en-US" dirty="0">
              <a:latin typeface="+mn-lt"/>
            </a:endParaRPr>
          </a:p>
        </p:txBody>
      </p:sp>
      <p:sp>
        <p:nvSpPr>
          <p:cNvPr id="12" name="Text Box 13"/>
          <p:cNvSpPr txBox="1">
            <a:spLocks noChangeArrowheads="1"/>
          </p:cNvSpPr>
          <p:nvPr/>
        </p:nvSpPr>
        <p:spPr bwMode="auto">
          <a:xfrm>
            <a:off x="1592405" y="5426764"/>
            <a:ext cx="2267672" cy="984885"/>
          </a:xfrm>
          <a:prstGeom prst="rect">
            <a:avLst/>
          </a:prstGeom>
          <a:noFill/>
          <a:ln w="9525">
            <a:noFill/>
            <a:miter lim="800000"/>
            <a:headEnd/>
            <a:tailEnd/>
          </a:ln>
          <a:effectLst/>
        </p:spPr>
        <p:txBody>
          <a:bodyPr wrap="none">
            <a:spAutoFit/>
          </a:bodyPr>
          <a:lstStyle/>
          <a:p>
            <a:pPr algn="ctr">
              <a:defRPr/>
            </a:pPr>
            <a:r>
              <a:rPr lang="en-CA" sz="1600" u="sng" dirty="0" smtClean="0">
                <a:latin typeface="+mn-lt"/>
              </a:rPr>
              <a:t>Josephine Chu</a:t>
            </a:r>
          </a:p>
          <a:p>
            <a:pPr>
              <a:defRPr/>
            </a:pPr>
            <a:r>
              <a:rPr lang="en-CA" sz="1400" dirty="0" smtClean="0">
                <a:latin typeface="+mn-lt"/>
              </a:rPr>
              <a:t>Role of unique ‘insertion</a:t>
            </a:r>
          </a:p>
          <a:p>
            <a:pPr>
              <a:defRPr/>
            </a:pPr>
            <a:r>
              <a:rPr lang="en-CA" sz="1400" dirty="0" smtClean="0">
                <a:latin typeface="+mn-lt"/>
              </a:rPr>
              <a:t>in fingers motif’ in </a:t>
            </a:r>
            <a:r>
              <a:rPr lang="en-CA" sz="1400" dirty="0">
                <a:latin typeface="+mn-lt"/>
              </a:rPr>
              <a:t>telomere </a:t>
            </a:r>
          </a:p>
          <a:p>
            <a:pPr>
              <a:defRPr/>
            </a:pPr>
            <a:r>
              <a:rPr lang="en-CA" sz="1400" dirty="0">
                <a:latin typeface="+mn-lt"/>
              </a:rPr>
              <a:t>function</a:t>
            </a:r>
            <a:endParaRPr lang="en-US" dirty="0">
              <a:latin typeface="+mn-lt"/>
            </a:endParaRPr>
          </a:p>
        </p:txBody>
      </p:sp>
      <p:pic>
        <p:nvPicPr>
          <p:cNvPr id="14" name="Picture 13" descr="SANJIDA.jpg"/>
          <p:cNvPicPr>
            <a:picLocks noChangeAspect="1"/>
          </p:cNvPicPr>
          <p:nvPr/>
        </p:nvPicPr>
        <p:blipFill>
          <a:blip r:embed="rId3" cstate="print"/>
          <a:srcRect l="13884" b="36860"/>
          <a:stretch>
            <a:fillRect/>
          </a:stretch>
        </p:blipFill>
        <p:spPr>
          <a:xfrm>
            <a:off x="6684889" y="1376039"/>
            <a:ext cx="1014010" cy="1210898"/>
          </a:xfrm>
          <a:prstGeom prst="rect">
            <a:avLst/>
          </a:prstGeom>
        </p:spPr>
      </p:pic>
      <p:pic>
        <p:nvPicPr>
          <p:cNvPr id="16" name="Picture 9" descr="Copy of IMG_0227"/>
          <p:cNvPicPr>
            <a:picLocks noChangeAspect="1" noChangeArrowheads="1"/>
          </p:cNvPicPr>
          <p:nvPr/>
        </p:nvPicPr>
        <p:blipFill>
          <a:blip r:embed="rId2" cstate="print"/>
          <a:srcRect r="17928"/>
          <a:stretch>
            <a:fillRect/>
          </a:stretch>
        </p:blipFill>
        <p:spPr bwMode="auto">
          <a:xfrm>
            <a:off x="6703411" y="4243527"/>
            <a:ext cx="1096818" cy="1290982"/>
          </a:xfrm>
          <a:prstGeom prst="rect">
            <a:avLst/>
          </a:prstGeom>
          <a:noFill/>
          <a:ln w="9525">
            <a:noFill/>
            <a:miter lim="800000"/>
            <a:headEnd/>
            <a:tailEnd/>
          </a:ln>
        </p:spPr>
      </p:pic>
      <p:pic>
        <p:nvPicPr>
          <p:cNvPr id="17" name="Picture 3"/>
          <p:cNvPicPr>
            <a:picLocks noChangeAspect="1" noChangeArrowheads="1"/>
          </p:cNvPicPr>
          <p:nvPr/>
        </p:nvPicPr>
        <p:blipFill>
          <a:blip r:embed="rId4" cstate="print"/>
          <a:srcRect l="44187" t="30583" r="17842" b="39927"/>
          <a:stretch>
            <a:fillRect/>
          </a:stretch>
        </p:blipFill>
        <p:spPr bwMode="auto">
          <a:xfrm>
            <a:off x="2308195" y="1500334"/>
            <a:ext cx="1224555" cy="1423786"/>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srcRect l="47093" t="28853" r="18387" b="43356"/>
          <a:stretch>
            <a:fillRect/>
          </a:stretch>
        </p:blipFill>
        <p:spPr bwMode="auto">
          <a:xfrm>
            <a:off x="5607323" y="4245011"/>
            <a:ext cx="1079526" cy="1301099"/>
          </a:xfrm>
          <a:prstGeom prst="rect">
            <a:avLst/>
          </a:prstGeom>
          <a:noFill/>
          <a:ln w="9525">
            <a:noFill/>
            <a:miter lim="800000"/>
            <a:headEnd/>
            <a:tailEnd/>
          </a:ln>
        </p:spPr>
      </p:pic>
      <p:pic>
        <p:nvPicPr>
          <p:cNvPr id="119809" name="Picture 1"/>
          <p:cNvPicPr>
            <a:picLocks noChangeAspect="1" noChangeArrowheads="1"/>
          </p:cNvPicPr>
          <p:nvPr/>
        </p:nvPicPr>
        <p:blipFill>
          <a:blip r:embed="rId6" cstate="print"/>
          <a:srcRect l="49455" t="28034" r="18932" b="45874"/>
          <a:stretch>
            <a:fillRect/>
          </a:stretch>
        </p:blipFill>
        <p:spPr bwMode="auto">
          <a:xfrm>
            <a:off x="4536096" y="4243539"/>
            <a:ext cx="1050406" cy="1297904"/>
          </a:xfrm>
          <a:prstGeom prst="rect">
            <a:avLst/>
          </a:prstGeom>
          <a:noFill/>
          <a:ln w="9525">
            <a:noFill/>
            <a:miter lim="800000"/>
            <a:headEnd/>
            <a:tailEnd/>
          </a:ln>
        </p:spPr>
      </p:pic>
      <p:pic>
        <p:nvPicPr>
          <p:cNvPr id="119810" name="Picture 2"/>
          <p:cNvPicPr>
            <a:picLocks noChangeAspect="1" noChangeArrowheads="1"/>
          </p:cNvPicPr>
          <p:nvPr/>
        </p:nvPicPr>
        <p:blipFill>
          <a:blip r:embed="rId7" cstate="print"/>
          <a:srcRect l="47456" t="28610" r="20931" b="44934"/>
          <a:stretch>
            <a:fillRect/>
          </a:stretch>
        </p:blipFill>
        <p:spPr bwMode="auto">
          <a:xfrm>
            <a:off x="2228306" y="3879552"/>
            <a:ext cx="1189430" cy="1490188"/>
          </a:xfrm>
          <a:prstGeom prst="rect">
            <a:avLst/>
          </a:prstGeom>
          <a:noFill/>
          <a:ln w="9525">
            <a:noFill/>
            <a:miter lim="800000"/>
            <a:headEnd/>
            <a:tailEnd/>
          </a:ln>
        </p:spPr>
      </p:pic>
      <p:pic>
        <p:nvPicPr>
          <p:cNvPr id="15" name="Picture 14" descr="Me.jpg"/>
          <p:cNvPicPr>
            <a:picLocks noChangeAspect="1"/>
          </p:cNvPicPr>
          <p:nvPr/>
        </p:nvPicPr>
        <p:blipFill>
          <a:blip r:embed="rId8" cstate="print"/>
          <a:srcRect l="10832" r="35289" b="39132"/>
          <a:stretch>
            <a:fillRect/>
          </a:stretch>
        </p:blipFill>
        <p:spPr>
          <a:xfrm>
            <a:off x="7759824" y="4244882"/>
            <a:ext cx="946850" cy="1280997"/>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500065" y="2349995"/>
            <a:ext cx="8135935" cy="936625"/>
            <a:chOff x="295" y="754"/>
            <a:chExt cx="5125" cy="590"/>
          </a:xfrm>
        </p:grpSpPr>
        <p:sp>
          <p:nvSpPr>
            <p:cNvPr id="3" name="Rectangle 6"/>
            <p:cNvSpPr>
              <a:spLocks noChangeArrowheads="1"/>
            </p:cNvSpPr>
            <p:nvPr/>
          </p:nvSpPr>
          <p:spPr bwMode="auto">
            <a:xfrm>
              <a:off x="295" y="754"/>
              <a:ext cx="5125" cy="590"/>
            </a:xfrm>
            <a:prstGeom prst="rect">
              <a:avLst/>
            </a:prstGeom>
            <a:noFill/>
            <a:ln w="28575">
              <a:noFill/>
              <a:miter lim="800000"/>
              <a:headEnd/>
              <a:tailEnd/>
            </a:ln>
            <a:effectLst/>
          </p:spPr>
          <p:txBody>
            <a:bodyPr wrap="none" anchor="ctr"/>
            <a:lstStyle/>
            <a:p>
              <a:pPr>
                <a:defRPr/>
              </a:pPr>
              <a:endParaRPr lang="en-US" b="1">
                <a:solidFill>
                  <a:srgbClr val="FF8D3E"/>
                </a:solidFill>
                <a:effectLst>
                  <a:outerShdw blurRad="38100" dist="38100" dir="2700000" algn="tl">
                    <a:srgbClr val="000000">
                      <a:alpha val="43137"/>
                    </a:srgbClr>
                  </a:outerShdw>
                </a:effectLst>
                <a:latin typeface="+mj-lt"/>
              </a:endParaRPr>
            </a:p>
          </p:txBody>
        </p:sp>
        <p:sp>
          <p:nvSpPr>
            <p:cNvPr id="4" name="Text Box 4"/>
            <p:cNvSpPr txBox="1">
              <a:spLocks noChangeArrowheads="1"/>
            </p:cNvSpPr>
            <p:nvPr/>
          </p:nvSpPr>
          <p:spPr bwMode="auto">
            <a:xfrm>
              <a:off x="599" y="796"/>
              <a:ext cx="116" cy="250"/>
            </a:xfrm>
            <a:prstGeom prst="rect">
              <a:avLst/>
            </a:prstGeom>
            <a:noFill/>
            <a:ln w="9525">
              <a:noFill/>
              <a:miter lim="800000"/>
              <a:headEnd/>
              <a:tailEnd/>
            </a:ln>
            <a:effectLst/>
          </p:spPr>
          <p:txBody>
            <a:bodyPr wrap="none">
              <a:spAutoFit/>
            </a:bodyPr>
            <a:lstStyle/>
            <a:p>
              <a:pPr>
                <a:defRPr/>
              </a:pPr>
              <a:endParaRPr lang="en-CA" sz="2000" b="1">
                <a:solidFill>
                  <a:srgbClr val="FF8D3E"/>
                </a:solidFill>
                <a:effectLst>
                  <a:outerShdw blurRad="38100" dist="38100" dir="2700000" algn="tl">
                    <a:srgbClr val="000000">
                      <a:alpha val="43137"/>
                    </a:srgbClr>
                  </a:outerShdw>
                </a:effectLst>
                <a:latin typeface="+mj-lt"/>
              </a:endParaRPr>
            </a:p>
          </p:txBody>
        </p:sp>
        <p:sp>
          <p:nvSpPr>
            <p:cNvPr id="5" name="Text Box 5"/>
            <p:cNvSpPr txBox="1">
              <a:spLocks noChangeArrowheads="1"/>
            </p:cNvSpPr>
            <p:nvPr/>
          </p:nvSpPr>
          <p:spPr bwMode="auto">
            <a:xfrm>
              <a:off x="535" y="839"/>
              <a:ext cx="4419" cy="446"/>
            </a:xfrm>
            <a:prstGeom prst="rect">
              <a:avLst/>
            </a:prstGeom>
            <a:noFill/>
            <a:ln w="9525">
              <a:noFill/>
              <a:miter lim="800000"/>
              <a:headEnd/>
              <a:tailEnd/>
            </a:ln>
            <a:effectLst/>
          </p:spPr>
          <p:txBody>
            <a:bodyPr wrap="none">
              <a:spAutoFit/>
            </a:bodyPr>
            <a:lstStyle/>
            <a:p>
              <a:pPr algn="ctr"/>
              <a:r>
                <a:rPr lang="en-CA" sz="2000" b="1" dirty="0" smtClean="0">
                  <a:solidFill>
                    <a:schemeClr val="accent1"/>
                  </a:solidFill>
                  <a:effectLst>
                    <a:outerShdw blurRad="38100" dist="38100" dir="2700000" algn="tl">
                      <a:srgbClr val="000000">
                        <a:alpha val="43137"/>
                      </a:srgbClr>
                    </a:outerShdw>
                  </a:effectLst>
                </a:rPr>
                <a:t>The Role of Alternatively-Spliced INS3 and INS4 </a:t>
              </a:r>
              <a:r>
                <a:rPr lang="en-CA" sz="2000" b="1" dirty="0" err="1" smtClean="0">
                  <a:solidFill>
                    <a:schemeClr val="accent1"/>
                  </a:solidFill>
                  <a:effectLst>
                    <a:outerShdw blurRad="38100" dist="38100" dir="2700000" algn="tl">
                      <a:srgbClr val="000000">
                        <a:alpha val="43137"/>
                      </a:srgbClr>
                    </a:outerShdw>
                  </a:effectLst>
                </a:rPr>
                <a:t>hTERT</a:t>
              </a:r>
              <a:r>
                <a:rPr lang="en-CA" sz="2000" b="1" dirty="0" smtClean="0">
                  <a:solidFill>
                    <a:schemeClr val="accent1"/>
                  </a:solidFill>
                  <a:effectLst>
                    <a:outerShdw blurRad="38100" dist="38100" dir="2700000" algn="tl">
                      <a:srgbClr val="000000">
                        <a:alpha val="43137"/>
                      </a:srgbClr>
                    </a:outerShdw>
                  </a:effectLst>
                </a:rPr>
                <a:t> mRNAs in </a:t>
              </a:r>
            </a:p>
            <a:p>
              <a:pPr algn="ctr"/>
              <a:r>
                <a:rPr lang="en-CA" sz="2000" b="1" dirty="0" smtClean="0">
                  <a:solidFill>
                    <a:schemeClr val="accent1"/>
                  </a:solidFill>
                  <a:effectLst>
                    <a:outerShdw blurRad="38100" dist="38100" dir="2700000" algn="tl">
                      <a:srgbClr val="000000">
                        <a:alpha val="43137"/>
                      </a:srgbClr>
                    </a:outerShdw>
                  </a:effectLst>
                </a:rPr>
                <a:t>Telomerase Function</a:t>
              </a:r>
              <a:endParaRPr lang="en-US" sz="2000" b="1" dirty="0">
                <a:solidFill>
                  <a:schemeClr val="accent1"/>
                </a:solidFill>
                <a:effectLst>
                  <a:outerShdw blurRad="38100" dist="38100" dir="2700000" algn="tl">
                    <a:srgbClr val="000000">
                      <a:alpha val="43137"/>
                    </a:srgbClr>
                  </a:outerShdw>
                </a:effectLst>
              </a:endParaRPr>
            </a:p>
          </p:txBody>
        </p:sp>
      </p:grpSp>
      <p:sp>
        <p:nvSpPr>
          <p:cNvPr id="6" name="Rectangle 5"/>
          <p:cNvSpPr/>
          <p:nvPr/>
        </p:nvSpPr>
        <p:spPr>
          <a:xfrm>
            <a:off x="571500" y="2349995"/>
            <a:ext cx="7715250" cy="10715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9" descr="Copy of IMG_0227"/>
          <p:cNvPicPr>
            <a:picLocks noChangeAspect="1" noChangeArrowheads="1"/>
          </p:cNvPicPr>
          <p:nvPr/>
        </p:nvPicPr>
        <p:blipFill>
          <a:blip r:embed="rId2" cstate="print"/>
          <a:srcRect r="14409"/>
          <a:stretch>
            <a:fillRect/>
          </a:stretch>
        </p:blipFill>
        <p:spPr bwMode="auto">
          <a:xfrm>
            <a:off x="484540" y="513063"/>
            <a:ext cx="1088204" cy="1228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5"/>
          <p:cNvPicPr>
            <a:picLocks noChangeAspect="1" noChangeArrowheads="1"/>
          </p:cNvPicPr>
          <p:nvPr/>
        </p:nvPicPr>
        <p:blipFill>
          <a:blip r:embed="rId2" cstate="print"/>
          <a:srcRect/>
          <a:stretch>
            <a:fillRect/>
          </a:stretch>
        </p:blipFill>
        <p:spPr bwMode="auto">
          <a:xfrm>
            <a:off x="1322772" y="1192320"/>
            <a:ext cx="6624638" cy="4910137"/>
          </a:xfrm>
          <a:prstGeom prst="rect">
            <a:avLst/>
          </a:prstGeom>
          <a:noFill/>
          <a:ln w="9525">
            <a:noFill/>
            <a:miter lim="800000"/>
            <a:headEnd/>
            <a:tailEnd/>
          </a:ln>
        </p:spPr>
      </p:pic>
      <p:sp>
        <p:nvSpPr>
          <p:cNvPr id="3" name="Rectangle 2"/>
          <p:cNvSpPr/>
          <p:nvPr/>
        </p:nvSpPr>
        <p:spPr>
          <a:xfrm>
            <a:off x="1242874" y="5504155"/>
            <a:ext cx="6702641" cy="301841"/>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217714" y="4679975"/>
            <a:ext cx="6702641" cy="301841"/>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85421" y="185082"/>
            <a:ext cx="7128769" cy="954107"/>
          </a:xfrm>
          <a:prstGeom prst="rect">
            <a:avLst/>
          </a:prstGeom>
        </p:spPr>
        <p:txBody>
          <a:bodyPr wrap="square">
            <a:spAutoFit/>
          </a:bodyPr>
          <a:lstStyle/>
          <a:p>
            <a:pPr algn="ctr"/>
            <a:r>
              <a:rPr lang="en-CA" altLang="zh-CN" sz="2800" dirty="0" smtClean="0">
                <a:solidFill>
                  <a:srgbClr val="0070C0"/>
                </a:solidFill>
                <a:ea typeface="宋体" pitchFamily="2" charset="-122"/>
              </a:rPr>
              <a:t>Genomic organization and alternatively spliced sites of the </a:t>
            </a:r>
            <a:r>
              <a:rPr lang="en-CA" altLang="zh-CN" sz="2800" i="1" dirty="0" err="1" smtClean="0">
                <a:solidFill>
                  <a:srgbClr val="0070C0"/>
                </a:solidFill>
                <a:ea typeface="宋体" pitchFamily="2" charset="-122"/>
              </a:rPr>
              <a:t>hTERT</a:t>
            </a:r>
            <a:r>
              <a:rPr lang="en-CA" altLang="zh-CN" sz="2800" i="1" dirty="0" smtClean="0">
                <a:solidFill>
                  <a:srgbClr val="0070C0"/>
                </a:solidFill>
                <a:ea typeface="宋体" pitchFamily="2" charset="-122"/>
              </a:rPr>
              <a:t> </a:t>
            </a:r>
            <a:r>
              <a:rPr lang="en-CA" altLang="zh-CN" sz="2800" dirty="0" smtClean="0">
                <a:solidFill>
                  <a:srgbClr val="0070C0"/>
                </a:solidFill>
                <a:ea typeface="宋体" pitchFamily="2" charset="-122"/>
              </a:rPr>
              <a:t>gene </a:t>
            </a:r>
            <a:endParaRPr lang="en-US" sz="2800" dirty="0">
              <a:solidFill>
                <a:srgbClr val="0070C0"/>
              </a:solidFill>
            </a:endParaRPr>
          </a:p>
        </p:txBody>
      </p:sp>
      <p:sp>
        <p:nvSpPr>
          <p:cNvPr id="6" name="Rectangle 5"/>
          <p:cNvSpPr/>
          <p:nvPr/>
        </p:nvSpPr>
        <p:spPr>
          <a:xfrm>
            <a:off x="248574" y="6438932"/>
            <a:ext cx="8780016" cy="276999"/>
          </a:xfrm>
          <a:prstGeom prst="rect">
            <a:avLst/>
          </a:prstGeom>
        </p:spPr>
        <p:txBody>
          <a:bodyPr wrap="square">
            <a:spAutoFit/>
          </a:bodyPr>
          <a:lstStyle/>
          <a:p>
            <a:pPr marL="342900" indent="-342900" algn="just" defTabSz="746125">
              <a:spcBef>
                <a:spcPct val="50000"/>
              </a:spcBef>
            </a:pPr>
            <a:r>
              <a:rPr lang="en-US" altLang="zh-CN" sz="1200" dirty="0" smtClean="0">
                <a:ea typeface="宋体" pitchFamily="2" charset="-122"/>
              </a:rPr>
              <a:t>From: </a:t>
            </a:r>
            <a:r>
              <a:rPr lang="en-US" altLang="zh-CN" sz="1200" dirty="0" err="1" smtClean="0">
                <a:ea typeface="宋体" pitchFamily="2" charset="-122"/>
              </a:rPr>
              <a:t>Saeboe-Larssen</a:t>
            </a:r>
            <a:r>
              <a:rPr lang="en-US" altLang="zh-CN" sz="1200" dirty="0" smtClean="0">
                <a:ea typeface="宋体" pitchFamily="2" charset="-122"/>
              </a:rPr>
              <a:t>, S., E. </a:t>
            </a:r>
            <a:r>
              <a:rPr lang="en-US" altLang="zh-CN" sz="1200" dirty="0" err="1" smtClean="0">
                <a:ea typeface="宋体" pitchFamily="2" charset="-122"/>
              </a:rPr>
              <a:t>Fossberg</a:t>
            </a:r>
            <a:r>
              <a:rPr lang="en-US" altLang="zh-CN" sz="1200" dirty="0" smtClean="0">
                <a:ea typeface="宋体" pitchFamily="2" charset="-122"/>
              </a:rPr>
              <a:t>, and G. </a:t>
            </a:r>
            <a:r>
              <a:rPr lang="en-US" altLang="zh-CN" sz="1200" dirty="0" err="1" smtClean="0">
                <a:ea typeface="宋体" pitchFamily="2" charset="-122"/>
              </a:rPr>
              <a:t>Gaudernack</a:t>
            </a:r>
            <a:r>
              <a:rPr lang="en-US" altLang="zh-CN" sz="1200" dirty="0" smtClean="0">
                <a:ea typeface="宋体" pitchFamily="2" charset="-122"/>
              </a:rPr>
              <a:t>. 2006. </a:t>
            </a:r>
            <a:r>
              <a:rPr lang="en-US" altLang="zh-CN" sz="1200" i="1" dirty="0" smtClean="0">
                <a:ea typeface="宋体" pitchFamily="2" charset="-122"/>
              </a:rPr>
              <a:t>BMC Mol. Biol</a:t>
            </a:r>
            <a:r>
              <a:rPr lang="en-US" altLang="zh-CN" sz="1200" dirty="0" smtClean="0">
                <a:ea typeface="宋体" pitchFamily="2" charset="-122"/>
              </a:rPr>
              <a:t>. 7 :26-35.</a:t>
            </a:r>
            <a:r>
              <a:rPr lang="en-CA" sz="1200" dirty="0" smtClean="0"/>
              <a:t> </a:t>
            </a:r>
            <a:endParaRPr lang="en-CA"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9911" y="264981"/>
            <a:ext cx="7466119" cy="523220"/>
          </a:xfrm>
          <a:prstGeom prst="rect">
            <a:avLst/>
          </a:prstGeom>
        </p:spPr>
        <p:txBody>
          <a:bodyPr wrap="square">
            <a:spAutoFit/>
          </a:bodyPr>
          <a:lstStyle/>
          <a:p>
            <a:pPr algn="ctr"/>
            <a:r>
              <a:rPr lang="en-CA" altLang="zh-CN" sz="2800" dirty="0" smtClean="0">
                <a:solidFill>
                  <a:srgbClr val="0070C0"/>
                </a:solidFill>
                <a:ea typeface="宋体" pitchFamily="2" charset="-122"/>
              </a:rPr>
              <a:t>Role of alternatively spliced TERT mRNA variants? </a:t>
            </a:r>
            <a:endParaRPr lang="en-US" sz="2800" dirty="0">
              <a:solidFill>
                <a:srgbClr val="0070C0"/>
              </a:solidFill>
            </a:endParaRPr>
          </a:p>
        </p:txBody>
      </p:sp>
      <p:sp>
        <p:nvSpPr>
          <p:cNvPr id="3" name="Rectangle 2"/>
          <p:cNvSpPr/>
          <p:nvPr/>
        </p:nvSpPr>
        <p:spPr>
          <a:xfrm>
            <a:off x="479395" y="1168711"/>
            <a:ext cx="8265110" cy="5816977"/>
          </a:xfrm>
          <a:prstGeom prst="rect">
            <a:avLst/>
          </a:prstGeom>
        </p:spPr>
        <p:txBody>
          <a:bodyPr wrap="square">
            <a:spAutoFit/>
          </a:bodyPr>
          <a:lstStyle/>
          <a:p>
            <a:r>
              <a:rPr lang="en-US" sz="1600" dirty="0" smtClean="0"/>
              <a:t>The potential for complex splicing patterns may reflect a specific aspect of telomerase regulation in proliferation, differentiation and apoptosis </a:t>
            </a:r>
          </a:p>
          <a:p>
            <a:endParaRPr lang="en-US" sz="1600" dirty="0" smtClean="0"/>
          </a:p>
          <a:p>
            <a:r>
              <a:rPr lang="en-US" sz="1600" dirty="0" smtClean="0"/>
              <a:t>Notably, some splice variants are expressed in primary and cancer cells that lack detectable telomerase activity </a:t>
            </a:r>
          </a:p>
          <a:p>
            <a:endParaRPr lang="en-US" sz="1600" dirty="0" smtClean="0"/>
          </a:p>
          <a:p>
            <a:r>
              <a:rPr lang="en-US" sz="1600" dirty="0" smtClean="0"/>
              <a:t>In human development, the specific expression of </a:t>
            </a:r>
            <a:r>
              <a:rPr lang="en-US" sz="1600" dirty="0" err="1" smtClean="0"/>
              <a:t>hTERT</a:t>
            </a:r>
            <a:r>
              <a:rPr lang="en-US" sz="1600" dirty="0" smtClean="0"/>
              <a:t> splice variants that are predicted to encode catalytically-defective </a:t>
            </a:r>
            <a:r>
              <a:rPr lang="en-US" sz="1600" dirty="0" err="1" smtClean="0"/>
              <a:t>telomerases</a:t>
            </a:r>
            <a:r>
              <a:rPr lang="en-US" sz="1600" dirty="0" smtClean="0"/>
              <a:t>, correlates with telomere shortening and suggests that these transcripts may have important physiological roles</a:t>
            </a:r>
          </a:p>
          <a:p>
            <a:endParaRPr lang="en-US" sz="1600" dirty="0" smtClean="0"/>
          </a:p>
          <a:p>
            <a:r>
              <a:rPr lang="en-US" sz="1600" dirty="0" smtClean="0"/>
              <a:t>Ectopic expression of the </a:t>
            </a:r>
            <a:r>
              <a:rPr lang="en-US" sz="1600" dirty="0" smtClean="0">
                <a:sym typeface="Symbol"/>
              </a:rPr>
              <a:t></a:t>
            </a:r>
            <a:r>
              <a:rPr lang="en-US" sz="1600" dirty="0" smtClean="0"/>
              <a:t>-deletion variant that lacks conserved catalytic residues results in dominant-negative inhibition of telomerase, telomere shortening, and cell death </a:t>
            </a:r>
          </a:p>
          <a:p>
            <a:endParaRPr lang="en-US" sz="1600" dirty="0" smtClean="0"/>
          </a:p>
          <a:p>
            <a:r>
              <a:rPr lang="en-US" sz="1600" dirty="0" smtClean="0"/>
              <a:t>Spliced TERT variants have also been reported in rice, chicken, mouse and rat</a:t>
            </a:r>
          </a:p>
          <a:p>
            <a:endParaRPr lang="en-US" sz="1600" dirty="0" smtClean="0"/>
          </a:p>
          <a:p>
            <a:r>
              <a:rPr lang="en-US" sz="1600" dirty="0" smtClean="0"/>
              <a:t>Arabidopsis POT1A reported to interact with an N-terminal variant of telomerase</a:t>
            </a:r>
          </a:p>
          <a:p>
            <a:endParaRPr lang="en-US" sz="1600" dirty="0" smtClean="0"/>
          </a:p>
          <a:p>
            <a:r>
              <a:rPr lang="en-US" sz="1600" dirty="0" smtClean="0"/>
              <a:t>The G-</a:t>
            </a:r>
            <a:r>
              <a:rPr lang="en-US" sz="1600" dirty="0" err="1" smtClean="0"/>
              <a:t>quadruplex</a:t>
            </a:r>
            <a:r>
              <a:rPr lang="en-US" sz="1600" dirty="0" smtClean="0"/>
              <a:t> </a:t>
            </a:r>
            <a:r>
              <a:rPr lang="en-US" sz="1600" dirty="0" err="1" smtClean="0"/>
              <a:t>ligand</a:t>
            </a:r>
            <a:r>
              <a:rPr lang="en-US" sz="1600" dirty="0" smtClean="0"/>
              <a:t> A549 induces telomerase </a:t>
            </a:r>
            <a:r>
              <a:rPr lang="en-US" sz="1600" dirty="0" err="1" smtClean="0"/>
              <a:t>downregulation</a:t>
            </a:r>
            <a:r>
              <a:rPr lang="en-US" sz="1600" dirty="0" smtClean="0"/>
              <a:t> by modulating </a:t>
            </a:r>
            <a:r>
              <a:rPr lang="en-US" sz="1600" dirty="0" err="1" smtClean="0"/>
              <a:t>hTERT</a:t>
            </a:r>
            <a:r>
              <a:rPr lang="en-US" sz="1600" dirty="0" smtClean="0"/>
              <a:t> alternative splicing</a:t>
            </a:r>
          </a:p>
          <a:p>
            <a:endParaRPr lang="en-US" sz="1600" dirty="0" smtClean="0"/>
          </a:p>
          <a:p>
            <a:r>
              <a:rPr lang="en-US" sz="1600" dirty="0" smtClean="0"/>
              <a:t> </a:t>
            </a:r>
          </a:p>
          <a:p>
            <a:endParaRPr lang="en-US" dirty="0" smtClean="0"/>
          </a:p>
          <a:p>
            <a:endParaRPr lang="en-US" dirty="0"/>
          </a:p>
        </p:txBody>
      </p:sp>
      <p:sp>
        <p:nvSpPr>
          <p:cNvPr id="4" name="TextBox 3"/>
          <p:cNvSpPr txBox="1"/>
          <p:nvPr/>
        </p:nvSpPr>
        <p:spPr>
          <a:xfrm>
            <a:off x="176170" y="6400800"/>
            <a:ext cx="5273303" cy="307777"/>
          </a:xfrm>
          <a:prstGeom prst="rect">
            <a:avLst/>
          </a:prstGeom>
          <a:noFill/>
        </p:spPr>
        <p:txBody>
          <a:bodyPr wrap="none" rtlCol="0">
            <a:spAutoFit/>
          </a:bodyPr>
          <a:lstStyle/>
          <a:p>
            <a:r>
              <a:rPr lang="en-US" sz="1400" dirty="0" smtClean="0"/>
              <a:t>Reviewed in </a:t>
            </a:r>
            <a:r>
              <a:rPr lang="en-US" sz="1400" dirty="0" smtClean="0"/>
              <a:t> </a:t>
            </a:r>
            <a:r>
              <a:rPr lang="en-US" sz="1400" dirty="0" err="1" smtClean="0"/>
              <a:t>Sykorova</a:t>
            </a:r>
            <a:r>
              <a:rPr lang="en-US" sz="1400" dirty="0" smtClean="0"/>
              <a:t>, E. </a:t>
            </a:r>
            <a:r>
              <a:rPr lang="en-US" sz="1400" dirty="0" smtClean="0"/>
              <a:t>and </a:t>
            </a:r>
            <a:r>
              <a:rPr lang="en-US" sz="1400" dirty="0" err="1" smtClean="0"/>
              <a:t>Fajkus</a:t>
            </a:r>
            <a:r>
              <a:rPr lang="en-US" sz="1400" dirty="0" smtClean="0"/>
              <a:t>, J. </a:t>
            </a:r>
            <a:r>
              <a:rPr lang="en-US" sz="1400" dirty="0" smtClean="0"/>
              <a:t>2009</a:t>
            </a:r>
            <a:r>
              <a:rPr lang="en-US" sz="1400" dirty="0" smtClean="0"/>
              <a:t>. Biol. Cell 101, 375-392)</a:t>
            </a:r>
            <a:endParaRPr lang="en-US"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3200" i="0" u="none" strike="noStrike" kern="1200" cap="none" spc="0" normalizeH="0" baseline="0" noProof="0" dirty="0" smtClean="0">
                <a:ln>
                  <a:noFill/>
                </a:ln>
                <a:solidFill>
                  <a:schemeClr val="accent1"/>
                </a:solidFill>
                <a:effectLst/>
                <a:uLnTx/>
                <a:uFillTx/>
                <a:latin typeface="+mj-lt"/>
                <a:ea typeface="+mj-ea"/>
                <a:cs typeface="+mj-cs"/>
              </a:rPr>
              <a:t>Alternative splicing of TERT in other organisms</a:t>
            </a:r>
            <a:endParaRPr kumimoji="0" lang="en-CA" sz="3200" i="0" u="none" strike="noStrike" kern="1200" cap="none" spc="0" normalizeH="0" baseline="0" noProof="0" dirty="0">
              <a:ln>
                <a:noFill/>
              </a:ln>
              <a:solidFill>
                <a:schemeClr val="accent1"/>
              </a:solidFill>
              <a:effectLst/>
              <a:uLnTx/>
              <a:uFillTx/>
              <a:latin typeface="+mj-lt"/>
              <a:ea typeface="+mj-ea"/>
              <a:cs typeface="+mj-cs"/>
            </a:endParaRPr>
          </a:p>
        </p:txBody>
      </p:sp>
      <p:pic>
        <p:nvPicPr>
          <p:cNvPr id="181250" name="Picture 2"/>
          <p:cNvPicPr>
            <a:picLocks noChangeAspect="1" noChangeArrowheads="1"/>
          </p:cNvPicPr>
          <p:nvPr/>
        </p:nvPicPr>
        <p:blipFill>
          <a:blip r:embed="rId2" cstate="print"/>
          <a:srcRect b="12187"/>
          <a:stretch>
            <a:fillRect/>
          </a:stretch>
        </p:blipFill>
        <p:spPr bwMode="auto">
          <a:xfrm>
            <a:off x="111096" y="1170823"/>
            <a:ext cx="8694420" cy="2324407"/>
          </a:xfrm>
          <a:prstGeom prst="rect">
            <a:avLst/>
          </a:prstGeom>
          <a:noFill/>
          <a:ln w="9525">
            <a:noFill/>
            <a:miter lim="800000"/>
            <a:headEnd/>
            <a:tailEnd/>
          </a:ln>
        </p:spPr>
      </p:pic>
      <p:pic>
        <p:nvPicPr>
          <p:cNvPr id="181251" name="Picture 3"/>
          <p:cNvPicPr>
            <a:picLocks noChangeAspect="1" noChangeArrowheads="1"/>
          </p:cNvPicPr>
          <p:nvPr/>
        </p:nvPicPr>
        <p:blipFill>
          <a:blip r:embed="rId3" cstate="print"/>
          <a:srcRect/>
          <a:stretch>
            <a:fillRect/>
          </a:stretch>
        </p:blipFill>
        <p:spPr bwMode="auto">
          <a:xfrm>
            <a:off x="100289" y="907327"/>
            <a:ext cx="8701088" cy="300038"/>
          </a:xfrm>
          <a:prstGeom prst="rect">
            <a:avLst/>
          </a:prstGeom>
          <a:noFill/>
          <a:ln w="9525">
            <a:noFill/>
            <a:miter lim="800000"/>
            <a:headEnd/>
            <a:tailEnd/>
          </a:ln>
        </p:spPr>
      </p:pic>
      <p:pic>
        <p:nvPicPr>
          <p:cNvPr id="181252" name="Picture 4"/>
          <p:cNvPicPr>
            <a:picLocks noChangeAspect="1" noChangeArrowheads="1"/>
          </p:cNvPicPr>
          <p:nvPr/>
        </p:nvPicPr>
        <p:blipFill>
          <a:blip r:embed="rId4" cstate="print"/>
          <a:srcRect/>
          <a:stretch>
            <a:fillRect/>
          </a:stretch>
        </p:blipFill>
        <p:spPr bwMode="auto">
          <a:xfrm>
            <a:off x="68368" y="3512882"/>
            <a:ext cx="8721090" cy="3020378"/>
          </a:xfrm>
          <a:prstGeom prst="rect">
            <a:avLst/>
          </a:prstGeom>
          <a:noFill/>
          <a:ln w="9525">
            <a:noFill/>
            <a:miter lim="800000"/>
            <a:headEnd/>
            <a:tailEnd/>
          </a:ln>
        </p:spPr>
      </p:pic>
      <p:sp>
        <p:nvSpPr>
          <p:cNvPr id="14" name="TextBox 13"/>
          <p:cNvSpPr txBox="1"/>
          <p:nvPr/>
        </p:nvSpPr>
        <p:spPr>
          <a:xfrm>
            <a:off x="100669" y="6550223"/>
            <a:ext cx="4310026" cy="307777"/>
          </a:xfrm>
          <a:prstGeom prst="rect">
            <a:avLst/>
          </a:prstGeom>
          <a:noFill/>
        </p:spPr>
        <p:txBody>
          <a:bodyPr wrap="none" rtlCol="0">
            <a:spAutoFit/>
          </a:bodyPr>
          <a:lstStyle/>
          <a:p>
            <a:r>
              <a:rPr lang="en-US" sz="1400" dirty="0" err="1" smtClean="0"/>
              <a:t>Sykorova</a:t>
            </a:r>
            <a:r>
              <a:rPr lang="en-US" sz="1400" dirty="0" smtClean="0"/>
              <a:t>, E. and Fajkus, J. 2009. Biol. Cell 101, </a:t>
            </a:r>
            <a:r>
              <a:rPr lang="en-US" sz="1400" dirty="0" smtClean="0"/>
              <a:t>375-392</a:t>
            </a:r>
            <a:endParaRPr lang="en-US" sz="1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2"/>
          <p:cNvPicPr>
            <a:picLocks noChangeAspect="1" noChangeArrowheads="1"/>
          </p:cNvPicPr>
          <p:nvPr/>
        </p:nvPicPr>
        <p:blipFill>
          <a:blip r:embed="rId2" cstate="print"/>
          <a:srcRect/>
          <a:stretch>
            <a:fillRect/>
          </a:stretch>
        </p:blipFill>
        <p:spPr bwMode="auto">
          <a:xfrm>
            <a:off x="2002201" y="3439440"/>
            <a:ext cx="6119812" cy="3449637"/>
          </a:xfrm>
          <a:prstGeom prst="rect">
            <a:avLst/>
          </a:prstGeom>
          <a:noFill/>
          <a:ln w="9525">
            <a:noFill/>
            <a:miter lim="800000"/>
            <a:headEnd/>
            <a:tailEnd/>
          </a:ln>
        </p:spPr>
      </p:pic>
      <p:pic>
        <p:nvPicPr>
          <p:cNvPr id="3" name="Picture 66"/>
          <p:cNvPicPr>
            <a:picLocks noChangeAspect="1" noChangeArrowheads="1"/>
          </p:cNvPicPr>
          <p:nvPr/>
        </p:nvPicPr>
        <p:blipFill>
          <a:blip r:embed="rId3" cstate="print"/>
          <a:srcRect/>
          <a:stretch>
            <a:fillRect/>
          </a:stretch>
        </p:blipFill>
        <p:spPr bwMode="auto">
          <a:xfrm>
            <a:off x="1826032" y="578524"/>
            <a:ext cx="6119812" cy="2951163"/>
          </a:xfrm>
          <a:prstGeom prst="rect">
            <a:avLst/>
          </a:prstGeom>
          <a:noFill/>
          <a:ln w="9525">
            <a:noFill/>
            <a:miter lim="800000"/>
            <a:headEnd/>
            <a:tailEnd/>
          </a:ln>
        </p:spPr>
      </p:pic>
      <p:sp>
        <p:nvSpPr>
          <p:cNvPr id="4" name="Rectangle 3"/>
          <p:cNvSpPr/>
          <p:nvPr/>
        </p:nvSpPr>
        <p:spPr>
          <a:xfrm>
            <a:off x="523783" y="0"/>
            <a:ext cx="8220721" cy="769441"/>
          </a:xfrm>
          <a:prstGeom prst="rect">
            <a:avLst/>
          </a:prstGeom>
        </p:spPr>
        <p:txBody>
          <a:bodyPr wrap="square">
            <a:spAutoFit/>
          </a:bodyPr>
          <a:lstStyle/>
          <a:p>
            <a:pPr algn="ctr"/>
            <a:r>
              <a:rPr lang="en-CA" altLang="zh-CN" sz="2200" dirty="0" smtClean="0">
                <a:solidFill>
                  <a:srgbClr val="0070C0"/>
                </a:solidFill>
                <a:ea typeface="宋体" pitchFamily="2" charset="-122"/>
              </a:rPr>
              <a:t>Expression of </a:t>
            </a:r>
            <a:r>
              <a:rPr lang="en-CA" sz="2200" dirty="0" smtClean="0">
                <a:solidFill>
                  <a:srgbClr val="0070C0"/>
                </a:solidFill>
              </a:rPr>
              <a:t>INS3 spliced </a:t>
            </a:r>
            <a:r>
              <a:rPr lang="en-CA" sz="2200" dirty="0" err="1" smtClean="0">
                <a:solidFill>
                  <a:srgbClr val="0070C0"/>
                </a:solidFill>
              </a:rPr>
              <a:t>hTERT</a:t>
            </a:r>
            <a:r>
              <a:rPr lang="en-CA" sz="2200" dirty="0" smtClean="0">
                <a:solidFill>
                  <a:srgbClr val="0070C0"/>
                </a:solidFill>
              </a:rPr>
              <a:t> mRNA in some telomerase positive cancer cell lines analyzed</a:t>
            </a:r>
            <a:endParaRPr lang="en-US" sz="2200" dirty="0">
              <a:solidFill>
                <a:srgbClr val="0070C0"/>
              </a:solidFill>
            </a:endParaRPr>
          </a:p>
        </p:txBody>
      </p:sp>
      <p:sp>
        <p:nvSpPr>
          <p:cNvPr id="5" name="Rectangle 4"/>
          <p:cNvSpPr/>
          <p:nvPr/>
        </p:nvSpPr>
        <p:spPr>
          <a:xfrm>
            <a:off x="0" y="4397090"/>
            <a:ext cx="9144000" cy="1954381"/>
          </a:xfrm>
          <a:prstGeom prst="rect">
            <a:avLst/>
          </a:prstGeom>
        </p:spPr>
        <p:txBody>
          <a:bodyPr wrap="square">
            <a:spAutoFit/>
          </a:bodyPr>
          <a:lstStyle/>
          <a:p>
            <a:r>
              <a:rPr lang="en-CA" altLang="zh-CN" sz="1100" dirty="0" smtClean="0">
                <a:ea typeface="宋体" pitchFamily="2" charset="-122"/>
              </a:rPr>
              <a:t>SK-N-SH: </a:t>
            </a:r>
            <a:r>
              <a:rPr lang="en-CA" altLang="zh-CN" sz="1100" dirty="0" err="1" smtClean="0">
                <a:ea typeface="宋体" pitchFamily="2" charset="-122"/>
              </a:rPr>
              <a:t>neuroblastoma</a:t>
            </a:r>
            <a:r>
              <a:rPr lang="en-CA" altLang="zh-CN" sz="1100" dirty="0" smtClean="0">
                <a:ea typeface="宋体" pitchFamily="2" charset="-122"/>
              </a:rPr>
              <a:t>, K562: leukemia, </a:t>
            </a:r>
          </a:p>
          <a:p>
            <a:r>
              <a:rPr lang="en-CA" altLang="zh-CN" sz="1100" dirty="0" smtClean="0">
                <a:ea typeface="宋体" pitchFamily="2" charset="-122"/>
              </a:rPr>
              <a:t>Huh-7: </a:t>
            </a:r>
            <a:r>
              <a:rPr lang="en-CA" altLang="zh-CN" sz="1100" dirty="0" err="1" smtClean="0">
                <a:ea typeface="宋体" pitchFamily="2" charset="-122"/>
              </a:rPr>
              <a:t>hepatoma</a:t>
            </a:r>
            <a:r>
              <a:rPr lang="en-CA" altLang="zh-CN" sz="1100" dirty="0" smtClean="0">
                <a:ea typeface="宋体" pitchFamily="2" charset="-122"/>
              </a:rPr>
              <a:t>, MCF-7:mammary </a:t>
            </a:r>
          </a:p>
          <a:p>
            <a:r>
              <a:rPr lang="en-CA" altLang="zh-CN" sz="1100" dirty="0" err="1" smtClean="0">
                <a:ea typeface="宋体" pitchFamily="2" charset="-122"/>
              </a:rPr>
              <a:t>adenocarcinoma</a:t>
            </a:r>
            <a:r>
              <a:rPr lang="en-CA" altLang="zh-CN" sz="1100" dirty="0" smtClean="0">
                <a:ea typeface="宋体" pitchFamily="2" charset="-122"/>
              </a:rPr>
              <a:t>, </a:t>
            </a:r>
            <a:r>
              <a:rPr lang="en-CA" altLang="zh-CN" sz="1100" dirty="0" err="1" smtClean="0">
                <a:ea typeface="宋体" pitchFamily="2" charset="-122"/>
              </a:rPr>
              <a:t>HeLa</a:t>
            </a:r>
            <a:r>
              <a:rPr lang="en-CA" altLang="zh-CN" sz="1100" dirty="0" smtClean="0">
                <a:ea typeface="宋体" pitchFamily="2" charset="-122"/>
              </a:rPr>
              <a:t>: cervical </a:t>
            </a:r>
          </a:p>
          <a:p>
            <a:r>
              <a:rPr lang="en-CA" altLang="zh-CN" sz="1100" dirty="0" err="1" smtClean="0">
                <a:ea typeface="宋体" pitchFamily="2" charset="-122"/>
              </a:rPr>
              <a:t>adenocarcinoma</a:t>
            </a:r>
            <a:r>
              <a:rPr lang="en-CA" altLang="zh-CN" sz="1100" dirty="0" smtClean="0">
                <a:ea typeface="宋体" pitchFamily="2" charset="-122"/>
              </a:rPr>
              <a:t>, RKO: colon carcinoma, </a:t>
            </a:r>
          </a:p>
          <a:p>
            <a:r>
              <a:rPr lang="en-CA" altLang="zh-CN" sz="1100" dirty="0" smtClean="0">
                <a:ea typeface="宋体" pitchFamily="2" charset="-122"/>
              </a:rPr>
              <a:t>LIM1215: colon carcinoma, Ovcar-3: ovarian</a:t>
            </a:r>
          </a:p>
          <a:p>
            <a:r>
              <a:rPr lang="en-CA" altLang="zh-CN" sz="1100" dirty="0" err="1" smtClean="0">
                <a:ea typeface="宋体" pitchFamily="2" charset="-122"/>
              </a:rPr>
              <a:t>adenocarcinoma</a:t>
            </a:r>
            <a:r>
              <a:rPr lang="en-CA" altLang="zh-CN" sz="1100" dirty="0" smtClean="0">
                <a:ea typeface="宋体" pitchFamily="2" charset="-122"/>
              </a:rPr>
              <a:t>, HMEC: SV40 transformed </a:t>
            </a:r>
          </a:p>
          <a:p>
            <a:r>
              <a:rPr lang="en-CA" altLang="zh-CN" sz="1100" dirty="0" smtClean="0">
                <a:ea typeface="宋体" pitchFamily="2" charset="-122"/>
              </a:rPr>
              <a:t>dermal </a:t>
            </a:r>
            <a:r>
              <a:rPr lang="en-CA" altLang="zh-CN" sz="1100" dirty="0" err="1" smtClean="0">
                <a:ea typeface="宋体" pitchFamily="2" charset="-122"/>
              </a:rPr>
              <a:t>microvascular</a:t>
            </a:r>
            <a:r>
              <a:rPr lang="en-CA" altLang="zh-CN" sz="1100" dirty="0" smtClean="0">
                <a:ea typeface="宋体" pitchFamily="2" charset="-122"/>
              </a:rPr>
              <a:t> endothelial cells, </a:t>
            </a:r>
          </a:p>
          <a:p>
            <a:r>
              <a:rPr lang="en-CA" altLang="zh-CN" sz="1100" dirty="0" smtClean="0">
                <a:ea typeface="宋体" pitchFamily="2" charset="-122"/>
              </a:rPr>
              <a:t>HA5: SV40 transformed embryonic </a:t>
            </a:r>
          </a:p>
          <a:p>
            <a:r>
              <a:rPr lang="en-CA" altLang="zh-CN" sz="1100" dirty="0" smtClean="0">
                <a:ea typeface="宋体" pitchFamily="2" charset="-122"/>
              </a:rPr>
              <a:t>kidney cells, GM847: SV40 transformed skin </a:t>
            </a:r>
          </a:p>
          <a:p>
            <a:r>
              <a:rPr lang="en-CA" altLang="zh-CN" sz="1100" dirty="0" smtClean="0">
                <a:ea typeface="宋体" pitchFamily="2" charset="-122"/>
              </a:rPr>
              <a:t>fibroblasts (ALT cells), WI38:primary lung </a:t>
            </a:r>
          </a:p>
          <a:p>
            <a:r>
              <a:rPr lang="en-CA" altLang="zh-CN" sz="1100" dirty="0" smtClean="0">
                <a:ea typeface="宋体" pitchFamily="2" charset="-122"/>
              </a:rPr>
              <a:t>fibroblasts. </a:t>
            </a:r>
            <a:endParaRPr lang="en-US" sz="11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4"/>
          <p:cNvPicPr>
            <a:picLocks noChangeAspect="1" noChangeArrowheads="1"/>
          </p:cNvPicPr>
          <p:nvPr/>
        </p:nvPicPr>
        <p:blipFill>
          <a:blip r:embed="rId2" cstate="print"/>
          <a:srcRect/>
          <a:stretch>
            <a:fillRect/>
          </a:stretch>
        </p:blipFill>
        <p:spPr bwMode="auto">
          <a:xfrm>
            <a:off x="1443507" y="3492786"/>
            <a:ext cx="6192837" cy="3373438"/>
          </a:xfrm>
          <a:prstGeom prst="rect">
            <a:avLst/>
          </a:prstGeom>
          <a:noFill/>
          <a:ln w="9525">
            <a:noFill/>
            <a:miter lim="800000"/>
            <a:headEnd/>
            <a:tailEnd/>
          </a:ln>
        </p:spPr>
      </p:pic>
      <p:pic>
        <p:nvPicPr>
          <p:cNvPr id="3" name="Picture 15" descr="3"/>
          <p:cNvPicPr>
            <a:picLocks noChangeAspect="1" noChangeArrowheads="1"/>
          </p:cNvPicPr>
          <p:nvPr/>
        </p:nvPicPr>
        <p:blipFill>
          <a:blip r:embed="rId3" cstate="print"/>
          <a:srcRect/>
          <a:stretch>
            <a:fillRect/>
          </a:stretch>
        </p:blipFill>
        <p:spPr bwMode="auto">
          <a:xfrm>
            <a:off x="1443507" y="432673"/>
            <a:ext cx="6192837" cy="3122613"/>
          </a:xfrm>
          <a:prstGeom prst="rect">
            <a:avLst/>
          </a:prstGeom>
          <a:noFill/>
          <a:ln w="9525">
            <a:noFill/>
            <a:miter lim="800000"/>
            <a:headEnd/>
            <a:tailEnd/>
          </a:ln>
        </p:spPr>
      </p:pic>
      <p:sp>
        <p:nvSpPr>
          <p:cNvPr id="4" name="Rectangle 3"/>
          <p:cNvSpPr/>
          <p:nvPr/>
        </p:nvSpPr>
        <p:spPr>
          <a:xfrm>
            <a:off x="994299" y="0"/>
            <a:ext cx="7128769" cy="769441"/>
          </a:xfrm>
          <a:prstGeom prst="rect">
            <a:avLst/>
          </a:prstGeom>
        </p:spPr>
        <p:txBody>
          <a:bodyPr wrap="square">
            <a:spAutoFit/>
          </a:bodyPr>
          <a:lstStyle/>
          <a:p>
            <a:pPr algn="ctr"/>
            <a:r>
              <a:rPr lang="en-CA" altLang="zh-CN" sz="2200" dirty="0" smtClean="0">
                <a:solidFill>
                  <a:srgbClr val="0070C0"/>
                </a:solidFill>
                <a:ea typeface="宋体" pitchFamily="2" charset="-122"/>
              </a:rPr>
              <a:t>Expression of </a:t>
            </a:r>
            <a:r>
              <a:rPr lang="en-CA" sz="2200" dirty="0" smtClean="0">
                <a:solidFill>
                  <a:srgbClr val="0070C0"/>
                </a:solidFill>
              </a:rPr>
              <a:t>INS4 spliced </a:t>
            </a:r>
            <a:r>
              <a:rPr lang="en-CA" sz="2200" dirty="0" err="1" smtClean="0">
                <a:solidFill>
                  <a:srgbClr val="0070C0"/>
                </a:solidFill>
              </a:rPr>
              <a:t>hTERT</a:t>
            </a:r>
            <a:r>
              <a:rPr lang="en-CA" sz="2200" dirty="0" smtClean="0">
                <a:solidFill>
                  <a:srgbClr val="0070C0"/>
                </a:solidFill>
              </a:rPr>
              <a:t> mRNA in most telomerase-positive cancer cell lines analyzed</a:t>
            </a:r>
            <a:endParaRPr lang="en-US" sz="2200" dirty="0">
              <a:solidFill>
                <a:srgbClr val="0070C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9" descr="5"/>
          <p:cNvPicPr>
            <a:picLocks noChangeAspect="1" noChangeArrowheads="1"/>
          </p:cNvPicPr>
          <p:nvPr/>
        </p:nvPicPr>
        <p:blipFill>
          <a:blip r:embed="rId2" cstate="print"/>
          <a:srcRect/>
          <a:stretch>
            <a:fillRect/>
          </a:stretch>
        </p:blipFill>
        <p:spPr bwMode="auto">
          <a:xfrm>
            <a:off x="1868812" y="1852793"/>
            <a:ext cx="5507502" cy="4087790"/>
          </a:xfrm>
          <a:prstGeom prst="rect">
            <a:avLst/>
          </a:prstGeom>
          <a:noFill/>
          <a:ln w="9525">
            <a:noFill/>
            <a:miter lim="800000"/>
            <a:headEnd/>
            <a:tailEnd/>
          </a:ln>
        </p:spPr>
      </p:pic>
      <p:sp>
        <p:nvSpPr>
          <p:cNvPr id="3" name="Rectangle 2"/>
          <p:cNvSpPr/>
          <p:nvPr/>
        </p:nvSpPr>
        <p:spPr>
          <a:xfrm>
            <a:off x="994299" y="352338"/>
            <a:ext cx="7128769" cy="1200329"/>
          </a:xfrm>
          <a:prstGeom prst="rect">
            <a:avLst/>
          </a:prstGeom>
        </p:spPr>
        <p:txBody>
          <a:bodyPr wrap="square">
            <a:spAutoFit/>
          </a:bodyPr>
          <a:lstStyle/>
          <a:p>
            <a:pPr algn="ctr"/>
            <a:r>
              <a:rPr lang="en-US" sz="2400" dirty="0" smtClean="0">
                <a:solidFill>
                  <a:schemeClr val="accent1"/>
                </a:solidFill>
              </a:rPr>
              <a:t>The </a:t>
            </a:r>
            <a:r>
              <a:rPr lang="en-US" sz="2400" i="1" dirty="0" smtClean="0">
                <a:solidFill>
                  <a:schemeClr val="accent1"/>
                </a:solidFill>
              </a:rPr>
              <a:t>in vitro</a:t>
            </a:r>
            <a:r>
              <a:rPr lang="en-US" sz="2400" dirty="0" smtClean="0">
                <a:solidFill>
                  <a:schemeClr val="accent1"/>
                </a:solidFill>
              </a:rPr>
              <a:t> INS3- and INS4-reconstituted enzymes do not express telomerase activity, likely due to the importance of the </a:t>
            </a:r>
            <a:r>
              <a:rPr lang="en-US" sz="2400" dirty="0" err="1" smtClean="0">
                <a:solidFill>
                  <a:schemeClr val="accent1"/>
                </a:solidFill>
              </a:rPr>
              <a:t>hTERT</a:t>
            </a:r>
            <a:r>
              <a:rPr lang="en-US" sz="2400" dirty="0" smtClean="0">
                <a:solidFill>
                  <a:schemeClr val="accent1"/>
                </a:solidFill>
              </a:rPr>
              <a:t> C-terminus for activity</a:t>
            </a:r>
            <a:endParaRPr lang="en-US" sz="2200" dirty="0">
              <a:solidFill>
                <a:schemeClr val="accent1"/>
              </a:solidFill>
            </a:endParaRPr>
          </a:p>
        </p:txBody>
      </p:sp>
      <p:sp>
        <p:nvSpPr>
          <p:cNvPr id="4" name="TextBox 3"/>
          <p:cNvSpPr txBox="1"/>
          <p:nvPr/>
        </p:nvSpPr>
        <p:spPr>
          <a:xfrm>
            <a:off x="1778466" y="4488110"/>
            <a:ext cx="2166875" cy="646331"/>
          </a:xfrm>
          <a:prstGeom prst="rect">
            <a:avLst/>
          </a:prstGeom>
          <a:noFill/>
        </p:spPr>
        <p:txBody>
          <a:bodyPr wrap="none" rtlCol="0">
            <a:spAutoFit/>
          </a:bodyPr>
          <a:lstStyle/>
          <a:p>
            <a:r>
              <a:rPr lang="en-US" sz="1200" dirty="0" smtClean="0"/>
              <a:t>Confirmation of spliced mRNAs </a:t>
            </a:r>
          </a:p>
          <a:p>
            <a:r>
              <a:rPr lang="en-US" sz="1200" dirty="0" smtClean="0"/>
              <a:t>using </a:t>
            </a:r>
            <a:r>
              <a:rPr lang="en-US" sz="1200" dirty="0" err="1" smtClean="0"/>
              <a:t>polyA</a:t>
            </a:r>
            <a:r>
              <a:rPr lang="en-US" sz="1200" dirty="0" smtClean="0"/>
              <a:t> purified RNA from</a:t>
            </a:r>
          </a:p>
          <a:p>
            <a:r>
              <a:rPr lang="en-US" sz="1200" dirty="0" smtClean="0"/>
              <a:t>K562 leukemia cell line</a:t>
            </a:r>
            <a:endParaRPr lang="en-US" sz="1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RAP_081009"/>
          <p:cNvPicPr>
            <a:picLocks noChangeAspect="1" noChangeArrowheads="1"/>
          </p:cNvPicPr>
          <p:nvPr/>
        </p:nvPicPr>
        <p:blipFill>
          <a:blip r:embed="rId3" cstate="print"/>
          <a:srcRect/>
          <a:stretch>
            <a:fillRect/>
          </a:stretch>
        </p:blipFill>
        <p:spPr bwMode="auto">
          <a:xfrm>
            <a:off x="233979" y="1977154"/>
            <a:ext cx="2455164" cy="4105656"/>
          </a:xfrm>
          <a:prstGeom prst="rect">
            <a:avLst/>
          </a:prstGeom>
          <a:noFill/>
        </p:spPr>
      </p:pic>
      <p:graphicFrame>
        <p:nvGraphicFramePr>
          <p:cNvPr id="3" name="Object 3"/>
          <p:cNvGraphicFramePr>
            <a:graphicFrameLocks noChangeAspect="1"/>
          </p:cNvGraphicFramePr>
          <p:nvPr/>
        </p:nvGraphicFramePr>
        <p:xfrm>
          <a:off x="2720887" y="2383884"/>
          <a:ext cx="6210294" cy="3081338"/>
        </p:xfrm>
        <a:graphic>
          <a:graphicData uri="http://schemas.openxmlformats.org/presentationml/2006/ole">
            <p:oleObj spid="_x0000_s157698" name="Chart" r:id="rId4" imgW="6698047" imgH="3322320" progId="Excel.Sheet.8">
              <p:embed/>
            </p:oleObj>
          </a:graphicData>
        </a:graphic>
      </p:graphicFrame>
      <p:sp>
        <p:nvSpPr>
          <p:cNvPr id="4" name="Rectangle 3"/>
          <p:cNvSpPr/>
          <p:nvPr/>
        </p:nvSpPr>
        <p:spPr>
          <a:xfrm>
            <a:off x="994299" y="352338"/>
            <a:ext cx="7128769" cy="1200329"/>
          </a:xfrm>
          <a:prstGeom prst="rect">
            <a:avLst/>
          </a:prstGeom>
        </p:spPr>
        <p:txBody>
          <a:bodyPr wrap="square">
            <a:spAutoFit/>
          </a:bodyPr>
          <a:lstStyle/>
          <a:p>
            <a:pPr algn="ctr"/>
            <a:r>
              <a:rPr lang="en-US" sz="2400" dirty="0" smtClean="0">
                <a:solidFill>
                  <a:schemeClr val="accent1"/>
                </a:solidFill>
              </a:rPr>
              <a:t>Stable expression of INS3 and INS4 variants in Huh7 </a:t>
            </a:r>
            <a:r>
              <a:rPr lang="en-US" sz="2400" dirty="0" err="1" smtClean="0">
                <a:solidFill>
                  <a:schemeClr val="accent1"/>
                </a:solidFill>
              </a:rPr>
              <a:t>hepatocarcinoma</a:t>
            </a:r>
            <a:r>
              <a:rPr lang="en-US" sz="2400" dirty="0" smtClean="0">
                <a:solidFill>
                  <a:schemeClr val="accent1"/>
                </a:solidFill>
              </a:rPr>
              <a:t> cell lines inhibits telomerase activity and slows </a:t>
            </a:r>
            <a:r>
              <a:rPr lang="en-US" sz="2400" dirty="0" smtClean="0">
                <a:solidFill>
                  <a:schemeClr val="accent1"/>
                </a:solidFill>
              </a:rPr>
              <a:t>cell </a:t>
            </a:r>
            <a:r>
              <a:rPr lang="en-US" sz="2400" dirty="0" smtClean="0">
                <a:solidFill>
                  <a:schemeClr val="accent1"/>
                </a:solidFill>
              </a:rPr>
              <a:t>growth</a:t>
            </a:r>
            <a:endParaRPr lang="en-US" sz="2200" dirty="0">
              <a:solidFill>
                <a:schemeClr val="accent1"/>
              </a:solidFill>
            </a:endParaRPr>
          </a:p>
        </p:txBody>
      </p:sp>
      <p:sp>
        <p:nvSpPr>
          <p:cNvPr id="5" name="TextBox 4"/>
          <p:cNvSpPr txBox="1"/>
          <p:nvPr/>
        </p:nvSpPr>
        <p:spPr>
          <a:xfrm>
            <a:off x="444616" y="5956183"/>
            <a:ext cx="724173" cy="276999"/>
          </a:xfrm>
          <a:prstGeom prst="rect">
            <a:avLst/>
          </a:prstGeom>
          <a:noFill/>
        </p:spPr>
        <p:txBody>
          <a:bodyPr wrap="none" rtlCol="0">
            <a:spAutoFit/>
          </a:bodyPr>
          <a:lstStyle/>
          <a:p>
            <a:r>
              <a:rPr lang="en-US" sz="1200" dirty="0" smtClean="0"/>
              <a:t>At PD 30</a:t>
            </a:r>
            <a:endParaRPr lang="en-US"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p:cNvGraphicFramePr>
            <a:graphicFrameLocks noChangeAspect="1"/>
          </p:cNvGraphicFramePr>
          <p:nvPr/>
        </p:nvGraphicFramePr>
        <p:xfrm>
          <a:off x="577632" y="1558066"/>
          <a:ext cx="7993062" cy="4419600"/>
        </p:xfrm>
        <a:graphic>
          <a:graphicData uri="http://schemas.openxmlformats.org/presentationml/2006/ole">
            <p:oleObj spid="_x0000_s158722" name="Chart" r:id="rId3" imgW="7071360" imgH="3909006" progId="Excel.Sheet.8">
              <p:embed/>
            </p:oleObj>
          </a:graphicData>
        </a:graphic>
      </p:graphicFrame>
      <p:sp>
        <p:nvSpPr>
          <p:cNvPr id="3" name="Text Box 6"/>
          <p:cNvSpPr txBox="1">
            <a:spLocks noChangeArrowheads="1"/>
          </p:cNvSpPr>
          <p:nvPr/>
        </p:nvSpPr>
        <p:spPr bwMode="auto">
          <a:xfrm>
            <a:off x="210729" y="126505"/>
            <a:ext cx="8689990" cy="1015663"/>
          </a:xfrm>
          <a:prstGeom prst="rect">
            <a:avLst/>
          </a:prstGeom>
          <a:noFill/>
          <a:ln w="9525">
            <a:noFill/>
            <a:miter lim="800000"/>
            <a:headEnd/>
            <a:tailEnd/>
          </a:ln>
          <a:effectLst/>
        </p:spPr>
        <p:txBody>
          <a:bodyPr wrap="square">
            <a:spAutoFit/>
          </a:bodyPr>
          <a:lstStyle/>
          <a:p>
            <a:pPr indent="365125" algn="ctr"/>
            <a:r>
              <a:rPr lang="en-CA" sz="2000" dirty="0" smtClean="0">
                <a:solidFill>
                  <a:schemeClr val="accent1"/>
                </a:solidFill>
              </a:rPr>
              <a:t>Ins </a:t>
            </a:r>
            <a:r>
              <a:rPr lang="en-CA" sz="2000" dirty="0">
                <a:solidFill>
                  <a:schemeClr val="accent1"/>
                </a:solidFill>
              </a:rPr>
              <a:t>3 and Ins 4 </a:t>
            </a:r>
            <a:r>
              <a:rPr lang="en-CA" sz="2000" dirty="0" smtClean="0">
                <a:solidFill>
                  <a:schemeClr val="accent1"/>
                </a:solidFill>
              </a:rPr>
              <a:t>stably expressing cell lines exhibit </a:t>
            </a:r>
            <a:r>
              <a:rPr lang="en-CA" sz="2000" dirty="0">
                <a:solidFill>
                  <a:schemeClr val="accent1"/>
                </a:solidFill>
              </a:rPr>
              <a:t>shorter </a:t>
            </a:r>
            <a:r>
              <a:rPr lang="en-CA" sz="2000" dirty="0" smtClean="0">
                <a:solidFill>
                  <a:schemeClr val="accent1"/>
                </a:solidFill>
              </a:rPr>
              <a:t>telomeres compared </a:t>
            </a:r>
            <a:r>
              <a:rPr lang="en-CA" sz="2000" dirty="0">
                <a:solidFill>
                  <a:schemeClr val="accent1"/>
                </a:solidFill>
              </a:rPr>
              <a:t>to Huh7 parental cells and </a:t>
            </a:r>
            <a:r>
              <a:rPr lang="en-CA" sz="2000" dirty="0" err="1">
                <a:solidFill>
                  <a:schemeClr val="accent1"/>
                </a:solidFill>
              </a:rPr>
              <a:t>hTERT</a:t>
            </a:r>
            <a:r>
              <a:rPr lang="en-CA" sz="2000" dirty="0">
                <a:solidFill>
                  <a:schemeClr val="accent1"/>
                </a:solidFill>
              </a:rPr>
              <a:t> control, </a:t>
            </a:r>
            <a:r>
              <a:rPr lang="en-CA" sz="2000" dirty="0" smtClean="0">
                <a:solidFill>
                  <a:schemeClr val="accent1"/>
                </a:solidFill>
              </a:rPr>
              <a:t>but telomeres </a:t>
            </a:r>
            <a:r>
              <a:rPr lang="en-CA" sz="2000" dirty="0" smtClean="0">
                <a:solidFill>
                  <a:schemeClr val="accent1"/>
                </a:solidFill>
              </a:rPr>
              <a:t>do not progressively </a:t>
            </a:r>
          </a:p>
          <a:p>
            <a:pPr indent="365125" algn="ctr"/>
            <a:r>
              <a:rPr lang="en-CA" sz="2000" dirty="0" smtClean="0">
                <a:solidFill>
                  <a:schemeClr val="accent1"/>
                </a:solidFill>
              </a:rPr>
              <a:t>shorten </a:t>
            </a:r>
            <a:r>
              <a:rPr lang="en-CA" sz="2000" dirty="0">
                <a:solidFill>
                  <a:schemeClr val="accent1"/>
                </a:solidFill>
              </a:rPr>
              <a:t>with increasing </a:t>
            </a:r>
            <a:r>
              <a:rPr lang="en-CA" sz="2000" dirty="0" smtClean="0">
                <a:solidFill>
                  <a:schemeClr val="accent1"/>
                </a:solidFill>
              </a:rPr>
              <a:t>population doubling</a:t>
            </a:r>
            <a:endParaRPr lang="en-CA" sz="2000" dirty="0">
              <a:solidFill>
                <a:schemeClr val="accent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381538" y="333375"/>
            <a:ext cx="4793685" cy="461665"/>
          </a:xfrm>
          <a:prstGeom prst="rect">
            <a:avLst/>
          </a:prstGeom>
          <a:noFill/>
          <a:ln w="9525">
            <a:noFill/>
            <a:miter lim="800000"/>
            <a:headEnd/>
            <a:tailEnd/>
          </a:ln>
        </p:spPr>
        <p:txBody>
          <a:bodyPr wrap="none">
            <a:spAutoFit/>
          </a:bodyPr>
          <a:lstStyle/>
          <a:p>
            <a:pPr algn="ctr"/>
            <a:r>
              <a:rPr lang="en-US" sz="2400" dirty="0" smtClean="0">
                <a:solidFill>
                  <a:schemeClr val="accent1"/>
                </a:solidFill>
              </a:rPr>
              <a:t>Telomerase and Telomere Regulation</a:t>
            </a:r>
            <a:endParaRPr lang="en-US" sz="2400" dirty="0">
              <a:solidFill>
                <a:schemeClr val="accent1"/>
              </a:solidFill>
            </a:endParaRPr>
          </a:p>
        </p:txBody>
      </p:sp>
      <p:pic>
        <p:nvPicPr>
          <p:cNvPr id="135170" name="Picture 2"/>
          <p:cNvPicPr>
            <a:picLocks noChangeAspect="1" noChangeArrowheads="1"/>
          </p:cNvPicPr>
          <p:nvPr/>
        </p:nvPicPr>
        <p:blipFill>
          <a:blip r:embed="rId2" cstate="print"/>
          <a:srcRect/>
          <a:stretch>
            <a:fillRect/>
          </a:stretch>
        </p:blipFill>
        <p:spPr bwMode="auto">
          <a:xfrm>
            <a:off x="991566" y="802942"/>
            <a:ext cx="7270433" cy="5205889"/>
          </a:xfrm>
          <a:prstGeom prst="rect">
            <a:avLst/>
          </a:prstGeom>
          <a:noFill/>
          <a:ln w="9525">
            <a:noFill/>
            <a:miter lim="800000"/>
            <a:headEnd/>
            <a:tailEnd/>
          </a:ln>
        </p:spPr>
      </p:pic>
      <p:sp>
        <p:nvSpPr>
          <p:cNvPr id="5" name="TextBox 4"/>
          <p:cNvSpPr txBox="1"/>
          <p:nvPr/>
        </p:nvSpPr>
        <p:spPr>
          <a:xfrm>
            <a:off x="4404221" y="1241571"/>
            <a:ext cx="875368" cy="307777"/>
          </a:xfrm>
          <a:prstGeom prst="rect">
            <a:avLst/>
          </a:prstGeom>
          <a:noFill/>
        </p:spPr>
        <p:txBody>
          <a:bodyPr wrap="none" rtlCol="0">
            <a:spAutoFit/>
          </a:bodyPr>
          <a:lstStyle/>
          <a:p>
            <a:r>
              <a:rPr lang="en-US" sz="1400" b="1" dirty="0" smtClean="0">
                <a:solidFill>
                  <a:srgbClr val="FF0000"/>
                </a:solidFill>
              </a:rPr>
              <a:t>TPP, Pot1</a:t>
            </a:r>
            <a:endParaRPr lang="en-US" sz="1400" b="1" dirty="0">
              <a:solidFill>
                <a:srgbClr val="FF0000"/>
              </a:solidFill>
            </a:endParaRPr>
          </a:p>
        </p:txBody>
      </p:sp>
      <p:sp>
        <p:nvSpPr>
          <p:cNvPr id="6" name="Oval 5"/>
          <p:cNvSpPr/>
          <p:nvPr/>
        </p:nvSpPr>
        <p:spPr>
          <a:xfrm>
            <a:off x="4429388" y="5285064"/>
            <a:ext cx="855677" cy="327171"/>
          </a:xfrm>
          <a:prstGeom prst="ellipse">
            <a:avLst/>
          </a:prstGeom>
          <a:noFill/>
          <a:ln w="127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405620" y="4825067"/>
            <a:ext cx="855677" cy="327171"/>
          </a:xfrm>
          <a:prstGeom prst="ellipse">
            <a:avLst/>
          </a:prstGeom>
          <a:noFill/>
          <a:ln w="127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96937" y="1729531"/>
            <a:ext cx="671979" cy="307777"/>
          </a:xfrm>
          <a:prstGeom prst="rect">
            <a:avLst/>
          </a:prstGeom>
          <a:noFill/>
        </p:spPr>
        <p:txBody>
          <a:bodyPr wrap="none" rtlCol="0">
            <a:spAutoFit/>
          </a:bodyPr>
          <a:lstStyle/>
          <a:p>
            <a:r>
              <a:rPr lang="en-US" sz="1400" b="1" dirty="0" smtClean="0">
                <a:solidFill>
                  <a:srgbClr val="FF0000"/>
                </a:solidFill>
              </a:rPr>
              <a:t>TERRA</a:t>
            </a:r>
            <a:endParaRPr lang="en-US" sz="1400" b="1" dirty="0">
              <a:solidFill>
                <a:srgbClr val="FF0000"/>
              </a:solidFill>
            </a:endParaRPr>
          </a:p>
        </p:txBody>
      </p:sp>
      <p:sp>
        <p:nvSpPr>
          <p:cNvPr id="11" name="Oval 10"/>
          <p:cNvSpPr/>
          <p:nvPr/>
        </p:nvSpPr>
        <p:spPr>
          <a:xfrm>
            <a:off x="4481120" y="1603695"/>
            <a:ext cx="855677" cy="327171"/>
          </a:xfrm>
          <a:prstGeom prst="ellipse">
            <a:avLst/>
          </a:prstGeom>
          <a:noFill/>
          <a:ln w="127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029825" y="1729530"/>
            <a:ext cx="855677" cy="327171"/>
          </a:xfrm>
          <a:prstGeom prst="ellipse">
            <a:avLst/>
          </a:prstGeom>
          <a:noFill/>
          <a:ln w="127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526324" y="4044892"/>
            <a:ext cx="711926" cy="523220"/>
          </a:xfrm>
          <a:prstGeom prst="rect">
            <a:avLst/>
          </a:prstGeom>
          <a:noFill/>
        </p:spPr>
        <p:txBody>
          <a:bodyPr wrap="none" rtlCol="0">
            <a:spAutoFit/>
          </a:bodyPr>
          <a:lstStyle/>
          <a:p>
            <a:r>
              <a:rPr lang="en-US" sz="1400" b="1" dirty="0" err="1" smtClean="0">
                <a:solidFill>
                  <a:srgbClr val="FF0000"/>
                </a:solidFill>
              </a:rPr>
              <a:t>Pontin</a:t>
            </a:r>
            <a:endParaRPr lang="en-US" sz="1400" b="1" dirty="0" smtClean="0">
              <a:solidFill>
                <a:srgbClr val="FF0000"/>
              </a:solidFill>
            </a:endParaRPr>
          </a:p>
          <a:p>
            <a:r>
              <a:rPr lang="en-US" sz="1400" b="1" dirty="0" err="1" smtClean="0">
                <a:solidFill>
                  <a:srgbClr val="FF0000"/>
                </a:solidFill>
              </a:rPr>
              <a:t>Reptin</a:t>
            </a:r>
            <a:r>
              <a:rPr lang="en-US" sz="1400" b="1" dirty="0" smtClean="0">
                <a:solidFill>
                  <a:srgbClr val="FF0000"/>
                </a:solidFill>
              </a:rPr>
              <a:t> </a:t>
            </a:r>
            <a:endParaRPr lang="en-US" sz="1400" b="1" dirty="0">
              <a:solidFill>
                <a:srgbClr val="FF0000"/>
              </a:solidFill>
            </a:endParaRPr>
          </a:p>
        </p:txBody>
      </p:sp>
      <p:sp>
        <p:nvSpPr>
          <p:cNvPr id="15" name="TextBox 14"/>
          <p:cNvSpPr txBox="1"/>
          <p:nvPr/>
        </p:nvSpPr>
        <p:spPr>
          <a:xfrm>
            <a:off x="6266575" y="4630724"/>
            <a:ext cx="899605" cy="338554"/>
          </a:xfrm>
          <a:prstGeom prst="rect">
            <a:avLst/>
          </a:prstGeom>
          <a:noFill/>
        </p:spPr>
        <p:txBody>
          <a:bodyPr wrap="none" rtlCol="0">
            <a:spAutoFit/>
          </a:bodyPr>
          <a:lstStyle/>
          <a:p>
            <a:r>
              <a:rPr lang="en-US" sz="800" b="1" dirty="0" smtClean="0"/>
              <a:t>RNA maturation </a:t>
            </a:r>
          </a:p>
          <a:p>
            <a:r>
              <a:rPr lang="en-US" sz="800" b="1" dirty="0" smtClean="0"/>
              <a:t> accumulation</a:t>
            </a:r>
            <a:endParaRPr lang="en-US" sz="800" b="1" dirty="0"/>
          </a:p>
        </p:txBody>
      </p:sp>
      <p:sp>
        <p:nvSpPr>
          <p:cNvPr id="16" name="Oval 15"/>
          <p:cNvSpPr/>
          <p:nvPr/>
        </p:nvSpPr>
        <p:spPr>
          <a:xfrm>
            <a:off x="6235818" y="4625130"/>
            <a:ext cx="855677" cy="327171"/>
          </a:xfrm>
          <a:prstGeom prst="ellipse">
            <a:avLst/>
          </a:prstGeom>
          <a:noFill/>
          <a:ln w="127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19805" y="2484541"/>
            <a:ext cx="914033" cy="338554"/>
          </a:xfrm>
          <a:prstGeom prst="rect">
            <a:avLst/>
          </a:prstGeom>
          <a:noFill/>
        </p:spPr>
        <p:txBody>
          <a:bodyPr wrap="none" rtlCol="0">
            <a:spAutoFit/>
          </a:bodyPr>
          <a:lstStyle/>
          <a:p>
            <a:r>
              <a:rPr lang="en-US" sz="800" b="1" dirty="0" smtClean="0"/>
              <a:t>Posttranslational</a:t>
            </a:r>
          </a:p>
          <a:p>
            <a:r>
              <a:rPr lang="en-US" sz="800" b="1" dirty="0" smtClean="0"/>
              <a:t>modification</a:t>
            </a:r>
            <a:endParaRPr lang="en-US" sz="800" b="1" dirty="0"/>
          </a:p>
        </p:txBody>
      </p:sp>
      <p:sp>
        <p:nvSpPr>
          <p:cNvPr id="19" name="Oval 18"/>
          <p:cNvSpPr/>
          <p:nvPr/>
        </p:nvSpPr>
        <p:spPr>
          <a:xfrm>
            <a:off x="1489047" y="2432808"/>
            <a:ext cx="918593" cy="394282"/>
          </a:xfrm>
          <a:prstGeom prst="ellipse">
            <a:avLst/>
          </a:prstGeom>
          <a:noFill/>
          <a:ln w="127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219040" y="3584895"/>
            <a:ext cx="855677" cy="327171"/>
          </a:xfrm>
          <a:prstGeom prst="ellipse">
            <a:avLst/>
          </a:prstGeom>
          <a:noFill/>
          <a:ln w="127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199464" y="2116821"/>
            <a:ext cx="1023457" cy="327171"/>
          </a:xfrm>
          <a:prstGeom prst="ellipse">
            <a:avLst/>
          </a:prstGeom>
          <a:noFill/>
          <a:ln w="127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979178" y="2041322"/>
            <a:ext cx="691215" cy="215444"/>
          </a:xfrm>
          <a:prstGeom prst="rect">
            <a:avLst/>
          </a:prstGeom>
          <a:noFill/>
        </p:spPr>
        <p:txBody>
          <a:bodyPr wrap="none" rtlCol="0">
            <a:spAutoFit/>
          </a:bodyPr>
          <a:lstStyle/>
          <a:p>
            <a:r>
              <a:rPr lang="en-US" sz="800" b="1" dirty="0" err="1" smtClean="0"/>
              <a:t>Processivity</a:t>
            </a:r>
            <a:endParaRPr lang="en-US" sz="800" b="1" dirty="0"/>
          </a:p>
        </p:txBody>
      </p:sp>
      <p:sp>
        <p:nvSpPr>
          <p:cNvPr id="22" name="Oval 21"/>
          <p:cNvSpPr/>
          <p:nvPr/>
        </p:nvSpPr>
        <p:spPr>
          <a:xfrm>
            <a:off x="3881308" y="2048312"/>
            <a:ext cx="918593" cy="394282"/>
          </a:xfrm>
          <a:prstGeom prst="ellipse">
            <a:avLst/>
          </a:prstGeom>
          <a:noFill/>
          <a:ln w="127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8"/>
          <p:cNvSpPr>
            <a:spLocks noChangeArrowheads="1"/>
          </p:cNvSpPr>
          <p:nvPr/>
        </p:nvSpPr>
        <p:spPr bwMode="auto">
          <a:xfrm>
            <a:off x="0" y="6447588"/>
            <a:ext cx="8598829" cy="261610"/>
          </a:xfrm>
          <a:prstGeom prst="rect">
            <a:avLst/>
          </a:prstGeom>
          <a:noFill/>
          <a:ln w="9525">
            <a:noFill/>
            <a:miter lim="800000"/>
            <a:headEnd/>
            <a:tailEnd/>
          </a:ln>
        </p:spPr>
        <p:txBody>
          <a:bodyPr wrap="none">
            <a:spAutoFit/>
          </a:bodyPr>
          <a:lstStyle/>
          <a:p>
            <a:r>
              <a:rPr lang="en-CA" sz="1100" dirty="0" err="1" smtClean="0"/>
              <a:t>Podlevsky</a:t>
            </a:r>
            <a:r>
              <a:rPr lang="en-CA" sz="1100" dirty="0" smtClean="0"/>
              <a:t>, J. and Chen, J.-J.L. 2012. It all comes together at the ends: Telomerase structure, function, and biogenesis. Mutation Research 730, 3-11.</a:t>
            </a:r>
            <a:endParaRPr lang="en-US"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P spid="16" grpId="0" animBg="1"/>
      <p:bldP spid="19" grpId="0" animBg="1"/>
      <p:bldP spid="18" grpId="0" animBg="1"/>
      <p:bldP spid="20"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5"/>
          <p:cNvGraphicFramePr>
            <a:graphicFrameLocks noChangeAspect="1"/>
          </p:cNvGraphicFramePr>
          <p:nvPr/>
        </p:nvGraphicFramePr>
        <p:xfrm>
          <a:off x="586021" y="1411389"/>
          <a:ext cx="8281987" cy="4605338"/>
        </p:xfrm>
        <a:graphic>
          <a:graphicData uri="http://schemas.openxmlformats.org/presentationml/2006/ole">
            <p:oleObj spid="_x0000_s182274" name="Chart" r:id="rId3" imgW="3505254" imgH="1950720" progId="Excel.Sheet.8">
              <p:embed/>
            </p:oleObj>
          </a:graphicData>
        </a:graphic>
      </p:graphicFrame>
      <p:sp>
        <p:nvSpPr>
          <p:cNvPr id="4" name="Text Box 7"/>
          <p:cNvSpPr txBox="1">
            <a:spLocks noChangeArrowheads="1"/>
          </p:cNvSpPr>
          <p:nvPr/>
        </p:nvSpPr>
        <p:spPr bwMode="auto">
          <a:xfrm>
            <a:off x="512368" y="285532"/>
            <a:ext cx="8631631" cy="646331"/>
          </a:xfrm>
          <a:prstGeom prst="rect">
            <a:avLst/>
          </a:prstGeom>
          <a:noFill/>
          <a:ln w="9525">
            <a:noFill/>
            <a:miter lim="800000"/>
            <a:headEnd/>
            <a:tailEnd/>
          </a:ln>
          <a:effectLst/>
        </p:spPr>
        <p:txBody>
          <a:bodyPr wrap="square">
            <a:spAutoFit/>
          </a:bodyPr>
          <a:lstStyle/>
          <a:p>
            <a:pPr>
              <a:spcBef>
                <a:spcPct val="50000"/>
              </a:spcBef>
            </a:pPr>
            <a:r>
              <a:rPr lang="en-CA" dirty="0">
                <a:solidFill>
                  <a:schemeClr val="accent1"/>
                </a:solidFill>
              </a:rPr>
              <a:t>No significant difference </a:t>
            </a:r>
            <a:r>
              <a:rPr lang="en-CA" dirty="0" smtClean="0">
                <a:solidFill>
                  <a:schemeClr val="accent1"/>
                </a:solidFill>
              </a:rPr>
              <a:t>in cell cycle profile or percentage apoptosis in cells stably expressing INS3 or INS4 variant compared to parental cells or cells expressing </a:t>
            </a:r>
            <a:r>
              <a:rPr lang="en-CA" dirty="0" err="1" smtClean="0">
                <a:solidFill>
                  <a:schemeClr val="accent1"/>
                </a:solidFill>
              </a:rPr>
              <a:t>hTERT</a:t>
            </a:r>
            <a:endParaRPr lang="en-CA" dirty="0">
              <a:solidFill>
                <a:schemeClr val="accent1"/>
              </a:solidFill>
            </a:endParaRPr>
          </a:p>
        </p:txBody>
      </p:sp>
      <p:sp>
        <p:nvSpPr>
          <p:cNvPr id="5" name="TextBox 4"/>
          <p:cNvSpPr txBox="1"/>
          <p:nvPr/>
        </p:nvSpPr>
        <p:spPr>
          <a:xfrm>
            <a:off x="444616" y="5956183"/>
            <a:ext cx="755335" cy="276999"/>
          </a:xfrm>
          <a:prstGeom prst="rect">
            <a:avLst/>
          </a:prstGeom>
          <a:noFill/>
        </p:spPr>
        <p:txBody>
          <a:bodyPr wrap="none" rtlCol="0">
            <a:spAutoFit/>
          </a:bodyPr>
          <a:lstStyle/>
          <a:p>
            <a:r>
              <a:rPr lang="en-US" sz="1200" dirty="0" smtClean="0"/>
              <a:t>PD 60-80</a:t>
            </a:r>
            <a:endParaRPr lang="en-US" sz="1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RAP18022010"/>
          <p:cNvPicPr>
            <a:picLocks noChangeAspect="1" noChangeArrowheads="1"/>
          </p:cNvPicPr>
          <p:nvPr/>
        </p:nvPicPr>
        <p:blipFill>
          <a:blip r:embed="rId3" cstate="print"/>
          <a:srcRect/>
          <a:stretch>
            <a:fillRect/>
          </a:stretch>
        </p:blipFill>
        <p:spPr bwMode="auto">
          <a:xfrm>
            <a:off x="5122909" y="1365120"/>
            <a:ext cx="3691890" cy="4680585"/>
          </a:xfrm>
          <a:prstGeom prst="rect">
            <a:avLst/>
          </a:prstGeom>
          <a:noFill/>
        </p:spPr>
      </p:pic>
      <p:sp>
        <p:nvSpPr>
          <p:cNvPr id="5" name="Text Box 7"/>
          <p:cNvSpPr txBox="1">
            <a:spLocks noChangeArrowheads="1"/>
          </p:cNvSpPr>
          <p:nvPr/>
        </p:nvSpPr>
        <p:spPr bwMode="auto">
          <a:xfrm>
            <a:off x="512368" y="285532"/>
            <a:ext cx="8631631" cy="707886"/>
          </a:xfrm>
          <a:prstGeom prst="rect">
            <a:avLst/>
          </a:prstGeom>
          <a:noFill/>
          <a:ln w="9525">
            <a:noFill/>
            <a:miter lim="800000"/>
            <a:headEnd/>
            <a:tailEnd/>
          </a:ln>
          <a:effectLst/>
        </p:spPr>
        <p:txBody>
          <a:bodyPr wrap="square">
            <a:spAutoFit/>
          </a:bodyPr>
          <a:lstStyle/>
          <a:p>
            <a:pPr algn="ctr"/>
            <a:r>
              <a:rPr lang="en-CA" sz="2000" dirty="0" smtClean="0">
                <a:solidFill>
                  <a:schemeClr val="accent1"/>
                </a:solidFill>
              </a:rPr>
              <a:t>Loss of Ins3 </a:t>
            </a:r>
            <a:r>
              <a:rPr lang="en-CA" sz="2000" dirty="0" err="1" smtClean="0">
                <a:solidFill>
                  <a:schemeClr val="accent1"/>
                </a:solidFill>
              </a:rPr>
              <a:t>transgene</a:t>
            </a:r>
            <a:r>
              <a:rPr lang="en-CA" sz="2000" dirty="0" smtClean="0">
                <a:solidFill>
                  <a:schemeClr val="accent1"/>
                </a:solidFill>
              </a:rPr>
              <a:t> expression results in loss of telomerase inhibition </a:t>
            </a:r>
          </a:p>
          <a:p>
            <a:pPr algn="ctr"/>
            <a:r>
              <a:rPr lang="en-CA" sz="2000" dirty="0" smtClean="0">
                <a:solidFill>
                  <a:schemeClr val="accent1"/>
                </a:solidFill>
              </a:rPr>
              <a:t>at late population doublings</a:t>
            </a:r>
            <a:endParaRPr lang="en-CA" sz="2000" dirty="0">
              <a:solidFill>
                <a:schemeClr val="accent1"/>
              </a:solidFill>
            </a:endParaRPr>
          </a:p>
        </p:txBody>
      </p:sp>
      <p:graphicFrame>
        <p:nvGraphicFramePr>
          <p:cNvPr id="227331" name="Object 3"/>
          <p:cNvGraphicFramePr>
            <a:graphicFrameLocks noChangeAspect="1"/>
          </p:cNvGraphicFramePr>
          <p:nvPr/>
        </p:nvGraphicFramePr>
        <p:xfrm>
          <a:off x="139030" y="1307809"/>
          <a:ext cx="4886325" cy="2447925"/>
        </p:xfrm>
        <a:graphic>
          <a:graphicData uri="http://schemas.openxmlformats.org/presentationml/2006/ole">
            <p:oleObj spid="_x0000_s227331" name="Chart" r:id="rId4" imgW="4715089" imgH="2362295" progId="Excel.Sheet.8">
              <p:embed/>
            </p:oleObj>
          </a:graphicData>
        </a:graphic>
      </p:graphicFrame>
      <p:graphicFrame>
        <p:nvGraphicFramePr>
          <p:cNvPr id="227336" name="Object 8"/>
          <p:cNvGraphicFramePr>
            <a:graphicFrameLocks noChangeAspect="1"/>
          </p:cNvGraphicFramePr>
          <p:nvPr/>
        </p:nvGraphicFramePr>
        <p:xfrm>
          <a:off x="117446" y="3898872"/>
          <a:ext cx="5000625" cy="2219325"/>
        </p:xfrm>
        <a:graphic>
          <a:graphicData uri="http://schemas.openxmlformats.org/presentationml/2006/ole">
            <p:oleObj spid="_x0000_s227336" name="Chart" r:id="rId5" imgW="4715089" imgH="2285786" progId="Excel.Sheet.8">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69327" y="242180"/>
            <a:ext cx="2638610" cy="646331"/>
          </a:xfrm>
          <a:prstGeom prst="rect">
            <a:avLst/>
          </a:prstGeom>
          <a:noFill/>
          <a:ln w="9525">
            <a:noFill/>
            <a:miter lim="800000"/>
            <a:headEnd/>
            <a:tailEnd/>
          </a:ln>
          <a:effectLst/>
        </p:spPr>
        <p:txBody>
          <a:bodyPr wrap="square">
            <a:spAutoFit/>
          </a:bodyPr>
          <a:lstStyle/>
          <a:p>
            <a:pPr>
              <a:spcBef>
                <a:spcPct val="50000"/>
              </a:spcBef>
            </a:pPr>
            <a:r>
              <a:rPr lang="en-CA" sz="3600" dirty="0">
                <a:solidFill>
                  <a:srgbClr val="0070C0"/>
                </a:solidFill>
              </a:rPr>
              <a:t>Conclusion</a:t>
            </a:r>
          </a:p>
        </p:txBody>
      </p:sp>
      <p:sp>
        <p:nvSpPr>
          <p:cNvPr id="3" name="Rectangle 2"/>
          <p:cNvSpPr/>
          <p:nvPr/>
        </p:nvSpPr>
        <p:spPr>
          <a:xfrm>
            <a:off x="803641" y="1092386"/>
            <a:ext cx="7742344" cy="4878259"/>
          </a:xfrm>
          <a:prstGeom prst="rect">
            <a:avLst/>
          </a:prstGeom>
        </p:spPr>
        <p:txBody>
          <a:bodyPr wrap="square">
            <a:spAutoFit/>
          </a:bodyPr>
          <a:lstStyle/>
          <a:p>
            <a:endParaRPr lang="en-CA" sz="2000" dirty="0" smtClean="0">
              <a:solidFill>
                <a:schemeClr val="accent1"/>
              </a:solidFill>
            </a:endParaRPr>
          </a:p>
          <a:p>
            <a:r>
              <a:rPr lang="en-CA" dirty="0" smtClean="0"/>
              <a:t>Ins3- and Ins4-reconstituted </a:t>
            </a:r>
            <a:r>
              <a:rPr lang="en-CA" dirty="0" err="1" smtClean="0"/>
              <a:t>telomerases</a:t>
            </a:r>
            <a:r>
              <a:rPr lang="en-CA" dirty="0" smtClean="0"/>
              <a:t> are inactive in vitro</a:t>
            </a:r>
          </a:p>
          <a:p>
            <a:endParaRPr lang="en-CA" dirty="0" smtClean="0"/>
          </a:p>
          <a:p>
            <a:r>
              <a:rPr lang="en-CA" dirty="0" smtClean="0"/>
              <a:t>Stable expression of Ins3 and Ins4 variants in telomerase positive Huh7 leads to telomerase inhibition, slowed growth and shorter telomere lengths, but no significant changes in cell cycle profile</a:t>
            </a:r>
          </a:p>
          <a:p>
            <a:endParaRPr lang="en-CA" dirty="0" smtClean="0"/>
          </a:p>
          <a:p>
            <a:r>
              <a:rPr lang="en-CA" dirty="0" smtClean="0"/>
              <a:t>Telomerase inhibition is not maintained at late population doublings, likely due to loss of expression of the Ins3 </a:t>
            </a:r>
            <a:r>
              <a:rPr lang="en-CA" dirty="0" err="1" smtClean="0"/>
              <a:t>transgene</a:t>
            </a:r>
            <a:r>
              <a:rPr lang="en-CA" dirty="0" smtClean="0"/>
              <a:t> expression</a:t>
            </a:r>
          </a:p>
          <a:p>
            <a:endParaRPr lang="en-CA" dirty="0" smtClean="0">
              <a:solidFill>
                <a:schemeClr val="accent1"/>
              </a:solidFill>
            </a:endParaRPr>
          </a:p>
          <a:p>
            <a:endParaRPr lang="en-CA" dirty="0" smtClean="0"/>
          </a:p>
          <a:p>
            <a:pPr>
              <a:spcBef>
                <a:spcPct val="50000"/>
              </a:spcBef>
            </a:pPr>
            <a:endParaRPr lang="en-CA" sz="2000" dirty="0" smtClean="0"/>
          </a:p>
          <a:p>
            <a:pPr>
              <a:spcBef>
                <a:spcPct val="50000"/>
              </a:spcBef>
            </a:pPr>
            <a:endParaRPr lang="en-CA" dirty="0" smtClean="0"/>
          </a:p>
          <a:p>
            <a:pPr>
              <a:spcBef>
                <a:spcPct val="50000"/>
              </a:spcBef>
            </a:pPr>
            <a:r>
              <a:rPr lang="en-CA" dirty="0" smtClean="0"/>
              <a:t> </a:t>
            </a:r>
          </a:p>
          <a:p>
            <a:pPr>
              <a:spcBef>
                <a:spcPct val="50000"/>
              </a:spcBef>
            </a:pP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357188"/>
            <a:ext cx="9001958" cy="1077218"/>
          </a:xfrm>
          <a:prstGeom prst="rect">
            <a:avLst/>
          </a:prstGeom>
          <a:noFill/>
          <a:ln w="9525">
            <a:noFill/>
            <a:miter lim="800000"/>
            <a:headEnd/>
            <a:tailEnd/>
          </a:ln>
        </p:spPr>
        <p:txBody>
          <a:bodyPr wrap="square">
            <a:spAutoFit/>
          </a:bodyPr>
          <a:lstStyle/>
          <a:p>
            <a:pPr algn="ctr"/>
            <a:r>
              <a:rPr lang="en-US" sz="3200" dirty="0" smtClean="0">
                <a:solidFill>
                  <a:srgbClr val="0070C0"/>
                </a:solidFill>
              </a:rPr>
              <a:t>Antisense </a:t>
            </a:r>
            <a:r>
              <a:rPr lang="en-US" sz="3200" dirty="0" err="1" smtClean="0">
                <a:solidFill>
                  <a:srgbClr val="0070C0"/>
                </a:solidFill>
              </a:rPr>
              <a:t>oligonucleotide</a:t>
            </a:r>
            <a:r>
              <a:rPr lang="en-US" sz="3200" dirty="0" smtClean="0">
                <a:solidFill>
                  <a:srgbClr val="0070C0"/>
                </a:solidFill>
              </a:rPr>
              <a:t>-mediated </a:t>
            </a:r>
            <a:r>
              <a:rPr lang="en-US" sz="3200" dirty="0">
                <a:solidFill>
                  <a:srgbClr val="0070C0"/>
                </a:solidFill>
              </a:rPr>
              <a:t>modulation of </a:t>
            </a:r>
          </a:p>
          <a:p>
            <a:pPr algn="ctr"/>
            <a:r>
              <a:rPr lang="en-US" sz="3200" dirty="0">
                <a:solidFill>
                  <a:srgbClr val="0070C0"/>
                </a:solidFill>
              </a:rPr>
              <a:t>Ins3 and Ins4 splicing </a:t>
            </a:r>
          </a:p>
        </p:txBody>
      </p:sp>
      <p:pic>
        <p:nvPicPr>
          <p:cNvPr id="3" name="Picture 3"/>
          <p:cNvPicPr>
            <a:picLocks noChangeAspect="1" noChangeArrowheads="1"/>
          </p:cNvPicPr>
          <p:nvPr/>
        </p:nvPicPr>
        <p:blipFill>
          <a:blip r:embed="rId2" cstate="print"/>
          <a:srcRect/>
          <a:stretch>
            <a:fillRect/>
          </a:stretch>
        </p:blipFill>
        <p:spPr bwMode="auto">
          <a:xfrm>
            <a:off x="1018774" y="2754285"/>
            <a:ext cx="6918325" cy="2928938"/>
          </a:xfrm>
          <a:prstGeom prst="rect">
            <a:avLst/>
          </a:prstGeom>
          <a:noFill/>
          <a:ln w="9525">
            <a:noFill/>
            <a:miter lim="800000"/>
            <a:headEnd/>
            <a:tailEnd/>
          </a:ln>
        </p:spPr>
      </p:pic>
      <p:sp>
        <p:nvSpPr>
          <p:cNvPr id="4" name="TextBox 4"/>
          <p:cNvSpPr txBox="1">
            <a:spLocks noChangeArrowheads="1"/>
          </p:cNvSpPr>
          <p:nvPr/>
        </p:nvSpPr>
        <p:spPr bwMode="auto">
          <a:xfrm>
            <a:off x="571500" y="1571625"/>
            <a:ext cx="8072438" cy="400110"/>
          </a:xfrm>
          <a:prstGeom prst="rect">
            <a:avLst/>
          </a:prstGeom>
          <a:noFill/>
          <a:ln w="9525">
            <a:noFill/>
            <a:miter lim="800000"/>
            <a:headEnd/>
            <a:tailEnd/>
          </a:ln>
        </p:spPr>
        <p:txBody>
          <a:bodyPr>
            <a:spAutoFit/>
          </a:bodyPr>
          <a:lstStyle/>
          <a:p>
            <a:r>
              <a:rPr lang="en-US" sz="2000" dirty="0"/>
              <a:t>       </a:t>
            </a:r>
          </a:p>
        </p:txBody>
      </p:sp>
      <p:grpSp>
        <p:nvGrpSpPr>
          <p:cNvPr id="5" name="Group 4"/>
          <p:cNvGrpSpPr/>
          <p:nvPr/>
        </p:nvGrpSpPr>
        <p:grpSpPr>
          <a:xfrm>
            <a:off x="2806823" y="3826305"/>
            <a:ext cx="2802989" cy="1998392"/>
            <a:chOff x="2806823" y="3018407"/>
            <a:chExt cx="2802989" cy="1998392"/>
          </a:xfrm>
        </p:grpSpPr>
        <p:sp>
          <p:nvSpPr>
            <p:cNvPr id="6" name="TextBox 5"/>
            <p:cNvSpPr txBox="1"/>
            <p:nvPr/>
          </p:nvSpPr>
          <p:spPr>
            <a:xfrm>
              <a:off x="4971496" y="3018407"/>
              <a:ext cx="638316" cy="523220"/>
            </a:xfrm>
            <a:prstGeom prst="rect">
              <a:avLst/>
            </a:prstGeom>
            <a:noFill/>
          </p:spPr>
          <p:txBody>
            <a:bodyPr wrap="none" rtlCol="0">
              <a:spAutoFit/>
            </a:bodyPr>
            <a:lstStyle/>
            <a:p>
              <a:r>
                <a:rPr lang="en-US" sz="1400" b="1" dirty="0" smtClean="0"/>
                <a:t>Ins3-1</a:t>
              </a:r>
            </a:p>
            <a:p>
              <a:r>
                <a:rPr lang="en-US" sz="1400" b="1" dirty="0" smtClean="0"/>
                <a:t>Ins3-2</a:t>
              </a:r>
              <a:endParaRPr lang="en-US" sz="1400" b="1" dirty="0"/>
            </a:p>
          </p:txBody>
        </p:sp>
        <p:sp>
          <p:nvSpPr>
            <p:cNvPr id="7" name="TextBox 6"/>
            <p:cNvSpPr txBox="1"/>
            <p:nvPr/>
          </p:nvSpPr>
          <p:spPr>
            <a:xfrm>
              <a:off x="2806823" y="4493579"/>
              <a:ext cx="638316" cy="523220"/>
            </a:xfrm>
            <a:prstGeom prst="rect">
              <a:avLst/>
            </a:prstGeom>
            <a:noFill/>
          </p:spPr>
          <p:txBody>
            <a:bodyPr wrap="none" rtlCol="0">
              <a:spAutoFit/>
            </a:bodyPr>
            <a:lstStyle/>
            <a:p>
              <a:r>
                <a:rPr lang="en-US" sz="1400" b="1" dirty="0" smtClean="0"/>
                <a:t>Ins4-1</a:t>
              </a:r>
            </a:p>
            <a:p>
              <a:r>
                <a:rPr lang="en-US" sz="1400" b="1" dirty="0" smtClean="0"/>
                <a:t>Ins4-2</a:t>
              </a:r>
              <a:endParaRPr lang="en-US" sz="1400" b="1" dirty="0"/>
            </a:p>
          </p:txBody>
        </p:sp>
      </p:grpSp>
      <p:sp>
        <p:nvSpPr>
          <p:cNvPr id="10" name="TextBox 9"/>
          <p:cNvSpPr txBox="1"/>
          <p:nvPr/>
        </p:nvSpPr>
        <p:spPr>
          <a:xfrm>
            <a:off x="932155" y="5912528"/>
            <a:ext cx="5649880" cy="369332"/>
          </a:xfrm>
          <a:prstGeom prst="rect">
            <a:avLst/>
          </a:prstGeom>
          <a:noFill/>
        </p:spPr>
        <p:txBody>
          <a:bodyPr wrap="none" rtlCol="0">
            <a:spAutoFit/>
          </a:bodyPr>
          <a:lstStyle/>
          <a:p>
            <a:r>
              <a:rPr lang="en-US" dirty="0" smtClean="0"/>
              <a:t>Used 2’-O-methyl-RNA </a:t>
            </a:r>
            <a:r>
              <a:rPr lang="en-US" dirty="0" err="1" smtClean="0"/>
              <a:t>phosphorothioate</a:t>
            </a:r>
            <a:r>
              <a:rPr lang="en-US" dirty="0" smtClean="0"/>
              <a:t> </a:t>
            </a:r>
            <a:r>
              <a:rPr lang="en-US" dirty="0" err="1" smtClean="0"/>
              <a:t>oligonucleotides</a:t>
            </a:r>
            <a:endParaRPr lang="en-US" dirty="0"/>
          </a:p>
        </p:txBody>
      </p:sp>
      <p:sp>
        <p:nvSpPr>
          <p:cNvPr id="11" name="TextBox 10"/>
          <p:cNvSpPr txBox="1"/>
          <p:nvPr/>
        </p:nvSpPr>
        <p:spPr>
          <a:xfrm>
            <a:off x="399495" y="1482571"/>
            <a:ext cx="8871659" cy="1754326"/>
          </a:xfrm>
          <a:prstGeom prst="rect">
            <a:avLst/>
          </a:prstGeom>
          <a:noFill/>
        </p:spPr>
        <p:txBody>
          <a:bodyPr wrap="none" rtlCol="0">
            <a:spAutoFit/>
          </a:bodyPr>
          <a:lstStyle/>
          <a:p>
            <a:r>
              <a:rPr lang="en-US" dirty="0" smtClean="0"/>
              <a:t>-Investigated in the context of genetic diseases to prevent aberrant splicing of genes</a:t>
            </a:r>
          </a:p>
          <a:p>
            <a:r>
              <a:rPr lang="en-US" dirty="0" smtClean="0"/>
              <a:t>-With cancer-related genes has been exploited to redirect the splicing of </a:t>
            </a:r>
            <a:r>
              <a:rPr lang="en-US" dirty="0" smtClean="0"/>
              <a:t>an </a:t>
            </a:r>
            <a:r>
              <a:rPr lang="en-US" dirty="0" smtClean="0"/>
              <a:t>anti-apoptotic to</a:t>
            </a:r>
          </a:p>
          <a:p>
            <a:r>
              <a:rPr lang="en-US" dirty="0" smtClean="0"/>
              <a:t>a pro-apoptotic </a:t>
            </a:r>
            <a:r>
              <a:rPr lang="en-US" dirty="0" err="1" smtClean="0"/>
              <a:t>Bcl</a:t>
            </a:r>
            <a:r>
              <a:rPr lang="en-US" dirty="0" smtClean="0"/>
              <a:t>-x variant</a:t>
            </a:r>
          </a:p>
          <a:p>
            <a:r>
              <a:rPr lang="en-US" dirty="0" smtClean="0"/>
              <a:t>-One report of telomerase and cell growth inhibition upon </a:t>
            </a:r>
            <a:r>
              <a:rPr lang="en-US" dirty="0" err="1" smtClean="0"/>
              <a:t>oligomer</a:t>
            </a:r>
            <a:r>
              <a:rPr lang="en-US" dirty="0" smtClean="0"/>
              <a:t>-mediated modulation</a:t>
            </a:r>
          </a:p>
          <a:p>
            <a:r>
              <a:rPr lang="en-US" dirty="0" smtClean="0"/>
              <a:t>of </a:t>
            </a:r>
            <a:r>
              <a:rPr lang="en-US" dirty="0" err="1" smtClean="0"/>
              <a:t>hTERT</a:t>
            </a:r>
            <a:r>
              <a:rPr lang="en-US" dirty="0" smtClean="0"/>
              <a:t> alternative splicing in prostate cancer cells </a:t>
            </a:r>
            <a:r>
              <a:rPr lang="en-US" sz="1400" dirty="0" smtClean="0"/>
              <a:t>(</a:t>
            </a:r>
            <a:r>
              <a:rPr lang="en-US" sz="1400" dirty="0" err="1" smtClean="0"/>
              <a:t>Brambilla</a:t>
            </a:r>
            <a:r>
              <a:rPr lang="en-US" sz="1400" dirty="0" smtClean="0"/>
              <a:t>, C. et al. 2004. CMLS 61, 1764-1774)</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99886" y="213896"/>
            <a:ext cx="8828704" cy="1384995"/>
          </a:xfrm>
          <a:prstGeom prst="rect">
            <a:avLst/>
          </a:prstGeom>
          <a:noFill/>
          <a:ln w="9525">
            <a:noFill/>
            <a:miter lim="800000"/>
            <a:headEnd/>
            <a:tailEnd/>
          </a:ln>
        </p:spPr>
        <p:txBody>
          <a:bodyPr wrap="square">
            <a:spAutoFit/>
          </a:bodyPr>
          <a:lstStyle/>
          <a:p>
            <a:pPr algn="ctr"/>
            <a:r>
              <a:rPr lang="en-US" sz="2800" dirty="0" smtClean="0">
                <a:solidFill>
                  <a:srgbClr val="0070C0"/>
                </a:solidFill>
              </a:rPr>
              <a:t>Increased expression of Ins3 and Ins4 spliced variants and decreased expression of  full length </a:t>
            </a:r>
            <a:r>
              <a:rPr lang="en-US" sz="2800" dirty="0" err="1" smtClean="0">
                <a:solidFill>
                  <a:srgbClr val="0070C0"/>
                </a:solidFill>
              </a:rPr>
              <a:t>hTERT</a:t>
            </a:r>
            <a:r>
              <a:rPr lang="en-US" sz="2800" dirty="0" smtClean="0">
                <a:solidFill>
                  <a:srgbClr val="0070C0"/>
                </a:solidFill>
              </a:rPr>
              <a:t> mRNA</a:t>
            </a:r>
          </a:p>
          <a:p>
            <a:pPr algn="ctr"/>
            <a:r>
              <a:rPr lang="en-US" sz="2800" dirty="0" smtClean="0">
                <a:solidFill>
                  <a:srgbClr val="0070C0"/>
                </a:solidFill>
              </a:rPr>
              <a:t>upon antisense </a:t>
            </a:r>
            <a:r>
              <a:rPr lang="en-US" sz="2800" dirty="0" err="1" smtClean="0">
                <a:solidFill>
                  <a:srgbClr val="0070C0"/>
                </a:solidFill>
              </a:rPr>
              <a:t>oligonucleotide</a:t>
            </a:r>
            <a:r>
              <a:rPr lang="en-US" sz="2800" dirty="0" smtClean="0">
                <a:solidFill>
                  <a:srgbClr val="0070C0"/>
                </a:solidFill>
              </a:rPr>
              <a:t> treatment</a:t>
            </a:r>
            <a:endParaRPr lang="en-US" sz="2800" dirty="0">
              <a:solidFill>
                <a:srgbClr val="0070C0"/>
              </a:solidFill>
            </a:endParaRPr>
          </a:p>
        </p:txBody>
      </p:sp>
      <p:pic>
        <p:nvPicPr>
          <p:cNvPr id="3" name="Picture 4"/>
          <p:cNvPicPr>
            <a:picLocks noChangeAspect="1" noChangeArrowheads="1"/>
          </p:cNvPicPr>
          <p:nvPr/>
        </p:nvPicPr>
        <p:blipFill>
          <a:blip r:embed="rId2" cstate="print"/>
          <a:srcRect/>
          <a:stretch>
            <a:fillRect/>
          </a:stretch>
        </p:blipFill>
        <p:spPr bwMode="auto">
          <a:xfrm>
            <a:off x="714375" y="1720070"/>
            <a:ext cx="5438775" cy="3133725"/>
          </a:xfrm>
          <a:prstGeom prst="rect">
            <a:avLst/>
          </a:prstGeom>
          <a:noFill/>
          <a:ln w="9525">
            <a:noFill/>
            <a:miter lim="800000"/>
            <a:headEnd/>
            <a:tailEnd/>
          </a:ln>
        </p:spPr>
      </p:pic>
      <p:sp>
        <p:nvSpPr>
          <p:cNvPr id="4" name="Rectangle 3"/>
          <p:cNvSpPr/>
          <p:nvPr/>
        </p:nvSpPr>
        <p:spPr>
          <a:xfrm>
            <a:off x="2457975" y="3674378"/>
            <a:ext cx="1208504" cy="2051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4"/>
          <p:cNvPicPr>
            <a:picLocks noChangeAspect="1" noChangeArrowheads="1"/>
          </p:cNvPicPr>
          <p:nvPr/>
        </p:nvPicPr>
        <p:blipFill>
          <a:blip r:embed="rId3" cstate="print"/>
          <a:srcRect/>
          <a:stretch>
            <a:fillRect/>
          </a:stretch>
        </p:blipFill>
        <p:spPr bwMode="auto">
          <a:xfrm>
            <a:off x="950576" y="4913878"/>
            <a:ext cx="2657475" cy="1257300"/>
          </a:xfrm>
          <a:prstGeom prst="rect">
            <a:avLst/>
          </a:prstGeom>
          <a:noFill/>
          <a:ln w="9525">
            <a:noFill/>
            <a:miter lim="800000"/>
            <a:headEnd/>
            <a:tailEnd/>
          </a:ln>
        </p:spPr>
      </p:pic>
      <p:sp>
        <p:nvSpPr>
          <p:cNvPr id="6" name="Rectangle 5"/>
          <p:cNvSpPr/>
          <p:nvPr/>
        </p:nvSpPr>
        <p:spPr>
          <a:xfrm>
            <a:off x="4915948" y="3556932"/>
            <a:ext cx="1209643" cy="2427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3707934" y="3414319"/>
            <a:ext cx="1194019" cy="23440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174460" y="3917659"/>
            <a:ext cx="1254508" cy="21933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2466363" y="3926048"/>
            <a:ext cx="1215836" cy="21982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79508" y="476250"/>
            <a:ext cx="7600426" cy="461665"/>
          </a:xfrm>
          <a:prstGeom prst="rect">
            <a:avLst/>
          </a:prstGeom>
          <a:noFill/>
          <a:ln w="9525">
            <a:noFill/>
            <a:miter lim="800000"/>
            <a:headEnd/>
            <a:tailEnd/>
          </a:ln>
          <a:effectLst/>
        </p:spPr>
        <p:txBody>
          <a:bodyPr wrap="square">
            <a:spAutoFit/>
          </a:bodyPr>
          <a:lstStyle/>
          <a:p>
            <a:pPr>
              <a:spcBef>
                <a:spcPct val="50000"/>
              </a:spcBef>
            </a:pPr>
            <a:r>
              <a:rPr lang="en-CA" altLang="zh-CN" sz="2400" dirty="0" err="1">
                <a:solidFill>
                  <a:schemeClr val="accent1"/>
                </a:solidFill>
                <a:latin typeface="+mj-lt"/>
              </a:rPr>
              <a:t>Quantitation</a:t>
            </a:r>
            <a:r>
              <a:rPr lang="en-CA" altLang="zh-CN" sz="2400" dirty="0">
                <a:solidFill>
                  <a:schemeClr val="accent1"/>
                </a:solidFill>
                <a:latin typeface="+mj-lt"/>
              </a:rPr>
              <a:t> of </a:t>
            </a:r>
            <a:r>
              <a:rPr lang="en-CA" altLang="zh-CN" sz="2400" dirty="0" smtClean="0">
                <a:solidFill>
                  <a:schemeClr val="accent1"/>
                </a:solidFill>
                <a:latin typeface="+mj-lt"/>
              </a:rPr>
              <a:t>endogenous Ins3 levels by </a:t>
            </a:r>
            <a:r>
              <a:rPr lang="en-CA" altLang="zh-CN" sz="2400" dirty="0">
                <a:solidFill>
                  <a:schemeClr val="accent1"/>
                </a:solidFill>
                <a:latin typeface="+mj-lt"/>
              </a:rPr>
              <a:t>Real-time PCR</a:t>
            </a:r>
            <a:endParaRPr lang="en-US" altLang="zh-CN" sz="2400" dirty="0">
              <a:solidFill>
                <a:schemeClr val="accent1"/>
              </a:solidFill>
              <a:latin typeface="+mj-lt"/>
            </a:endParaRPr>
          </a:p>
        </p:txBody>
      </p:sp>
      <p:graphicFrame>
        <p:nvGraphicFramePr>
          <p:cNvPr id="186371" name="Object 3"/>
          <p:cNvGraphicFramePr>
            <a:graphicFrameLocks noChangeAspect="1"/>
          </p:cNvGraphicFramePr>
          <p:nvPr/>
        </p:nvGraphicFramePr>
        <p:xfrm>
          <a:off x="1090569" y="1764880"/>
          <a:ext cx="6766553" cy="3566160"/>
        </p:xfrm>
        <a:graphic>
          <a:graphicData uri="http://schemas.openxmlformats.org/presentationml/2006/ole">
            <p:oleObj spid="_x0000_s186371" name="Chart" r:id="rId3" imgW="4191024" imgH="2209776" progId="Excel.Sheet.8">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79508" y="476250"/>
            <a:ext cx="7751428" cy="461665"/>
          </a:xfrm>
          <a:prstGeom prst="rect">
            <a:avLst/>
          </a:prstGeom>
          <a:noFill/>
          <a:ln w="9525">
            <a:noFill/>
            <a:miter lim="800000"/>
            <a:headEnd/>
            <a:tailEnd/>
          </a:ln>
          <a:effectLst/>
        </p:spPr>
        <p:txBody>
          <a:bodyPr wrap="square">
            <a:spAutoFit/>
          </a:bodyPr>
          <a:lstStyle/>
          <a:p>
            <a:pPr>
              <a:spcBef>
                <a:spcPct val="50000"/>
              </a:spcBef>
            </a:pPr>
            <a:r>
              <a:rPr lang="en-CA" altLang="zh-CN" sz="2400" dirty="0" err="1">
                <a:solidFill>
                  <a:schemeClr val="accent1"/>
                </a:solidFill>
                <a:latin typeface="+mj-lt"/>
              </a:rPr>
              <a:t>Quantitation</a:t>
            </a:r>
            <a:r>
              <a:rPr lang="en-CA" altLang="zh-CN" sz="2400" dirty="0">
                <a:solidFill>
                  <a:schemeClr val="accent1"/>
                </a:solidFill>
                <a:latin typeface="+mj-lt"/>
              </a:rPr>
              <a:t> of </a:t>
            </a:r>
            <a:r>
              <a:rPr lang="en-CA" altLang="zh-CN" sz="2400" dirty="0" smtClean="0">
                <a:solidFill>
                  <a:schemeClr val="accent1"/>
                </a:solidFill>
                <a:latin typeface="+mj-lt"/>
              </a:rPr>
              <a:t>endogenous Ins4 levels by </a:t>
            </a:r>
            <a:r>
              <a:rPr lang="en-CA" altLang="zh-CN" sz="2400" dirty="0">
                <a:solidFill>
                  <a:schemeClr val="accent1"/>
                </a:solidFill>
                <a:latin typeface="+mj-lt"/>
              </a:rPr>
              <a:t>Real-time PCR</a:t>
            </a:r>
            <a:endParaRPr lang="en-US" altLang="zh-CN" sz="2400" dirty="0">
              <a:solidFill>
                <a:schemeClr val="accent1"/>
              </a:solidFill>
              <a:latin typeface="+mj-lt"/>
            </a:endParaRPr>
          </a:p>
        </p:txBody>
      </p:sp>
      <p:graphicFrame>
        <p:nvGraphicFramePr>
          <p:cNvPr id="185347" name="Object 3"/>
          <p:cNvGraphicFramePr>
            <a:graphicFrameLocks noChangeAspect="1"/>
          </p:cNvGraphicFramePr>
          <p:nvPr/>
        </p:nvGraphicFramePr>
        <p:xfrm>
          <a:off x="1098957" y="1655294"/>
          <a:ext cx="6595559" cy="3361443"/>
        </p:xfrm>
        <a:graphic>
          <a:graphicData uri="http://schemas.openxmlformats.org/presentationml/2006/ole">
            <p:oleObj spid="_x0000_s185347" name="Chart" r:id="rId3" imgW="5086136" imgH="2590824" progId="Excel.Sheet.8">
              <p:embed/>
            </p:oleObj>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200409TRAP"/>
          <p:cNvPicPr>
            <a:picLocks noChangeAspect="1" noChangeArrowheads="1"/>
          </p:cNvPicPr>
          <p:nvPr/>
        </p:nvPicPr>
        <p:blipFill>
          <a:blip r:embed="rId2" cstate="print"/>
          <a:srcRect l="45849"/>
          <a:stretch>
            <a:fillRect/>
          </a:stretch>
        </p:blipFill>
        <p:spPr bwMode="auto">
          <a:xfrm>
            <a:off x="2148395" y="1604932"/>
            <a:ext cx="1316978" cy="4321175"/>
          </a:xfrm>
          <a:prstGeom prst="rect">
            <a:avLst/>
          </a:prstGeom>
          <a:noFill/>
        </p:spPr>
      </p:pic>
      <p:sp>
        <p:nvSpPr>
          <p:cNvPr id="3" name="Rectangle 2"/>
          <p:cNvSpPr/>
          <p:nvPr/>
        </p:nvSpPr>
        <p:spPr>
          <a:xfrm>
            <a:off x="390619" y="153114"/>
            <a:ext cx="8513684" cy="1384995"/>
          </a:xfrm>
          <a:prstGeom prst="rect">
            <a:avLst/>
          </a:prstGeom>
        </p:spPr>
        <p:txBody>
          <a:bodyPr wrap="square">
            <a:spAutoFit/>
          </a:bodyPr>
          <a:lstStyle/>
          <a:p>
            <a:pPr algn="ctr"/>
            <a:r>
              <a:rPr lang="en-US" sz="2800" dirty="0" smtClean="0">
                <a:solidFill>
                  <a:srgbClr val="0070C0"/>
                </a:solidFill>
              </a:rPr>
              <a:t>Increased expression of Ins3 and Ins4 spliced variants and decreased expression of full length </a:t>
            </a:r>
            <a:r>
              <a:rPr lang="en-US" sz="2800" dirty="0" err="1" smtClean="0">
                <a:solidFill>
                  <a:srgbClr val="0070C0"/>
                </a:solidFill>
              </a:rPr>
              <a:t>hTERT</a:t>
            </a:r>
            <a:r>
              <a:rPr lang="en-US" sz="2800" dirty="0" smtClean="0">
                <a:solidFill>
                  <a:srgbClr val="0070C0"/>
                </a:solidFill>
              </a:rPr>
              <a:t> mRNA reduces </a:t>
            </a:r>
          </a:p>
          <a:p>
            <a:pPr algn="ctr"/>
            <a:r>
              <a:rPr lang="en-US" sz="2800" dirty="0" smtClean="0">
                <a:solidFill>
                  <a:srgbClr val="0070C0"/>
                </a:solidFill>
              </a:rPr>
              <a:t>telomerase activity</a:t>
            </a:r>
            <a:endParaRPr lang="en-US" sz="2800" dirty="0"/>
          </a:p>
        </p:txBody>
      </p:sp>
      <p:pic>
        <p:nvPicPr>
          <p:cNvPr id="4" name="Picture 4"/>
          <p:cNvPicPr>
            <a:picLocks noChangeAspect="1" noChangeArrowheads="1"/>
          </p:cNvPicPr>
          <p:nvPr/>
        </p:nvPicPr>
        <p:blipFill>
          <a:blip r:embed="rId3" cstate="print"/>
          <a:srcRect/>
          <a:stretch>
            <a:fillRect/>
          </a:stretch>
        </p:blipFill>
        <p:spPr bwMode="auto">
          <a:xfrm>
            <a:off x="3947703" y="1718794"/>
            <a:ext cx="1493573" cy="423331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5"/>
          <p:cNvGraphicFramePr>
            <a:graphicFrameLocks noChangeAspect="1"/>
          </p:cNvGraphicFramePr>
          <p:nvPr/>
        </p:nvGraphicFramePr>
        <p:xfrm>
          <a:off x="521995" y="1540368"/>
          <a:ext cx="8208963" cy="4119563"/>
        </p:xfrm>
        <a:graphic>
          <a:graphicData uri="http://schemas.openxmlformats.org/presentationml/2006/ole">
            <p:oleObj spid="_x0000_s159746" name="Chart" r:id="rId3" imgW="4343373" imgH="2179428" progId="Excel.Sheet.8">
              <p:embed/>
            </p:oleObj>
          </a:graphicData>
        </a:graphic>
      </p:graphicFrame>
      <p:sp>
        <p:nvSpPr>
          <p:cNvPr id="3" name="Rectangle 2"/>
          <p:cNvSpPr>
            <a:spLocks noChangeArrowheads="1"/>
          </p:cNvSpPr>
          <p:nvPr/>
        </p:nvSpPr>
        <p:spPr bwMode="auto">
          <a:xfrm>
            <a:off x="182130" y="560125"/>
            <a:ext cx="8828704" cy="461665"/>
          </a:xfrm>
          <a:prstGeom prst="rect">
            <a:avLst/>
          </a:prstGeom>
          <a:noFill/>
          <a:ln w="9525">
            <a:noFill/>
            <a:miter lim="800000"/>
            <a:headEnd/>
            <a:tailEnd/>
          </a:ln>
        </p:spPr>
        <p:txBody>
          <a:bodyPr wrap="square">
            <a:spAutoFit/>
          </a:bodyPr>
          <a:lstStyle/>
          <a:p>
            <a:pPr algn="ctr"/>
            <a:r>
              <a:rPr lang="en-US" sz="2400" dirty="0" smtClean="0">
                <a:solidFill>
                  <a:srgbClr val="0070C0"/>
                </a:solidFill>
              </a:rPr>
              <a:t>Growth inhibition upon antisense </a:t>
            </a:r>
            <a:r>
              <a:rPr lang="en-US" sz="2400" dirty="0" err="1" smtClean="0">
                <a:solidFill>
                  <a:srgbClr val="0070C0"/>
                </a:solidFill>
              </a:rPr>
              <a:t>oligonucleotide</a:t>
            </a:r>
            <a:r>
              <a:rPr lang="en-US" sz="2400" dirty="0" smtClean="0">
                <a:solidFill>
                  <a:srgbClr val="0070C0"/>
                </a:solidFill>
              </a:rPr>
              <a:t> treatment</a:t>
            </a:r>
            <a:endParaRPr lang="en-US" sz="2400" dirty="0">
              <a:solidFill>
                <a:srgbClr val="0070C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8"/>
          <p:cNvGraphicFramePr>
            <a:graphicFrameLocks noChangeAspect="1"/>
          </p:cNvGraphicFramePr>
          <p:nvPr/>
        </p:nvGraphicFramePr>
        <p:xfrm>
          <a:off x="539750" y="1422974"/>
          <a:ext cx="8137525" cy="4370388"/>
        </p:xfrm>
        <a:graphic>
          <a:graphicData uri="http://schemas.openxmlformats.org/presentationml/2006/ole">
            <p:oleObj spid="_x0000_s187394" name="Chart" r:id="rId3" imgW="3947187" imgH="2156514" progId="Excel.Sheet.8">
              <p:embed/>
            </p:oleObj>
          </a:graphicData>
        </a:graphic>
      </p:graphicFrame>
      <p:sp>
        <p:nvSpPr>
          <p:cNvPr id="3" name="Rectangle 2"/>
          <p:cNvSpPr>
            <a:spLocks noChangeArrowheads="1"/>
          </p:cNvSpPr>
          <p:nvPr/>
        </p:nvSpPr>
        <p:spPr bwMode="auto">
          <a:xfrm>
            <a:off x="182130" y="560125"/>
            <a:ext cx="8828704" cy="830997"/>
          </a:xfrm>
          <a:prstGeom prst="rect">
            <a:avLst/>
          </a:prstGeom>
          <a:noFill/>
          <a:ln w="9525">
            <a:noFill/>
            <a:miter lim="800000"/>
            <a:headEnd/>
            <a:tailEnd/>
          </a:ln>
        </p:spPr>
        <p:txBody>
          <a:bodyPr wrap="square">
            <a:spAutoFit/>
          </a:bodyPr>
          <a:lstStyle/>
          <a:p>
            <a:pPr algn="ctr"/>
            <a:r>
              <a:rPr lang="en-US" sz="2400" dirty="0" smtClean="0">
                <a:solidFill>
                  <a:srgbClr val="0070C0"/>
                </a:solidFill>
              </a:rPr>
              <a:t>Antisense </a:t>
            </a:r>
            <a:r>
              <a:rPr lang="en-US" sz="2400" dirty="0" err="1" smtClean="0">
                <a:solidFill>
                  <a:srgbClr val="0070C0"/>
                </a:solidFill>
              </a:rPr>
              <a:t>oligonucleotide</a:t>
            </a:r>
            <a:r>
              <a:rPr lang="en-US" sz="2400" dirty="0" smtClean="0">
                <a:solidFill>
                  <a:srgbClr val="0070C0"/>
                </a:solidFill>
              </a:rPr>
              <a:t> treatment decreased cell proliferation as measured by colony formation ability</a:t>
            </a:r>
            <a:endParaRPr lang="en-US" sz="2400" dirty="0">
              <a:solidFill>
                <a:srgbClr val="0070C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203535" y="4105549"/>
            <a:ext cx="8708517" cy="1534668"/>
          </a:xfrm>
          <a:prstGeom prst="rect">
            <a:avLst/>
          </a:prstGeom>
          <a:noFill/>
          <a:ln w="9525">
            <a:noFill/>
            <a:miter lim="800000"/>
            <a:headEnd/>
            <a:tailEnd/>
          </a:ln>
        </p:spPr>
      </p:pic>
      <p:sp>
        <p:nvSpPr>
          <p:cNvPr id="3" name="Text Box 6"/>
          <p:cNvSpPr txBox="1">
            <a:spLocks noChangeArrowheads="1"/>
          </p:cNvSpPr>
          <p:nvPr/>
        </p:nvSpPr>
        <p:spPr bwMode="auto">
          <a:xfrm>
            <a:off x="2224423" y="324986"/>
            <a:ext cx="4604594" cy="461665"/>
          </a:xfrm>
          <a:prstGeom prst="rect">
            <a:avLst/>
          </a:prstGeom>
          <a:noFill/>
          <a:ln w="9525">
            <a:noFill/>
            <a:miter lim="800000"/>
            <a:headEnd/>
            <a:tailEnd/>
          </a:ln>
        </p:spPr>
        <p:txBody>
          <a:bodyPr wrap="none">
            <a:spAutoFit/>
          </a:bodyPr>
          <a:lstStyle/>
          <a:p>
            <a:pPr algn="ctr"/>
            <a:r>
              <a:rPr lang="en-US" sz="2400" dirty="0" smtClean="0">
                <a:solidFill>
                  <a:schemeClr val="accent1"/>
                </a:solidFill>
              </a:rPr>
              <a:t>Transcriptional Regulation of </a:t>
            </a:r>
            <a:r>
              <a:rPr lang="en-US" sz="2400" dirty="0" err="1" smtClean="0">
                <a:solidFill>
                  <a:schemeClr val="accent1"/>
                </a:solidFill>
              </a:rPr>
              <a:t>hTERT</a:t>
            </a:r>
            <a:endParaRPr lang="en-US" sz="2400" dirty="0">
              <a:solidFill>
                <a:schemeClr val="accent1"/>
              </a:solidFill>
            </a:endParaRPr>
          </a:p>
        </p:txBody>
      </p:sp>
      <p:sp>
        <p:nvSpPr>
          <p:cNvPr id="4" name="Rectangle 3"/>
          <p:cNvSpPr/>
          <p:nvPr/>
        </p:nvSpPr>
        <p:spPr>
          <a:xfrm>
            <a:off x="692092" y="1264370"/>
            <a:ext cx="7805956" cy="646331"/>
          </a:xfrm>
          <a:prstGeom prst="rect">
            <a:avLst/>
          </a:prstGeom>
        </p:spPr>
        <p:txBody>
          <a:bodyPr wrap="square">
            <a:spAutoFit/>
          </a:bodyPr>
          <a:lstStyle/>
          <a:p>
            <a:r>
              <a:rPr lang="en-CA" b="1" u="sng" dirty="0" smtClean="0"/>
              <a:t>Positive regulators</a:t>
            </a:r>
            <a:r>
              <a:rPr lang="en-CA" b="1" dirty="0" smtClean="0"/>
              <a:t>: c-</a:t>
            </a:r>
            <a:r>
              <a:rPr lang="en-CA" b="1" dirty="0" err="1" smtClean="0"/>
              <a:t>myc</a:t>
            </a:r>
            <a:r>
              <a:rPr lang="en-CA" b="1" dirty="0" smtClean="0"/>
              <a:t>, Sp1, </a:t>
            </a:r>
            <a:r>
              <a:rPr lang="en-CA" b="1" dirty="0" err="1" smtClean="0"/>
              <a:t>estrogen</a:t>
            </a:r>
            <a:r>
              <a:rPr lang="en-CA" b="1" dirty="0" smtClean="0"/>
              <a:t> receptor, NF-KB</a:t>
            </a:r>
          </a:p>
          <a:p>
            <a:r>
              <a:rPr lang="en-CA" b="1" dirty="0" smtClean="0"/>
              <a:t>(</a:t>
            </a:r>
            <a:r>
              <a:rPr lang="en-CA" b="1" dirty="0" err="1" smtClean="0"/>
              <a:t>mTERT</a:t>
            </a:r>
            <a:r>
              <a:rPr lang="en-CA" b="1" dirty="0" smtClean="0"/>
              <a:t>)</a:t>
            </a:r>
            <a:endParaRPr lang="en-CA" b="1" dirty="0"/>
          </a:p>
        </p:txBody>
      </p:sp>
      <p:sp>
        <p:nvSpPr>
          <p:cNvPr id="5" name="Rectangle 4"/>
          <p:cNvSpPr/>
          <p:nvPr/>
        </p:nvSpPr>
        <p:spPr>
          <a:xfrm>
            <a:off x="658534" y="1927100"/>
            <a:ext cx="7386507" cy="1477328"/>
          </a:xfrm>
          <a:prstGeom prst="rect">
            <a:avLst/>
          </a:prstGeom>
        </p:spPr>
        <p:txBody>
          <a:bodyPr wrap="square">
            <a:spAutoFit/>
          </a:bodyPr>
          <a:lstStyle/>
          <a:p>
            <a:r>
              <a:rPr lang="en-CA" b="1" u="sng" dirty="0" smtClean="0"/>
              <a:t>Negative regulators</a:t>
            </a:r>
            <a:r>
              <a:rPr lang="en-CA" b="1" dirty="0" smtClean="0"/>
              <a:t>: WT1 (</a:t>
            </a:r>
            <a:r>
              <a:rPr lang="en-CA" b="1" dirty="0" err="1" smtClean="0"/>
              <a:t>Wilms</a:t>
            </a:r>
            <a:r>
              <a:rPr lang="en-CA" b="1" dirty="0" smtClean="0"/>
              <a:t> </a:t>
            </a:r>
            <a:r>
              <a:rPr lang="en-CA" b="1" dirty="0" err="1" smtClean="0"/>
              <a:t>tumor</a:t>
            </a:r>
            <a:r>
              <a:rPr lang="en-CA" b="1" dirty="0" smtClean="0"/>
              <a:t> 1 suppressor), MZF-2 </a:t>
            </a:r>
          </a:p>
          <a:p>
            <a:r>
              <a:rPr lang="en-CA" b="1" dirty="0" smtClean="0"/>
              <a:t>(myeloid-specific zinc finger protein implicated in cell cycle progression), p53</a:t>
            </a:r>
          </a:p>
          <a:p>
            <a:endParaRPr lang="en-CA" b="1" dirty="0" smtClean="0"/>
          </a:p>
          <a:p>
            <a:r>
              <a:rPr lang="en-CA" b="1" dirty="0" smtClean="0"/>
              <a:t>Chromatin and epigenetic regulation of the </a:t>
            </a:r>
            <a:r>
              <a:rPr lang="en-CA" b="1" dirty="0" err="1" smtClean="0"/>
              <a:t>hTERT</a:t>
            </a:r>
            <a:r>
              <a:rPr lang="en-CA" b="1" dirty="0" smtClean="0"/>
              <a:t> gene</a:t>
            </a:r>
            <a:endParaRPr lang="en-CA" b="1" dirty="0"/>
          </a:p>
        </p:txBody>
      </p:sp>
      <p:sp>
        <p:nvSpPr>
          <p:cNvPr id="6" name="Rectangle 8"/>
          <p:cNvSpPr>
            <a:spLocks noChangeArrowheads="1"/>
          </p:cNvSpPr>
          <p:nvPr/>
        </p:nvSpPr>
        <p:spPr bwMode="auto">
          <a:xfrm>
            <a:off x="261085" y="6447588"/>
            <a:ext cx="6244210" cy="276999"/>
          </a:xfrm>
          <a:prstGeom prst="rect">
            <a:avLst/>
          </a:prstGeom>
          <a:noFill/>
          <a:ln w="9525">
            <a:noFill/>
            <a:miter lim="800000"/>
            <a:headEnd/>
            <a:tailEnd/>
          </a:ln>
        </p:spPr>
        <p:txBody>
          <a:bodyPr wrap="none">
            <a:spAutoFit/>
          </a:bodyPr>
          <a:lstStyle/>
          <a:p>
            <a:r>
              <a:rPr lang="en-CA" sz="1200" dirty="0" err="1" smtClean="0"/>
              <a:t>Cifuentes</a:t>
            </a:r>
            <a:r>
              <a:rPr lang="en-CA" sz="1200" dirty="0" smtClean="0"/>
              <a:t>-Rojas, C. and Shippen, D.E. 2012. Telomerase regulation. Mutation Research 730, 20-27.</a:t>
            </a:r>
            <a:endParaRPr lang="en-US" sz="1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8840" y="1354827"/>
            <a:ext cx="8204433" cy="1846659"/>
          </a:xfrm>
          <a:prstGeom prst="rect">
            <a:avLst/>
          </a:prstGeom>
        </p:spPr>
        <p:txBody>
          <a:bodyPr wrap="square">
            <a:spAutoFit/>
          </a:bodyPr>
          <a:lstStyle/>
          <a:p>
            <a:r>
              <a:rPr lang="en-CA" sz="2000" dirty="0" smtClean="0">
                <a:solidFill>
                  <a:srgbClr val="0070C0"/>
                </a:solidFill>
              </a:rPr>
              <a:t>Antisense </a:t>
            </a:r>
            <a:r>
              <a:rPr lang="en-CA" sz="2000" dirty="0" err="1" smtClean="0">
                <a:solidFill>
                  <a:srgbClr val="0070C0"/>
                </a:solidFill>
              </a:rPr>
              <a:t>oligomer</a:t>
            </a:r>
            <a:r>
              <a:rPr lang="en-CA" sz="2000" dirty="0" smtClean="0">
                <a:solidFill>
                  <a:srgbClr val="0070C0"/>
                </a:solidFill>
              </a:rPr>
              <a:t>-mediated expression of Ins3 and Ins4 spliced </a:t>
            </a:r>
            <a:r>
              <a:rPr lang="en-CA" sz="2000" dirty="0" err="1" smtClean="0">
                <a:solidFill>
                  <a:srgbClr val="0070C0"/>
                </a:solidFill>
              </a:rPr>
              <a:t>hTERT</a:t>
            </a:r>
            <a:r>
              <a:rPr lang="en-CA" sz="2000" dirty="0" smtClean="0">
                <a:solidFill>
                  <a:srgbClr val="0070C0"/>
                </a:solidFill>
              </a:rPr>
              <a:t> mRNAs:</a:t>
            </a:r>
          </a:p>
          <a:p>
            <a:endParaRPr lang="en-CA" sz="2000" dirty="0" smtClean="0">
              <a:solidFill>
                <a:srgbClr val="0070C0"/>
              </a:solidFill>
            </a:endParaRPr>
          </a:p>
          <a:p>
            <a:r>
              <a:rPr lang="en-CA" dirty="0" smtClean="0"/>
              <a:t>Inhibited endogenous </a:t>
            </a:r>
            <a:r>
              <a:rPr lang="en-CA" dirty="0" err="1" smtClean="0"/>
              <a:t>hTERT</a:t>
            </a:r>
            <a:r>
              <a:rPr lang="en-CA" dirty="0" smtClean="0"/>
              <a:t> expression in Huh7 cells </a:t>
            </a:r>
          </a:p>
          <a:p>
            <a:r>
              <a:rPr lang="en-CA" dirty="0" smtClean="0"/>
              <a:t>Inhibited endogenous telomerase activity in Huh7 cells</a:t>
            </a:r>
          </a:p>
          <a:p>
            <a:r>
              <a:rPr lang="en-CA" dirty="0" smtClean="0"/>
              <a:t>Inhibited the growth, viability and proliferation of Huh7 cells</a:t>
            </a:r>
            <a:endParaRPr lang="en-US" dirty="0"/>
          </a:p>
        </p:txBody>
      </p:sp>
      <p:sp>
        <p:nvSpPr>
          <p:cNvPr id="3" name="Text Box 4"/>
          <p:cNvSpPr txBox="1">
            <a:spLocks noChangeArrowheads="1"/>
          </p:cNvSpPr>
          <p:nvPr/>
        </p:nvSpPr>
        <p:spPr bwMode="auto">
          <a:xfrm>
            <a:off x="3117541" y="3664657"/>
            <a:ext cx="2638610" cy="523220"/>
          </a:xfrm>
          <a:prstGeom prst="rect">
            <a:avLst/>
          </a:prstGeom>
          <a:noFill/>
          <a:ln w="9525">
            <a:noFill/>
            <a:miter lim="800000"/>
            <a:headEnd/>
            <a:tailEnd/>
          </a:ln>
          <a:effectLst/>
        </p:spPr>
        <p:txBody>
          <a:bodyPr wrap="square">
            <a:spAutoFit/>
          </a:bodyPr>
          <a:lstStyle/>
          <a:p>
            <a:pPr>
              <a:spcBef>
                <a:spcPct val="50000"/>
              </a:spcBef>
            </a:pPr>
            <a:r>
              <a:rPr lang="en-CA" sz="2800" dirty="0" smtClean="0">
                <a:solidFill>
                  <a:srgbClr val="0070C0"/>
                </a:solidFill>
              </a:rPr>
              <a:t>Perspective</a:t>
            </a:r>
            <a:endParaRPr lang="en-CA" sz="2800" dirty="0">
              <a:solidFill>
                <a:srgbClr val="0070C0"/>
              </a:solidFill>
            </a:endParaRPr>
          </a:p>
        </p:txBody>
      </p:sp>
      <p:sp>
        <p:nvSpPr>
          <p:cNvPr id="4" name="Rectangle 3"/>
          <p:cNvSpPr/>
          <p:nvPr/>
        </p:nvSpPr>
        <p:spPr>
          <a:xfrm>
            <a:off x="904956" y="4345989"/>
            <a:ext cx="6769222" cy="1754326"/>
          </a:xfrm>
          <a:prstGeom prst="rect">
            <a:avLst/>
          </a:prstGeom>
        </p:spPr>
        <p:txBody>
          <a:bodyPr wrap="square">
            <a:spAutoFit/>
          </a:bodyPr>
          <a:lstStyle/>
          <a:p>
            <a:r>
              <a:rPr lang="en-CA" dirty="0" smtClean="0"/>
              <a:t>Short term effects are most likely telomere-shortening independent and may be due to the loss of telomere protection</a:t>
            </a:r>
          </a:p>
          <a:p>
            <a:endParaRPr lang="en-CA" dirty="0" smtClean="0"/>
          </a:p>
          <a:p>
            <a:r>
              <a:rPr lang="en-CA" dirty="0" smtClean="0"/>
              <a:t>Investigate if apoptosis is induced</a:t>
            </a:r>
          </a:p>
          <a:p>
            <a:endParaRPr lang="en-CA" dirty="0" smtClean="0"/>
          </a:p>
          <a:p>
            <a:r>
              <a:rPr lang="en-CA" dirty="0" smtClean="0"/>
              <a:t>Verify off target effects using </a:t>
            </a:r>
            <a:r>
              <a:rPr lang="en-CA" dirty="0" err="1" smtClean="0"/>
              <a:t>hTERT</a:t>
            </a:r>
            <a:r>
              <a:rPr lang="en-CA" dirty="0" smtClean="0"/>
              <a:t>-negative cell line</a:t>
            </a:r>
          </a:p>
        </p:txBody>
      </p:sp>
      <p:sp>
        <p:nvSpPr>
          <p:cNvPr id="5" name="Text Box 4"/>
          <p:cNvSpPr txBox="1">
            <a:spLocks noChangeArrowheads="1"/>
          </p:cNvSpPr>
          <p:nvPr/>
        </p:nvSpPr>
        <p:spPr bwMode="auto">
          <a:xfrm>
            <a:off x="3026714" y="250569"/>
            <a:ext cx="2638610" cy="646331"/>
          </a:xfrm>
          <a:prstGeom prst="rect">
            <a:avLst/>
          </a:prstGeom>
          <a:noFill/>
          <a:ln w="9525">
            <a:noFill/>
            <a:miter lim="800000"/>
            <a:headEnd/>
            <a:tailEnd/>
          </a:ln>
          <a:effectLst/>
        </p:spPr>
        <p:txBody>
          <a:bodyPr wrap="square">
            <a:spAutoFit/>
          </a:bodyPr>
          <a:lstStyle/>
          <a:p>
            <a:pPr>
              <a:spcBef>
                <a:spcPct val="50000"/>
              </a:spcBef>
            </a:pPr>
            <a:r>
              <a:rPr lang="en-CA" sz="3600" dirty="0">
                <a:solidFill>
                  <a:srgbClr val="0070C0"/>
                </a:solidFill>
              </a:rPr>
              <a:t>Conclusion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7829" y="3105835"/>
            <a:ext cx="8138159" cy="400110"/>
          </a:xfrm>
          <a:prstGeom prst="rect">
            <a:avLst/>
          </a:prstGeom>
        </p:spPr>
        <p:txBody>
          <a:bodyPr wrap="square">
            <a:spAutoFit/>
          </a:bodyPr>
          <a:lstStyle/>
          <a:p>
            <a:r>
              <a:rPr lang="en-CA" sz="2000" b="1" dirty="0" smtClean="0">
                <a:solidFill>
                  <a:schemeClr val="accent1"/>
                </a:solidFill>
                <a:effectLst>
                  <a:outerShdw blurRad="38100" dist="38100" dir="2700000" algn="tl">
                    <a:srgbClr val="000000">
                      <a:alpha val="43137"/>
                    </a:srgbClr>
                  </a:outerShdw>
                </a:effectLst>
              </a:rPr>
              <a:t>Identification and characterization of alternatively-spliced </a:t>
            </a:r>
            <a:r>
              <a:rPr lang="en-CA" sz="2000" b="1" dirty="0" err="1" smtClean="0">
                <a:solidFill>
                  <a:schemeClr val="accent1"/>
                </a:solidFill>
                <a:effectLst>
                  <a:outerShdw blurRad="38100" dist="38100" dir="2700000" algn="tl">
                    <a:srgbClr val="000000">
                      <a:alpha val="43137"/>
                    </a:srgbClr>
                  </a:outerShdw>
                </a:effectLst>
              </a:rPr>
              <a:t>mTERT</a:t>
            </a:r>
            <a:r>
              <a:rPr lang="en-CA" sz="2000" b="1" dirty="0" smtClean="0">
                <a:solidFill>
                  <a:schemeClr val="accent1"/>
                </a:solidFill>
                <a:effectLst>
                  <a:outerShdw blurRad="38100" dist="38100" dir="2700000" algn="tl">
                    <a:srgbClr val="000000">
                      <a:alpha val="43137"/>
                    </a:srgbClr>
                  </a:outerShdw>
                </a:effectLst>
              </a:rPr>
              <a:t> mRNAs</a:t>
            </a:r>
            <a:endParaRPr lang="en-CA" sz="2000" b="1" dirty="0">
              <a:solidFill>
                <a:schemeClr val="accent1"/>
              </a:solidFill>
              <a:effectLst>
                <a:outerShdw blurRad="38100" dist="38100" dir="2700000" algn="tl">
                  <a:srgbClr val="000000">
                    <a:alpha val="43137"/>
                  </a:srgbClr>
                </a:outerShdw>
              </a:effectLst>
            </a:endParaRPr>
          </a:p>
        </p:txBody>
      </p:sp>
      <p:sp>
        <p:nvSpPr>
          <p:cNvPr id="3" name="Rectangle 2"/>
          <p:cNvSpPr/>
          <p:nvPr/>
        </p:nvSpPr>
        <p:spPr>
          <a:xfrm>
            <a:off x="571499" y="2859446"/>
            <a:ext cx="8010797" cy="10715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9" descr="Copy of IMG_0227"/>
          <p:cNvPicPr>
            <a:picLocks noChangeAspect="1" noChangeArrowheads="1"/>
          </p:cNvPicPr>
          <p:nvPr/>
        </p:nvPicPr>
        <p:blipFill>
          <a:blip r:embed="rId2" cstate="print"/>
          <a:srcRect r="14409"/>
          <a:stretch>
            <a:fillRect/>
          </a:stretch>
        </p:blipFill>
        <p:spPr bwMode="auto">
          <a:xfrm>
            <a:off x="458360" y="1375211"/>
            <a:ext cx="1088204" cy="1228187"/>
          </a:xfrm>
          <a:prstGeom prst="rect">
            <a:avLst/>
          </a:prstGeom>
          <a:noFill/>
          <a:ln w="9525">
            <a:noFill/>
            <a:miter lim="800000"/>
            <a:headEnd/>
            <a:tailEnd/>
          </a:ln>
        </p:spPr>
      </p:pic>
      <p:pic>
        <p:nvPicPr>
          <p:cNvPr id="5" name="Picture 4" descr="SANJIDA.jpg"/>
          <p:cNvPicPr>
            <a:picLocks noChangeAspect="1"/>
          </p:cNvPicPr>
          <p:nvPr/>
        </p:nvPicPr>
        <p:blipFill>
          <a:blip r:embed="rId3" cstate="print"/>
          <a:srcRect l="13884" b="36860"/>
          <a:stretch>
            <a:fillRect/>
          </a:stretch>
        </p:blipFill>
        <p:spPr>
          <a:xfrm>
            <a:off x="1786264" y="1376039"/>
            <a:ext cx="1014010" cy="121089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3600" i="0" u="none" strike="noStrike" kern="1200" cap="none" spc="0" normalizeH="0" baseline="0" noProof="0" dirty="0" err="1" smtClean="0">
                <a:ln>
                  <a:noFill/>
                </a:ln>
                <a:solidFill>
                  <a:schemeClr val="accent1"/>
                </a:solidFill>
                <a:effectLst/>
                <a:uLnTx/>
                <a:uFillTx/>
                <a:latin typeface="+mj-lt"/>
                <a:ea typeface="+mj-ea"/>
                <a:cs typeface="+mj-cs"/>
              </a:rPr>
              <a:t>mTERT</a:t>
            </a:r>
            <a:r>
              <a:rPr kumimoji="0" lang="en-CA" sz="3600" i="0" u="none" strike="noStrike" kern="1200" cap="none" spc="0" normalizeH="0" baseline="0" noProof="0" dirty="0" smtClean="0">
                <a:ln>
                  <a:noFill/>
                </a:ln>
                <a:solidFill>
                  <a:schemeClr val="accent1"/>
                </a:solidFill>
                <a:effectLst/>
                <a:uLnTx/>
                <a:uFillTx/>
                <a:latin typeface="+mj-lt"/>
                <a:ea typeface="+mj-ea"/>
                <a:cs typeface="+mj-cs"/>
              </a:rPr>
              <a:t> Alternatively-Spliced Variants</a:t>
            </a:r>
            <a:endParaRPr kumimoji="0" lang="en-CA" sz="3600" i="0" u="none" strike="noStrike" kern="1200" cap="none" spc="0" normalizeH="0" baseline="0" noProof="0" dirty="0">
              <a:ln>
                <a:noFill/>
              </a:ln>
              <a:solidFill>
                <a:schemeClr val="accent1"/>
              </a:solidFill>
              <a:effectLst/>
              <a:uLnTx/>
              <a:uFillTx/>
              <a:latin typeface="+mj-lt"/>
              <a:ea typeface="+mj-ea"/>
              <a:cs typeface="+mj-cs"/>
            </a:endParaRPr>
          </a:p>
        </p:txBody>
      </p:sp>
      <p:pic>
        <p:nvPicPr>
          <p:cNvPr id="4" name="Picture 36" descr="mTERT ASPS"/>
          <p:cNvPicPr>
            <a:picLocks noChangeAspect="1" noChangeArrowheads="1"/>
          </p:cNvPicPr>
          <p:nvPr/>
        </p:nvPicPr>
        <p:blipFill>
          <a:blip r:embed="rId2" cstate="print"/>
          <a:srcRect/>
          <a:stretch>
            <a:fillRect/>
          </a:stretch>
        </p:blipFill>
        <p:spPr bwMode="auto">
          <a:xfrm>
            <a:off x="1115616" y="1196752"/>
            <a:ext cx="6984776" cy="3263752"/>
          </a:xfrm>
          <a:prstGeom prst="rect">
            <a:avLst/>
          </a:prstGeom>
          <a:noFill/>
        </p:spPr>
      </p:pic>
      <p:sp>
        <p:nvSpPr>
          <p:cNvPr id="5" name="Rectangle 4"/>
          <p:cNvSpPr/>
          <p:nvPr/>
        </p:nvSpPr>
        <p:spPr>
          <a:xfrm>
            <a:off x="323528" y="5517232"/>
            <a:ext cx="8424936" cy="1200329"/>
          </a:xfrm>
          <a:prstGeom prst="rect">
            <a:avLst/>
          </a:prstGeom>
        </p:spPr>
        <p:txBody>
          <a:bodyPr wrap="square">
            <a:spAutoFit/>
          </a:bodyPr>
          <a:lstStyle/>
          <a:p>
            <a:pPr>
              <a:buFont typeface="Arial" pitchFamily="34" charset="0"/>
              <a:buChar char="•"/>
            </a:pPr>
            <a:r>
              <a:rPr lang="en-CA" altLang="zh-CN" dirty="0" smtClean="0">
                <a:ea typeface="宋体" pitchFamily="2" charset="-122"/>
              </a:rPr>
              <a:t>Exons = white boxes with numbering inside.</a:t>
            </a:r>
          </a:p>
          <a:p>
            <a:pPr>
              <a:buFont typeface="Arial" pitchFamily="34" charset="0"/>
              <a:buChar char="•"/>
            </a:pPr>
            <a:r>
              <a:rPr lang="en-CA" altLang="zh-CN" dirty="0" smtClean="0">
                <a:ea typeface="宋体" pitchFamily="2" charset="-122"/>
              </a:rPr>
              <a:t>A</a:t>
            </a:r>
            <a:r>
              <a:rPr lang="en-US" altLang="zh-CN" dirty="0" err="1" smtClean="0">
                <a:ea typeface="宋体" pitchFamily="2" charset="-122"/>
              </a:rPr>
              <a:t>rrow</a:t>
            </a:r>
            <a:r>
              <a:rPr lang="en-CA" altLang="zh-CN" dirty="0" smtClean="0">
                <a:ea typeface="宋体" pitchFamily="2" charset="-122"/>
              </a:rPr>
              <a:t>heads </a:t>
            </a:r>
            <a:r>
              <a:rPr lang="en-US" altLang="zh-CN" dirty="0" smtClean="0">
                <a:ea typeface="宋体" pitchFamily="2" charset="-122"/>
              </a:rPr>
              <a:t>above full-length </a:t>
            </a:r>
            <a:r>
              <a:rPr lang="en-US" altLang="zh-CN" i="1" dirty="0" smtClean="0">
                <a:ea typeface="宋体" pitchFamily="2" charset="-122"/>
              </a:rPr>
              <a:t>mTERT</a:t>
            </a:r>
            <a:r>
              <a:rPr lang="en-US" altLang="zh-CN" dirty="0" smtClean="0">
                <a:ea typeface="宋体" pitchFamily="2" charset="-122"/>
              </a:rPr>
              <a:t> mRNA = the regions of each PCR product covered.</a:t>
            </a:r>
          </a:p>
          <a:p>
            <a:pPr>
              <a:buFont typeface="Arial" pitchFamily="34" charset="0"/>
              <a:buChar char="•"/>
            </a:pPr>
            <a:r>
              <a:rPr lang="en-CA" altLang="zh-CN" dirty="0" smtClean="0">
                <a:ea typeface="宋体" pitchFamily="2" charset="-122"/>
              </a:rPr>
              <a:t>mTERT </a:t>
            </a:r>
            <a:r>
              <a:rPr lang="en-CA" altLang="zh-CN" dirty="0" err="1" smtClean="0">
                <a:ea typeface="宋体" pitchFamily="2" charset="-122"/>
              </a:rPr>
              <a:t>ASPSs</a:t>
            </a:r>
            <a:r>
              <a:rPr lang="en-CA" altLang="zh-CN" dirty="0" smtClean="0">
                <a:ea typeface="宋体" pitchFamily="2" charset="-122"/>
              </a:rPr>
              <a:t> have been assigned descriptive names.</a:t>
            </a:r>
            <a:endParaRPr lang="en-CA" dirty="0"/>
          </a:p>
        </p:txBody>
      </p:sp>
      <p:sp>
        <p:nvSpPr>
          <p:cNvPr id="6" name="Rectangle 5"/>
          <p:cNvSpPr/>
          <p:nvPr/>
        </p:nvSpPr>
        <p:spPr>
          <a:xfrm>
            <a:off x="2555776" y="4509120"/>
            <a:ext cx="4572000" cy="646331"/>
          </a:xfrm>
          <a:prstGeom prst="rect">
            <a:avLst/>
          </a:prstGeom>
          <a:ln w="28575">
            <a:solidFill>
              <a:schemeClr val="accent1"/>
            </a:solidFill>
          </a:ln>
        </p:spPr>
        <p:txBody>
          <a:bodyPr>
            <a:spAutoFit/>
          </a:bodyPr>
          <a:lstStyle/>
          <a:p>
            <a:pPr algn="just"/>
            <a:r>
              <a:rPr lang="en-CA" altLang="zh-CN" dirty="0" smtClean="0">
                <a:ea typeface="宋体" pitchFamily="2" charset="-122"/>
              </a:rPr>
              <a:t>Five of the suspected variants were confirmed by sequencing. </a:t>
            </a:r>
            <a:endParaRPr lang="en-CA" dirty="0"/>
          </a:p>
        </p:txBody>
      </p:sp>
      <p:sp>
        <p:nvSpPr>
          <p:cNvPr id="7" name="Rectangle 6"/>
          <p:cNvSpPr/>
          <p:nvPr/>
        </p:nvSpPr>
        <p:spPr>
          <a:xfrm>
            <a:off x="6385275" y="6108130"/>
            <a:ext cx="4032448" cy="646331"/>
          </a:xfrm>
          <a:prstGeom prst="rect">
            <a:avLst/>
          </a:prstGeom>
        </p:spPr>
        <p:txBody>
          <a:bodyPr wrap="square">
            <a:spAutoFit/>
          </a:bodyPr>
          <a:lstStyle/>
          <a:p>
            <a:r>
              <a:rPr lang="en-US" altLang="zh-CN" sz="1200" dirty="0" smtClean="0">
                <a:ea typeface="宋体" pitchFamily="2" charset="-122"/>
              </a:rPr>
              <a:t>CB17: mouse fibroblast cell line   </a:t>
            </a:r>
          </a:p>
          <a:p>
            <a:r>
              <a:rPr lang="en-US" altLang="zh-CN" sz="1200" dirty="0" smtClean="0">
                <a:ea typeface="宋体" pitchFamily="2" charset="-122"/>
              </a:rPr>
              <a:t>NIH3T3: </a:t>
            </a:r>
            <a:r>
              <a:rPr lang="en-CA" sz="1200" dirty="0" smtClean="0"/>
              <a:t>Mouse embryonic fibroblast </a:t>
            </a:r>
          </a:p>
          <a:p>
            <a:r>
              <a:rPr lang="en-US" altLang="zh-CN" sz="1200" dirty="0" smtClean="0">
                <a:ea typeface="宋体" pitchFamily="2" charset="-122"/>
              </a:rPr>
              <a:t>FM3A: mouse mammary carcinoma</a:t>
            </a:r>
            <a:endParaRPr lang="en-CA" sz="1200" dirty="0"/>
          </a:p>
        </p:txBody>
      </p:sp>
      <p:sp>
        <p:nvSpPr>
          <p:cNvPr id="8" name="TextBox 7"/>
          <p:cNvSpPr txBox="1"/>
          <p:nvPr/>
        </p:nvSpPr>
        <p:spPr>
          <a:xfrm>
            <a:off x="947956" y="3028425"/>
            <a:ext cx="300082" cy="369332"/>
          </a:xfrm>
          <a:prstGeom prst="rect">
            <a:avLst/>
          </a:prstGeom>
          <a:noFill/>
        </p:spPr>
        <p:txBody>
          <a:bodyPr wrap="none" rtlCol="0">
            <a:spAutoFit/>
          </a:bodyPr>
          <a:lstStyle/>
          <a:p>
            <a:r>
              <a:rPr lang="en-US" b="1" dirty="0" smtClean="0"/>
              <a:t>*</a:t>
            </a:r>
            <a:endParaRPr lang="en-US" b="1" dirty="0"/>
          </a:p>
        </p:txBody>
      </p:sp>
      <p:sp>
        <p:nvSpPr>
          <p:cNvPr id="9" name="Rectangle 8"/>
          <p:cNvSpPr/>
          <p:nvPr/>
        </p:nvSpPr>
        <p:spPr>
          <a:xfrm>
            <a:off x="0" y="3041660"/>
            <a:ext cx="1183337" cy="400110"/>
          </a:xfrm>
          <a:prstGeom prst="rect">
            <a:avLst/>
          </a:prstGeom>
        </p:spPr>
        <p:txBody>
          <a:bodyPr wrap="square">
            <a:spAutoFit/>
          </a:bodyPr>
          <a:lstStyle/>
          <a:p>
            <a:r>
              <a:rPr lang="en-CA" sz="1000" dirty="0" err="1" smtClean="0"/>
              <a:t>Strausberg</a:t>
            </a:r>
            <a:r>
              <a:rPr lang="en-CA" sz="1000" dirty="0" smtClean="0"/>
              <a:t> et al.,</a:t>
            </a:r>
          </a:p>
          <a:p>
            <a:r>
              <a:rPr lang="en-CA" sz="1000" dirty="0" smtClean="0"/>
              <a:t> Unpublished Work</a:t>
            </a:r>
            <a:endParaRPr lang="en-CA" sz="1000" dirty="0"/>
          </a:p>
        </p:txBody>
      </p:sp>
      <p:sp>
        <p:nvSpPr>
          <p:cNvPr id="10" name="TextBox 9"/>
          <p:cNvSpPr txBox="1"/>
          <p:nvPr/>
        </p:nvSpPr>
        <p:spPr>
          <a:xfrm>
            <a:off x="949354" y="3507996"/>
            <a:ext cx="300082" cy="369332"/>
          </a:xfrm>
          <a:prstGeom prst="rect">
            <a:avLst/>
          </a:prstGeom>
          <a:noFill/>
        </p:spPr>
        <p:txBody>
          <a:bodyPr wrap="none" rtlCol="0">
            <a:spAutoFit/>
          </a:bodyPr>
          <a:lstStyle/>
          <a:p>
            <a:r>
              <a:rPr lang="en-US" b="1" dirty="0" smtClean="0"/>
              <a:t>*</a:t>
            </a:r>
            <a:endParaRPr lang="en-US" b="1" dirty="0"/>
          </a:p>
        </p:txBody>
      </p:sp>
      <p:sp>
        <p:nvSpPr>
          <p:cNvPr id="11" name="Rectangle 10"/>
          <p:cNvSpPr/>
          <p:nvPr/>
        </p:nvSpPr>
        <p:spPr>
          <a:xfrm>
            <a:off x="0" y="3563176"/>
            <a:ext cx="1183337" cy="400110"/>
          </a:xfrm>
          <a:prstGeom prst="rect">
            <a:avLst/>
          </a:prstGeom>
        </p:spPr>
        <p:txBody>
          <a:bodyPr wrap="square">
            <a:spAutoFit/>
          </a:bodyPr>
          <a:lstStyle/>
          <a:p>
            <a:r>
              <a:rPr lang="en-CA" sz="1000" dirty="0" smtClean="0"/>
              <a:t>Similar variant in</a:t>
            </a:r>
          </a:p>
          <a:p>
            <a:r>
              <a:rPr lang="en-CA" sz="1000" dirty="0" err="1" smtClean="0"/>
              <a:t>hTERT</a:t>
            </a:r>
            <a:endParaRPr lang="en-CA" sz="1000" dirty="0"/>
          </a:p>
        </p:txBody>
      </p:sp>
      <p:cxnSp>
        <p:nvCxnSpPr>
          <p:cNvPr id="13" name="Straight Arrow Connector 12"/>
          <p:cNvCxnSpPr/>
          <p:nvPr/>
        </p:nvCxnSpPr>
        <p:spPr>
          <a:xfrm>
            <a:off x="335560" y="2155971"/>
            <a:ext cx="59561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20848" y="4179116"/>
            <a:ext cx="59561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081008-3"/>
          <p:cNvPicPr>
            <a:picLocks noChangeAspect="1" noChangeArrowheads="1"/>
          </p:cNvPicPr>
          <p:nvPr/>
        </p:nvPicPr>
        <p:blipFill>
          <a:blip r:embed="rId2" cstate="print"/>
          <a:srcRect/>
          <a:stretch>
            <a:fillRect/>
          </a:stretch>
        </p:blipFill>
        <p:spPr bwMode="auto">
          <a:xfrm>
            <a:off x="4788024" y="1210941"/>
            <a:ext cx="4032448" cy="4117653"/>
          </a:xfrm>
          <a:prstGeom prst="rect">
            <a:avLst/>
          </a:prstGeom>
          <a:noFill/>
        </p:spPr>
      </p:pic>
      <p:sp>
        <p:nvSpPr>
          <p:cNvPr id="4" name="Text Box 9"/>
          <p:cNvSpPr txBox="1">
            <a:spLocks noChangeArrowheads="1"/>
          </p:cNvSpPr>
          <p:nvPr/>
        </p:nvSpPr>
        <p:spPr bwMode="auto">
          <a:xfrm>
            <a:off x="4644008" y="5445224"/>
            <a:ext cx="4248472" cy="1200329"/>
          </a:xfrm>
          <a:prstGeom prst="rect">
            <a:avLst/>
          </a:prstGeom>
          <a:noFill/>
          <a:ln w="28575">
            <a:solidFill>
              <a:schemeClr val="accent1"/>
            </a:solidFill>
            <a:miter lim="800000"/>
            <a:headEnd/>
            <a:tailEnd/>
          </a:ln>
          <a:effectLst/>
        </p:spPr>
        <p:txBody>
          <a:bodyPr wrap="square">
            <a:spAutoFit/>
          </a:bodyPr>
          <a:lstStyle/>
          <a:p>
            <a:pPr algn="just">
              <a:spcBef>
                <a:spcPct val="50000"/>
              </a:spcBef>
            </a:pPr>
            <a:r>
              <a:rPr lang="en-US" altLang="zh-CN" dirty="0" smtClean="0">
                <a:ea typeface="宋体" pitchFamily="2" charset="-122"/>
              </a:rPr>
              <a:t>Generated PCR products of alternatively </a:t>
            </a:r>
            <a:r>
              <a:rPr lang="en-US" altLang="zh-CN" dirty="0">
                <a:ea typeface="宋体" pitchFamily="2" charset="-122"/>
              </a:rPr>
              <a:t>spliced mRNA using </a:t>
            </a:r>
            <a:r>
              <a:rPr lang="en-US" altLang="zh-CN" b="1" dirty="0">
                <a:ea typeface="宋体" pitchFamily="2" charset="-122"/>
              </a:rPr>
              <a:t>splicing </a:t>
            </a:r>
            <a:r>
              <a:rPr lang="en-US" altLang="zh-CN" b="1" dirty="0" smtClean="0">
                <a:ea typeface="宋体" pitchFamily="2" charset="-122"/>
              </a:rPr>
              <a:t>variant-specific </a:t>
            </a:r>
            <a:r>
              <a:rPr lang="en-US" altLang="zh-CN" dirty="0" smtClean="0">
                <a:ea typeface="宋体" pitchFamily="2" charset="-122"/>
              </a:rPr>
              <a:t>primers and </a:t>
            </a:r>
            <a:r>
              <a:rPr lang="en-US" altLang="zh-CN" dirty="0" err="1" smtClean="0">
                <a:ea typeface="宋体" pitchFamily="2" charset="-122"/>
              </a:rPr>
              <a:t>polyA</a:t>
            </a:r>
            <a:r>
              <a:rPr lang="en-US" altLang="zh-CN" dirty="0" smtClean="0">
                <a:ea typeface="宋体" pitchFamily="2" charset="-122"/>
              </a:rPr>
              <a:t> purified RNA from NIH3T3 cells</a:t>
            </a:r>
            <a:endParaRPr lang="en-US" altLang="zh-CN" dirty="0">
              <a:ea typeface="宋体" pitchFamily="2" charset="-122"/>
            </a:endParaRPr>
          </a:p>
        </p:txBody>
      </p:sp>
      <p:sp>
        <p:nvSpPr>
          <p:cNvPr id="5" name="Title 1"/>
          <p:cNvSpPr txBox="1">
            <a:spLocks/>
          </p:cNvSpPr>
          <p:nvPr/>
        </p:nvSpPr>
        <p:spPr>
          <a:xfrm>
            <a:off x="457200" y="152400"/>
            <a:ext cx="8229600" cy="9906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3600" i="0" u="none" strike="noStrike" kern="1200" cap="none" spc="0" normalizeH="0" baseline="0" noProof="0" dirty="0" err="1" smtClean="0">
                <a:ln>
                  <a:noFill/>
                </a:ln>
                <a:solidFill>
                  <a:schemeClr val="accent1"/>
                </a:solidFill>
                <a:effectLst/>
                <a:uLnTx/>
                <a:uFillTx/>
                <a:latin typeface="+mj-lt"/>
                <a:ea typeface="+mj-ea"/>
                <a:cs typeface="+mj-cs"/>
              </a:rPr>
              <a:t>mTERT</a:t>
            </a:r>
            <a:r>
              <a:rPr kumimoji="0" lang="en-CA" sz="3600" i="0" u="none" strike="noStrike" kern="1200" cap="none" spc="0" normalizeH="0" baseline="0" noProof="0" dirty="0" smtClean="0">
                <a:ln>
                  <a:noFill/>
                </a:ln>
                <a:solidFill>
                  <a:schemeClr val="accent1"/>
                </a:solidFill>
                <a:effectLst/>
                <a:uLnTx/>
                <a:uFillTx/>
                <a:latin typeface="+mj-lt"/>
                <a:ea typeface="+mj-ea"/>
                <a:cs typeface="+mj-cs"/>
              </a:rPr>
              <a:t> Alternatively-Spliced Variants</a:t>
            </a:r>
            <a:endParaRPr kumimoji="0" lang="en-CA" sz="3600" i="0" u="none" strike="noStrike" kern="1200" cap="none" spc="0" normalizeH="0" baseline="0" noProof="0" dirty="0">
              <a:ln>
                <a:noFill/>
              </a:ln>
              <a:solidFill>
                <a:schemeClr val="accent1"/>
              </a:solidFill>
              <a:effectLst/>
              <a:uLnTx/>
              <a:uFillTx/>
              <a:latin typeface="+mj-lt"/>
              <a:ea typeface="+mj-ea"/>
              <a:cs typeface="+mj-cs"/>
            </a:endParaRPr>
          </a:p>
        </p:txBody>
      </p:sp>
      <p:graphicFrame>
        <p:nvGraphicFramePr>
          <p:cNvPr id="6" name="Table 5"/>
          <p:cNvGraphicFramePr>
            <a:graphicFrameLocks noGrp="1"/>
          </p:cNvGraphicFramePr>
          <p:nvPr/>
        </p:nvGraphicFramePr>
        <p:xfrm>
          <a:off x="179512" y="1887056"/>
          <a:ext cx="4248472" cy="4206240"/>
        </p:xfrm>
        <a:graphic>
          <a:graphicData uri="http://schemas.openxmlformats.org/drawingml/2006/table">
            <a:tbl>
              <a:tblPr firstRow="1" bandRow="1">
                <a:tableStyleId>{5C22544A-7EE6-4342-B048-85BDC9FD1C3A}</a:tableStyleId>
              </a:tblPr>
              <a:tblGrid>
                <a:gridCol w="1062118"/>
                <a:gridCol w="1062118"/>
                <a:gridCol w="1062118"/>
                <a:gridCol w="1062118"/>
              </a:tblGrid>
              <a:tr h="696077">
                <a:tc>
                  <a:txBody>
                    <a:bodyPr/>
                    <a:lstStyle/>
                    <a:p>
                      <a:pPr algn="ctr"/>
                      <a:r>
                        <a:rPr lang="en-CA" sz="1600" b="0" dirty="0" smtClean="0"/>
                        <a:t>Variant</a:t>
                      </a:r>
                      <a:endParaRPr lang="en-CA" sz="1600" b="0" dirty="0"/>
                    </a:p>
                  </a:txBody>
                  <a:tcPr/>
                </a:tc>
                <a:tc>
                  <a:txBody>
                    <a:bodyPr/>
                    <a:lstStyle/>
                    <a:p>
                      <a:pPr algn="ctr"/>
                      <a:r>
                        <a:rPr lang="en-CA" sz="1600" b="0" dirty="0" smtClean="0"/>
                        <a:t>Primers</a:t>
                      </a:r>
                      <a:r>
                        <a:rPr lang="en-CA" sz="1600" b="0" baseline="0" dirty="0" smtClean="0"/>
                        <a:t>  used for PCR 1</a:t>
                      </a:r>
                      <a:endParaRPr lang="en-CA" sz="1600" b="0" dirty="0"/>
                    </a:p>
                  </a:txBody>
                  <a:tcPr/>
                </a:tc>
                <a:tc>
                  <a:txBody>
                    <a:bodyPr/>
                    <a:lstStyle/>
                    <a:p>
                      <a:pPr algn="ctr"/>
                      <a:r>
                        <a:rPr lang="en-CA" sz="1600" b="0" dirty="0" smtClean="0"/>
                        <a:t>Primers</a:t>
                      </a:r>
                      <a:r>
                        <a:rPr lang="en-CA" sz="1600" b="0" baseline="0" dirty="0" smtClean="0"/>
                        <a:t> used for PCR 2</a:t>
                      </a:r>
                      <a:endParaRPr lang="en-CA" sz="1600" b="0" dirty="0"/>
                    </a:p>
                  </a:txBody>
                  <a:tcPr/>
                </a:tc>
                <a:tc>
                  <a:txBody>
                    <a:bodyPr/>
                    <a:lstStyle/>
                    <a:p>
                      <a:pPr algn="ctr"/>
                      <a:r>
                        <a:rPr lang="en-CA" sz="1600" b="0" dirty="0" smtClean="0"/>
                        <a:t>Expected Size</a:t>
                      </a:r>
                      <a:r>
                        <a:rPr lang="en-CA" sz="1600" b="0" baseline="0" dirty="0" smtClean="0"/>
                        <a:t> of Product (base pairs)</a:t>
                      </a:r>
                      <a:endParaRPr lang="en-CA" sz="1600" b="0" dirty="0"/>
                    </a:p>
                  </a:txBody>
                  <a:tcPr/>
                </a:tc>
              </a:tr>
              <a:tr h="278431">
                <a:tc>
                  <a:txBody>
                    <a:bodyPr/>
                    <a:lstStyle/>
                    <a:p>
                      <a:pPr algn="ctr"/>
                      <a:r>
                        <a:rPr lang="en-CA" sz="1600" dirty="0" smtClean="0"/>
                        <a:t>Ins a</a:t>
                      </a:r>
                      <a:endParaRPr lang="en-CA" sz="1600" dirty="0"/>
                    </a:p>
                  </a:txBody>
                  <a:tcPr/>
                </a:tc>
                <a:tc>
                  <a:txBody>
                    <a:bodyPr/>
                    <a:lstStyle/>
                    <a:p>
                      <a:pPr algn="ctr"/>
                      <a:r>
                        <a:rPr lang="en-CA" sz="1600" dirty="0" err="1" smtClean="0"/>
                        <a:t>InsaF</a:t>
                      </a:r>
                      <a:endParaRPr lang="en-CA" sz="1600" dirty="0"/>
                    </a:p>
                    <a:p>
                      <a:pPr algn="ctr"/>
                      <a:r>
                        <a:rPr lang="en-CA" sz="1600" dirty="0" smtClean="0"/>
                        <a:t>1069R</a:t>
                      </a:r>
                    </a:p>
                  </a:txBody>
                  <a:tcPr/>
                </a:tc>
                <a:tc>
                  <a:txBody>
                    <a:bodyPr/>
                    <a:lstStyle/>
                    <a:p>
                      <a:pPr algn="ctr"/>
                      <a:r>
                        <a:rPr lang="en-CA" sz="1600" dirty="0" err="1" smtClean="0"/>
                        <a:t>InsaF</a:t>
                      </a:r>
                      <a:endParaRPr lang="en-CA" sz="1600" dirty="0" smtClean="0"/>
                    </a:p>
                    <a:p>
                      <a:pPr algn="ctr"/>
                      <a:r>
                        <a:rPr lang="en-CA" sz="1600" dirty="0" smtClean="0"/>
                        <a:t>500R</a:t>
                      </a:r>
                      <a:endParaRPr lang="en-CA" sz="1600" dirty="0"/>
                    </a:p>
                  </a:txBody>
                  <a:tcPr/>
                </a:tc>
                <a:tc>
                  <a:txBody>
                    <a:bodyPr/>
                    <a:lstStyle/>
                    <a:p>
                      <a:pPr algn="ctr"/>
                      <a:r>
                        <a:rPr lang="en-CA" sz="1600" dirty="0" smtClean="0"/>
                        <a:t>291</a:t>
                      </a:r>
                      <a:endParaRPr lang="en-CA" sz="1600" dirty="0"/>
                    </a:p>
                  </a:txBody>
                  <a:tcPr/>
                </a:tc>
              </a:tr>
              <a:tr h="278431">
                <a:tc>
                  <a:txBody>
                    <a:bodyPr/>
                    <a:lstStyle/>
                    <a:p>
                      <a:pPr algn="ctr"/>
                      <a:r>
                        <a:rPr lang="en-CA" sz="1600" dirty="0" smtClean="0"/>
                        <a:t>Del</a:t>
                      </a:r>
                      <a:r>
                        <a:rPr lang="en-CA" sz="1600" baseline="0" dirty="0" smtClean="0"/>
                        <a:t> k</a:t>
                      </a:r>
                      <a:endParaRPr lang="en-CA" sz="1600" dirty="0"/>
                    </a:p>
                  </a:txBody>
                  <a:tcPr/>
                </a:tc>
                <a:tc>
                  <a:txBody>
                    <a:bodyPr/>
                    <a:lstStyle/>
                    <a:p>
                      <a:pPr algn="ctr"/>
                      <a:r>
                        <a:rPr lang="en-CA" sz="1600" dirty="0" err="1" smtClean="0"/>
                        <a:t>DelkF</a:t>
                      </a:r>
                      <a:endParaRPr lang="en-CA" sz="1600" dirty="0" smtClean="0"/>
                    </a:p>
                    <a:p>
                      <a:pPr algn="ctr"/>
                      <a:r>
                        <a:rPr lang="en-CA" sz="1600" dirty="0" smtClean="0"/>
                        <a:t>2092R</a:t>
                      </a:r>
                      <a:endParaRPr lang="en-CA" sz="1600" dirty="0"/>
                    </a:p>
                  </a:txBody>
                  <a:tcPr/>
                </a:tc>
                <a:tc>
                  <a:txBody>
                    <a:bodyPr/>
                    <a:lstStyle/>
                    <a:p>
                      <a:pPr algn="ctr"/>
                      <a:r>
                        <a:rPr lang="en-CA" sz="1600" dirty="0" err="1" smtClean="0"/>
                        <a:t>DelkF</a:t>
                      </a:r>
                      <a:endParaRPr lang="en-CA" sz="1600" dirty="0" smtClean="0"/>
                    </a:p>
                    <a:p>
                      <a:pPr algn="ctr"/>
                      <a:r>
                        <a:rPr lang="en-CA" sz="1600" dirty="0" smtClean="0"/>
                        <a:t>1689R</a:t>
                      </a:r>
                      <a:endParaRPr lang="en-CA" sz="1600" dirty="0"/>
                    </a:p>
                  </a:txBody>
                  <a:tcPr/>
                </a:tc>
                <a:tc>
                  <a:txBody>
                    <a:bodyPr/>
                    <a:lstStyle/>
                    <a:p>
                      <a:pPr algn="ctr"/>
                      <a:r>
                        <a:rPr lang="en-CA" sz="1600" dirty="0" smtClean="0"/>
                        <a:t>682</a:t>
                      </a:r>
                      <a:endParaRPr lang="en-CA" sz="1600" dirty="0"/>
                    </a:p>
                  </a:txBody>
                  <a:tcPr/>
                </a:tc>
              </a:tr>
              <a:tr h="278431">
                <a:tc>
                  <a:txBody>
                    <a:bodyPr/>
                    <a:lstStyle/>
                    <a:p>
                      <a:pPr algn="ctr"/>
                      <a:r>
                        <a:rPr lang="en-CA" sz="1600" dirty="0" smtClean="0"/>
                        <a:t>Del b</a:t>
                      </a:r>
                      <a:endParaRPr lang="en-CA" sz="1600" dirty="0"/>
                    </a:p>
                  </a:txBody>
                  <a:tcPr/>
                </a:tc>
                <a:tc>
                  <a:txBody>
                    <a:bodyPr/>
                    <a:lstStyle/>
                    <a:p>
                      <a:pPr algn="ctr"/>
                      <a:r>
                        <a:rPr lang="en-CA" sz="1600" dirty="0" smtClean="0"/>
                        <a:t>806F</a:t>
                      </a:r>
                    </a:p>
                    <a:p>
                      <a:pPr algn="ctr"/>
                      <a:r>
                        <a:rPr lang="en-CA" sz="1600" dirty="0" smtClean="0"/>
                        <a:t>DelR2</a:t>
                      </a:r>
                      <a:endParaRPr lang="en-CA" sz="1600" dirty="0"/>
                    </a:p>
                  </a:txBody>
                  <a:tcPr/>
                </a:tc>
                <a:tc>
                  <a:txBody>
                    <a:bodyPr/>
                    <a:lstStyle/>
                    <a:p>
                      <a:pPr algn="ctr"/>
                      <a:r>
                        <a:rPr lang="en-CA" sz="1600" dirty="0" err="1" smtClean="0"/>
                        <a:t>DelbF</a:t>
                      </a:r>
                      <a:endParaRPr lang="en-CA" sz="1600" dirty="0" smtClean="0"/>
                    </a:p>
                    <a:p>
                      <a:pPr algn="ctr"/>
                      <a:r>
                        <a:rPr lang="en-CA" sz="1600" dirty="0" smtClean="0"/>
                        <a:t>2092R</a:t>
                      </a:r>
                      <a:endParaRPr lang="en-CA" sz="1600" dirty="0"/>
                    </a:p>
                  </a:txBody>
                  <a:tcPr/>
                </a:tc>
                <a:tc>
                  <a:txBody>
                    <a:bodyPr/>
                    <a:lstStyle/>
                    <a:p>
                      <a:pPr algn="ctr"/>
                      <a:r>
                        <a:rPr lang="en-CA" sz="1600" dirty="0" smtClean="0"/>
                        <a:t>558</a:t>
                      </a:r>
                      <a:endParaRPr lang="en-CA" sz="1600" dirty="0"/>
                    </a:p>
                  </a:txBody>
                  <a:tcPr/>
                </a:tc>
              </a:tr>
              <a:tr h="278431">
                <a:tc>
                  <a:txBody>
                    <a:bodyPr/>
                    <a:lstStyle/>
                    <a:p>
                      <a:pPr algn="ctr"/>
                      <a:r>
                        <a:rPr lang="en-CA" sz="1600" dirty="0" smtClean="0"/>
                        <a:t>Del d </a:t>
                      </a:r>
                      <a:endParaRPr lang="en-CA" sz="1600" dirty="0"/>
                    </a:p>
                  </a:txBody>
                  <a:tcPr/>
                </a:tc>
                <a:tc>
                  <a:txBody>
                    <a:bodyPr/>
                    <a:lstStyle/>
                    <a:p>
                      <a:pPr algn="ctr"/>
                      <a:r>
                        <a:rPr lang="en-CA" sz="1600" dirty="0" err="1" smtClean="0"/>
                        <a:t>DeldF</a:t>
                      </a:r>
                      <a:endParaRPr lang="en-CA" sz="1600" dirty="0" smtClean="0"/>
                    </a:p>
                    <a:p>
                      <a:pPr algn="ctr"/>
                      <a:r>
                        <a:rPr lang="en-CA" sz="1600" dirty="0" smtClean="0"/>
                        <a:t>3056R</a:t>
                      </a:r>
                      <a:endParaRPr lang="en-CA" sz="1600" dirty="0"/>
                    </a:p>
                  </a:txBody>
                  <a:tcPr/>
                </a:tc>
                <a:tc>
                  <a:txBody>
                    <a:bodyPr/>
                    <a:lstStyle/>
                    <a:p>
                      <a:pPr algn="ctr"/>
                      <a:r>
                        <a:rPr lang="en-CA" sz="1600" dirty="0" err="1" smtClean="0"/>
                        <a:t>DeldF</a:t>
                      </a:r>
                      <a:endParaRPr lang="en-CA" sz="1600" dirty="0" smtClean="0"/>
                    </a:p>
                    <a:p>
                      <a:pPr algn="ctr"/>
                      <a:r>
                        <a:rPr lang="en-CA" sz="1600" dirty="0" smtClean="0"/>
                        <a:t>DelR2</a:t>
                      </a:r>
                      <a:endParaRPr lang="en-CA" sz="1600" dirty="0"/>
                    </a:p>
                  </a:txBody>
                  <a:tcPr/>
                </a:tc>
                <a:tc>
                  <a:txBody>
                    <a:bodyPr/>
                    <a:lstStyle/>
                    <a:p>
                      <a:pPr algn="ctr"/>
                      <a:r>
                        <a:rPr lang="en-CA" sz="1600" dirty="0" smtClean="0"/>
                        <a:t>427</a:t>
                      </a:r>
                      <a:endParaRPr lang="en-CA" sz="1600" dirty="0"/>
                    </a:p>
                  </a:txBody>
                  <a:tcPr/>
                </a:tc>
              </a:tr>
              <a:tr h="278431">
                <a:tc>
                  <a:txBody>
                    <a:bodyPr/>
                    <a:lstStyle/>
                    <a:p>
                      <a:pPr algn="ctr"/>
                      <a:r>
                        <a:rPr lang="en-CA" sz="1600" dirty="0" smtClean="0"/>
                        <a:t>Del e</a:t>
                      </a:r>
                      <a:endParaRPr lang="en-CA" sz="1600" dirty="0"/>
                    </a:p>
                  </a:txBody>
                  <a:tcPr/>
                </a:tc>
                <a:tc>
                  <a:txBody>
                    <a:bodyPr/>
                    <a:lstStyle/>
                    <a:p>
                      <a:pPr algn="ctr"/>
                      <a:r>
                        <a:rPr lang="en-CA" sz="1600" dirty="0" err="1" smtClean="0"/>
                        <a:t>DeleF</a:t>
                      </a:r>
                      <a:endParaRPr lang="en-CA" sz="1600" dirty="0" smtClean="0"/>
                    </a:p>
                    <a:p>
                      <a:pPr algn="ctr"/>
                      <a:r>
                        <a:rPr lang="en-CA" sz="1600" dirty="0" smtClean="0"/>
                        <a:t>Ins4-R3</a:t>
                      </a:r>
                      <a:endParaRPr lang="en-CA" sz="1600" dirty="0"/>
                    </a:p>
                  </a:txBody>
                  <a:tcPr/>
                </a:tc>
                <a:tc>
                  <a:txBody>
                    <a:bodyPr/>
                    <a:lstStyle/>
                    <a:p>
                      <a:pPr algn="ctr"/>
                      <a:r>
                        <a:rPr lang="en-CA" sz="1600" dirty="0" err="1" smtClean="0"/>
                        <a:t>DeleF</a:t>
                      </a:r>
                      <a:endParaRPr lang="en-CA" sz="1600" dirty="0" smtClean="0"/>
                    </a:p>
                    <a:p>
                      <a:pPr algn="ctr"/>
                      <a:r>
                        <a:rPr lang="en-CA" sz="1600" dirty="0" smtClean="0"/>
                        <a:t>Ins3-R2</a:t>
                      </a:r>
                      <a:endParaRPr lang="en-CA" sz="1600" dirty="0"/>
                    </a:p>
                  </a:txBody>
                  <a:tcPr/>
                </a:tc>
                <a:tc>
                  <a:txBody>
                    <a:bodyPr/>
                    <a:lstStyle/>
                    <a:p>
                      <a:pPr algn="ctr"/>
                      <a:r>
                        <a:rPr lang="en-CA" sz="1600" dirty="0" smtClean="0"/>
                        <a:t>459</a:t>
                      </a:r>
                      <a:endParaRPr lang="en-CA" sz="1600" dirty="0"/>
                    </a:p>
                  </a:txBody>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3600" i="0" u="none" strike="noStrike" kern="1200" cap="none" spc="0" normalizeH="0" baseline="0" noProof="0" dirty="0" smtClean="0">
                <a:ln>
                  <a:noFill/>
                </a:ln>
                <a:solidFill>
                  <a:schemeClr val="accent1"/>
                </a:solidFill>
                <a:effectLst/>
                <a:uLnTx/>
                <a:uFillTx/>
                <a:latin typeface="+mj-lt"/>
                <a:ea typeface="+mj-ea"/>
                <a:cs typeface="+mj-cs"/>
              </a:rPr>
              <a:t>Insertion Variant,</a:t>
            </a:r>
            <a:r>
              <a:rPr kumimoji="0" lang="en-CA" sz="3600" i="0" u="none" strike="noStrike" kern="1200" cap="none" spc="0" normalizeH="0" baseline="0" noProof="0" dirty="0" smtClean="0">
                <a:ln>
                  <a:noFill/>
                </a:ln>
                <a:solidFill>
                  <a:schemeClr val="accent1"/>
                </a:solidFill>
                <a:effectLst>
                  <a:outerShdw blurRad="38100" dist="38100" dir="2700000" algn="tl">
                    <a:srgbClr val="000000">
                      <a:alpha val="43137"/>
                    </a:srgbClr>
                  </a:outerShdw>
                </a:effectLst>
                <a:uLnTx/>
                <a:uFillTx/>
                <a:latin typeface="+mj-lt"/>
                <a:ea typeface="+mj-ea"/>
                <a:cs typeface="+mj-cs"/>
              </a:rPr>
              <a:t> Insi1</a:t>
            </a:r>
            <a:endParaRPr kumimoji="0" lang="en-CA" sz="3600"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mj-lt"/>
              <a:ea typeface="+mj-ea"/>
              <a:cs typeface="+mj-cs"/>
            </a:endParaRPr>
          </a:p>
        </p:txBody>
      </p:sp>
      <p:sp>
        <p:nvSpPr>
          <p:cNvPr id="3" name="TextBox 2"/>
          <p:cNvSpPr txBox="1"/>
          <p:nvPr/>
        </p:nvSpPr>
        <p:spPr>
          <a:xfrm>
            <a:off x="755576" y="2780928"/>
            <a:ext cx="6865458" cy="1138773"/>
          </a:xfrm>
          <a:prstGeom prst="rect">
            <a:avLst/>
          </a:prstGeom>
          <a:noFill/>
        </p:spPr>
        <p:txBody>
          <a:bodyPr wrap="square" rtlCol="0">
            <a:spAutoFit/>
          </a:bodyPr>
          <a:lstStyle/>
          <a:p>
            <a:pPr>
              <a:buFont typeface="Arial" pitchFamily="34" charset="0"/>
              <a:buChar char="•"/>
            </a:pPr>
            <a:r>
              <a:rPr lang="en-CA" dirty="0" smtClean="0"/>
              <a:t>Found in </a:t>
            </a:r>
            <a:r>
              <a:rPr lang="en-CA" dirty="0" err="1" smtClean="0"/>
              <a:t>intron</a:t>
            </a:r>
            <a:r>
              <a:rPr lang="en-CA" dirty="0" smtClean="0"/>
              <a:t> 1</a:t>
            </a:r>
          </a:p>
          <a:p>
            <a:pPr>
              <a:buFont typeface="Arial" pitchFamily="34" charset="0"/>
              <a:buChar char="•"/>
            </a:pPr>
            <a:r>
              <a:rPr lang="en-CA" dirty="0" smtClean="0"/>
              <a:t>Ins i1 is in a region which corresponds to the </a:t>
            </a:r>
            <a:r>
              <a:rPr lang="en-CA" dirty="0" err="1" smtClean="0"/>
              <a:t>hTERT</a:t>
            </a:r>
            <a:r>
              <a:rPr lang="en-CA" dirty="0" smtClean="0"/>
              <a:t> RID1 motif.</a:t>
            </a:r>
          </a:p>
          <a:p>
            <a:pPr algn="ctr">
              <a:buFont typeface="Arial" pitchFamily="34" charset="0"/>
              <a:buChar char="•"/>
            </a:pPr>
            <a:endParaRPr lang="en-CA" sz="3200" dirty="0">
              <a:solidFill>
                <a:srgbClr val="7030A0"/>
              </a:solidFill>
            </a:endParaRPr>
          </a:p>
        </p:txBody>
      </p:sp>
      <p:pic>
        <p:nvPicPr>
          <p:cNvPr id="4" name="Picture 3"/>
          <p:cNvPicPr>
            <a:picLocks noChangeAspect="1" noChangeArrowheads="1"/>
          </p:cNvPicPr>
          <p:nvPr/>
        </p:nvPicPr>
        <p:blipFill>
          <a:blip r:embed="rId2" cstate="print"/>
          <a:srcRect/>
          <a:stretch>
            <a:fillRect/>
          </a:stretch>
        </p:blipFill>
        <p:spPr bwMode="auto">
          <a:xfrm>
            <a:off x="538163" y="1412776"/>
            <a:ext cx="8067675" cy="120015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1187624" y="4036087"/>
            <a:ext cx="6624736" cy="1265121"/>
          </a:xfrm>
          <a:prstGeom prst="rect">
            <a:avLst/>
          </a:prstGeom>
          <a:noFill/>
          <a:ln w="28575">
            <a:solidFill>
              <a:schemeClr val="tx1"/>
            </a:solidFill>
            <a:miter lim="800000"/>
            <a:headEnd/>
            <a:tailEnd/>
          </a:ln>
        </p:spPr>
      </p:pic>
      <p:sp>
        <p:nvSpPr>
          <p:cNvPr id="6" name="TextBox 8"/>
          <p:cNvSpPr txBox="1">
            <a:spLocks noChangeArrowheads="1"/>
          </p:cNvSpPr>
          <p:nvPr/>
        </p:nvSpPr>
        <p:spPr bwMode="auto">
          <a:xfrm>
            <a:off x="539552" y="6319477"/>
            <a:ext cx="8208912" cy="476672"/>
          </a:xfrm>
          <a:prstGeom prst="rect">
            <a:avLst/>
          </a:prstGeom>
          <a:noFill/>
          <a:ln w="28575">
            <a:noFill/>
            <a:miter lim="800000"/>
            <a:headEnd/>
            <a:tailEnd/>
          </a:ln>
        </p:spPr>
        <p:txBody>
          <a:bodyPr wrap="square">
            <a:spAutoFit/>
          </a:bodyPr>
          <a:lstStyle/>
          <a:p>
            <a:r>
              <a:rPr lang="en-US" sz="1200" dirty="0" smtClean="0"/>
              <a:t>The </a:t>
            </a:r>
            <a:r>
              <a:rPr lang="en-US" sz="1200" dirty="0"/>
              <a:t>telomerase reverse transcriptase (TERT) is divided into three regions, the TERT essential N-terminal (NTE) domain, the reverse-transcriptase (RT) motifs and the TERT C-terminal extension (CTE).  Adapted from  </a:t>
            </a:r>
            <a:r>
              <a:rPr lang="en-US" sz="1200" dirty="0" smtClean="0"/>
              <a:t>(</a:t>
            </a:r>
            <a:r>
              <a:rPr lang="en-US" sz="1200" dirty="0" err="1" smtClean="0"/>
              <a:t>Autexier</a:t>
            </a:r>
            <a:r>
              <a:rPr lang="en-US" sz="1200" dirty="0" smtClean="0"/>
              <a:t> </a:t>
            </a:r>
            <a:r>
              <a:rPr lang="en-US" sz="1200" dirty="0"/>
              <a:t>and </a:t>
            </a:r>
            <a:r>
              <a:rPr lang="en-US" sz="1200" dirty="0" err="1"/>
              <a:t>Lue</a:t>
            </a:r>
            <a:r>
              <a:rPr lang="en-US" sz="1200" dirty="0"/>
              <a:t>, 2006</a:t>
            </a:r>
            <a:r>
              <a:rPr lang="en-US" sz="1200" dirty="0" smtClean="0"/>
              <a:t>.)</a:t>
            </a:r>
            <a:endParaRPr lang="en-US" sz="1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66192"/>
            <a:ext cx="8229600" cy="9906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3600" i="0" u="none" strike="noStrike" kern="1200" cap="none" spc="0" normalizeH="0" baseline="0" noProof="0" dirty="0" smtClean="0">
                <a:ln>
                  <a:noFill/>
                </a:ln>
                <a:solidFill>
                  <a:schemeClr val="accent1"/>
                </a:solidFill>
                <a:effectLst/>
                <a:uLnTx/>
                <a:uFillTx/>
                <a:latin typeface="+mj-lt"/>
                <a:ea typeface="+mj-ea"/>
                <a:cs typeface="+mj-cs"/>
              </a:rPr>
              <a:t>Deletion Variant, </a:t>
            </a:r>
            <a:r>
              <a:rPr kumimoji="0" lang="en-CA" sz="3600" i="0" u="none" strike="noStrike" kern="1200" cap="none" spc="0" normalizeH="0" baseline="0" noProof="0" dirty="0" smtClean="0">
                <a:ln>
                  <a:noFill/>
                </a:ln>
                <a:solidFill>
                  <a:schemeClr val="accent1"/>
                </a:solidFill>
                <a:effectLst>
                  <a:outerShdw blurRad="38100" dist="38100" dir="2700000" algn="tl">
                    <a:srgbClr val="000000">
                      <a:alpha val="43137"/>
                    </a:srgbClr>
                  </a:outerShdw>
                </a:effectLst>
                <a:uLnTx/>
                <a:uFillTx/>
                <a:latin typeface="+mj-lt"/>
                <a:ea typeface="+mj-ea"/>
                <a:cs typeface="+mj-cs"/>
              </a:rPr>
              <a:t>Dele12</a:t>
            </a:r>
            <a:r>
              <a:rPr kumimoji="0" lang="en-CA" sz="3600" i="0" u="none" strike="noStrike" kern="1200" cap="none" spc="0" normalizeH="0" baseline="0" noProof="0" dirty="0" smtClean="0">
                <a:ln>
                  <a:noFill/>
                </a:ln>
                <a:solidFill>
                  <a:schemeClr val="accent1"/>
                </a:solidFill>
                <a:effectLst/>
                <a:uLnTx/>
                <a:uFillTx/>
                <a:latin typeface="+mj-lt"/>
                <a:ea typeface="+mj-ea"/>
                <a:cs typeface="+mj-cs"/>
              </a:rPr>
              <a:t/>
            </a:r>
            <a:br>
              <a:rPr kumimoji="0" lang="en-CA" sz="3600" i="0" u="none" strike="noStrike" kern="1200" cap="none" spc="0" normalizeH="0" baseline="0" noProof="0" dirty="0" smtClean="0">
                <a:ln>
                  <a:noFill/>
                </a:ln>
                <a:solidFill>
                  <a:schemeClr val="accent1"/>
                </a:solidFill>
                <a:effectLst/>
                <a:uLnTx/>
                <a:uFillTx/>
                <a:latin typeface="+mj-lt"/>
                <a:ea typeface="+mj-ea"/>
                <a:cs typeface="+mj-cs"/>
              </a:rPr>
            </a:br>
            <a:endParaRPr kumimoji="0" lang="en-CA" sz="3600" i="0" u="none" strike="noStrike" kern="1200" cap="none" spc="0" normalizeH="0" baseline="0" noProof="0" dirty="0">
              <a:ln>
                <a:noFill/>
              </a:ln>
              <a:solidFill>
                <a:schemeClr val="accent1"/>
              </a:solidFill>
              <a:effectLst/>
              <a:uLnTx/>
              <a:uFillTx/>
              <a:latin typeface="+mj-lt"/>
              <a:ea typeface="+mj-ea"/>
              <a:cs typeface="+mj-cs"/>
            </a:endParaRPr>
          </a:p>
        </p:txBody>
      </p:sp>
      <p:sp>
        <p:nvSpPr>
          <p:cNvPr id="3" name="Content Placeholder 2"/>
          <p:cNvSpPr txBox="1">
            <a:spLocks/>
          </p:cNvSpPr>
          <p:nvPr/>
        </p:nvSpPr>
        <p:spPr>
          <a:xfrm>
            <a:off x="357158" y="2852936"/>
            <a:ext cx="8229600" cy="1153268"/>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1800" b="0" i="0" u="none" strike="noStrike" kern="1200" cap="none" spc="0" normalizeH="0" baseline="0" noProof="0" smtClean="0">
                <a:ln>
                  <a:noFill/>
                </a:ln>
                <a:solidFill>
                  <a:schemeClr val="tx1"/>
                </a:solidFill>
                <a:effectLst/>
                <a:uLnTx/>
                <a:uFillTx/>
                <a:latin typeface="+mn-lt"/>
                <a:ea typeface="+mn-ea"/>
                <a:cs typeface="+mn-cs"/>
              </a:rPr>
              <a:t>Deletion falls in a region which corresponds to the hTERT CTE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1800" b="0" i="0" u="none" strike="noStrike" kern="1200" cap="none" spc="0" normalizeH="0" baseline="0" noProof="0" smtClean="0">
                <a:ln>
                  <a:noFill/>
                </a:ln>
                <a:solidFill>
                  <a:schemeClr val="tx1"/>
                </a:solidFill>
                <a:effectLst/>
                <a:uLnTx/>
                <a:uFillTx/>
                <a:latin typeface="+mn-lt"/>
                <a:ea typeface="+mn-ea"/>
                <a:cs typeface="+mn-cs"/>
              </a:rPr>
              <a:t>Deleting a sequence in such an essential part of the mTERT may modify it slightly or it might render it completely inactive.</a:t>
            </a:r>
            <a:endParaRPr kumimoji="0" lang="en-CA"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2"/>
          <p:cNvPicPr>
            <a:picLocks noChangeAspect="1" noChangeArrowheads="1"/>
          </p:cNvPicPr>
          <p:nvPr/>
        </p:nvPicPr>
        <p:blipFill>
          <a:blip r:embed="rId2" cstate="print"/>
          <a:srcRect/>
          <a:stretch>
            <a:fillRect/>
          </a:stretch>
        </p:blipFill>
        <p:spPr bwMode="auto">
          <a:xfrm>
            <a:off x="571500" y="1394470"/>
            <a:ext cx="8001000" cy="131445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1157288" y="4269457"/>
            <a:ext cx="6829425" cy="1247775"/>
          </a:xfrm>
          <a:prstGeom prst="rect">
            <a:avLst/>
          </a:prstGeom>
          <a:noFill/>
          <a:ln w="9525">
            <a:noFill/>
            <a:miter lim="800000"/>
            <a:headEnd/>
            <a:tailEnd/>
          </a:ln>
        </p:spPr>
      </p:pic>
      <p:sp>
        <p:nvSpPr>
          <p:cNvPr id="6" name="Rectangle 5"/>
          <p:cNvSpPr/>
          <p:nvPr/>
        </p:nvSpPr>
        <p:spPr>
          <a:xfrm>
            <a:off x="4644008" y="4437112"/>
            <a:ext cx="2088232" cy="115212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3203848" y="1700808"/>
          <a:ext cx="5652120" cy="3606005"/>
        </p:xfrm>
        <a:graphic>
          <a:graphicData uri="http://schemas.openxmlformats.org/drawingml/2006/chart">
            <c:chart xmlns:c="http://schemas.openxmlformats.org/drawingml/2006/chart" xmlns:r="http://schemas.openxmlformats.org/officeDocument/2006/relationships" r:id="rId2"/>
          </a:graphicData>
        </a:graphic>
      </p:graphicFrame>
      <p:grpSp>
        <p:nvGrpSpPr>
          <p:cNvPr id="13" name="Group 12"/>
          <p:cNvGrpSpPr>
            <a:grpSpLocks noChangeAspect="1"/>
          </p:cNvGrpSpPr>
          <p:nvPr/>
        </p:nvGrpSpPr>
        <p:grpSpPr>
          <a:xfrm>
            <a:off x="755580" y="732179"/>
            <a:ext cx="1881067" cy="5355109"/>
            <a:chOff x="755576" y="514062"/>
            <a:chExt cx="2162146" cy="6155298"/>
          </a:xfrm>
        </p:grpSpPr>
        <p:sp>
          <p:nvSpPr>
            <p:cNvPr id="5" name="TextBox 4"/>
            <p:cNvSpPr txBox="1"/>
            <p:nvPr/>
          </p:nvSpPr>
          <p:spPr>
            <a:xfrm rot="18209245">
              <a:off x="734236" y="1382184"/>
              <a:ext cx="989156" cy="307777"/>
            </a:xfrm>
            <a:prstGeom prst="rect">
              <a:avLst/>
            </a:prstGeom>
            <a:noFill/>
            <a:ln w="28575">
              <a:noFill/>
            </a:ln>
          </p:spPr>
          <p:txBody>
            <a:bodyPr wrap="square" rtlCol="0">
              <a:spAutoFit/>
            </a:bodyPr>
            <a:lstStyle/>
            <a:p>
              <a:r>
                <a:rPr lang="en-CA" sz="1400" dirty="0" smtClean="0"/>
                <a:t>TERT (-)</a:t>
              </a:r>
              <a:endParaRPr lang="en-CA" sz="1400" dirty="0"/>
            </a:p>
          </p:txBody>
        </p:sp>
        <p:sp>
          <p:nvSpPr>
            <p:cNvPr id="6" name="TextBox 5"/>
            <p:cNvSpPr txBox="1"/>
            <p:nvPr/>
          </p:nvSpPr>
          <p:spPr>
            <a:xfrm rot="18545519">
              <a:off x="1366185" y="1224126"/>
              <a:ext cx="1400936" cy="307777"/>
            </a:xfrm>
            <a:prstGeom prst="rect">
              <a:avLst/>
            </a:prstGeom>
            <a:noFill/>
            <a:ln w="28575">
              <a:noFill/>
            </a:ln>
          </p:spPr>
          <p:txBody>
            <a:bodyPr wrap="square" rtlCol="0">
              <a:spAutoFit/>
            </a:bodyPr>
            <a:lstStyle/>
            <a:p>
              <a:r>
                <a:rPr lang="en-CA" sz="1400" dirty="0" smtClean="0"/>
                <a:t>WT mTERT</a:t>
              </a:r>
              <a:endParaRPr lang="en-CA" sz="1400" dirty="0"/>
            </a:p>
          </p:txBody>
        </p:sp>
        <p:sp>
          <p:nvSpPr>
            <p:cNvPr id="7" name="TextBox 6"/>
            <p:cNvSpPr txBox="1"/>
            <p:nvPr/>
          </p:nvSpPr>
          <p:spPr>
            <a:xfrm rot="18545519">
              <a:off x="1664232" y="1147604"/>
              <a:ext cx="1574861" cy="307777"/>
            </a:xfrm>
            <a:prstGeom prst="rect">
              <a:avLst/>
            </a:prstGeom>
            <a:noFill/>
            <a:ln w="28575">
              <a:noFill/>
            </a:ln>
          </p:spPr>
          <p:txBody>
            <a:bodyPr wrap="square" rtlCol="0">
              <a:spAutoFit/>
            </a:bodyPr>
            <a:lstStyle/>
            <a:p>
              <a:r>
                <a:rPr lang="en-CA" sz="1400" dirty="0" smtClean="0"/>
                <a:t>mTERT + Ins</a:t>
              </a:r>
              <a:endParaRPr lang="en-CA" sz="1400" dirty="0"/>
            </a:p>
          </p:txBody>
        </p:sp>
        <p:sp>
          <p:nvSpPr>
            <p:cNvPr id="8" name="TextBox 7"/>
            <p:cNvSpPr txBox="1"/>
            <p:nvPr/>
          </p:nvSpPr>
          <p:spPr>
            <a:xfrm rot="18545519">
              <a:off x="2027050" y="1180303"/>
              <a:ext cx="1473567" cy="307777"/>
            </a:xfrm>
            <a:prstGeom prst="rect">
              <a:avLst/>
            </a:prstGeom>
            <a:noFill/>
            <a:ln w="28575">
              <a:noFill/>
            </a:ln>
          </p:spPr>
          <p:txBody>
            <a:bodyPr wrap="square" rtlCol="0">
              <a:spAutoFit/>
            </a:bodyPr>
            <a:lstStyle/>
            <a:p>
              <a:r>
                <a:rPr lang="en-CA" sz="1400" dirty="0" smtClean="0"/>
                <a:t>mTERT </a:t>
              </a:r>
              <a:r>
                <a:rPr lang="en-CA" sz="1400" dirty="0"/>
                <a:t>-</a:t>
              </a:r>
              <a:r>
                <a:rPr lang="en-CA" sz="1400" dirty="0" smtClean="0"/>
                <a:t> Del</a:t>
              </a:r>
              <a:endParaRPr lang="en-CA" sz="1400" dirty="0"/>
            </a:p>
          </p:txBody>
        </p:sp>
        <p:sp>
          <p:nvSpPr>
            <p:cNvPr id="9" name="TextBox 8"/>
            <p:cNvSpPr txBox="1"/>
            <p:nvPr/>
          </p:nvSpPr>
          <p:spPr>
            <a:xfrm rot="18545519">
              <a:off x="993054" y="1274121"/>
              <a:ext cx="1310124" cy="307777"/>
            </a:xfrm>
            <a:prstGeom prst="rect">
              <a:avLst/>
            </a:prstGeom>
            <a:noFill/>
            <a:ln w="28575">
              <a:noFill/>
            </a:ln>
          </p:spPr>
          <p:txBody>
            <a:bodyPr wrap="square" rtlCol="0">
              <a:spAutoFit/>
            </a:bodyPr>
            <a:lstStyle/>
            <a:p>
              <a:r>
                <a:rPr lang="en-CA" sz="1400" dirty="0" smtClean="0"/>
                <a:t>WT hTERT</a:t>
              </a:r>
              <a:endParaRPr lang="en-CA" sz="1400" dirty="0"/>
            </a:p>
          </p:txBody>
        </p:sp>
        <p:pic>
          <p:nvPicPr>
            <p:cNvPr id="10" name="Picture 3"/>
            <p:cNvPicPr>
              <a:picLocks noChangeAspect="1" noChangeArrowheads="1"/>
            </p:cNvPicPr>
            <p:nvPr/>
          </p:nvPicPr>
          <p:blipFill>
            <a:blip r:embed="rId3" cstate="print"/>
            <a:srcRect l="9371" r="3163" b="4339"/>
            <a:stretch>
              <a:fillRect/>
            </a:stretch>
          </p:blipFill>
          <p:spPr bwMode="auto">
            <a:xfrm>
              <a:off x="755576" y="1906772"/>
              <a:ext cx="1872208" cy="4762588"/>
            </a:xfrm>
            <a:prstGeom prst="rect">
              <a:avLst/>
            </a:prstGeom>
            <a:noFill/>
            <a:ln w="9525">
              <a:solidFill>
                <a:schemeClr val="tx1"/>
              </a:solidFill>
              <a:miter lim="800000"/>
              <a:headEnd/>
              <a:tailEnd/>
            </a:ln>
          </p:spPr>
        </p:pic>
      </p:grpSp>
      <p:sp>
        <p:nvSpPr>
          <p:cNvPr id="11" name="Title 1"/>
          <p:cNvSpPr txBox="1">
            <a:spLocks/>
          </p:cNvSpPr>
          <p:nvPr/>
        </p:nvSpPr>
        <p:spPr>
          <a:xfrm>
            <a:off x="440422" y="171910"/>
            <a:ext cx="8703578" cy="9906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sz="3200" dirty="0" err="1" smtClean="0">
                <a:solidFill>
                  <a:schemeClr val="accent1"/>
                </a:solidFill>
                <a:latin typeface="+mj-lt"/>
                <a:ea typeface="+mj-ea"/>
                <a:cs typeface="+mj-cs"/>
              </a:rPr>
              <a:t>mTERT</a:t>
            </a:r>
            <a:r>
              <a:rPr lang="en-CA" sz="3200" dirty="0" smtClean="0">
                <a:solidFill>
                  <a:schemeClr val="accent1"/>
                </a:solidFill>
                <a:latin typeface="+mj-lt"/>
                <a:ea typeface="+mj-ea"/>
                <a:cs typeface="+mj-cs"/>
              </a:rPr>
              <a:t> insertion but not the deletion variant reconstitutes telomerase activity</a:t>
            </a:r>
            <a:r>
              <a:rPr kumimoji="0" lang="en-CA" sz="3600" i="0" u="none" strike="noStrike" kern="1200" cap="none" spc="0" normalizeH="0" baseline="0" noProof="0" dirty="0" smtClean="0">
                <a:ln>
                  <a:noFill/>
                </a:ln>
                <a:solidFill>
                  <a:schemeClr val="accent1"/>
                </a:solidFill>
                <a:effectLst/>
                <a:uLnTx/>
                <a:uFillTx/>
                <a:latin typeface="+mj-lt"/>
                <a:ea typeface="+mj-ea"/>
                <a:cs typeface="+mj-cs"/>
              </a:rPr>
              <a:t/>
            </a:r>
            <a:br>
              <a:rPr kumimoji="0" lang="en-CA" sz="3600" i="0" u="none" strike="noStrike" kern="1200" cap="none" spc="0" normalizeH="0" baseline="0" noProof="0" dirty="0" smtClean="0">
                <a:ln>
                  <a:noFill/>
                </a:ln>
                <a:solidFill>
                  <a:schemeClr val="accent1"/>
                </a:solidFill>
                <a:effectLst/>
                <a:uLnTx/>
                <a:uFillTx/>
                <a:latin typeface="+mj-lt"/>
                <a:ea typeface="+mj-ea"/>
                <a:cs typeface="+mj-cs"/>
              </a:rPr>
            </a:br>
            <a:endParaRPr kumimoji="0" lang="en-CA" sz="3600" i="0" u="none" strike="noStrike" kern="1200" cap="none" spc="0" normalizeH="0" baseline="0" noProof="0" dirty="0">
              <a:ln>
                <a:noFill/>
              </a:ln>
              <a:solidFill>
                <a:schemeClr val="accent1"/>
              </a:solidFill>
              <a:effectLst/>
              <a:uLnTx/>
              <a:uFillTx/>
              <a:latin typeface="+mj-lt"/>
              <a:ea typeface="+mj-ea"/>
              <a:cs typeface="+mj-cs"/>
            </a:endParaRPr>
          </a:p>
        </p:txBody>
      </p:sp>
      <p:pic>
        <p:nvPicPr>
          <p:cNvPr id="14" name="Picture 1"/>
          <p:cNvPicPr>
            <a:picLocks noChangeAspect="1" noChangeArrowheads="1"/>
          </p:cNvPicPr>
          <p:nvPr/>
        </p:nvPicPr>
        <p:blipFill>
          <a:blip r:embed="rId4" cstate="print"/>
          <a:srcRect/>
          <a:stretch>
            <a:fillRect/>
          </a:stretch>
        </p:blipFill>
        <p:spPr bwMode="auto">
          <a:xfrm>
            <a:off x="870939" y="6182593"/>
            <a:ext cx="1455706" cy="227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9792" y="1156682"/>
            <a:ext cx="3024336" cy="400110"/>
          </a:xfrm>
          <a:prstGeom prst="rect">
            <a:avLst/>
          </a:prstGeom>
          <a:noFill/>
        </p:spPr>
        <p:txBody>
          <a:bodyPr wrap="square" rtlCol="0">
            <a:spAutoFit/>
          </a:bodyPr>
          <a:lstStyle/>
          <a:p>
            <a:r>
              <a:rPr lang="en-CA" sz="2000" dirty="0" smtClean="0"/>
              <a:t>WT </a:t>
            </a:r>
            <a:r>
              <a:rPr lang="en-CA" sz="2000" dirty="0" err="1" smtClean="0"/>
              <a:t>mTERT</a:t>
            </a:r>
            <a:r>
              <a:rPr lang="en-CA" sz="2000" dirty="0" smtClean="0"/>
              <a:t> </a:t>
            </a:r>
            <a:endParaRPr lang="en-CA" sz="2000" dirty="0"/>
          </a:p>
        </p:txBody>
      </p:sp>
      <p:sp>
        <p:nvSpPr>
          <p:cNvPr id="3" name="TextBox 2"/>
          <p:cNvSpPr txBox="1"/>
          <p:nvPr/>
        </p:nvSpPr>
        <p:spPr>
          <a:xfrm>
            <a:off x="2699792" y="1412776"/>
            <a:ext cx="4392488" cy="400110"/>
          </a:xfrm>
          <a:prstGeom prst="rect">
            <a:avLst/>
          </a:prstGeom>
          <a:noFill/>
        </p:spPr>
        <p:txBody>
          <a:bodyPr wrap="square" rtlCol="0">
            <a:spAutoFit/>
          </a:bodyPr>
          <a:lstStyle/>
          <a:p>
            <a:r>
              <a:rPr lang="en-CA" sz="2000" dirty="0" smtClean="0"/>
              <a:t>Insertion Variant </a:t>
            </a:r>
            <a:endParaRPr lang="en-CA" sz="2000" dirty="0"/>
          </a:p>
        </p:txBody>
      </p:sp>
      <p:pic>
        <p:nvPicPr>
          <p:cNvPr id="4" name="Picture 2"/>
          <p:cNvPicPr>
            <a:picLocks noChangeAspect="1" noChangeArrowheads="1"/>
          </p:cNvPicPr>
          <p:nvPr/>
        </p:nvPicPr>
        <p:blipFill>
          <a:blip r:embed="rId2" cstate="print"/>
          <a:srcRect/>
          <a:stretch>
            <a:fillRect/>
          </a:stretch>
        </p:blipFill>
        <p:spPr bwMode="auto">
          <a:xfrm>
            <a:off x="360040" y="1772816"/>
            <a:ext cx="2483768" cy="4310069"/>
          </a:xfrm>
          <a:prstGeom prst="rect">
            <a:avLst/>
          </a:prstGeom>
          <a:noFill/>
          <a:ln w="9525">
            <a:solidFill>
              <a:schemeClr val="tx1"/>
            </a:solidFill>
            <a:miter lim="800000"/>
            <a:headEnd/>
            <a:tailEnd/>
          </a:ln>
        </p:spPr>
      </p:pic>
      <p:graphicFrame>
        <p:nvGraphicFramePr>
          <p:cNvPr id="5" name="Chart 4"/>
          <p:cNvGraphicFramePr/>
          <p:nvPr/>
        </p:nvGraphicFramePr>
        <p:xfrm>
          <a:off x="3491880" y="1772816"/>
          <a:ext cx="5652120" cy="4653136"/>
        </p:xfrm>
        <a:graphic>
          <a:graphicData uri="http://schemas.openxmlformats.org/drawingml/2006/chart">
            <c:chart xmlns:c="http://schemas.openxmlformats.org/drawingml/2006/chart" xmlns:r="http://schemas.openxmlformats.org/officeDocument/2006/relationships" r:id="rId3"/>
          </a:graphicData>
        </a:graphic>
      </p:graphicFrame>
      <p:sp>
        <p:nvSpPr>
          <p:cNvPr id="6" name="Right Triangle 5"/>
          <p:cNvSpPr/>
          <p:nvPr/>
        </p:nvSpPr>
        <p:spPr>
          <a:xfrm flipH="1">
            <a:off x="323528" y="6237312"/>
            <a:ext cx="2376264" cy="47212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a:p>
        </p:txBody>
      </p:sp>
      <p:pic>
        <p:nvPicPr>
          <p:cNvPr id="7" name="Picture 2"/>
          <p:cNvPicPr>
            <a:picLocks noChangeAspect="1" noChangeArrowheads="1"/>
          </p:cNvPicPr>
          <p:nvPr/>
        </p:nvPicPr>
        <p:blipFill>
          <a:blip r:embed="rId4" cstate="print"/>
          <a:srcRect/>
          <a:stretch>
            <a:fillRect/>
          </a:stretch>
        </p:blipFill>
        <p:spPr bwMode="auto">
          <a:xfrm>
            <a:off x="33610100" y="25952905"/>
            <a:ext cx="2664296" cy="5373535"/>
          </a:xfrm>
          <a:prstGeom prst="rect">
            <a:avLst/>
          </a:prstGeom>
          <a:noFill/>
          <a:ln w="9525">
            <a:noFill/>
            <a:miter lim="800000"/>
            <a:headEnd/>
            <a:tailEnd/>
          </a:ln>
        </p:spPr>
      </p:pic>
      <p:graphicFrame>
        <p:nvGraphicFramePr>
          <p:cNvPr id="8" name="Chart 7"/>
          <p:cNvGraphicFramePr/>
          <p:nvPr/>
        </p:nvGraphicFramePr>
        <p:xfrm>
          <a:off x="36706445" y="25784880"/>
          <a:ext cx="6624737" cy="6588874"/>
        </p:xfrm>
        <a:graphic>
          <a:graphicData uri="http://schemas.openxmlformats.org/drawingml/2006/chart">
            <c:chart xmlns:c="http://schemas.openxmlformats.org/drawingml/2006/chart" xmlns:r="http://schemas.openxmlformats.org/officeDocument/2006/relationships" r:id="rId5"/>
          </a:graphicData>
        </a:graphic>
      </p:graphicFrame>
      <p:sp>
        <p:nvSpPr>
          <p:cNvPr id="9" name="Right Triangle 8"/>
          <p:cNvSpPr/>
          <p:nvPr/>
        </p:nvSpPr>
        <p:spPr>
          <a:xfrm flipH="1">
            <a:off x="33538092" y="31329696"/>
            <a:ext cx="2232248" cy="47212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36274396" y="25028769"/>
            <a:ext cx="3528392" cy="461665"/>
          </a:xfrm>
          <a:prstGeom prst="rect">
            <a:avLst/>
          </a:prstGeom>
          <a:noFill/>
        </p:spPr>
        <p:txBody>
          <a:bodyPr wrap="square" rtlCol="0">
            <a:spAutoFit/>
          </a:bodyPr>
          <a:lstStyle/>
          <a:p>
            <a:r>
              <a:rPr lang="en-CA" sz="2400" dirty="0" smtClean="0"/>
              <a:t>WT mTERT (µl)</a:t>
            </a:r>
            <a:endParaRPr lang="en-CA" sz="2400" dirty="0"/>
          </a:p>
        </p:txBody>
      </p:sp>
      <p:sp>
        <p:nvSpPr>
          <p:cNvPr id="11" name="TextBox 10"/>
          <p:cNvSpPr txBox="1"/>
          <p:nvPr/>
        </p:nvSpPr>
        <p:spPr>
          <a:xfrm>
            <a:off x="36184754" y="25472411"/>
            <a:ext cx="4392488" cy="461665"/>
          </a:xfrm>
          <a:prstGeom prst="rect">
            <a:avLst/>
          </a:prstGeom>
          <a:noFill/>
        </p:spPr>
        <p:txBody>
          <a:bodyPr wrap="square" rtlCol="0">
            <a:spAutoFit/>
          </a:bodyPr>
          <a:lstStyle/>
          <a:p>
            <a:r>
              <a:rPr lang="en-CA" sz="2400" dirty="0" smtClean="0"/>
              <a:t>Deletion Variant (µl)</a:t>
            </a:r>
            <a:endParaRPr lang="en-CA" sz="2400" dirty="0"/>
          </a:p>
        </p:txBody>
      </p:sp>
      <p:sp>
        <p:nvSpPr>
          <p:cNvPr id="12" name="TextBox 11"/>
          <p:cNvSpPr txBox="1"/>
          <p:nvPr/>
        </p:nvSpPr>
        <p:spPr>
          <a:xfrm>
            <a:off x="17208893" y="7858512"/>
            <a:ext cx="278844" cy="461665"/>
          </a:xfrm>
          <a:prstGeom prst="rect">
            <a:avLst/>
          </a:prstGeom>
          <a:noFill/>
        </p:spPr>
        <p:txBody>
          <a:bodyPr wrap="square" rtlCol="0">
            <a:spAutoFit/>
          </a:bodyPr>
          <a:lstStyle/>
          <a:p>
            <a:r>
              <a:rPr lang="en-CA" sz="2400" dirty="0" smtClean="0"/>
              <a:t>0</a:t>
            </a:r>
            <a:endParaRPr lang="en-CA" sz="2400" dirty="0"/>
          </a:p>
        </p:txBody>
      </p:sp>
      <p:sp>
        <p:nvSpPr>
          <p:cNvPr id="13" name="TextBox 12"/>
          <p:cNvSpPr txBox="1"/>
          <p:nvPr/>
        </p:nvSpPr>
        <p:spPr>
          <a:xfrm>
            <a:off x="17208893" y="8303641"/>
            <a:ext cx="278844" cy="461665"/>
          </a:xfrm>
          <a:prstGeom prst="rect">
            <a:avLst/>
          </a:prstGeom>
          <a:noFill/>
        </p:spPr>
        <p:txBody>
          <a:bodyPr wrap="square" rtlCol="0">
            <a:spAutoFit/>
          </a:bodyPr>
          <a:lstStyle/>
          <a:p>
            <a:r>
              <a:rPr lang="en-CA" sz="2400" dirty="0" smtClean="0"/>
              <a:t>0</a:t>
            </a:r>
            <a:endParaRPr lang="en-CA" sz="2400" dirty="0"/>
          </a:p>
        </p:txBody>
      </p:sp>
      <p:sp>
        <p:nvSpPr>
          <p:cNvPr id="14" name="TextBox 13"/>
          <p:cNvSpPr txBox="1"/>
          <p:nvPr/>
        </p:nvSpPr>
        <p:spPr>
          <a:xfrm>
            <a:off x="34031420" y="25496935"/>
            <a:ext cx="298761" cy="461665"/>
          </a:xfrm>
          <a:prstGeom prst="rect">
            <a:avLst/>
          </a:prstGeom>
          <a:noFill/>
        </p:spPr>
        <p:txBody>
          <a:bodyPr wrap="square" rtlCol="0">
            <a:spAutoFit/>
          </a:bodyPr>
          <a:lstStyle/>
          <a:p>
            <a:r>
              <a:rPr lang="en-CA" sz="2400" dirty="0" smtClean="0"/>
              <a:t>0</a:t>
            </a:r>
            <a:endParaRPr lang="en-CA" sz="2400" dirty="0"/>
          </a:p>
        </p:txBody>
      </p:sp>
      <p:sp>
        <p:nvSpPr>
          <p:cNvPr id="15" name="TextBox 14"/>
          <p:cNvSpPr txBox="1"/>
          <p:nvPr/>
        </p:nvSpPr>
        <p:spPr>
          <a:xfrm>
            <a:off x="34470354" y="25473899"/>
            <a:ext cx="723922" cy="461665"/>
          </a:xfrm>
          <a:prstGeom prst="rect">
            <a:avLst/>
          </a:prstGeom>
          <a:noFill/>
        </p:spPr>
        <p:txBody>
          <a:bodyPr wrap="square" rtlCol="0">
            <a:spAutoFit/>
          </a:bodyPr>
          <a:lstStyle/>
          <a:p>
            <a:r>
              <a:rPr lang="en-CA" sz="2400" dirty="0" smtClean="0"/>
              <a:t>1</a:t>
            </a:r>
            <a:endParaRPr lang="en-CA" sz="2400" dirty="0"/>
          </a:p>
        </p:txBody>
      </p:sp>
      <p:sp>
        <p:nvSpPr>
          <p:cNvPr id="16" name="TextBox 15"/>
          <p:cNvSpPr txBox="1"/>
          <p:nvPr/>
        </p:nvSpPr>
        <p:spPr>
          <a:xfrm>
            <a:off x="34055162" y="25044606"/>
            <a:ext cx="563050" cy="461665"/>
          </a:xfrm>
          <a:prstGeom prst="rect">
            <a:avLst/>
          </a:prstGeom>
          <a:noFill/>
        </p:spPr>
        <p:txBody>
          <a:bodyPr wrap="square" rtlCol="0">
            <a:spAutoFit/>
          </a:bodyPr>
          <a:lstStyle/>
          <a:p>
            <a:r>
              <a:rPr lang="en-CA" sz="2400" dirty="0" smtClean="0"/>
              <a:t>1</a:t>
            </a:r>
            <a:endParaRPr lang="en-CA" sz="2400" dirty="0"/>
          </a:p>
        </p:txBody>
      </p:sp>
      <p:sp>
        <p:nvSpPr>
          <p:cNvPr id="17" name="TextBox 16"/>
          <p:cNvSpPr txBox="1"/>
          <p:nvPr/>
        </p:nvSpPr>
        <p:spPr>
          <a:xfrm>
            <a:off x="34822350" y="25489736"/>
            <a:ext cx="731966" cy="461665"/>
          </a:xfrm>
          <a:prstGeom prst="rect">
            <a:avLst/>
          </a:prstGeom>
          <a:noFill/>
        </p:spPr>
        <p:txBody>
          <a:bodyPr wrap="square" rtlCol="0">
            <a:spAutoFit/>
          </a:bodyPr>
          <a:lstStyle/>
          <a:p>
            <a:r>
              <a:rPr lang="en-CA" sz="2400" dirty="0" smtClean="0"/>
              <a:t>1.5</a:t>
            </a:r>
            <a:endParaRPr lang="en-CA" sz="2400" dirty="0"/>
          </a:p>
        </p:txBody>
      </p:sp>
      <p:sp>
        <p:nvSpPr>
          <p:cNvPr id="18" name="TextBox 17"/>
          <p:cNvSpPr txBox="1"/>
          <p:nvPr/>
        </p:nvSpPr>
        <p:spPr>
          <a:xfrm>
            <a:off x="34913002" y="25031759"/>
            <a:ext cx="569307" cy="461665"/>
          </a:xfrm>
          <a:prstGeom prst="rect">
            <a:avLst/>
          </a:prstGeom>
          <a:noFill/>
        </p:spPr>
        <p:txBody>
          <a:bodyPr wrap="square" rtlCol="0">
            <a:spAutoFit/>
          </a:bodyPr>
          <a:lstStyle/>
          <a:p>
            <a:r>
              <a:rPr lang="en-CA" sz="2400" dirty="0" smtClean="0"/>
              <a:t>1</a:t>
            </a:r>
            <a:endParaRPr lang="en-CA" sz="2400" dirty="0"/>
          </a:p>
        </p:txBody>
      </p:sp>
      <p:sp>
        <p:nvSpPr>
          <p:cNvPr id="19" name="TextBox 18"/>
          <p:cNvSpPr txBox="1"/>
          <p:nvPr/>
        </p:nvSpPr>
        <p:spPr>
          <a:xfrm>
            <a:off x="35314152" y="25489736"/>
            <a:ext cx="672213" cy="461665"/>
          </a:xfrm>
          <a:prstGeom prst="rect">
            <a:avLst/>
          </a:prstGeom>
          <a:noFill/>
        </p:spPr>
        <p:txBody>
          <a:bodyPr wrap="square" rtlCol="0">
            <a:spAutoFit/>
          </a:bodyPr>
          <a:lstStyle/>
          <a:p>
            <a:r>
              <a:rPr lang="en-CA" sz="2400" dirty="0" smtClean="0"/>
              <a:t>2</a:t>
            </a:r>
            <a:endParaRPr lang="en-CA" sz="2400" dirty="0"/>
          </a:p>
        </p:txBody>
      </p:sp>
      <p:sp>
        <p:nvSpPr>
          <p:cNvPr id="20" name="TextBox 19"/>
          <p:cNvSpPr txBox="1"/>
          <p:nvPr/>
        </p:nvSpPr>
        <p:spPr>
          <a:xfrm>
            <a:off x="35319516" y="25031759"/>
            <a:ext cx="522833" cy="461665"/>
          </a:xfrm>
          <a:prstGeom prst="rect">
            <a:avLst/>
          </a:prstGeom>
          <a:noFill/>
        </p:spPr>
        <p:txBody>
          <a:bodyPr wrap="square" rtlCol="0">
            <a:spAutoFit/>
          </a:bodyPr>
          <a:lstStyle/>
          <a:p>
            <a:r>
              <a:rPr lang="en-CA" sz="2400" dirty="0" smtClean="0"/>
              <a:t>1</a:t>
            </a:r>
            <a:endParaRPr lang="en-CA" sz="2400" dirty="0"/>
          </a:p>
        </p:txBody>
      </p:sp>
      <p:sp>
        <p:nvSpPr>
          <p:cNvPr id="21" name="TextBox 20"/>
          <p:cNvSpPr txBox="1"/>
          <p:nvPr/>
        </p:nvSpPr>
        <p:spPr>
          <a:xfrm>
            <a:off x="35791014" y="25489736"/>
            <a:ext cx="627399" cy="461665"/>
          </a:xfrm>
          <a:prstGeom prst="rect">
            <a:avLst/>
          </a:prstGeom>
          <a:noFill/>
        </p:spPr>
        <p:txBody>
          <a:bodyPr wrap="square" rtlCol="0">
            <a:spAutoFit/>
          </a:bodyPr>
          <a:lstStyle/>
          <a:p>
            <a:r>
              <a:rPr lang="en-CA" sz="2400" dirty="0" smtClean="0"/>
              <a:t>0</a:t>
            </a:r>
            <a:endParaRPr lang="en-CA" sz="2400" dirty="0"/>
          </a:p>
        </p:txBody>
      </p:sp>
      <p:sp>
        <p:nvSpPr>
          <p:cNvPr id="22" name="TextBox 21"/>
          <p:cNvSpPr txBox="1"/>
          <p:nvPr/>
        </p:nvSpPr>
        <p:spPr>
          <a:xfrm>
            <a:off x="35786420" y="25031759"/>
            <a:ext cx="487977" cy="461665"/>
          </a:xfrm>
          <a:prstGeom prst="rect">
            <a:avLst/>
          </a:prstGeom>
          <a:noFill/>
        </p:spPr>
        <p:txBody>
          <a:bodyPr wrap="square" rtlCol="0">
            <a:spAutoFit/>
          </a:bodyPr>
          <a:lstStyle/>
          <a:p>
            <a:r>
              <a:rPr lang="en-CA" sz="2400" dirty="0" smtClean="0"/>
              <a:t>1</a:t>
            </a:r>
            <a:endParaRPr lang="en-CA" sz="2400" dirty="0"/>
          </a:p>
        </p:txBody>
      </p:sp>
      <p:sp>
        <p:nvSpPr>
          <p:cNvPr id="23" name="TextBox 22"/>
          <p:cNvSpPr txBox="1"/>
          <p:nvPr/>
        </p:nvSpPr>
        <p:spPr>
          <a:xfrm>
            <a:off x="34474196" y="25044606"/>
            <a:ext cx="563050" cy="461665"/>
          </a:xfrm>
          <a:prstGeom prst="rect">
            <a:avLst/>
          </a:prstGeom>
          <a:noFill/>
        </p:spPr>
        <p:txBody>
          <a:bodyPr wrap="square" rtlCol="0">
            <a:spAutoFit/>
          </a:bodyPr>
          <a:lstStyle/>
          <a:p>
            <a:r>
              <a:rPr lang="en-CA" sz="2400" dirty="0" smtClean="0"/>
              <a:t>1</a:t>
            </a:r>
            <a:endParaRPr lang="en-CA" sz="2400" dirty="0"/>
          </a:p>
        </p:txBody>
      </p:sp>
      <p:sp>
        <p:nvSpPr>
          <p:cNvPr id="24" name="Rectangle 23"/>
          <p:cNvSpPr/>
          <p:nvPr/>
        </p:nvSpPr>
        <p:spPr>
          <a:xfrm>
            <a:off x="34474198" y="24349900"/>
            <a:ext cx="532518" cy="461665"/>
          </a:xfrm>
          <a:prstGeom prst="rect">
            <a:avLst/>
          </a:prstGeom>
        </p:spPr>
        <p:txBody>
          <a:bodyPr wrap="none">
            <a:spAutoFit/>
          </a:bodyPr>
          <a:lstStyle/>
          <a:p>
            <a:r>
              <a:rPr lang="en-US" altLang="zh-CN" sz="2400" dirty="0" smtClean="0">
                <a:ea typeface="宋体" pitchFamily="2" charset="-122"/>
                <a:cs typeface="Arial" charset="0"/>
              </a:rPr>
              <a:t>(b)</a:t>
            </a:r>
            <a:endParaRPr lang="en-CA" sz="2400" dirty="0"/>
          </a:p>
        </p:txBody>
      </p:sp>
      <p:sp>
        <p:nvSpPr>
          <p:cNvPr id="25" name="Title 1"/>
          <p:cNvSpPr txBox="1">
            <a:spLocks/>
          </p:cNvSpPr>
          <p:nvPr/>
        </p:nvSpPr>
        <p:spPr>
          <a:xfrm>
            <a:off x="457200" y="116632"/>
            <a:ext cx="8686800" cy="1143000"/>
          </a:xfrm>
          <a:prstGeom prst="rect">
            <a:avLst/>
          </a:prstGeom>
        </p:spPr>
        <p:txBody>
          <a:bodyPr>
            <a:normAutofit fontScale="77500" lnSpcReduction="20000"/>
          </a:bodyPr>
          <a:lstStyle/>
          <a:p>
            <a:pPr lvl="0" algn="ctr">
              <a:lnSpc>
                <a:spcPct val="120000"/>
              </a:lnSpc>
              <a:spcBef>
                <a:spcPct val="0"/>
              </a:spcBef>
              <a:defRPr/>
            </a:pPr>
            <a:r>
              <a:rPr kumimoji="0" lang="en-CA" sz="2800" b="0" i="0" u="none" strike="noStrike" kern="1200" cap="none" spc="0" normalizeH="0" baseline="0" noProof="0" dirty="0" smtClean="0">
                <a:ln>
                  <a:noFill/>
                </a:ln>
                <a:solidFill>
                  <a:schemeClr val="accent1"/>
                </a:solidFill>
                <a:effectLst/>
                <a:uLnTx/>
                <a:uFillTx/>
                <a:latin typeface="+mj-lt"/>
                <a:ea typeface="+mj-ea"/>
                <a:cs typeface="+mj-cs"/>
              </a:rPr>
              <a:t>Telomerase activity of mixed </a:t>
            </a:r>
            <a:r>
              <a:rPr kumimoji="0" lang="en-CA" sz="2800" b="0" i="0" u="none" strike="noStrike" kern="1200" cap="none" spc="0" normalizeH="0" baseline="0" noProof="0" dirty="0" err="1" smtClean="0">
                <a:ln>
                  <a:noFill/>
                </a:ln>
                <a:solidFill>
                  <a:schemeClr val="accent1"/>
                </a:solidFill>
                <a:effectLst/>
                <a:uLnTx/>
                <a:uFillTx/>
                <a:latin typeface="+mj-lt"/>
                <a:ea typeface="+mj-ea"/>
                <a:cs typeface="+mj-cs"/>
              </a:rPr>
              <a:t>wildtype</a:t>
            </a:r>
            <a:r>
              <a:rPr kumimoji="0" lang="en-CA" sz="2800" b="0" i="0" u="none" strike="noStrike" kern="1200" cap="none" spc="0" normalizeH="0" baseline="0" noProof="0" dirty="0" smtClean="0">
                <a:ln>
                  <a:noFill/>
                </a:ln>
                <a:solidFill>
                  <a:schemeClr val="accent1"/>
                </a:solidFill>
                <a:effectLst/>
                <a:uLnTx/>
                <a:uFillTx/>
                <a:latin typeface="+mj-lt"/>
                <a:ea typeface="+mj-ea"/>
                <a:cs typeface="+mj-cs"/>
              </a:rPr>
              <a:t> </a:t>
            </a:r>
            <a:r>
              <a:rPr kumimoji="0" lang="en-CA" sz="2800" b="0" i="0" u="none" strike="noStrike" kern="1200" cap="none" spc="0" normalizeH="0" baseline="0" noProof="0" dirty="0" err="1" smtClean="0">
                <a:ln>
                  <a:noFill/>
                </a:ln>
                <a:solidFill>
                  <a:schemeClr val="accent1"/>
                </a:solidFill>
                <a:effectLst/>
                <a:uLnTx/>
                <a:uFillTx/>
                <a:latin typeface="+mj-lt"/>
                <a:ea typeface="+mj-ea"/>
                <a:cs typeface="+mj-cs"/>
              </a:rPr>
              <a:t>mTERT</a:t>
            </a:r>
            <a:r>
              <a:rPr kumimoji="0" lang="en-CA" sz="2800" b="0" i="0" u="none" strike="noStrike" kern="1200" cap="none" spc="0" normalizeH="0" baseline="0" noProof="0" dirty="0" smtClean="0">
                <a:ln>
                  <a:noFill/>
                </a:ln>
                <a:solidFill>
                  <a:schemeClr val="accent1"/>
                </a:solidFill>
                <a:effectLst/>
                <a:uLnTx/>
                <a:uFillTx/>
                <a:latin typeface="+mj-lt"/>
                <a:ea typeface="+mj-ea"/>
                <a:cs typeface="+mj-cs"/>
              </a:rPr>
              <a:t>/</a:t>
            </a:r>
            <a:r>
              <a:rPr lang="en-CA" sz="2800" dirty="0" smtClean="0">
                <a:solidFill>
                  <a:schemeClr val="accent1"/>
                </a:solidFill>
                <a:latin typeface="+mj-lt"/>
                <a:ea typeface="+mj-ea"/>
                <a:cs typeface="+mj-cs"/>
              </a:rPr>
              <a:t>i</a:t>
            </a:r>
            <a:r>
              <a:rPr lang="en-CA" sz="2800" noProof="0" dirty="0" err="1" smtClean="0">
                <a:solidFill>
                  <a:schemeClr val="accent1"/>
                </a:solidFill>
                <a:latin typeface="+mj-lt"/>
                <a:ea typeface="+mj-ea"/>
                <a:cs typeface="+mj-cs"/>
              </a:rPr>
              <a:t>nsertion</a:t>
            </a:r>
            <a:r>
              <a:rPr lang="en-CA" sz="2800" noProof="0" dirty="0" smtClean="0">
                <a:solidFill>
                  <a:schemeClr val="accent1"/>
                </a:solidFill>
                <a:latin typeface="+mj-lt"/>
                <a:ea typeface="+mj-ea"/>
                <a:cs typeface="+mj-cs"/>
              </a:rPr>
              <a:t> </a:t>
            </a:r>
            <a:r>
              <a:rPr kumimoji="0" lang="en-CA" sz="2800" b="0" i="0" u="none" strike="noStrike" kern="1200" cap="none" spc="0" normalizeH="0" baseline="0" noProof="0" dirty="0" smtClean="0">
                <a:ln>
                  <a:noFill/>
                </a:ln>
                <a:solidFill>
                  <a:schemeClr val="accent1"/>
                </a:solidFill>
                <a:effectLst/>
                <a:uLnTx/>
                <a:uFillTx/>
                <a:latin typeface="+mj-lt"/>
                <a:ea typeface="+mj-ea"/>
                <a:cs typeface="+mj-cs"/>
              </a:rPr>
              <a:t>variant suggests the </a:t>
            </a:r>
            <a:r>
              <a:rPr lang="en-CA" sz="2800" dirty="0" smtClean="0">
                <a:solidFill>
                  <a:schemeClr val="accent1"/>
                </a:solidFill>
              </a:rPr>
              <a:t>insertion variant has no inhibitory effects on </a:t>
            </a:r>
            <a:r>
              <a:rPr lang="en-CA" sz="2800" dirty="0" err="1" smtClean="0">
                <a:solidFill>
                  <a:schemeClr val="accent1"/>
                </a:solidFill>
              </a:rPr>
              <a:t>wildtype</a:t>
            </a:r>
            <a:r>
              <a:rPr lang="en-CA" sz="2800" dirty="0" smtClean="0">
                <a:solidFill>
                  <a:schemeClr val="accent1"/>
                </a:solidFill>
              </a:rPr>
              <a:t> </a:t>
            </a:r>
            <a:r>
              <a:rPr lang="en-CA" sz="2800" dirty="0" err="1" smtClean="0">
                <a:solidFill>
                  <a:schemeClr val="accent1"/>
                </a:solidFill>
              </a:rPr>
              <a:t>mTERT</a:t>
            </a:r>
            <a:r>
              <a:rPr lang="en-CA" sz="2800" dirty="0" smtClean="0">
                <a:solidFill>
                  <a:schemeClr val="accent1"/>
                </a:solidFill>
              </a:rPr>
              <a:t> </a:t>
            </a:r>
            <a:endParaRPr kumimoji="0" lang="en-CA" sz="2800" b="1" i="0" u="sng" strike="noStrike" kern="1200" cap="none" spc="0" normalizeH="0" baseline="0" noProof="0" dirty="0">
              <a:ln>
                <a:noFill/>
              </a:ln>
              <a:solidFill>
                <a:schemeClr val="accent1"/>
              </a:solidFill>
              <a:effectLst/>
              <a:uLnTx/>
              <a:uFillTx/>
              <a:latin typeface="+mj-lt"/>
              <a:ea typeface="+mj-ea"/>
              <a:cs typeface="+mj-cs"/>
            </a:endParaRPr>
          </a:p>
        </p:txBody>
      </p:sp>
      <p:sp>
        <p:nvSpPr>
          <p:cNvPr id="26" name="TextBox 25"/>
          <p:cNvSpPr txBox="1"/>
          <p:nvPr/>
        </p:nvSpPr>
        <p:spPr>
          <a:xfrm>
            <a:off x="539552" y="1052736"/>
            <a:ext cx="278844" cy="461665"/>
          </a:xfrm>
          <a:prstGeom prst="rect">
            <a:avLst/>
          </a:prstGeom>
          <a:noFill/>
        </p:spPr>
        <p:txBody>
          <a:bodyPr wrap="square" rtlCol="0">
            <a:spAutoFit/>
          </a:bodyPr>
          <a:lstStyle/>
          <a:p>
            <a:r>
              <a:rPr lang="en-CA" sz="2400" dirty="0" smtClean="0"/>
              <a:t>0</a:t>
            </a:r>
            <a:endParaRPr lang="en-CA" sz="2400" dirty="0"/>
          </a:p>
        </p:txBody>
      </p:sp>
      <p:sp>
        <p:nvSpPr>
          <p:cNvPr id="27" name="TextBox 26"/>
          <p:cNvSpPr txBox="1"/>
          <p:nvPr/>
        </p:nvSpPr>
        <p:spPr>
          <a:xfrm>
            <a:off x="539552" y="1383159"/>
            <a:ext cx="278844" cy="461665"/>
          </a:xfrm>
          <a:prstGeom prst="rect">
            <a:avLst/>
          </a:prstGeom>
          <a:noFill/>
        </p:spPr>
        <p:txBody>
          <a:bodyPr wrap="square" rtlCol="0">
            <a:spAutoFit/>
          </a:bodyPr>
          <a:lstStyle/>
          <a:p>
            <a:r>
              <a:rPr lang="en-CA" sz="2400" dirty="0" smtClean="0"/>
              <a:t>0</a:t>
            </a:r>
            <a:endParaRPr lang="en-CA" sz="2400" dirty="0"/>
          </a:p>
        </p:txBody>
      </p:sp>
      <p:sp>
        <p:nvSpPr>
          <p:cNvPr id="28" name="TextBox 27"/>
          <p:cNvSpPr txBox="1"/>
          <p:nvPr/>
        </p:nvSpPr>
        <p:spPr>
          <a:xfrm>
            <a:off x="1196812" y="1052736"/>
            <a:ext cx="278844" cy="461665"/>
          </a:xfrm>
          <a:prstGeom prst="rect">
            <a:avLst/>
          </a:prstGeom>
          <a:noFill/>
        </p:spPr>
        <p:txBody>
          <a:bodyPr wrap="square" rtlCol="0">
            <a:spAutoFit/>
          </a:bodyPr>
          <a:lstStyle/>
          <a:p>
            <a:r>
              <a:rPr lang="en-CA" sz="2400" dirty="0" smtClean="0"/>
              <a:t>1</a:t>
            </a:r>
            <a:endParaRPr lang="en-CA" sz="2400" dirty="0"/>
          </a:p>
        </p:txBody>
      </p:sp>
      <p:sp>
        <p:nvSpPr>
          <p:cNvPr id="29" name="TextBox 28"/>
          <p:cNvSpPr txBox="1"/>
          <p:nvPr/>
        </p:nvSpPr>
        <p:spPr>
          <a:xfrm>
            <a:off x="1043608" y="1383159"/>
            <a:ext cx="710892" cy="461665"/>
          </a:xfrm>
          <a:prstGeom prst="rect">
            <a:avLst/>
          </a:prstGeom>
          <a:noFill/>
        </p:spPr>
        <p:txBody>
          <a:bodyPr wrap="square" rtlCol="0">
            <a:spAutoFit/>
          </a:bodyPr>
          <a:lstStyle/>
          <a:p>
            <a:r>
              <a:rPr lang="en-CA" sz="2400" dirty="0" smtClean="0"/>
              <a:t>0.5</a:t>
            </a:r>
            <a:endParaRPr lang="en-CA" sz="2400" dirty="0"/>
          </a:p>
        </p:txBody>
      </p:sp>
      <p:sp>
        <p:nvSpPr>
          <p:cNvPr id="30" name="TextBox 29"/>
          <p:cNvSpPr txBox="1"/>
          <p:nvPr/>
        </p:nvSpPr>
        <p:spPr>
          <a:xfrm>
            <a:off x="1475656" y="1052736"/>
            <a:ext cx="278844" cy="461665"/>
          </a:xfrm>
          <a:prstGeom prst="rect">
            <a:avLst/>
          </a:prstGeom>
          <a:noFill/>
        </p:spPr>
        <p:txBody>
          <a:bodyPr wrap="square" rtlCol="0">
            <a:spAutoFit/>
          </a:bodyPr>
          <a:lstStyle/>
          <a:p>
            <a:r>
              <a:rPr lang="en-CA" sz="2400" dirty="0" smtClean="0"/>
              <a:t>1</a:t>
            </a:r>
            <a:endParaRPr lang="en-CA" sz="2400" dirty="0"/>
          </a:p>
        </p:txBody>
      </p:sp>
      <p:sp>
        <p:nvSpPr>
          <p:cNvPr id="31" name="TextBox 30"/>
          <p:cNvSpPr txBox="1"/>
          <p:nvPr/>
        </p:nvSpPr>
        <p:spPr>
          <a:xfrm>
            <a:off x="1475656" y="1383159"/>
            <a:ext cx="278844" cy="461665"/>
          </a:xfrm>
          <a:prstGeom prst="rect">
            <a:avLst/>
          </a:prstGeom>
          <a:noFill/>
        </p:spPr>
        <p:txBody>
          <a:bodyPr wrap="square" rtlCol="0">
            <a:spAutoFit/>
          </a:bodyPr>
          <a:lstStyle/>
          <a:p>
            <a:r>
              <a:rPr lang="en-CA" sz="2400" dirty="0" smtClean="0"/>
              <a:t>1</a:t>
            </a:r>
            <a:endParaRPr lang="en-CA" sz="2400" dirty="0"/>
          </a:p>
        </p:txBody>
      </p:sp>
      <p:sp>
        <p:nvSpPr>
          <p:cNvPr id="32" name="TextBox 31"/>
          <p:cNvSpPr txBox="1"/>
          <p:nvPr/>
        </p:nvSpPr>
        <p:spPr>
          <a:xfrm>
            <a:off x="1772876" y="1052736"/>
            <a:ext cx="278844" cy="461665"/>
          </a:xfrm>
          <a:prstGeom prst="rect">
            <a:avLst/>
          </a:prstGeom>
          <a:noFill/>
        </p:spPr>
        <p:txBody>
          <a:bodyPr wrap="square" rtlCol="0">
            <a:spAutoFit/>
          </a:bodyPr>
          <a:lstStyle/>
          <a:p>
            <a:r>
              <a:rPr lang="en-CA" sz="2400" dirty="0" smtClean="0"/>
              <a:t>1</a:t>
            </a:r>
            <a:endParaRPr lang="en-CA" sz="2400" dirty="0"/>
          </a:p>
        </p:txBody>
      </p:sp>
      <p:sp>
        <p:nvSpPr>
          <p:cNvPr id="33" name="TextBox 32"/>
          <p:cNvSpPr txBox="1"/>
          <p:nvPr/>
        </p:nvSpPr>
        <p:spPr>
          <a:xfrm>
            <a:off x="1691680" y="1383159"/>
            <a:ext cx="710892" cy="461665"/>
          </a:xfrm>
          <a:prstGeom prst="rect">
            <a:avLst/>
          </a:prstGeom>
          <a:noFill/>
        </p:spPr>
        <p:txBody>
          <a:bodyPr wrap="square" rtlCol="0">
            <a:spAutoFit/>
          </a:bodyPr>
          <a:lstStyle/>
          <a:p>
            <a:r>
              <a:rPr lang="en-CA" sz="2400" dirty="0" smtClean="0"/>
              <a:t>1.5</a:t>
            </a:r>
            <a:endParaRPr lang="en-CA" sz="2400" dirty="0"/>
          </a:p>
        </p:txBody>
      </p:sp>
      <p:sp>
        <p:nvSpPr>
          <p:cNvPr id="34" name="TextBox 33"/>
          <p:cNvSpPr txBox="1"/>
          <p:nvPr/>
        </p:nvSpPr>
        <p:spPr>
          <a:xfrm>
            <a:off x="2123728" y="1052736"/>
            <a:ext cx="278844" cy="461665"/>
          </a:xfrm>
          <a:prstGeom prst="rect">
            <a:avLst/>
          </a:prstGeom>
          <a:noFill/>
        </p:spPr>
        <p:txBody>
          <a:bodyPr wrap="square" rtlCol="0">
            <a:spAutoFit/>
          </a:bodyPr>
          <a:lstStyle/>
          <a:p>
            <a:r>
              <a:rPr lang="en-CA" sz="2400" dirty="0" smtClean="0"/>
              <a:t>1</a:t>
            </a:r>
            <a:endParaRPr lang="en-CA" sz="2400" dirty="0"/>
          </a:p>
        </p:txBody>
      </p:sp>
      <p:sp>
        <p:nvSpPr>
          <p:cNvPr id="35" name="TextBox 34"/>
          <p:cNvSpPr txBox="1"/>
          <p:nvPr/>
        </p:nvSpPr>
        <p:spPr>
          <a:xfrm>
            <a:off x="2123728" y="1383159"/>
            <a:ext cx="278844" cy="461665"/>
          </a:xfrm>
          <a:prstGeom prst="rect">
            <a:avLst/>
          </a:prstGeom>
          <a:noFill/>
        </p:spPr>
        <p:txBody>
          <a:bodyPr wrap="square" rtlCol="0">
            <a:spAutoFit/>
          </a:bodyPr>
          <a:lstStyle/>
          <a:p>
            <a:r>
              <a:rPr lang="en-CA" sz="2400" dirty="0" smtClean="0"/>
              <a:t>2</a:t>
            </a:r>
            <a:endParaRPr lang="en-CA" sz="2400" dirty="0"/>
          </a:p>
        </p:txBody>
      </p:sp>
      <p:sp>
        <p:nvSpPr>
          <p:cNvPr id="36" name="TextBox 35"/>
          <p:cNvSpPr txBox="1"/>
          <p:nvPr/>
        </p:nvSpPr>
        <p:spPr>
          <a:xfrm>
            <a:off x="2411760" y="1052736"/>
            <a:ext cx="278844" cy="461665"/>
          </a:xfrm>
          <a:prstGeom prst="rect">
            <a:avLst/>
          </a:prstGeom>
          <a:noFill/>
        </p:spPr>
        <p:txBody>
          <a:bodyPr wrap="square" rtlCol="0">
            <a:spAutoFit/>
          </a:bodyPr>
          <a:lstStyle/>
          <a:p>
            <a:r>
              <a:rPr lang="en-CA" sz="2400" dirty="0" smtClean="0"/>
              <a:t>0</a:t>
            </a:r>
            <a:endParaRPr lang="en-CA" sz="2400" dirty="0"/>
          </a:p>
        </p:txBody>
      </p:sp>
      <p:sp>
        <p:nvSpPr>
          <p:cNvPr id="37" name="TextBox 36"/>
          <p:cNvSpPr txBox="1"/>
          <p:nvPr/>
        </p:nvSpPr>
        <p:spPr>
          <a:xfrm>
            <a:off x="2411760" y="1383159"/>
            <a:ext cx="278844" cy="461665"/>
          </a:xfrm>
          <a:prstGeom prst="rect">
            <a:avLst/>
          </a:prstGeom>
          <a:noFill/>
        </p:spPr>
        <p:txBody>
          <a:bodyPr wrap="square" rtlCol="0">
            <a:spAutoFit/>
          </a:bodyPr>
          <a:lstStyle/>
          <a:p>
            <a:r>
              <a:rPr lang="en-CA" sz="2400" dirty="0" smtClean="0"/>
              <a:t>1</a:t>
            </a:r>
            <a:endParaRPr lang="en-CA" sz="2400" dirty="0"/>
          </a:p>
        </p:txBody>
      </p:sp>
      <p:sp>
        <p:nvSpPr>
          <p:cNvPr id="38" name="TextBox 37"/>
          <p:cNvSpPr txBox="1"/>
          <p:nvPr/>
        </p:nvSpPr>
        <p:spPr>
          <a:xfrm>
            <a:off x="827584" y="1052736"/>
            <a:ext cx="278844" cy="461665"/>
          </a:xfrm>
          <a:prstGeom prst="rect">
            <a:avLst/>
          </a:prstGeom>
          <a:noFill/>
        </p:spPr>
        <p:txBody>
          <a:bodyPr wrap="square" rtlCol="0">
            <a:spAutoFit/>
          </a:bodyPr>
          <a:lstStyle/>
          <a:p>
            <a:r>
              <a:rPr lang="en-CA" sz="2400" dirty="0" smtClean="0"/>
              <a:t>1</a:t>
            </a:r>
            <a:endParaRPr lang="en-CA" sz="2400" dirty="0"/>
          </a:p>
        </p:txBody>
      </p:sp>
      <p:sp>
        <p:nvSpPr>
          <p:cNvPr id="39" name="TextBox 38"/>
          <p:cNvSpPr txBox="1"/>
          <p:nvPr/>
        </p:nvSpPr>
        <p:spPr>
          <a:xfrm>
            <a:off x="827584" y="1383159"/>
            <a:ext cx="278844" cy="461665"/>
          </a:xfrm>
          <a:prstGeom prst="rect">
            <a:avLst/>
          </a:prstGeom>
          <a:noFill/>
        </p:spPr>
        <p:txBody>
          <a:bodyPr wrap="square" rtlCol="0">
            <a:spAutoFit/>
          </a:bodyPr>
          <a:lstStyle/>
          <a:p>
            <a:r>
              <a:rPr lang="en-CA" sz="2400" dirty="0" smtClean="0"/>
              <a:t>0</a:t>
            </a:r>
            <a:endParaRPr lang="en-CA"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539552" y="2170929"/>
            <a:ext cx="2088232" cy="4211690"/>
          </a:xfrm>
          <a:prstGeom prst="rect">
            <a:avLst/>
          </a:prstGeom>
          <a:noFill/>
          <a:ln w="9525">
            <a:solidFill>
              <a:schemeClr val="tx1"/>
            </a:solidFill>
            <a:miter lim="800000"/>
            <a:headEnd/>
            <a:tailEnd/>
          </a:ln>
        </p:spPr>
      </p:pic>
      <p:graphicFrame>
        <p:nvGraphicFramePr>
          <p:cNvPr id="3" name="Chart 2"/>
          <p:cNvGraphicFramePr/>
          <p:nvPr/>
        </p:nvGraphicFramePr>
        <p:xfrm>
          <a:off x="3311353" y="1628800"/>
          <a:ext cx="5832647" cy="5229200"/>
        </p:xfrm>
        <a:graphic>
          <a:graphicData uri="http://schemas.openxmlformats.org/drawingml/2006/chart">
            <c:chart xmlns:c="http://schemas.openxmlformats.org/drawingml/2006/chart" xmlns:r="http://schemas.openxmlformats.org/officeDocument/2006/relationships" r:id="rId3"/>
          </a:graphicData>
        </a:graphic>
      </p:graphicFrame>
      <p:sp>
        <p:nvSpPr>
          <p:cNvPr id="4" name="Right Triangle 3"/>
          <p:cNvSpPr/>
          <p:nvPr/>
        </p:nvSpPr>
        <p:spPr>
          <a:xfrm flipH="1">
            <a:off x="467544" y="6453336"/>
            <a:ext cx="1872208" cy="332656"/>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2555776" y="1556792"/>
            <a:ext cx="3528392" cy="400110"/>
          </a:xfrm>
          <a:prstGeom prst="rect">
            <a:avLst/>
          </a:prstGeom>
          <a:noFill/>
        </p:spPr>
        <p:txBody>
          <a:bodyPr wrap="square" rtlCol="0">
            <a:spAutoFit/>
          </a:bodyPr>
          <a:lstStyle/>
          <a:p>
            <a:r>
              <a:rPr lang="en-CA" sz="2000" dirty="0" smtClean="0"/>
              <a:t>WT </a:t>
            </a:r>
            <a:r>
              <a:rPr lang="en-CA" sz="2000" dirty="0" err="1" smtClean="0"/>
              <a:t>mTERT</a:t>
            </a:r>
            <a:r>
              <a:rPr lang="en-CA" sz="2000" dirty="0" smtClean="0"/>
              <a:t> </a:t>
            </a:r>
            <a:endParaRPr lang="en-CA" sz="2000" dirty="0"/>
          </a:p>
        </p:txBody>
      </p:sp>
      <p:sp>
        <p:nvSpPr>
          <p:cNvPr id="6" name="TextBox 5"/>
          <p:cNvSpPr txBox="1"/>
          <p:nvPr/>
        </p:nvSpPr>
        <p:spPr>
          <a:xfrm>
            <a:off x="2555776" y="1876762"/>
            <a:ext cx="4392488" cy="400110"/>
          </a:xfrm>
          <a:prstGeom prst="rect">
            <a:avLst/>
          </a:prstGeom>
          <a:noFill/>
        </p:spPr>
        <p:txBody>
          <a:bodyPr wrap="square" rtlCol="0">
            <a:spAutoFit/>
          </a:bodyPr>
          <a:lstStyle/>
          <a:p>
            <a:r>
              <a:rPr lang="en-CA" sz="2000" dirty="0" smtClean="0"/>
              <a:t>Deletion Variant </a:t>
            </a:r>
            <a:endParaRPr lang="en-CA" sz="2000" dirty="0"/>
          </a:p>
        </p:txBody>
      </p:sp>
      <p:sp>
        <p:nvSpPr>
          <p:cNvPr id="7" name="TextBox 6"/>
          <p:cNvSpPr txBox="1"/>
          <p:nvPr/>
        </p:nvSpPr>
        <p:spPr>
          <a:xfrm>
            <a:off x="539552" y="1484784"/>
            <a:ext cx="278844" cy="461665"/>
          </a:xfrm>
          <a:prstGeom prst="rect">
            <a:avLst/>
          </a:prstGeom>
          <a:noFill/>
        </p:spPr>
        <p:txBody>
          <a:bodyPr wrap="square" rtlCol="0">
            <a:spAutoFit/>
          </a:bodyPr>
          <a:lstStyle/>
          <a:p>
            <a:r>
              <a:rPr lang="en-CA" sz="2400" dirty="0" smtClean="0"/>
              <a:t>0</a:t>
            </a:r>
            <a:endParaRPr lang="en-CA" sz="2400" dirty="0"/>
          </a:p>
        </p:txBody>
      </p:sp>
      <p:sp>
        <p:nvSpPr>
          <p:cNvPr id="8" name="TextBox 7"/>
          <p:cNvSpPr txBox="1"/>
          <p:nvPr/>
        </p:nvSpPr>
        <p:spPr>
          <a:xfrm>
            <a:off x="539552" y="1815207"/>
            <a:ext cx="278844" cy="461665"/>
          </a:xfrm>
          <a:prstGeom prst="rect">
            <a:avLst/>
          </a:prstGeom>
          <a:noFill/>
        </p:spPr>
        <p:txBody>
          <a:bodyPr wrap="square" rtlCol="0">
            <a:spAutoFit/>
          </a:bodyPr>
          <a:lstStyle/>
          <a:p>
            <a:r>
              <a:rPr lang="en-CA" sz="2400" dirty="0" smtClean="0"/>
              <a:t>0</a:t>
            </a:r>
            <a:endParaRPr lang="en-CA" sz="2400" dirty="0"/>
          </a:p>
        </p:txBody>
      </p:sp>
      <p:sp>
        <p:nvSpPr>
          <p:cNvPr id="9" name="TextBox 8"/>
          <p:cNvSpPr txBox="1"/>
          <p:nvPr/>
        </p:nvSpPr>
        <p:spPr>
          <a:xfrm>
            <a:off x="908780" y="1484784"/>
            <a:ext cx="278844" cy="461665"/>
          </a:xfrm>
          <a:prstGeom prst="rect">
            <a:avLst/>
          </a:prstGeom>
          <a:noFill/>
        </p:spPr>
        <p:txBody>
          <a:bodyPr wrap="square" rtlCol="0">
            <a:spAutoFit/>
          </a:bodyPr>
          <a:lstStyle/>
          <a:p>
            <a:r>
              <a:rPr lang="en-CA" sz="2400" dirty="0" smtClean="0"/>
              <a:t>1</a:t>
            </a:r>
            <a:endParaRPr lang="en-CA" sz="2400" dirty="0"/>
          </a:p>
        </p:txBody>
      </p:sp>
      <p:sp>
        <p:nvSpPr>
          <p:cNvPr id="10" name="TextBox 9"/>
          <p:cNvSpPr txBox="1"/>
          <p:nvPr/>
        </p:nvSpPr>
        <p:spPr>
          <a:xfrm>
            <a:off x="755576" y="1815207"/>
            <a:ext cx="710892" cy="461665"/>
          </a:xfrm>
          <a:prstGeom prst="rect">
            <a:avLst/>
          </a:prstGeom>
          <a:noFill/>
        </p:spPr>
        <p:txBody>
          <a:bodyPr wrap="square" rtlCol="0">
            <a:spAutoFit/>
          </a:bodyPr>
          <a:lstStyle/>
          <a:p>
            <a:r>
              <a:rPr lang="en-CA" sz="2400" dirty="0" smtClean="0"/>
              <a:t>0.5</a:t>
            </a:r>
            <a:endParaRPr lang="en-CA" sz="2400" dirty="0"/>
          </a:p>
        </p:txBody>
      </p:sp>
      <p:sp>
        <p:nvSpPr>
          <p:cNvPr id="11" name="TextBox 10"/>
          <p:cNvSpPr txBox="1"/>
          <p:nvPr/>
        </p:nvSpPr>
        <p:spPr>
          <a:xfrm>
            <a:off x="1268820" y="1484784"/>
            <a:ext cx="278844" cy="461665"/>
          </a:xfrm>
          <a:prstGeom prst="rect">
            <a:avLst/>
          </a:prstGeom>
          <a:noFill/>
        </p:spPr>
        <p:txBody>
          <a:bodyPr wrap="square" rtlCol="0">
            <a:spAutoFit/>
          </a:bodyPr>
          <a:lstStyle/>
          <a:p>
            <a:r>
              <a:rPr lang="en-CA" sz="2400" dirty="0" smtClean="0"/>
              <a:t>1</a:t>
            </a:r>
            <a:endParaRPr lang="en-CA" sz="2400" dirty="0"/>
          </a:p>
        </p:txBody>
      </p:sp>
      <p:sp>
        <p:nvSpPr>
          <p:cNvPr id="12" name="TextBox 11"/>
          <p:cNvSpPr txBox="1"/>
          <p:nvPr/>
        </p:nvSpPr>
        <p:spPr>
          <a:xfrm>
            <a:off x="1268820" y="1815207"/>
            <a:ext cx="278844" cy="461665"/>
          </a:xfrm>
          <a:prstGeom prst="rect">
            <a:avLst/>
          </a:prstGeom>
          <a:noFill/>
        </p:spPr>
        <p:txBody>
          <a:bodyPr wrap="square" rtlCol="0">
            <a:spAutoFit/>
          </a:bodyPr>
          <a:lstStyle/>
          <a:p>
            <a:r>
              <a:rPr lang="en-CA" sz="2400" dirty="0" smtClean="0"/>
              <a:t>1</a:t>
            </a:r>
            <a:endParaRPr lang="en-CA" sz="2400" dirty="0"/>
          </a:p>
        </p:txBody>
      </p:sp>
      <p:sp>
        <p:nvSpPr>
          <p:cNvPr id="13" name="TextBox 12"/>
          <p:cNvSpPr txBox="1"/>
          <p:nvPr/>
        </p:nvSpPr>
        <p:spPr>
          <a:xfrm>
            <a:off x="1556852" y="1484784"/>
            <a:ext cx="278844" cy="461665"/>
          </a:xfrm>
          <a:prstGeom prst="rect">
            <a:avLst/>
          </a:prstGeom>
          <a:noFill/>
        </p:spPr>
        <p:txBody>
          <a:bodyPr wrap="square" rtlCol="0">
            <a:spAutoFit/>
          </a:bodyPr>
          <a:lstStyle/>
          <a:p>
            <a:r>
              <a:rPr lang="en-CA" sz="2400" dirty="0" smtClean="0"/>
              <a:t>1</a:t>
            </a:r>
            <a:endParaRPr lang="en-CA" sz="2400" dirty="0"/>
          </a:p>
        </p:txBody>
      </p:sp>
      <p:sp>
        <p:nvSpPr>
          <p:cNvPr id="14" name="TextBox 13"/>
          <p:cNvSpPr txBox="1"/>
          <p:nvPr/>
        </p:nvSpPr>
        <p:spPr>
          <a:xfrm>
            <a:off x="1475656" y="1815207"/>
            <a:ext cx="710892" cy="461665"/>
          </a:xfrm>
          <a:prstGeom prst="rect">
            <a:avLst/>
          </a:prstGeom>
          <a:noFill/>
        </p:spPr>
        <p:txBody>
          <a:bodyPr wrap="square" rtlCol="0">
            <a:spAutoFit/>
          </a:bodyPr>
          <a:lstStyle/>
          <a:p>
            <a:r>
              <a:rPr lang="en-CA" sz="2400" dirty="0" smtClean="0"/>
              <a:t>1.5</a:t>
            </a:r>
            <a:endParaRPr lang="en-CA" sz="2400" dirty="0"/>
          </a:p>
        </p:txBody>
      </p:sp>
      <p:sp>
        <p:nvSpPr>
          <p:cNvPr id="15" name="TextBox 14"/>
          <p:cNvSpPr txBox="1"/>
          <p:nvPr/>
        </p:nvSpPr>
        <p:spPr>
          <a:xfrm>
            <a:off x="1916892" y="1484784"/>
            <a:ext cx="278844" cy="461665"/>
          </a:xfrm>
          <a:prstGeom prst="rect">
            <a:avLst/>
          </a:prstGeom>
          <a:noFill/>
        </p:spPr>
        <p:txBody>
          <a:bodyPr wrap="square" rtlCol="0">
            <a:spAutoFit/>
          </a:bodyPr>
          <a:lstStyle/>
          <a:p>
            <a:r>
              <a:rPr lang="en-CA" sz="2400" dirty="0" smtClean="0"/>
              <a:t>1</a:t>
            </a:r>
            <a:endParaRPr lang="en-CA" sz="2400" dirty="0"/>
          </a:p>
        </p:txBody>
      </p:sp>
      <p:sp>
        <p:nvSpPr>
          <p:cNvPr id="16" name="TextBox 15"/>
          <p:cNvSpPr txBox="1"/>
          <p:nvPr/>
        </p:nvSpPr>
        <p:spPr>
          <a:xfrm>
            <a:off x="1916892" y="1815207"/>
            <a:ext cx="278844" cy="461665"/>
          </a:xfrm>
          <a:prstGeom prst="rect">
            <a:avLst/>
          </a:prstGeom>
          <a:noFill/>
        </p:spPr>
        <p:txBody>
          <a:bodyPr wrap="square" rtlCol="0">
            <a:spAutoFit/>
          </a:bodyPr>
          <a:lstStyle/>
          <a:p>
            <a:r>
              <a:rPr lang="en-CA" sz="2400" dirty="0" smtClean="0"/>
              <a:t>2</a:t>
            </a:r>
            <a:endParaRPr lang="en-CA" sz="2400" dirty="0"/>
          </a:p>
        </p:txBody>
      </p:sp>
      <p:sp>
        <p:nvSpPr>
          <p:cNvPr id="17" name="TextBox 16"/>
          <p:cNvSpPr txBox="1"/>
          <p:nvPr/>
        </p:nvSpPr>
        <p:spPr>
          <a:xfrm>
            <a:off x="2204924" y="1484784"/>
            <a:ext cx="278844" cy="461665"/>
          </a:xfrm>
          <a:prstGeom prst="rect">
            <a:avLst/>
          </a:prstGeom>
          <a:noFill/>
        </p:spPr>
        <p:txBody>
          <a:bodyPr wrap="square" rtlCol="0">
            <a:spAutoFit/>
          </a:bodyPr>
          <a:lstStyle/>
          <a:p>
            <a:r>
              <a:rPr lang="en-CA" sz="2400" dirty="0" smtClean="0"/>
              <a:t>0</a:t>
            </a:r>
            <a:endParaRPr lang="en-CA" sz="2400" dirty="0"/>
          </a:p>
        </p:txBody>
      </p:sp>
      <p:sp>
        <p:nvSpPr>
          <p:cNvPr id="18" name="TextBox 17"/>
          <p:cNvSpPr txBox="1"/>
          <p:nvPr/>
        </p:nvSpPr>
        <p:spPr>
          <a:xfrm>
            <a:off x="2204924" y="1815207"/>
            <a:ext cx="278844" cy="461665"/>
          </a:xfrm>
          <a:prstGeom prst="rect">
            <a:avLst/>
          </a:prstGeom>
          <a:noFill/>
        </p:spPr>
        <p:txBody>
          <a:bodyPr wrap="square" rtlCol="0">
            <a:spAutoFit/>
          </a:bodyPr>
          <a:lstStyle/>
          <a:p>
            <a:r>
              <a:rPr lang="en-CA" sz="2400" dirty="0" smtClean="0"/>
              <a:t>1</a:t>
            </a:r>
            <a:endParaRPr lang="en-CA" sz="2400" dirty="0"/>
          </a:p>
        </p:txBody>
      </p:sp>
      <p:sp>
        <p:nvSpPr>
          <p:cNvPr id="19" name="Title 1"/>
          <p:cNvSpPr txBox="1">
            <a:spLocks/>
          </p:cNvSpPr>
          <p:nvPr/>
        </p:nvSpPr>
        <p:spPr>
          <a:xfrm>
            <a:off x="457200" y="116632"/>
            <a:ext cx="8229600" cy="1143000"/>
          </a:xfrm>
          <a:prstGeom prst="rect">
            <a:avLst/>
          </a:prstGeom>
        </p:spPr>
        <p:txBody>
          <a:bodyPr>
            <a:normAutofit fontScale="70000" lnSpcReduction="20000"/>
          </a:bodyPr>
          <a:lstStyle/>
          <a:p>
            <a:pPr lvl="0" algn="ctr">
              <a:spcBef>
                <a:spcPct val="0"/>
              </a:spcBef>
              <a:defRPr/>
            </a:pPr>
            <a:r>
              <a:rPr kumimoji="0" lang="en-CA" sz="3200" b="0" i="0" u="none" strike="noStrike" kern="1200" cap="none" spc="0" normalizeH="0" baseline="0" noProof="0" dirty="0" smtClean="0">
                <a:ln>
                  <a:noFill/>
                </a:ln>
                <a:solidFill>
                  <a:schemeClr val="accent1"/>
                </a:solidFill>
                <a:effectLst/>
                <a:uLnTx/>
                <a:uFillTx/>
                <a:latin typeface="+mj-lt"/>
                <a:ea typeface="+mj-ea"/>
                <a:cs typeface="+mj-cs"/>
              </a:rPr>
              <a:t>Telomerase activity of mixed </a:t>
            </a:r>
            <a:r>
              <a:rPr kumimoji="0" lang="en-CA" sz="3200" b="0" i="0" u="none" strike="noStrike" kern="1200" cap="none" spc="0" normalizeH="0" baseline="0" noProof="0" dirty="0" err="1" smtClean="0">
                <a:ln>
                  <a:noFill/>
                </a:ln>
                <a:solidFill>
                  <a:schemeClr val="accent1"/>
                </a:solidFill>
                <a:effectLst/>
                <a:uLnTx/>
                <a:uFillTx/>
                <a:latin typeface="+mj-lt"/>
                <a:ea typeface="+mj-ea"/>
                <a:cs typeface="+mj-cs"/>
              </a:rPr>
              <a:t>wildtype</a:t>
            </a:r>
            <a:r>
              <a:rPr kumimoji="0" lang="en-CA" sz="3200" b="0" i="0" u="none" strike="noStrike" kern="1200" cap="none" spc="0" normalizeH="0" baseline="0" noProof="0" dirty="0" smtClean="0">
                <a:ln>
                  <a:noFill/>
                </a:ln>
                <a:solidFill>
                  <a:schemeClr val="accent1"/>
                </a:solidFill>
                <a:effectLst/>
                <a:uLnTx/>
                <a:uFillTx/>
                <a:latin typeface="+mj-lt"/>
                <a:ea typeface="+mj-ea"/>
                <a:cs typeface="+mj-cs"/>
              </a:rPr>
              <a:t> </a:t>
            </a:r>
            <a:r>
              <a:rPr kumimoji="0" lang="en-CA" sz="3200" b="0" i="0" u="none" strike="noStrike" kern="1200" cap="none" spc="0" normalizeH="0" baseline="0" noProof="0" dirty="0" err="1" smtClean="0">
                <a:ln>
                  <a:noFill/>
                </a:ln>
                <a:solidFill>
                  <a:schemeClr val="accent1"/>
                </a:solidFill>
                <a:effectLst/>
                <a:uLnTx/>
                <a:uFillTx/>
                <a:latin typeface="+mj-lt"/>
                <a:ea typeface="+mj-ea"/>
                <a:cs typeface="+mj-cs"/>
              </a:rPr>
              <a:t>mTERT</a:t>
            </a:r>
            <a:r>
              <a:rPr kumimoji="0" lang="en-CA" sz="3200" b="0" i="0" u="none" strike="noStrike" kern="1200" cap="none" spc="0" normalizeH="0" baseline="0" noProof="0" dirty="0" smtClean="0">
                <a:ln>
                  <a:noFill/>
                </a:ln>
                <a:solidFill>
                  <a:schemeClr val="accent1"/>
                </a:solidFill>
                <a:effectLst/>
                <a:uLnTx/>
                <a:uFillTx/>
                <a:latin typeface="+mj-lt"/>
                <a:ea typeface="+mj-ea"/>
                <a:cs typeface="+mj-cs"/>
              </a:rPr>
              <a:t>/</a:t>
            </a:r>
            <a:r>
              <a:rPr lang="en-CA" sz="3200" dirty="0" smtClean="0">
                <a:solidFill>
                  <a:schemeClr val="accent1"/>
                </a:solidFill>
                <a:latin typeface="+mj-lt"/>
                <a:ea typeface="+mj-ea"/>
                <a:cs typeface="+mj-cs"/>
              </a:rPr>
              <a:t>d</a:t>
            </a:r>
            <a:r>
              <a:rPr lang="en-CA" sz="3200" noProof="0" dirty="0" err="1" smtClean="0">
                <a:solidFill>
                  <a:schemeClr val="accent1"/>
                </a:solidFill>
                <a:latin typeface="+mj-lt"/>
                <a:ea typeface="+mj-ea"/>
                <a:cs typeface="+mj-cs"/>
              </a:rPr>
              <a:t>eletion</a:t>
            </a:r>
            <a:r>
              <a:rPr lang="en-CA" sz="3200" noProof="0" dirty="0" smtClean="0">
                <a:solidFill>
                  <a:schemeClr val="accent1"/>
                </a:solidFill>
                <a:latin typeface="+mj-lt"/>
                <a:ea typeface="+mj-ea"/>
                <a:cs typeface="+mj-cs"/>
              </a:rPr>
              <a:t> </a:t>
            </a:r>
            <a:r>
              <a:rPr kumimoji="0" lang="en-CA" sz="3200" b="0" i="0" u="none" strike="noStrike" kern="1200" cap="none" spc="0" normalizeH="0" baseline="0" noProof="0" dirty="0" smtClean="0">
                <a:ln>
                  <a:noFill/>
                </a:ln>
                <a:solidFill>
                  <a:schemeClr val="accent1"/>
                </a:solidFill>
                <a:effectLst/>
                <a:uLnTx/>
                <a:uFillTx/>
                <a:latin typeface="+mj-lt"/>
                <a:ea typeface="+mj-ea"/>
                <a:cs typeface="+mj-cs"/>
              </a:rPr>
              <a:t>variant </a:t>
            </a:r>
            <a:r>
              <a:rPr lang="en-CA" sz="3200" dirty="0" smtClean="0">
                <a:solidFill>
                  <a:schemeClr val="accent1"/>
                </a:solidFill>
              </a:rPr>
              <a:t>the deletion variant seems to be inhibiting telomerase activity and may have</a:t>
            </a:r>
            <a:r>
              <a:rPr lang="en-CA" sz="3200" b="1" dirty="0" smtClean="0">
                <a:solidFill>
                  <a:schemeClr val="accent1"/>
                </a:solidFill>
              </a:rPr>
              <a:t> </a:t>
            </a:r>
            <a:r>
              <a:rPr lang="en-CA" sz="3200" dirty="0" smtClean="0">
                <a:solidFill>
                  <a:schemeClr val="accent1"/>
                </a:solidFill>
              </a:rPr>
              <a:t>dominant negative effects on telomerase activity </a:t>
            </a:r>
            <a:endParaRPr kumimoji="0" lang="en-CA" sz="3200" b="1" i="0" u="sng" strike="noStrike" kern="1200" cap="none" spc="0" normalizeH="0" baseline="0" noProof="0" dirty="0">
              <a:ln>
                <a:noFill/>
              </a:ln>
              <a:solidFill>
                <a:schemeClr val="accent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DNA Binding\DEC2,2011-DNAbindingWTmTERT,INS,DEL.bmp"/>
          <p:cNvPicPr>
            <a:picLocks noChangeAspect="1" noChangeArrowheads="1"/>
          </p:cNvPicPr>
          <p:nvPr/>
        </p:nvPicPr>
        <p:blipFill>
          <a:blip r:embed="rId2" cstate="print"/>
          <a:srcRect l="16192" t="50495" r="71166" b="34670"/>
          <a:stretch>
            <a:fillRect/>
          </a:stretch>
        </p:blipFill>
        <p:spPr bwMode="auto">
          <a:xfrm>
            <a:off x="2123728" y="2290807"/>
            <a:ext cx="2520280" cy="2160240"/>
          </a:xfrm>
          <a:prstGeom prst="rect">
            <a:avLst/>
          </a:prstGeom>
          <a:noFill/>
        </p:spPr>
      </p:pic>
      <p:pic>
        <p:nvPicPr>
          <p:cNvPr id="3" name="Picture 2" descr="E:\DNA Binding\DEC2,2011-DNAbindingWTmTERT,INS,DEL.bmp"/>
          <p:cNvPicPr>
            <a:picLocks noChangeAspect="1" noChangeArrowheads="1"/>
          </p:cNvPicPr>
          <p:nvPr/>
        </p:nvPicPr>
        <p:blipFill>
          <a:blip r:embed="rId2" cstate="print"/>
          <a:srcRect l="16031" t="16572" r="71519" b="65796"/>
          <a:stretch>
            <a:fillRect/>
          </a:stretch>
        </p:blipFill>
        <p:spPr bwMode="auto">
          <a:xfrm>
            <a:off x="251520" y="2290807"/>
            <a:ext cx="2088232" cy="2160240"/>
          </a:xfrm>
          <a:prstGeom prst="rect">
            <a:avLst/>
          </a:prstGeom>
          <a:noFill/>
        </p:spPr>
      </p:pic>
      <p:sp>
        <p:nvSpPr>
          <p:cNvPr id="4" name="Rectangle 3"/>
          <p:cNvSpPr/>
          <p:nvPr/>
        </p:nvSpPr>
        <p:spPr>
          <a:xfrm>
            <a:off x="251520" y="2290807"/>
            <a:ext cx="4392488" cy="21602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251520" y="4523055"/>
            <a:ext cx="1080120" cy="276999"/>
          </a:xfrm>
          <a:prstGeom prst="rect">
            <a:avLst/>
          </a:prstGeom>
          <a:noFill/>
        </p:spPr>
        <p:txBody>
          <a:bodyPr wrap="square" rtlCol="0">
            <a:spAutoFit/>
          </a:bodyPr>
          <a:lstStyle/>
          <a:p>
            <a:r>
              <a:rPr lang="en-US" sz="1200" dirty="0" smtClean="0">
                <a:latin typeface="Arial Narrow" pitchFamily="34" charset="0"/>
              </a:rPr>
              <a:t>WT mTERT</a:t>
            </a:r>
            <a:endParaRPr lang="en-US" sz="1200" dirty="0">
              <a:latin typeface="Arial Narrow" pitchFamily="34" charset="0"/>
            </a:endParaRPr>
          </a:p>
        </p:txBody>
      </p:sp>
      <p:sp>
        <p:nvSpPr>
          <p:cNvPr id="6" name="TextBox 5"/>
          <p:cNvSpPr txBox="1"/>
          <p:nvPr/>
        </p:nvSpPr>
        <p:spPr>
          <a:xfrm>
            <a:off x="827584" y="4523055"/>
            <a:ext cx="1080120" cy="276999"/>
          </a:xfrm>
          <a:prstGeom prst="rect">
            <a:avLst/>
          </a:prstGeom>
          <a:noFill/>
        </p:spPr>
        <p:txBody>
          <a:bodyPr wrap="square" rtlCol="0">
            <a:spAutoFit/>
          </a:bodyPr>
          <a:lstStyle/>
          <a:p>
            <a:pPr algn="ctr"/>
            <a:r>
              <a:rPr lang="en-US" sz="1200" dirty="0" smtClean="0">
                <a:latin typeface="Arial Narrow" pitchFamily="34" charset="0"/>
              </a:rPr>
              <a:t>Insertion</a:t>
            </a:r>
            <a:endParaRPr lang="en-US" sz="1200" dirty="0">
              <a:latin typeface="Arial Narrow" pitchFamily="34" charset="0"/>
            </a:endParaRPr>
          </a:p>
        </p:txBody>
      </p:sp>
      <p:sp>
        <p:nvSpPr>
          <p:cNvPr id="7" name="TextBox 6"/>
          <p:cNvSpPr txBox="1"/>
          <p:nvPr/>
        </p:nvSpPr>
        <p:spPr>
          <a:xfrm>
            <a:off x="1475656" y="4523055"/>
            <a:ext cx="1080120" cy="276999"/>
          </a:xfrm>
          <a:prstGeom prst="rect">
            <a:avLst/>
          </a:prstGeom>
          <a:noFill/>
        </p:spPr>
        <p:txBody>
          <a:bodyPr wrap="square" rtlCol="0">
            <a:spAutoFit/>
          </a:bodyPr>
          <a:lstStyle/>
          <a:p>
            <a:pPr algn="ctr"/>
            <a:r>
              <a:rPr lang="en-US" sz="1200" dirty="0" smtClean="0">
                <a:latin typeface="Arial Narrow" pitchFamily="34" charset="0"/>
              </a:rPr>
              <a:t>Deletion</a:t>
            </a:r>
            <a:endParaRPr lang="en-US" sz="1200" dirty="0">
              <a:latin typeface="Arial Narrow" pitchFamily="34" charset="0"/>
            </a:endParaRPr>
          </a:p>
        </p:txBody>
      </p:sp>
      <p:sp>
        <p:nvSpPr>
          <p:cNvPr id="8" name="Minus 7"/>
          <p:cNvSpPr/>
          <p:nvPr/>
        </p:nvSpPr>
        <p:spPr>
          <a:xfrm>
            <a:off x="395536" y="4523055"/>
            <a:ext cx="576064" cy="45719"/>
          </a:xfrm>
          <a:prstGeom prst="mathMinu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Minus 8"/>
          <p:cNvSpPr/>
          <p:nvPr/>
        </p:nvSpPr>
        <p:spPr>
          <a:xfrm>
            <a:off x="1043608" y="4523055"/>
            <a:ext cx="576064" cy="45719"/>
          </a:xfrm>
          <a:prstGeom prst="mathMinu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Minus 9"/>
          <p:cNvSpPr/>
          <p:nvPr/>
        </p:nvSpPr>
        <p:spPr>
          <a:xfrm>
            <a:off x="1691680" y="4523055"/>
            <a:ext cx="576064" cy="45719"/>
          </a:xfrm>
          <a:prstGeom prst="mathMinu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2267744" y="4523055"/>
            <a:ext cx="1080120" cy="276999"/>
          </a:xfrm>
          <a:prstGeom prst="rect">
            <a:avLst/>
          </a:prstGeom>
          <a:noFill/>
        </p:spPr>
        <p:txBody>
          <a:bodyPr wrap="square" rtlCol="0">
            <a:spAutoFit/>
          </a:bodyPr>
          <a:lstStyle/>
          <a:p>
            <a:r>
              <a:rPr lang="en-US" sz="1200" dirty="0" smtClean="0">
                <a:latin typeface="Arial Narrow" pitchFamily="34" charset="0"/>
              </a:rPr>
              <a:t>WT mTERT</a:t>
            </a:r>
            <a:endParaRPr lang="en-US" sz="1200" dirty="0">
              <a:latin typeface="Arial Narrow" pitchFamily="34" charset="0"/>
            </a:endParaRPr>
          </a:p>
        </p:txBody>
      </p:sp>
      <p:sp>
        <p:nvSpPr>
          <p:cNvPr id="12" name="TextBox 11"/>
          <p:cNvSpPr txBox="1"/>
          <p:nvPr/>
        </p:nvSpPr>
        <p:spPr>
          <a:xfrm>
            <a:off x="2915816" y="4523055"/>
            <a:ext cx="1080120" cy="276999"/>
          </a:xfrm>
          <a:prstGeom prst="rect">
            <a:avLst/>
          </a:prstGeom>
          <a:noFill/>
        </p:spPr>
        <p:txBody>
          <a:bodyPr wrap="square" rtlCol="0">
            <a:spAutoFit/>
          </a:bodyPr>
          <a:lstStyle/>
          <a:p>
            <a:pPr algn="ctr"/>
            <a:r>
              <a:rPr lang="en-US" sz="1200" dirty="0" smtClean="0">
                <a:latin typeface="Arial Narrow" pitchFamily="34" charset="0"/>
              </a:rPr>
              <a:t>Insertion</a:t>
            </a:r>
            <a:endParaRPr lang="en-US" sz="1200" dirty="0">
              <a:latin typeface="Arial Narrow" pitchFamily="34" charset="0"/>
            </a:endParaRPr>
          </a:p>
        </p:txBody>
      </p:sp>
      <p:sp>
        <p:nvSpPr>
          <p:cNvPr id="13" name="TextBox 12"/>
          <p:cNvSpPr txBox="1"/>
          <p:nvPr/>
        </p:nvSpPr>
        <p:spPr>
          <a:xfrm>
            <a:off x="3707904" y="4523055"/>
            <a:ext cx="1080120" cy="276999"/>
          </a:xfrm>
          <a:prstGeom prst="rect">
            <a:avLst/>
          </a:prstGeom>
          <a:noFill/>
        </p:spPr>
        <p:txBody>
          <a:bodyPr wrap="square" rtlCol="0">
            <a:spAutoFit/>
          </a:bodyPr>
          <a:lstStyle/>
          <a:p>
            <a:pPr algn="ctr"/>
            <a:r>
              <a:rPr lang="en-US" sz="1200" dirty="0" smtClean="0">
                <a:latin typeface="Arial Narrow" pitchFamily="34" charset="0"/>
              </a:rPr>
              <a:t>Deletion</a:t>
            </a:r>
            <a:endParaRPr lang="en-US" sz="1200" dirty="0">
              <a:latin typeface="Arial Narrow" pitchFamily="34" charset="0"/>
            </a:endParaRPr>
          </a:p>
        </p:txBody>
      </p:sp>
      <p:sp>
        <p:nvSpPr>
          <p:cNvPr id="14" name="Minus 13"/>
          <p:cNvSpPr/>
          <p:nvPr/>
        </p:nvSpPr>
        <p:spPr>
          <a:xfrm>
            <a:off x="2411760" y="4523055"/>
            <a:ext cx="576064" cy="45719"/>
          </a:xfrm>
          <a:prstGeom prst="mathMinu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Minus 14"/>
          <p:cNvSpPr/>
          <p:nvPr/>
        </p:nvSpPr>
        <p:spPr>
          <a:xfrm>
            <a:off x="3131840" y="4523055"/>
            <a:ext cx="576064" cy="45719"/>
          </a:xfrm>
          <a:prstGeom prst="mathMinu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Minus 15"/>
          <p:cNvSpPr/>
          <p:nvPr/>
        </p:nvSpPr>
        <p:spPr>
          <a:xfrm>
            <a:off x="3923928" y="4523055"/>
            <a:ext cx="576064" cy="45719"/>
          </a:xfrm>
          <a:prstGeom prst="mathMinu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7" name="Straight Connector 16"/>
          <p:cNvCxnSpPr/>
          <p:nvPr/>
        </p:nvCxnSpPr>
        <p:spPr>
          <a:xfrm>
            <a:off x="971600" y="2290807"/>
            <a:ext cx="0" cy="2160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619672" y="2290807"/>
            <a:ext cx="0" cy="2160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267744" y="2290807"/>
            <a:ext cx="0" cy="2160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059832" y="2290807"/>
            <a:ext cx="0" cy="2160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79912" y="2290807"/>
            <a:ext cx="0" cy="2160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95536" y="1858759"/>
            <a:ext cx="216024" cy="338554"/>
          </a:xfrm>
          <a:prstGeom prst="rect">
            <a:avLst/>
          </a:prstGeom>
          <a:noFill/>
        </p:spPr>
        <p:txBody>
          <a:bodyPr wrap="square" rtlCol="0">
            <a:spAutoFit/>
          </a:bodyPr>
          <a:lstStyle/>
          <a:p>
            <a:r>
              <a:rPr lang="en-US" sz="1600" dirty="0" smtClean="0">
                <a:latin typeface="Arial Narrow" pitchFamily="34" charset="0"/>
              </a:rPr>
              <a:t>1</a:t>
            </a:r>
            <a:endParaRPr lang="en-US" sz="1600" dirty="0">
              <a:latin typeface="Arial Narrow" pitchFamily="34" charset="0"/>
            </a:endParaRPr>
          </a:p>
        </p:txBody>
      </p:sp>
      <p:sp>
        <p:nvSpPr>
          <p:cNvPr id="23" name="TextBox 22"/>
          <p:cNvSpPr txBox="1"/>
          <p:nvPr/>
        </p:nvSpPr>
        <p:spPr>
          <a:xfrm>
            <a:off x="755576" y="1858759"/>
            <a:ext cx="216024" cy="338554"/>
          </a:xfrm>
          <a:prstGeom prst="rect">
            <a:avLst/>
          </a:prstGeom>
          <a:noFill/>
        </p:spPr>
        <p:txBody>
          <a:bodyPr wrap="square" rtlCol="0">
            <a:spAutoFit/>
          </a:bodyPr>
          <a:lstStyle/>
          <a:p>
            <a:r>
              <a:rPr lang="en-US" sz="1600" dirty="0" smtClean="0">
                <a:latin typeface="Arial Narrow" pitchFamily="34" charset="0"/>
              </a:rPr>
              <a:t>2</a:t>
            </a:r>
            <a:endParaRPr lang="en-US" sz="1600" dirty="0">
              <a:latin typeface="Arial Narrow" pitchFamily="34" charset="0"/>
            </a:endParaRPr>
          </a:p>
        </p:txBody>
      </p:sp>
      <p:sp>
        <p:nvSpPr>
          <p:cNvPr id="24" name="TextBox 23"/>
          <p:cNvSpPr txBox="1"/>
          <p:nvPr/>
        </p:nvSpPr>
        <p:spPr>
          <a:xfrm>
            <a:off x="1043608" y="1858759"/>
            <a:ext cx="216024" cy="338554"/>
          </a:xfrm>
          <a:prstGeom prst="rect">
            <a:avLst/>
          </a:prstGeom>
          <a:noFill/>
        </p:spPr>
        <p:txBody>
          <a:bodyPr wrap="square" rtlCol="0">
            <a:spAutoFit/>
          </a:bodyPr>
          <a:lstStyle/>
          <a:p>
            <a:r>
              <a:rPr lang="en-US" sz="1600" dirty="0" smtClean="0">
                <a:latin typeface="Arial Narrow" pitchFamily="34" charset="0"/>
              </a:rPr>
              <a:t>1</a:t>
            </a:r>
            <a:endParaRPr lang="en-US" sz="1600" dirty="0">
              <a:latin typeface="Arial Narrow" pitchFamily="34" charset="0"/>
            </a:endParaRPr>
          </a:p>
        </p:txBody>
      </p:sp>
      <p:sp>
        <p:nvSpPr>
          <p:cNvPr id="25" name="TextBox 24"/>
          <p:cNvSpPr txBox="1"/>
          <p:nvPr/>
        </p:nvSpPr>
        <p:spPr>
          <a:xfrm>
            <a:off x="1403648" y="1858759"/>
            <a:ext cx="216024" cy="338554"/>
          </a:xfrm>
          <a:prstGeom prst="rect">
            <a:avLst/>
          </a:prstGeom>
          <a:noFill/>
        </p:spPr>
        <p:txBody>
          <a:bodyPr wrap="square" rtlCol="0">
            <a:spAutoFit/>
          </a:bodyPr>
          <a:lstStyle/>
          <a:p>
            <a:r>
              <a:rPr lang="en-US" sz="1600" dirty="0" smtClean="0">
                <a:latin typeface="Arial Narrow" pitchFamily="34" charset="0"/>
              </a:rPr>
              <a:t>2</a:t>
            </a:r>
            <a:endParaRPr lang="en-US" sz="1600" dirty="0">
              <a:latin typeface="Arial Narrow" pitchFamily="34" charset="0"/>
            </a:endParaRPr>
          </a:p>
        </p:txBody>
      </p:sp>
      <p:sp>
        <p:nvSpPr>
          <p:cNvPr id="26" name="TextBox 25"/>
          <p:cNvSpPr txBox="1"/>
          <p:nvPr/>
        </p:nvSpPr>
        <p:spPr>
          <a:xfrm>
            <a:off x="1619672" y="1858759"/>
            <a:ext cx="216024" cy="338554"/>
          </a:xfrm>
          <a:prstGeom prst="rect">
            <a:avLst/>
          </a:prstGeom>
          <a:noFill/>
        </p:spPr>
        <p:txBody>
          <a:bodyPr wrap="square" rtlCol="0">
            <a:spAutoFit/>
          </a:bodyPr>
          <a:lstStyle/>
          <a:p>
            <a:r>
              <a:rPr lang="en-US" sz="1600" dirty="0" smtClean="0">
                <a:latin typeface="Arial Narrow" pitchFamily="34" charset="0"/>
              </a:rPr>
              <a:t>1</a:t>
            </a:r>
            <a:endParaRPr lang="en-US" sz="1600" dirty="0">
              <a:latin typeface="Arial Narrow" pitchFamily="34" charset="0"/>
            </a:endParaRPr>
          </a:p>
        </p:txBody>
      </p:sp>
      <p:sp>
        <p:nvSpPr>
          <p:cNvPr id="27" name="TextBox 26"/>
          <p:cNvSpPr txBox="1"/>
          <p:nvPr/>
        </p:nvSpPr>
        <p:spPr>
          <a:xfrm>
            <a:off x="1979712" y="1858759"/>
            <a:ext cx="216024" cy="338554"/>
          </a:xfrm>
          <a:prstGeom prst="rect">
            <a:avLst/>
          </a:prstGeom>
          <a:noFill/>
        </p:spPr>
        <p:txBody>
          <a:bodyPr wrap="square" rtlCol="0">
            <a:spAutoFit/>
          </a:bodyPr>
          <a:lstStyle/>
          <a:p>
            <a:r>
              <a:rPr lang="en-US" sz="1600" dirty="0" smtClean="0">
                <a:latin typeface="Arial Narrow" pitchFamily="34" charset="0"/>
              </a:rPr>
              <a:t>2</a:t>
            </a:r>
            <a:endParaRPr lang="en-US" sz="1600" dirty="0">
              <a:latin typeface="Arial Narrow" pitchFamily="34" charset="0"/>
            </a:endParaRPr>
          </a:p>
        </p:txBody>
      </p:sp>
      <p:sp>
        <p:nvSpPr>
          <p:cNvPr id="28" name="TextBox 27"/>
          <p:cNvSpPr txBox="1"/>
          <p:nvPr/>
        </p:nvSpPr>
        <p:spPr>
          <a:xfrm>
            <a:off x="2411760" y="1858759"/>
            <a:ext cx="216024" cy="338554"/>
          </a:xfrm>
          <a:prstGeom prst="rect">
            <a:avLst/>
          </a:prstGeom>
          <a:noFill/>
        </p:spPr>
        <p:txBody>
          <a:bodyPr wrap="square" rtlCol="0">
            <a:spAutoFit/>
          </a:bodyPr>
          <a:lstStyle/>
          <a:p>
            <a:r>
              <a:rPr lang="en-US" sz="1600" dirty="0" smtClean="0">
                <a:latin typeface="Arial Narrow" pitchFamily="34" charset="0"/>
              </a:rPr>
              <a:t>3</a:t>
            </a:r>
            <a:endParaRPr lang="en-US" sz="1600" dirty="0">
              <a:latin typeface="Arial Narrow" pitchFamily="34" charset="0"/>
            </a:endParaRPr>
          </a:p>
        </p:txBody>
      </p:sp>
      <p:sp>
        <p:nvSpPr>
          <p:cNvPr id="29" name="TextBox 28"/>
          <p:cNvSpPr txBox="1"/>
          <p:nvPr/>
        </p:nvSpPr>
        <p:spPr>
          <a:xfrm>
            <a:off x="2699792" y="1858759"/>
            <a:ext cx="216024" cy="338554"/>
          </a:xfrm>
          <a:prstGeom prst="rect">
            <a:avLst/>
          </a:prstGeom>
          <a:noFill/>
        </p:spPr>
        <p:txBody>
          <a:bodyPr wrap="square" rtlCol="0">
            <a:spAutoFit/>
          </a:bodyPr>
          <a:lstStyle/>
          <a:p>
            <a:r>
              <a:rPr lang="en-US" sz="1600" dirty="0" smtClean="0">
                <a:latin typeface="Arial Narrow" pitchFamily="34" charset="0"/>
              </a:rPr>
              <a:t>4</a:t>
            </a:r>
            <a:endParaRPr lang="en-US" sz="1600" dirty="0">
              <a:latin typeface="Arial Narrow" pitchFamily="34" charset="0"/>
            </a:endParaRPr>
          </a:p>
        </p:txBody>
      </p:sp>
      <p:sp>
        <p:nvSpPr>
          <p:cNvPr id="30" name="TextBox 29"/>
          <p:cNvSpPr txBox="1"/>
          <p:nvPr/>
        </p:nvSpPr>
        <p:spPr>
          <a:xfrm>
            <a:off x="3131840" y="1858759"/>
            <a:ext cx="216024" cy="338554"/>
          </a:xfrm>
          <a:prstGeom prst="rect">
            <a:avLst/>
          </a:prstGeom>
          <a:noFill/>
        </p:spPr>
        <p:txBody>
          <a:bodyPr wrap="square" rtlCol="0">
            <a:spAutoFit/>
          </a:bodyPr>
          <a:lstStyle/>
          <a:p>
            <a:r>
              <a:rPr lang="en-US" sz="1600" dirty="0" smtClean="0">
                <a:latin typeface="Arial Narrow" pitchFamily="34" charset="0"/>
              </a:rPr>
              <a:t>3</a:t>
            </a:r>
            <a:endParaRPr lang="en-US" sz="1600" dirty="0">
              <a:latin typeface="Arial Narrow" pitchFamily="34" charset="0"/>
            </a:endParaRPr>
          </a:p>
        </p:txBody>
      </p:sp>
      <p:sp>
        <p:nvSpPr>
          <p:cNvPr id="31" name="TextBox 30"/>
          <p:cNvSpPr txBox="1"/>
          <p:nvPr/>
        </p:nvSpPr>
        <p:spPr>
          <a:xfrm>
            <a:off x="3491880" y="1858759"/>
            <a:ext cx="216024" cy="338554"/>
          </a:xfrm>
          <a:prstGeom prst="rect">
            <a:avLst/>
          </a:prstGeom>
          <a:noFill/>
        </p:spPr>
        <p:txBody>
          <a:bodyPr wrap="square" rtlCol="0">
            <a:spAutoFit/>
          </a:bodyPr>
          <a:lstStyle/>
          <a:p>
            <a:r>
              <a:rPr lang="en-US" sz="1600" dirty="0" smtClean="0">
                <a:latin typeface="Arial Narrow" pitchFamily="34" charset="0"/>
              </a:rPr>
              <a:t>4</a:t>
            </a:r>
            <a:endParaRPr lang="en-US" sz="1600" dirty="0">
              <a:latin typeface="Arial Narrow" pitchFamily="34" charset="0"/>
            </a:endParaRPr>
          </a:p>
        </p:txBody>
      </p:sp>
      <p:sp>
        <p:nvSpPr>
          <p:cNvPr id="32" name="TextBox 31"/>
          <p:cNvSpPr txBox="1"/>
          <p:nvPr/>
        </p:nvSpPr>
        <p:spPr>
          <a:xfrm>
            <a:off x="3851920" y="1858759"/>
            <a:ext cx="216024" cy="338554"/>
          </a:xfrm>
          <a:prstGeom prst="rect">
            <a:avLst/>
          </a:prstGeom>
          <a:noFill/>
        </p:spPr>
        <p:txBody>
          <a:bodyPr wrap="square" rtlCol="0">
            <a:spAutoFit/>
          </a:bodyPr>
          <a:lstStyle/>
          <a:p>
            <a:r>
              <a:rPr lang="en-US" sz="1600" dirty="0" smtClean="0">
                <a:latin typeface="Arial Narrow" pitchFamily="34" charset="0"/>
              </a:rPr>
              <a:t>3</a:t>
            </a:r>
            <a:endParaRPr lang="en-US" sz="1600" dirty="0">
              <a:latin typeface="Arial Narrow" pitchFamily="34" charset="0"/>
            </a:endParaRPr>
          </a:p>
        </p:txBody>
      </p:sp>
      <p:sp>
        <p:nvSpPr>
          <p:cNvPr id="33" name="TextBox 32"/>
          <p:cNvSpPr txBox="1"/>
          <p:nvPr/>
        </p:nvSpPr>
        <p:spPr>
          <a:xfrm>
            <a:off x="4211960" y="1858759"/>
            <a:ext cx="216024" cy="338554"/>
          </a:xfrm>
          <a:prstGeom prst="rect">
            <a:avLst/>
          </a:prstGeom>
          <a:noFill/>
        </p:spPr>
        <p:txBody>
          <a:bodyPr wrap="square" rtlCol="0">
            <a:spAutoFit/>
          </a:bodyPr>
          <a:lstStyle/>
          <a:p>
            <a:r>
              <a:rPr lang="en-US" sz="1600" dirty="0" smtClean="0">
                <a:latin typeface="Arial Narrow" pitchFamily="34" charset="0"/>
              </a:rPr>
              <a:t>4</a:t>
            </a:r>
            <a:endParaRPr lang="en-US" sz="1600" dirty="0">
              <a:latin typeface="Arial Narrow" pitchFamily="34" charset="0"/>
            </a:endParaRPr>
          </a:p>
        </p:txBody>
      </p:sp>
      <p:sp>
        <p:nvSpPr>
          <p:cNvPr id="34" name="Rectangle 33"/>
          <p:cNvSpPr/>
          <p:nvPr/>
        </p:nvSpPr>
        <p:spPr>
          <a:xfrm>
            <a:off x="1043608" y="5088086"/>
            <a:ext cx="2848857" cy="1077218"/>
          </a:xfrm>
          <a:prstGeom prst="rect">
            <a:avLst/>
          </a:prstGeom>
        </p:spPr>
        <p:txBody>
          <a:bodyPr wrap="none">
            <a:spAutoFit/>
          </a:bodyPr>
          <a:lstStyle/>
          <a:p>
            <a:pPr marL="342900" indent="-342900">
              <a:buAutoNum type="arabicParenR"/>
            </a:pPr>
            <a:r>
              <a:rPr lang="en-CA" sz="1600" dirty="0" smtClean="0">
                <a:latin typeface="Arial Narrow" pitchFamily="34" charset="0"/>
              </a:rPr>
              <a:t>5’-biotinylated primer</a:t>
            </a:r>
          </a:p>
          <a:p>
            <a:pPr marL="342900" indent="-342900">
              <a:buFontTx/>
              <a:buAutoNum type="arabicParenR"/>
            </a:pPr>
            <a:r>
              <a:rPr lang="en-CA" sz="1600" dirty="0" smtClean="0">
                <a:latin typeface="Arial Narrow" pitchFamily="34" charset="0"/>
              </a:rPr>
              <a:t>5’-biotinylated antisense primer</a:t>
            </a:r>
          </a:p>
          <a:p>
            <a:pPr marL="342900" indent="-342900">
              <a:buFontTx/>
              <a:buAutoNum type="arabicParenR"/>
            </a:pPr>
            <a:r>
              <a:rPr lang="en-CA" sz="1600" dirty="0" smtClean="0">
                <a:latin typeface="Arial Narrow" pitchFamily="34" charset="0"/>
              </a:rPr>
              <a:t>Non-</a:t>
            </a:r>
            <a:r>
              <a:rPr lang="en-CA" sz="1600" dirty="0" err="1" smtClean="0">
                <a:latin typeface="Arial Narrow" pitchFamily="34" charset="0"/>
              </a:rPr>
              <a:t>biotinylated</a:t>
            </a:r>
            <a:r>
              <a:rPr lang="en-CA" sz="1600" dirty="0" smtClean="0">
                <a:latin typeface="Arial Narrow" pitchFamily="34" charset="0"/>
              </a:rPr>
              <a:t> primer</a:t>
            </a:r>
          </a:p>
          <a:p>
            <a:pPr marL="342900" indent="-342900">
              <a:buFontTx/>
              <a:buAutoNum type="arabicParenR"/>
            </a:pPr>
            <a:r>
              <a:rPr lang="en-CA" sz="1600" dirty="0" smtClean="0">
                <a:latin typeface="Arial Narrow" pitchFamily="34" charset="0"/>
              </a:rPr>
              <a:t>No primer</a:t>
            </a:r>
            <a:endParaRPr lang="en-CA" sz="1600" dirty="0">
              <a:latin typeface="Arial Narrow" pitchFamily="34" charset="0"/>
            </a:endParaRPr>
          </a:p>
        </p:txBody>
      </p:sp>
      <p:graphicFrame>
        <p:nvGraphicFramePr>
          <p:cNvPr id="35" name="Chart 34"/>
          <p:cNvGraphicFramePr/>
          <p:nvPr/>
        </p:nvGraphicFramePr>
        <p:xfrm>
          <a:off x="4860032" y="1700808"/>
          <a:ext cx="3923928" cy="3315816"/>
        </p:xfrm>
        <a:graphic>
          <a:graphicData uri="http://schemas.openxmlformats.org/drawingml/2006/chart">
            <c:chart xmlns:c="http://schemas.openxmlformats.org/drawingml/2006/chart" xmlns:r="http://schemas.openxmlformats.org/officeDocument/2006/relationships" r:id="rId3"/>
          </a:graphicData>
        </a:graphic>
      </p:graphicFrame>
      <p:sp>
        <p:nvSpPr>
          <p:cNvPr id="36" name="Title 1"/>
          <p:cNvSpPr txBox="1">
            <a:spLocks/>
          </p:cNvSpPr>
          <p:nvPr/>
        </p:nvSpPr>
        <p:spPr>
          <a:xfrm>
            <a:off x="457200" y="350168"/>
            <a:ext cx="8229600" cy="990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2800" u="none" strike="noStrike" kern="1200" cap="none" spc="0" normalizeH="0" baseline="0" noProof="0" dirty="0" smtClean="0">
                <a:ln>
                  <a:noFill/>
                </a:ln>
                <a:solidFill>
                  <a:schemeClr val="accent1"/>
                </a:solidFill>
                <a:effectLst/>
                <a:uLnTx/>
                <a:uFillTx/>
                <a:latin typeface="+mj-lt"/>
                <a:ea typeface="+mj-ea"/>
                <a:cs typeface="+mj-cs"/>
              </a:rPr>
              <a:t>Insertion and</a:t>
            </a:r>
            <a:r>
              <a:rPr kumimoji="0" lang="en-CA" sz="2800" u="none" strike="noStrike" kern="1200" cap="none" spc="0" normalizeH="0" noProof="0" dirty="0" smtClean="0">
                <a:ln>
                  <a:noFill/>
                </a:ln>
                <a:solidFill>
                  <a:schemeClr val="accent1"/>
                </a:solidFill>
                <a:effectLst/>
                <a:uLnTx/>
                <a:uFillTx/>
                <a:latin typeface="+mj-lt"/>
                <a:ea typeface="+mj-ea"/>
                <a:cs typeface="+mj-cs"/>
              </a:rPr>
              <a:t> deletion variants do not appear to have DNA-binding defects in vitro</a:t>
            </a:r>
            <a:endParaRPr kumimoji="0" lang="en-CA" sz="2800" u="none" strike="noStrike" kern="1200" cap="none" spc="0" normalizeH="0" baseline="0" noProof="0" dirty="0">
              <a:ln>
                <a:noFill/>
              </a:ln>
              <a:solidFill>
                <a:schemeClr val="accent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228600" y="1371600"/>
            <a:ext cx="4191000" cy="3429000"/>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b="48439"/>
          <a:stretch>
            <a:fillRect/>
          </a:stretch>
        </p:blipFill>
        <p:spPr bwMode="auto">
          <a:xfrm>
            <a:off x="4572000" y="1733026"/>
            <a:ext cx="4210050" cy="1949741"/>
          </a:xfrm>
          <a:prstGeom prst="rect">
            <a:avLst/>
          </a:prstGeom>
          <a:noFill/>
          <a:ln w="9525">
            <a:noFill/>
            <a:miter lim="800000"/>
            <a:headEnd/>
            <a:tailEnd/>
          </a:ln>
        </p:spPr>
      </p:pic>
      <p:sp>
        <p:nvSpPr>
          <p:cNvPr id="5" name="Text Box 4"/>
          <p:cNvSpPr txBox="1">
            <a:spLocks noChangeArrowheads="1"/>
          </p:cNvSpPr>
          <p:nvPr/>
        </p:nvSpPr>
        <p:spPr bwMode="auto">
          <a:xfrm>
            <a:off x="1398224" y="346745"/>
            <a:ext cx="6816033" cy="461665"/>
          </a:xfrm>
          <a:prstGeom prst="rect">
            <a:avLst/>
          </a:prstGeom>
          <a:noFill/>
          <a:ln w="9525">
            <a:noFill/>
            <a:miter lim="800000"/>
            <a:headEnd/>
            <a:tailEnd/>
          </a:ln>
        </p:spPr>
        <p:txBody>
          <a:bodyPr wrap="none">
            <a:spAutoFit/>
          </a:bodyPr>
          <a:lstStyle/>
          <a:p>
            <a:r>
              <a:rPr lang="en-CA" sz="2400" dirty="0" err="1">
                <a:solidFill>
                  <a:schemeClr val="accent1"/>
                </a:solidFill>
              </a:rPr>
              <a:t>hTERT</a:t>
            </a:r>
            <a:r>
              <a:rPr lang="en-CA" sz="2400" dirty="0">
                <a:solidFill>
                  <a:schemeClr val="accent1"/>
                </a:solidFill>
              </a:rPr>
              <a:t> promoter </a:t>
            </a:r>
            <a:r>
              <a:rPr lang="en-CA" sz="2400" dirty="0" smtClean="0">
                <a:solidFill>
                  <a:schemeClr val="accent1"/>
                </a:solidFill>
              </a:rPr>
              <a:t>inactive in telomerase-negative cells</a:t>
            </a:r>
            <a:endParaRPr lang="en-CA" sz="2400" dirty="0">
              <a:solidFill>
                <a:schemeClr val="accent1"/>
              </a:solidFill>
            </a:endParaRPr>
          </a:p>
        </p:txBody>
      </p:sp>
      <p:sp>
        <p:nvSpPr>
          <p:cNvPr id="6" name="Line 5"/>
          <p:cNvSpPr>
            <a:spLocks noChangeShapeType="1"/>
          </p:cNvSpPr>
          <p:nvPr/>
        </p:nvSpPr>
        <p:spPr bwMode="auto">
          <a:xfrm>
            <a:off x="609600" y="914400"/>
            <a:ext cx="7924800" cy="0"/>
          </a:xfrm>
          <a:prstGeom prst="line">
            <a:avLst/>
          </a:prstGeom>
          <a:noFill/>
          <a:ln w="28575">
            <a:solidFill>
              <a:schemeClr val="tx1"/>
            </a:solidFill>
            <a:round/>
            <a:headEnd/>
            <a:tailEnd/>
          </a:ln>
        </p:spPr>
        <p:txBody>
          <a:bodyPr/>
          <a:lstStyle/>
          <a:p>
            <a:endParaRPr lang="en-US"/>
          </a:p>
        </p:txBody>
      </p:sp>
      <p:sp>
        <p:nvSpPr>
          <p:cNvPr id="7" name="Text Box 6"/>
          <p:cNvSpPr txBox="1">
            <a:spLocks noChangeArrowheads="1"/>
          </p:cNvSpPr>
          <p:nvPr/>
        </p:nvSpPr>
        <p:spPr bwMode="auto">
          <a:xfrm>
            <a:off x="365125" y="6132513"/>
            <a:ext cx="2623860" cy="276999"/>
          </a:xfrm>
          <a:prstGeom prst="rect">
            <a:avLst/>
          </a:prstGeom>
          <a:noFill/>
          <a:ln w="9525">
            <a:noFill/>
            <a:miter lim="800000"/>
            <a:headEnd/>
            <a:tailEnd/>
          </a:ln>
        </p:spPr>
        <p:txBody>
          <a:bodyPr wrap="none">
            <a:spAutoFit/>
          </a:bodyPr>
          <a:lstStyle/>
          <a:p>
            <a:r>
              <a:rPr lang="en-CA" sz="1200" dirty="0"/>
              <a:t>Oh, S. et al. 1999. BBRC 263, 361-365.</a:t>
            </a:r>
            <a:r>
              <a:rPr lang="en-CA" sz="1200" dirty="0">
                <a:solidFill>
                  <a:srgbClr val="FF0000"/>
                </a:solidFill>
              </a:rPr>
              <a:t> </a:t>
            </a:r>
          </a:p>
        </p:txBody>
      </p:sp>
      <p:sp>
        <p:nvSpPr>
          <p:cNvPr id="8" name="Line 7"/>
          <p:cNvSpPr>
            <a:spLocks noChangeShapeType="1"/>
          </p:cNvSpPr>
          <p:nvPr/>
        </p:nvSpPr>
        <p:spPr bwMode="auto">
          <a:xfrm>
            <a:off x="7543800" y="2418826"/>
            <a:ext cx="0" cy="304800"/>
          </a:xfrm>
          <a:prstGeom prst="line">
            <a:avLst/>
          </a:prstGeom>
          <a:noFill/>
          <a:ln w="28575">
            <a:solidFill>
              <a:srgbClr val="FF0000"/>
            </a:solidFill>
            <a:round/>
            <a:headEnd/>
            <a:tailEnd/>
          </a:ln>
        </p:spPr>
        <p:txBody>
          <a:bodyPr/>
          <a:lstStyle/>
          <a:p>
            <a:endParaRPr lang="en-US"/>
          </a:p>
        </p:txBody>
      </p:sp>
      <p:sp>
        <p:nvSpPr>
          <p:cNvPr id="9" name="Line 8"/>
          <p:cNvSpPr>
            <a:spLocks noChangeShapeType="1"/>
          </p:cNvSpPr>
          <p:nvPr/>
        </p:nvSpPr>
        <p:spPr bwMode="auto">
          <a:xfrm>
            <a:off x="7543800" y="2799826"/>
            <a:ext cx="0" cy="304800"/>
          </a:xfrm>
          <a:prstGeom prst="line">
            <a:avLst/>
          </a:prstGeom>
          <a:noFill/>
          <a:ln w="28575">
            <a:solidFill>
              <a:srgbClr val="FF0000"/>
            </a:solidFill>
            <a:round/>
            <a:headEnd/>
            <a:tailEnd/>
          </a:ln>
        </p:spPr>
        <p:txBody>
          <a:bodyPr/>
          <a:lstStyle/>
          <a:p>
            <a:endParaRPr lang="en-US"/>
          </a:p>
        </p:txBody>
      </p:sp>
      <p:sp>
        <p:nvSpPr>
          <p:cNvPr id="10" name="Text Box 9"/>
          <p:cNvSpPr txBox="1">
            <a:spLocks noChangeArrowheads="1"/>
          </p:cNvSpPr>
          <p:nvPr/>
        </p:nvSpPr>
        <p:spPr bwMode="auto">
          <a:xfrm>
            <a:off x="7620000" y="2190226"/>
            <a:ext cx="1509713" cy="942975"/>
          </a:xfrm>
          <a:prstGeom prst="rect">
            <a:avLst/>
          </a:prstGeom>
          <a:noFill/>
          <a:ln w="9525">
            <a:noFill/>
            <a:miter lim="800000"/>
            <a:headEnd/>
            <a:tailEnd/>
          </a:ln>
        </p:spPr>
        <p:txBody>
          <a:bodyPr wrap="none">
            <a:spAutoFit/>
          </a:bodyPr>
          <a:lstStyle/>
          <a:p>
            <a:r>
              <a:rPr lang="en-CA" sz="1400">
                <a:solidFill>
                  <a:srgbClr val="FF0000"/>
                </a:solidFill>
              </a:rPr>
              <a:t>acetylated</a:t>
            </a:r>
          </a:p>
          <a:p>
            <a:r>
              <a:rPr lang="en-CA" sz="1400">
                <a:solidFill>
                  <a:srgbClr val="FF0000"/>
                </a:solidFill>
              </a:rPr>
              <a:t>chloramphenicol</a:t>
            </a:r>
          </a:p>
          <a:p>
            <a:endParaRPr lang="en-CA" sz="1400">
              <a:solidFill>
                <a:srgbClr val="FF0000"/>
              </a:solidFill>
            </a:endParaRPr>
          </a:p>
          <a:p>
            <a:r>
              <a:rPr lang="en-CA" sz="1400">
                <a:solidFill>
                  <a:srgbClr val="FF0000"/>
                </a:solidFill>
              </a:rPr>
              <a:t>chloramphenicol</a:t>
            </a:r>
            <a:endParaRPr lang="en-US" sz="1400">
              <a:solidFill>
                <a:srgbClr val="FF0000"/>
              </a:solidFill>
            </a:endParaRPr>
          </a:p>
        </p:txBody>
      </p:sp>
      <p:sp>
        <p:nvSpPr>
          <p:cNvPr id="11" name="Text Box 10"/>
          <p:cNvSpPr txBox="1">
            <a:spLocks noChangeArrowheads="1"/>
          </p:cNvSpPr>
          <p:nvPr/>
        </p:nvSpPr>
        <p:spPr bwMode="auto">
          <a:xfrm>
            <a:off x="1066800" y="1219200"/>
            <a:ext cx="2706688" cy="336550"/>
          </a:xfrm>
          <a:prstGeom prst="rect">
            <a:avLst/>
          </a:prstGeom>
          <a:noFill/>
          <a:ln w="9525">
            <a:noFill/>
            <a:miter lim="800000"/>
            <a:headEnd/>
            <a:tailEnd/>
          </a:ln>
        </p:spPr>
        <p:txBody>
          <a:bodyPr wrap="none">
            <a:spAutoFit/>
          </a:bodyPr>
          <a:lstStyle/>
          <a:p>
            <a:r>
              <a:rPr lang="en-CA" sz="1600">
                <a:solidFill>
                  <a:srgbClr val="FF0000"/>
                </a:solidFill>
              </a:rPr>
              <a:t>telomerase +  telomerase -</a:t>
            </a:r>
            <a:endParaRPr lang="en-US" sz="160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a:grpSpLocks noChangeAspect="1"/>
          </p:cNvGrpSpPr>
          <p:nvPr/>
        </p:nvGrpSpPr>
        <p:grpSpPr>
          <a:xfrm>
            <a:off x="774449" y="916396"/>
            <a:ext cx="7714151" cy="5102490"/>
            <a:chOff x="539552" y="404664"/>
            <a:chExt cx="9407510" cy="6222549"/>
          </a:xfrm>
        </p:grpSpPr>
        <p:grpSp>
          <p:nvGrpSpPr>
            <p:cNvPr id="2" name="Group 17"/>
            <p:cNvGrpSpPr/>
            <p:nvPr/>
          </p:nvGrpSpPr>
          <p:grpSpPr>
            <a:xfrm>
              <a:off x="2046354" y="3197322"/>
              <a:ext cx="5472608" cy="951758"/>
              <a:chOff x="1763688" y="2348880"/>
              <a:chExt cx="6120680" cy="1368152"/>
            </a:xfrm>
          </p:grpSpPr>
          <p:pic>
            <p:nvPicPr>
              <p:cNvPr id="3" name="Picture 6"/>
              <p:cNvPicPr>
                <a:picLocks noChangeAspect="1" noChangeArrowheads="1"/>
              </p:cNvPicPr>
              <p:nvPr/>
            </p:nvPicPr>
            <p:blipFill>
              <a:blip r:embed="rId2" cstate="print"/>
              <a:srcRect t="24141" b="40575"/>
              <a:stretch>
                <a:fillRect/>
              </a:stretch>
            </p:blipFill>
            <p:spPr bwMode="auto">
              <a:xfrm>
                <a:off x="1763688" y="2348880"/>
                <a:ext cx="6108910" cy="1368152"/>
              </a:xfrm>
              <a:prstGeom prst="rect">
                <a:avLst/>
              </a:prstGeom>
              <a:noFill/>
              <a:ln w="3175">
                <a:solidFill>
                  <a:schemeClr val="tx1"/>
                </a:solidFill>
                <a:miter lim="800000"/>
                <a:headEnd/>
                <a:tailEnd/>
              </a:ln>
            </p:spPr>
          </p:pic>
          <p:sp>
            <p:nvSpPr>
              <p:cNvPr id="4" name="Rectangle 3"/>
              <p:cNvSpPr/>
              <p:nvPr/>
            </p:nvSpPr>
            <p:spPr>
              <a:xfrm>
                <a:off x="1763688" y="2348880"/>
                <a:ext cx="6120680" cy="136815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grpSp>
          <p:nvGrpSpPr>
            <p:cNvPr id="5" name="Group 16"/>
            <p:cNvGrpSpPr/>
            <p:nvPr/>
          </p:nvGrpSpPr>
          <p:grpSpPr>
            <a:xfrm>
              <a:off x="2046354" y="4302296"/>
              <a:ext cx="5415992" cy="1152128"/>
              <a:chOff x="1763688" y="4725144"/>
              <a:chExt cx="6057360" cy="1656184"/>
            </a:xfrm>
          </p:grpSpPr>
          <p:pic>
            <p:nvPicPr>
              <p:cNvPr id="6" name="Picture 6"/>
              <p:cNvPicPr>
                <a:picLocks noChangeAspect="1" noChangeArrowheads="1"/>
              </p:cNvPicPr>
              <p:nvPr/>
            </p:nvPicPr>
            <p:blipFill>
              <a:blip r:embed="rId2" cstate="print"/>
              <a:srcRect t="57288" r="1027"/>
              <a:stretch>
                <a:fillRect/>
              </a:stretch>
            </p:blipFill>
            <p:spPr bwMode="auto">
              <a:xfrm>
                <a:off x="1763688" y="4725144"/>
                <a:ext cx="6046146" cy="1656184"/>
              </a:xfrm>
              <a:prstGeom prst="rect">
                <a:avLst/>
              </a:prstGeom>
              <a:noFill/>
              <a:ln w="3175">
                <a:solidFill>
                  <a:schemeClr val="tx1"/>
                </a:solidFill>
                <a:miter lim="800000"/>
                <a:headEnd/>
                <a:tailEnd/>
              </a:ln>
            </p:spPr>
          </p:pic>
          <p:sp>
            <p:nvSpPr>
              <p:cNvPr id="7" name="Rectangle 6"/>
              <p:cNvSpPr/>
              <p:nvPr/>
            </p:nvSpPr>
            <p:spPr>
              <a:xfrm>
                <a:off x="1763688" y="4725144"/>
                <a:ext cx="6057360" cy="165618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sp>
          <p:nvSpPr>
            <p:cNvPr id="8" name="TextBox 7"/>
            <p:cNvSpPr txBox="1"/>
            <p:nvPr/>
          </p:nvSpPr>
          <p:spPr>
            <a:xfrm>
              <a:off x="591912" y="3378478"/>
              <a:ext cx="1571636" cy="338554"/>
            </a:xfrm>
            <a:prstGeom prst="rect">
              <a:avLst/>
            </a:prstGeom>
            <a:noFill/>
          </p:spPr>
          <p:txBody>
            <a:bodyPr wrap="square" rtlCol="0">
              <a:spAutoFit/>
            </a:bodyPr>
            <a:lstStyle/>
            <a:p>
              <a:r>
                <a:rPr lang="en-CA" sz="1600" dirty="0" smtClean="0"/>
                <a:t>Bound </a:t>
              </a:r>
              <a:r>
                <a:rPr lang="en-CA" sz="1600" dirty="0" err="1" smtClean="0"/>
                <a:t>hTR</a:t>
              </a:r>
              <a:r>
                <a:rPr lang="en-CA" sz="1600" dirty="0" smtClean="0"/>
                <a:t> </a:t>
              </a:r>
              <a:endParaRPr lang="en-CA" sz="1600" dirty="0"/>
            </a:p>
          </p:txBody>
        </p:sp>
        <p:sp>
          <p:nvSpPr>
            <p:cNvPr id="9" name="TextBox 8"/>
            <p:cNvSpPr txBox="1"/>
            <p:nvPr/>
          </p:nvSpPr>
          <p:spPr>
            <a:xfrm>
              <a:off x="539552" y="4644425"/>
              <a:ext cx="1506802" cy="584775"/>
            </a:xfrm>
            <a:prstGeom prst="rect">
              <a:avLst/>
            </a:prstGeom>
            <a:noFill/>
          </p:spPr>
          <p:txBody>
            <a:bodyPr wrap="square" rtlCol="0">
              <a:spAutoFit/>
            </a:bodyPr>
            <a:lstStyle/>
            <a:p>
              <a:r>
                <a:rPr lang="en-CA" sz="1600" dirty="0" smtClean="0"/>
                <a:t>Precipitated TERT Protein</a:t>
              </a:r>
              <a:endParaRPr lang="en-CA" sz="1600" dirty="0"/>
            </a:p>
          </p:txBody>
        </p:sp>
        <p:sp>
          <p:nvSpPr>
            <p:cNvPr id="10" name="TextBox 9"/>
            <p:cNvSpPr txBox="1"/>
            <p:nvPr/>
          </p:nvSpPr>
          <p:spPr>
            <a:xfrm rot="2117354">
              <a:off x="2227902" y="5993536"/>
              <a:ext cx="2223370" cy="338554"/>
            </a:xfrm>
            <a:prstGeom prst="rect">
              <a:avLst/>
            </a:prstGeom>
            <a:noFill/>
            <a:ln w="28575">
              <a:noFill/>
            </a:ln>
          </p:spPr>
          <p:txBody>
            <a:bodyPr wrap="square" rtlCol="0">
              <a:spAutoFit/>
            </a:bodyPr>
            <a:lstStyle/>
            <a:p>
              <a:r>
                <a:rPr lang="en-CA" sz="1600" dirty="0" smtClean="0"/>
                <a:t>hTERT, </a:t>
              </a:r>
              <a:r>
                <a:rPr lang="en-CA" sz="1600" dirty="0" err="1" smtClean="0"/>
                <a:t>hTR</a:t>
              </a:r>
              <a:r>
                <a:rPr lang="en-CA" sz="1600" dirty="0" smtClean="0"/>
                <a:t> (-)</a:t>
              </a:r>
              <a:endParaRPr lang="en-CA" sz="1600" dirty="0"/>
            </a:p>
          </p:txBody>
        </p:sp>
        <p:sp>
          <p:nvSpPr>
            <p:cNvPr id="11" name="TextBox 10"/>
            <p:cNvSpPr txBox="1"/>
            <p:nvPr/>
          </p:nvSpPr>
          <p:spPr>
            <a:xfrm rot="2117354">
              <a:off x="3380030" y="6065544"/>
              <a:ext cx="2223370" cy="338554"/>
            </a:xfrm>
            <a:prstGeom prst="rect">
              <a:avLst/>
            </a:prstGeom>
            <a:noFill/>
            <a:ln w="28575">
              <a:noFill/>
            </a:ln>
          </p:spPr>
          <p:txBody>
            <a:bodyPr wrap="square" rtlCol="0">
              <a:spAutoFit/>
            </a:bodyPr>
            <a:lstStyle/>
            <a:p>
              <a:r>
                <a:rPr lang="en-CA" sz="1600" dirty="0" smtClean="0"/>
                <a:t>hTERT, </a:t>
              </a:r>
              <a:r>
                <a:rPr lang="en-CA" sz="1600" dirty="0" err="1" smtClean="0"/>
                <a:t>hTR</a:t>
              </a:r>
              <a:r>
                <a:rPr lang="en-CA" sz="1600" dirty="0" smtClean="0"/>
                <a:t> </a:t>
              </a:r>
              <a:endParaRPr lang="en-CA" sz="1600" dirty="0"/>
            </a:p>
          </p:txBody>
        </p:sp>
        <p:sp>
          <p:nvSpPr>
            <p:cNvPr id="12" name="TextBox 11"/>
            <p:cNvSpPr txBox="1"/>
            <p:nvPr/>
          </p:nvSpPr>
          <p:spPr>
            <a:xfrm rot="2117354">
              <a:off x="4609988" y="6077239"/>
              <a:ext cx="2223370" cy="338554"/>
            </a:xfrm>
            <a:prstGeom prst="rect">
              <a:avLst/>
            </a:prstGeom>
            <a:noFill/>
            <a:ln w="28575">
              <a:noFill/>
            </a:ln>
          </p:spPr>
          <p:txBody>
            <a:bodyPr wrap="square" rtlCol="0">
              <a:spAutoFit/>
            </a:bodyPr>
            <a:lstStyle/>
            <a:p>
              <a:r>
                <a:rPr lang="en-CA" sz="1600" dirty="0" smtClean="0"/>
                <a:t>mTERT, </a:t>
              </a:r>
              <a:r>
                <a:rPr lang="en-CA" sz="1600" dirty="0" err="1" smtClean="0"/>
                <a:t>hTR</a:t>
              </a:r>
              <a:r>
                <a:rPr lang="en-CA" sz="1600" dirty="0" smtClean="0"/>
                <a:t> </a:t>
              </a:r>
              <a:endParaRPr lang="en-CA" sz="1600" dirty="0"/>
            </a:p>
          </p:txBody>
        </p:sp>
        <p:sp>
          <p:nvSpPr>
            <p:cNvPr id="13" name="TextBox 12"/>
            <p:cNvSpPr txBox="1"/>
            <p:nvPr/>
          </p:nvSpPr>
          <p:spPr>
            <a:xfrm rot="2117354">
              <a:off x="5829343" y="6288659"/>
              <a:ext cx="2995789" cy="338554"/>
            </a:xfrm>
            <a:prstGeom prst="rect">
              <a:avLst/>
            </a:prstGeom>
            <a:noFill/>
            <a:ln w="28575">
              <a:noFill/>
            </a:ln>
          </p:spPr>
          <p:txBody>
            <a:bodyPr wrap="square" rtlCol="0">
              <a:spAutoFit/>
            </a:bodyPr>
            <a:lstStyle/>
            <a:p>
              <a:r>
                <a:rPr lang="en-CA" sz="1600" dirty="0" smtClean="0"/>
                <a:t>Insertion Variant, </a:t>
              </a:r>
              <a:r>
                <a:rPr lang="en-CA" sz="1600" dirty="0" err="1" smtClean="0"/>
                <a:t>hTR</a:t>
              </a:r>
              <a:r>
                <a:rPr lang="en-CA" sz="1600" dirty="0" smtClean="0"/>
                <a:t> </a:t>
              </a:r>
              <a:endParaRPr lang="en-CA" sz="1600" dirty="0"/>
            </a:p>
          </p:txBody>
        </p:sp>
        <p:sp>
          <p:nvSpPr>
            <p:cNvPr id="14" name="TextBox 13"/>
            <p:cNvSpPr txBox="1"/>
            <p:nvPr/>
          </p:nvSpPr>
          <p:spPr>
            <a:xfrm rot="2117354">
              <a:off x="6984526" y="6279054"/>
              <a:ext cx="2962536" cy="338554"/>
            </a:xfrm>
            <a:prstGeom prst="rect">
              <a:avLst/>
            </a:prstGeom>
            <a:noFill/>
            <a:ln w="28575">
              <a:noFill/>
            </a:ln>
          </p:spPr>
          <p:txBody>
            <a:bodyPr wrap="square" rtlCol="0">
              <a:spAutoFit/>
            </a:bodyPr>
            <a:lstStyle/>
            <a:p>
              <a:r>
                <a:rPr lang="en-CA" sz="1600" dirty="0" smtClean="0"/>
                <a:t>Deletion Variant, </a:t>
              </a:r>
              <a:r>
                <a:rPr lang="en-CA" sz="1600" dirty="0" err="1" smtClean="0"/>
                <a:t>hTR</a:t>
              </a:r>
              <a:r>
                <a:rPr lang="en-CA" sz="1600" dirty="0" smtClean="0"/>
                <a:t> </a:t>
              </a:r>
              <a:endParaRPr lang="en-CA" sz="1600" dirty="0"/>
            </a:p>
          </p:txBody>
        </p:sp>
        <p:graphicFrame>
          <p:nvGraphicFramePr>
            <p:cNvPr id="15" name="Chart 14"/>
            <p:cNvGraphicFramePr/>
            <p:nvPr/>
          </p:nvGraphicFramePr>
          <p:xfrm>
            <a:off x="1131706" y="404664"/>
            <a:ext cx="6696744" cy="2710011"/>
          </p:xfrm>
          <a:graphic>
            <a:graphicData uri="http://schemas.openxmlformats.org/drawingml/2006/chart">
              <c:chart xmlns:c="http://schemas.openxmlformats.org/drawingml/2006/chart" xmlns:r="http://schemas.openxmlformats.org/officeDocument/2006/relationships" r:id="rId3"/>
            </a:graphicData>
          </a:graphic>
        </p:graphicFrame>
      </p:grpSp>
      <p:sp>
        <p:nvSpPr>
          <p:cNvPr id="17" name="Title 1"/>
          <p:cNvSpPr txBox="1">
            <a:spLocks/>
          </p:cNvSpPr>
          <p:nvPr/>
        </p:nvSpPr>
        <p:spPr>
          <a:xfrm>
            <a:off x="457200" y="350168"/>
            <a:ext cx="8229600" cy="990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2800" u="none" strike="noStrike" kern="1200" cap="none" spc="0" normalizeH="0" baseline="0" noProof="0" dirty="0" smtClean="0">
                <a:ln>
                  <a:noFill/>
                </a:ln>
                <a:solidFill>
                  <a:schemeClr val="accent1"/>
                </a:solidFill>
                <a:effectLst/>
                <a:uLnTx/>
                <a:uFillTx/>
                <a:latin typeface="+mj-lt"/>
                <a:ea typeface="+mj-ea"/>
                <a:cs typeface="+mj-cs"/>
              </a:rPr>
              <a:t>Both </a:t>
            </a:r>
            <a:r>
              <a:rPr kumimoji="0" lang="en-CA" sz="2800" u="none" strike="noStrike" kern="1200" cap="none" spc="0" normalizeH="0" noProof="0" dirty="0" smtClean="0">
                <a:ln>
                  <a:noFill/>
                </a:ln>
                <a:solidFill>
                  <a:schemeClr val="accent1"/>
                </a:solidFill>
                <a:effectLst/>
                <a:uLnTx/>
                <a:uFillTx/>
                <a:latin typeface="+mj-lt"/>
                <a:ea typeface="+mj-ea"/>
                <a:cs typeface="+mj-cs"/>
              </a:rPr>
              <a:t>variants exhibit RNA-binding defects in vitro</a:t>
            </a:r>
            <a:endParaRPr kumimoji="0" lang="en-CA" sz="2800" u="none" strike="noStrike" kern="1200" cap="none" spc="0" normalizeH="0" baseline="0" noProof="0" dirty="0">
              <a:ln>
                <a:noFill/>
              </a:ln>
              <a:solidFill>
                <a:schemeClr val="accent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115616" y="1412776"/>
            <a:ext cx="6624736" cy="1299789"/>
          </a:xfrm>
          <a:prstGeom prst="rect">
            <a:avLst/>
          </a:prstGeom>
        </p:spPr>
        <p:txBody>
          <a:bodyPr vert="horz" lIns="91440" tIns="45720" rIns="91440" bIns="45720" rtlCol="0">
            <a:no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1800" b="0" i="0" u="none" strike="noStrike" kern="1200" cap="none" spc="0" normalizeH="0" baseline="0" noProof="0" smtClean="0">
                <a:ln>
                  <a:noFill/>
                </a:ln>
                <a:solidFill>
                  <a:schemeClr val="tx1"/>
                </a:solidFill>
                <a:effectLst/>
                <a:uLnTx/>
                <a:uFillTx/>
                <a:latin typeface="+mn-lt"/>
                <a:ea typeface="+mn-ea"/>
                <a:cs typeface="+mn-cs"/>
              </a:rPr>
              <a:t>A major accessory domain containing the </a:t>
            </a:r>
            <a:r>
              <a:rPr kumimoji="0" lang="en-CA" sz="1800" b="1" i="0" u="none" strike="noStrike" kern="1200" cap="none" spc="0" normalizeH="0" baseline="0" noProof="0" smtClean="0">
                <a:ln>
                  <a:noFill/>
                </a:ln>
                <a:solidFill>
                  <a:schemeClr val="tx1"/>
                </a:solidFill>
                <a:effectLst/>
                <a:uLnTx/>
                <a:uFillTx/>
                <a:latin typeface="+mn-lt"/>
                <a:ea typeface="+mn-ea"/>
                <a:cs typeface="+mn-cs"/>
              </a:rPr>
              <a:t>RNA-interaction domain 1 (RID1)</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1800" b="0" i="0" u="none" strike="noStrike" kern="1200" cap="none" spc="0" normalizeH="0" baseline="0" noProof="0" smtClean="0">
                <a:ln>
                  <a:noFill/>
                </a:ln>
                <a:solidFill>
                  <a:schemeClr val="accent1">
                    <a:lumMod val="75000"/>
                  </a:schemeClr>
                </a:solidFill>
                <a:effectLst/>
                <a:uLnTx/>
                <a:uFillTx/>
                <a:latin typeface="+mn-lt"/>
                <a:ea typeface="+mn-ea"/>
                <a:cs typeface="+mn-cs"/>
              </a:rPr>
              <a:t>RID1 interacts with the hTR pseudoknot-template domain and hTERT's RT motifs and putative thumb and was shown to be essential for processivity, but not DNA synthesis.</a:t>
            </a:r>
            <a:endParaRPr kumimoji="0" lang="en-CA" sz="18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3" name="Title 1"/>
          <p:cNvSpPr txBox="1">
            <a:spLocks/>
          </p:cNvSpPr>
          <p:nvPr/>
        </p:nvSpPr>
        <p:spPr>
          <a:xfrm>
            <a:off x="323528" y="332656"/>
            <a:ext cx="8183562" cy="10509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400" b="1" i="0" u="none" strike="noStrike" kern="1200" cap="none" spc="0" normalizeH="0" baseline="0" noProof="0" smtClean="0">
                <a:ln>
                  <a:noFill/>
                </a:ln>
                <a:solidFill>
                  <a:schemeClr val="tx1"/>
                </a:solidFill>
                <a:effectLst/>
                <a:uLnTx/>
                <a:uFillTx/>
                <a:latin typeface="+mj-lt"/>
                <a:ea typeface="+mj-ea"/>
                <a:cs typeface="+mj-cs"/>
              </a:rPr>
              <a:t>RID1 Motif and RNA Binding</a:t>
            </a:r>
            <a:endParaRPr kumimoji="0" lang="en-CA" sz="4400" b="1"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4"/>
          <p:cNvPicPr>
            <a:picLocks noChangeAspect="1" noChangeArrowheads="1"/>
          </p:cNvPicPr>
          <p:nvPr/>
        </p:nvPicPr>
        <p:blipFill>
          <a:blip r:embed="rId2" cstate="print"/>
          <a:srcRect/>
          <a:stretch>
            <a:fillRect/>
          </a:stretch>
        </p:blipFill>
        <p:spPr bwMode="auto">
          <a:xfrm>
            <a:off x="1115616" y="3140968"/>
            <a:ext cx="6624736" cy="1265121"/>
          </a:xfrm>
          <a:prstGeom prst="rect">
            <a:avLst/>
          </a:prstGeom>
          <a:noFill/>
          <a:ln w="28575">
            <a:solidFill>
              <a:schemeClr val="tx1"/>
            </a:solidFill>
            <a:miter lim="800000"/>
            <a:headEnd/>
            <a:tailEnd/>
          </a:ln>
        </p:spPr>
      </p:pic>
      <p:sp>
        <p:nvSpPr>
          <p:cNvPr id="5" name="Rectangle 4"/>
          <p:cNvSpPr/>
          <p:nvPr/>
        </p:nvSpPr>
        <p:spPr>
          <a:xfrm>
            <a:off x="6444208" y="4447900"/>
            <a:ext cx="1390124" cy="246221"/>
          </a:xfrm>
          <a:prstGeom prst="rect">
            <a:avLst/>
          </a:prstGeom>
        </p:spPr>
        <p:txBody>
          <a:bodyPr wrap="none">
            <a:spAutoFit/>
          </a:bodyPr>
          <a:lstStyle/>
          <a:p>
            <a:r>
              <a:rPr lang="en-US" sz="1000" dirty="0" err="1" smtClean="0"/>
              <a:t>Autexier</a:t>
            </a:r>
            <a:r>
              <a:rPr lang="en-US" sz="1000" dirty="0" smtClean="0"/>
              <a:t> and </a:t>
            </a:r>
            <a:r>
              <a:rPr lang="en-US" sz="1000" dirty="0" err="1" smtClean="0"/>
              <a:t>Lue</a:t>
            </a:r>
            <a:r>
              <a:rPr lang="en-US" sz="1000" dirty="0" smtClean="0"/>
              <a:t>, 2006</a:t>
            </a:r>
            <a:endParaRPr lang="en-CA" sz="1000" dirty="0"/>
          </a:p>
        </p:txBody>
      </p:sp>
      <p:sp>
        <p:nvSpPr>
          <p:cNvPr id="6" name="Content Placeholder 2"/>
          <p:cNvSpPr txBox="1">
            <a:spLocks/>
          </p:cNvSpPr>
          <p:nvPr/>
        </p:nvSpPr>
        <p:spPr>
          <a:xfrm>
            <a:off x="1115616" y="4721499"/>
            <a:ext cx="6624736" cy="1587821"/>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1800" b="0" i="0" u="none" strike="noStrike" kern="1200" cap="none" spc="0" normalizeH="0" baseline="0" noProof="0" dirty="0" smtClean="0">
                <a:ln>
                  <a:noFill/>
                </a:ln>
                <a:solidFill>
                  <a:schemeClr val="tx1"/>
                </a:solidFill>
                <a:effectLst/>
                <a:uLnTx/>
                <a:uFillTx/>
                <a:latin typeface="+mn-lt"/>
                <a:ea typeface="+mn-ea"/>
                <a:cs typeface="+mn-cs"/>
              </a:rPr>
              <a:t>These preliminary</a:t>
            </a:r>
            <a:r>
              <a:rPr kumimoji="0" lang="en-CA" sz="1800" b="0" i="0" u="none" strike="noStrike" kern="1200" cap="none" spc="0" normalizeH="0" noProof="0" dirty="0" smtClean="0">
                <a:ln>
                  <a:noFill/>
                </a:ln>
                <a:solidFill>
                  <a:schemeClr val="tx1"/>
                </a:solidFill>
                <a:effectLst/>
                <a:uLnTx/>
                <a:uFillTx/>
                <a:latin typeface="+mn-lt"/>
                <a:ea typeface="+mn-ea"/>
                <a:cs typeface="+mn-cs"/>
              </a:rPr>
              <a:t> results suggest that both the insertion and deletion variants have decreased binding affinities.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CA" baseline="0" dirty="0" smtClean="0"/>
              <a:t>For</a:t>
            </a:r>
            <a:r>
              <a:rPr lang="en-CA" dirty="0" smtClean="0"/>
              <a:t> the former, t</a:t>
            </a:r>
            <a:r>
              <a:rPr kumimoji="0" lang="en-CA" sz="1800" b="0" i="0" u="none" strike="noStrike" kern="1200" cap="none" spc="0" normalizeH="0" baseline="0" noProof="0" dirty="0" smtClean="0">
                <a:ln>
                  <a:noFill/>
                </a:ln>
                <a:solidFill>
                  <a:schemeClr val="tx1"/>
                </a:solidFill>
                <a:effectLst/>
                <a:uLnTx/>
                <a:uFillTx/>
                <a:latin typeface="+mn-lt"/>
                <a:ea typeface="+mn-ea"/>
                <a:cs typeface="+mn-cs"/>
              </a:rPr>
              <a:t>he</a:t>
            </a:r>
            <a:r>
              <a:rPr kumimoji="0" lang="en-CA" sz="1800" b="0" i="0" u="none" strike="noStrike" kern="1200" cap="none" spc="0" normalizeH="0" noProof="0" dirty="0" smtClean="0">
                <a:ln>
                  <a:noFill/>
                </a:ln>
                <a:solidFill>
                  <a:schemeClr val="tx1"/>
                </a:solidFill>
                <a:effectLst/>
                <a:uLnTx/>
                <a:uFillTx/>
                <a:latin typeface="+mn-lt"/>
                <a:ea typeface="+mn-ea"/>
                <a:cs typeface="+mn-cs"/>
              </a:rPr>
              <a:t> decrease in binding may be due to the fact that the 102-nucleotide insert falls in a region which corresponds to the human RID1 motif. </a:t>
            </a:r>
            <a:endParaRPr kumimoji="0" lang="en-CA"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284799" y="1700808"/>
          <a:ext cx="6809953" cy="4561879"/>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562062" y="240913"/>
            <a:ext cx="7558481" cy="707886"/>
          </a:xfrm>
          <a:prstGeom prst="rect">
            <a:avLst/>
          </a:prstGeom>
        </p:spPr>
        <p:txBody>
          <a:bodyPr wrap="square">
            <a:spAutoFit/>
          </a:bodyPr>
          <a:lstStyle/>
          <a:p>
            <a:pPr algn="ctr"/>
            <a:r>
              <a:rPr lang="en-US" sz="2000" dirty="0" smtClean="0">
                <a:solidFill>
                  <a:schemeClr val="accent1"/>
                </a:solidFill>
              </a:rPr>
              <a:t>Stable expression of the deletion variant in the CB17 mouse fibroblast cell line slows  cell growth</a:t>
            </a:r>
            <a:endParaRPr lang="en-US" sz="2000" dirty="0">
              <a:solidFill>
                <a:schemeClr val="accent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74638"/>
            <a:ext cx="9244668"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dirty="0" smtClean="0">
                <a:solidFill>
                  <a:schemeClr val="accent1"/>
                </a:solidFill>
                <a:latin typeface="+mj-lt"/>
                <a:ea typeface="+mj-ea"/>
                <a:cs typeface="+mj-cs"/>
              </a:rPr>
              <a:t>Alternatively spliced variants are stably expressed with increasing population doublings</a:t>
            </a:r>
            <a:endParaRPr kumimoji="0" lang="en-US" sz="2000" b="0" i="0" u="none" strike="noStrike" kern="1200" cap="none" spc="0" normalizeH="0" baseline="0" noProof="0" dirty="0">
              <a:ln>
                <a:noFill/>
              </a:ln>
              <a:solidFill>
                <a:schemeClr val="accent1"/>
              </a:solidFill>
              <a:effectLst/>
              <a:uLnTx/>
              <a:uFillTx/>
              <a:latin typeface="+mj-lt"/>
              <a:ea typeface="+mj-ea"/>
              <a:cs typeface="+mj-cs"/>
            </a:endParaRPr>
          </a:p>
        </p:txBody>
      </p:sp>
      <p:pic>
        <p:nvPicPr>
          <p:cNvPr id="3" name="Picture 2"/>
          <p:cNvPicPr>
            <a:picLocks noChangeAspect="1" noChangeArrowheads="1"/>
          </p:cNvPicPr>
          <p:nvPr/>
        </p:nvPicPr>
        <p:blipFill>
          <a:blip r:embed="rId2" cstate="print"/>
          <a:srcRect r="7159"/>
          <a:stretch>
            <a:fillRect/>
          </a:stretch>
        </p:blipFill>
        <p:spPr bwMode="auto">
          <a:xfrm>
            <a:off x="1102439" y="2860444"/>
            <a:ext cx="7056784" cy="3267075"/>
          </a:xfrm>
          <a:prstGeom prst="rect">
            <a:avLst/>
          </a:prstGeom>
          <a:noFill/>
          <a:ln w="9525">
            <a:solidFill>
              <a:schemeClr val="tx1"/>
            </a:solidFill>
            <a:miter lim="800000"/>
            <a:headEnd/>
            <a:tailEnd/>
          </a:ln>
          <a:effectLst/>
        </p:spPr>
      </p:pic>
      <p:sp>
        <p:nvSpPr>
          <p:cNvPr id="4" name="TextBox 3"/>
          <p:cNvSpPr txBox="1"/>
          <p:nvPr/>
        </p:nvSpPr>
        <p:spPr>
          <a:xfrm rot="18840711">
            <a:off x="1624278" y="2355382"/>
            <a:ext cx="1008112" cy="276999"/>
          </a:xfrm>
          <a:prstGeom prst="rect">
            <a:avLst/>
          </a:prstGeom>
          <a:noFill/>
        </p:spPr>
        <p:txBody>
          <a:bodyPr wrap="square" rtlCol="0">
            <a:spAutoFit/>
          </a:bodyPr>
          <a:lstStyle/>
          <a:p>
            <a:r>
              <a:rPr lang="en-US" sz="1200" dirty="0" err="1" smtClean="0">
                <a:latin typeface="Tahoma" pitchFamily="34" charset="0"/>
                <a:cs typeface="Tahoma" pitchFamily="34" charset="0"/>
              </a:rPr>
              <a:t>cDNA</a:t>
            </a:r>
            <a:r>
              <a:rPr lang="en-US" sz="1200" dirty="0" smtClean="0">
                <a:latin typeface="Tahoma" pitchFamily="34" charset="0"/>
                <a:cs typeface="Tahoma" pitchFamily="34" charset="0"/>
              </a:rPr>
              <a:t> (-)</a:t>
            </a:r>
            <a:endParaRPr lang="en-US" sz="1200" dirty="0">
              <a:latin typeface="Tahoma" pitchFamily="34" charset="0"/>
              <a:cs typeface="Tahoma" pitchFamily="34" charset="0"/>
            </a:endParaRPr>
          </a:p>
        </p:txBody>
      </p:sp>
      <p:sp>
        <p:nvSpPr>
          <p:cNvPr id="5" name="TextBox 4"/>
          <p:cNvSpPr txBox="1"/>
          <p:nvPr/>
        </p:nvSpPr>
        <p:spPr>
          <a:xfrm rot="18840711">
            <a:off x="1969456" y="2226849"/>
            <a:ext cx="1365549" cy="276999"/>
          </a:xfrm>
          <a:prstGeom prst="rect">
            <a:avLst/>
          </a:prstGeom>
          <a:noFill/>
        </p:spPr>
        <p:txBody>
          <a:bodyPr wrap="square" rtlCol="0">
            <a:spAutoFit/>
          </a:bodyPr>
          <a:lstStyle/>
          <a:p>
            <a:r>
              <a:rPr lang="en-US" sz="1200" dirty="0" smtClean="0">
                <a:latin typeface="Tahoma" pitchFamily="34" charset="0"/>
                <a:cs typeface="Tahoma" pitchFamily="34" charset="0"/>
              </a:rPr>
              <a:t>SS (II) RT(-)</a:t>
            </a:r>
            <a:endParaRPr lang="en-US" sz="1200" dirty="0">
              <a:latin typeface="Tahoma" pitchFamily="34" charset="0"/>
              <a:cs typeface="Tahoma" pitchFamily="34" charset="0"/>
            </a:endParaRPr>
          </a:p>
        </p:txBody>
      </p:sp>
      <p:sp>
        <p:nvSpPr>
          <p:cNvPr id="6" name="TextBox 5"/>
          <p:cNvSpPr txBox="1"/>
          <p:nvPr/>
        </p:nvSpPr>
        <p:spPr>
          <a:xfrm rot="18840711">
            <a:off x="2340913" y="2015023"/>
            <a:ext cx="1946901" cy="276999"/>
          </a:xfrm>
          <a:prstGeom prst="rect">
            <a:avLst/>
          </a:prstGeom>
          <a:noFill/>
        </p:spPr>
        <p:txBody>
          <a:bodyPr wrap="square" rtlCol="0">
            <a:spAutoFit/>
          </a:bodyPr>
          <a:lstStyle/>
          <a:p>
            <a:r>
              <a:rPr lang="en-US" sz="1200" dirty="0" smtClean="0">
                <a:latin typeface="Tahoma" pitchFamily="34" charset="0"/>
                <a:cs typeface="Tahoma" pitchFamily="34" charset="0"/>
              </a:rPr>
              <a:t>PCR negative control</a:t>
            </a:r>
            <a:endParaRPr lang="en-US" sz="1200" dirty="0">
              <a:latin typeface="Tahoma" pitchFamily="34" charset="0"/>
              <a:cs typeface="Tahoma" pitchFamily="34" charset="0"/>
            </a:endParaRPr>
          </a:p>
        </p:txBody>
      </p:sp>
      <p:sp>
        <p:nvSpPr>
          <p:cNvPr id="7" name="TextBox 6"/>
          <p:cNvSpPr txBox="1"/>
          <p:nvPr/>
        </p:nvSpPr>
        <p:spPr>
          <a:xfrm rot="18915511">
            <a:off x="2633353" y="1802995"/>
            <a:ext cx="2536523" cy="276999"/>
          </a:xfrm>
          <a:prstGeom prst="rect">
            <a:avLst/>
          </a:prstGeom>
          <a:noFill/>
        </p:spPr>
        <p:txBody>
          <a:bodyPr wrap="square" rtlCol="0">
            <a:spAutoFit/>
          </a:bodyPr>
          <a:lstStyle/>
          <a:p>
            <a:r>
              <a:rPr lang="en-US" sz="1200" dirty="0" smtClean="0">
                <a:latin typeface="Tahoma" pitchFamily="34" charset="0"/>
                <a:cs typeface="Tahoma" pitchFamily="34" charset="0"/>
              </a:rPr>
              <a:t>Non-</a:t>
            </a:r>
            <a:r>
              <a:rPr lang="en-US" sz="1200" dirty="0" err="1" smtClean="0">
                <a:latin typeface="Tahoma" pitchFamily="34" charset="0"/>
                <a:cs typeface="Tahoma" pitchFamily="34" charset="0"/>
              </a:rPr>
              <a:t>transfected</a:t>
            </a:r>
            <a:r>
              <a:rPr lang="en-US" sz="1200" dirty="0" smtClean="0">
                <a:latin typeface="Tahoma" pitchFamily="34" charset="0"/>
                <a:cs typeface="Tahoma" pitchFamily="34" charset="0"/>
              </a:rPr>
              <a:t> CB17 </a:t>
            </a:r>
            <a:r>
              <a:rPr lang="en-US" sz="1200" dirty="0" err="1" smtClean="0">
                <a:latin typeface="Tahoma" pitchFamily="34" charset="0"/>
                <a:cs typeface="Tahoma" pitchFamily="34" charset="0"/>
              </a:rPr>
              <a:t>cDNA</a:t>
            </a:r>
            <a:endParaRPr lang="en-US" sz="1200" dirty="0">
              <a:latin typeface="Tahoma" pitchFamily="34" charset="0"/>
              <a:cs typeface="Tahoma" pitchFamily="34" charset="0"/>
            </a:endParaRPr>
          </a:p>
        </p:txBody>
      </p:sp>
      <p:sp>
        <p:nvSpPr>
          <p:cNvPr id="8" name="TextBox 7"/>
          <p:cNvSpPr txBox="1"/>
          <p:nvPr/>
        </p:nvSpPr>
        <p:spPr>
          <a:xfrm>
            <a:off x="3334687" y="2572843"/>
            <a:ext cx="288032" cy="307777"/>
          </a:xfrm>
          <a:prstGeom prst="rect">
            <a:avLst/>
          </a:prstGeom>
          <a:noFill/>
        </p:spPr>
        <p:txBody>
          <a:bodyPr wrap="square" rtlCol="0">
            <a:spAutoFit/>
          </a:bodyPr>
          <a:lstStyle/>
          <a:p>
            <a:r>
              <a:rPr lang="en-US" sz="1400" dirty="0" smtClean="0">
                <a:latin typeface="Tahoma" pitchFamily="34" charset="0"/>
                <a:cs typeface="Tahoma" pitchFamily="34" charset="0"/>
              </a:rPr>
              <a:t>E</a:t>
            </a:r>
            <a:endParaRPr lang="en-US" sz="1400" dirty="0">
              <a:latin typeface="Tahoma" pitchFamily="34" charset="0"/>
              <a:cs typeface="Tahoma" pitchFamily="34" charset="0"/>
            </a:endParaRPr>
          </a:p>
        </p:txBody>
      </p:sp>
      <p:sp>
        <p:nvSpPr>
          <p:cNvPr id="9" name="TextBox 8"/>
          <p:cNvSpPr txBox="1"/>
          <p:nvPr/>
        </p:nvSpPr>
        <p:spPr>
          <a:xfrm>
            <a:off x="3694727" y="2572843"/>
            <a:ext cx="288032" cy="307777"/>
          </a:xfrm>
          <a:prstGeom prst="rect">
            <a:avLst/>
          </a:prstGeom>
          <a:noFill/>
        </p:spPr>
        <p:txBody>
          <a:bodyPr wrap="square" rtlCol="0">
            <a:spAutoFit/>
          </a:bodyPr>
          <a:lstStyle/>
          <a:p>
            <a:r>
              <a:rPr lang="en-US" sz="1400" dirty="0">
                <a:latin typeface="Tahoma" pitchFamily="34" charset="0"/>
                <a:cs typeface="Tahoma" pitchFamily="34" charset="0"/>
              </a:rPr>
              <a:t>M</a:t>
            </a:r>
          </a:p>
        </p:txBody>
      </p:sp>
      <p:sp>
        <p:nvSpPr>
          <p:cNvPr id="10" name="TextBox 9"/>
          <p:cNvSpPr txBox="1"/>
          <p:nvPr/>
        </p:nvSpPr>
        <p:spPr>
          <a:xfrm>
            <a:off x="4126775" y="2572843"/>
            <a:ext cx="288032" cy="307777"/>
          </a:xfrm>
          <a:prstGeom prst="rect">
            <a:avLst/>
          </a:prstGeom>
          <a:noFill/>
        </p:spPr>
        <p:txBody>
          <a:bodyPr wrap="square" rtlCol="0">
            <a:spAutoFit/>
          </a:bodyPr>
          <a:lstStyle/>
          <a:p>
            <a:r>
              <a:rPr lang="en-US" sz="1400" dirty="0">
                <a:latin typeface="Tahoma" pitchFamily="34" charset="0"/>
                <a:cs typeface="Tahoma" pitchFamily="34" charset="0"/>
              </a:rPr>
              <a:t>L</a:t>
            </a:r>
          </a:p>
        </p:txBody>
      </p:sp>
      <p:sp>
        <p:nvSpPr>
          <p:cNvPr id="11" name="TextBox 10"/>
          <p:cNvSpPr txBox="1"/>
          <p:nvPr/>
        </p:nvSpPr>
        <p:spPr>
          <a:xfrm>
            <a:off x="4486815" y="2572843"/>
            <a:ext cx="288032" cy="307777"/>
          </a:xfrm>
          <a:prstGeom prst="rect">
            <a:avLst/>
          </a:prstGeom>
          <a:noFill/>
        </p:spPr>
        <p:txBody>
          <a:bodyPr wrap="square" rtlCol="0">
            <a:spAutoFit/>
          </a:bodyPr>
          <a:lstStyle/>
          <a:p>
            <a:r>
              <a:rPr lang="en-US" sz="1400" dirty="0" smtClean="0">
                <a:latin typeface="Tahoma" pitchFamily="34" charset="0"/>
                <a:cs typeface="Tahoma" pitchFamily="34" charset="0"/>
              </a:rPr>
              <a:t>E</a:t>
            </a:r>
            <a:endParaRPr lang="en-US" sz="1400" dirty="0">
              <a:latin typeface="Tahoma" pitchFamily="34" charset="0"/>
              <a:cs typeface="Tahoma" pitchFamily="34" charset="0"/>
            </a:endParaRPr>
          </a:p>
        </p:txBody>
      </p:sp>
      <p:sp>
        <p:nvSpPr>
          <p:cNvPr id="12" name="TextBox 11"/>
          <p:cNvSpPr txBox="1"/>
          <p:nvPr/>
        </p:nvSpPr>
        <p:spPr>
          <a:xfrm>
            <a:off x="4846855" y="2572843"/>
            <a:ext cx="288032" cy="307777"/>
          </a:xfrm>
          <a:prstGeom prst="rect">
            <a:avLst/>
          </a:prstGeom>
          <a:noFill/>
        </p:spPr>
        <p:txBody>
          <a:bodyPr wrap="square" rtlCol="0">
            <a:spAutoFit/>
          </a:bodyPr>
          <a:lstStyle/>
          <a:p>
            <a:r>
              <a:rPr lang="en-US" sz="1400" dirty="0">
                <a:latin typeface="Tahoma" pitchFamily="34" charset="0"/>
                <a:cs typeface="Tahoma" pitchFamily="34" charset="0"/>
              </a:rPr>
              <a:t>M</a:t>
            </a:r>
          </a:p>
        </p:txBody>
      </p:sp>
      <p:sp>
        <p:nvSpPr>
          <p:cNvPr id="13" name="TextBox 12"/>
          <p:cNvSpPr txBox="1"/>
          <p:nvPr/>
        </p:nvSpPr>
        <p:spPr>
          <a:xfrm>
            <a:off x="5278903" y="2572843"/>
            <a:ext cx="288032" cy="307777"/>
          </a:xfrm>
          <a:prstGeom prst="rect">
            <a:avLst/>
          </a:prstGeom>
          <a:noFill/>
        </p:spPr>
        <p:txBody>
          <a:bodyPr wrap="square" rtlCol="0">
            <a:spAutoFit/>
          </a:bodyPr>
          <a:lstStyle/>
          <a:p>
            <a:r>
              <a:rPr lang="en-US" sz="1400" dirty="0">
                <a:latin typeface="Tahoma" pitchFamily="34" charset="0"/>
                <a:cs typeface="Tahoma" pitchFamily="34" charset="0"/>
              </a:rPr>
              <a:t>L</a:t>
            </a:r>
          </a:p>
        </p:txBody>
      </p:sp>
      <p:sp>
        <p:nvSpPr>
          <p:cNvPr id="14" name="TextBox 13"/>
          <p:cNvSpPr txBox="1"/>
          <p:nvPr/>
        </p:nvSpPr>
        <p:spPr>
          <a:xfrm>
            <a:off x="5782959" y="2572843"/>
            <a:ext cx="288032" cy="307777"/>
          </a:xfrm>
          <a:prstGeom prst="rect">
            <a:avLst/>
          </a:prstGeom>
          <a:noFill/>
        </p:spPr>
        <p:txBody>
          <a:bodyPr wrap="square" rtlCol="0">
            <a:spAutoFit/>
          </a:bodyPr>
          <a:lstStyle/>
          <a:p>
            <a:r>
              <a:rPr lang="en-US" sz="1400" dirty="0" smtClean="0">
                <a:latin typeface="Tahoma" pitchFamily="34" charset="0"/>
                <a:cs typeface="Tahoma" pitchFamily="34" charset="0"/>
              </a:rPr>
              <a:t>E</a:t>
            </a:r>
            <a:endParaRPr lang="en-US" sz="1400" dirty="0">
              <a:latin typeface="Tahoma" pitchFamily="34" charset="0"/>
              <a:cs typeface="Tahoma" pitchFamily="34" charset="0"/>
            </a:endParaRPr>
          </a:p>
        </p:txBody>
      </p:sp>
      <p:sp>
        <p:nvSpPr>
          <p:cNvPr id="15" name="TextBox 14"/>
          <p:cNvSpPr txBox="1"/>
          <p:nvPr/>
        </p:nvSpPr>
        <p:spPr>
          <a:xfrm>
            <a:off x="6215007" y="2572843"/>
            <a:ext cx="288032" cy="307777"/>
          </a:xfrm>
          <a:prstGeom prst="rect">
            <a:avLst/>
          </a:prstGeom>
          <a:noFill/>
        </p:spPr>
        <p:txBody>
          <a:bodyPr wrap="square" rtlCol="0">
            <a:spAutoFit/>
          </a:bodyPr>
          <a:lstStyle/>
          <a:p>
            <a:r>
              <a:rPr lang="en-US" sz="1400" dirty="0">
                <a:latin typeface="Tahoma" pitchFamily="34" charset="0"/>
                <a:cs typeface="Tahoma" pitchFamily="34" charset="0"/>
              </a:rPr>
              <a:t>M</a:t>
            </a:r>
          </a:p>
        </p:txBody>
      </p:sp>
      <p:sp>
        <p:nvSpPr>
          <p:cNvPr id="16" name="TextBox 15"/>
          <p:cNvSpPr txBox="1"/>
          <p:nvPr/>
        </p:nvSpPr>
        <p:spPr>
          <a:xfrm>
            <a:off x="6647055" y="2572843"/>
            <a:ext cx="288032" cy="307777"/>
          </a:xfrm>
          <a:prstGeom prst="rect">
            <a:avLst/>
          </a:prstGeom>
          <a:noFill/>
        </p:spPr>
        <p:txBody>
          <a:bodyPr wrap="square" rtlCol="0">
            <a:spAutoFit/>
          </a:bodyPr>
          <a:lstStyle/>
          <a:p>
            <a:r>
              <a:rPr lang="en-US" sz="1400" dirty="0">
                <a:latin typeface="Tahoma" pitchFamily="34" charset="0"/>
                <a:cs typeface="Tahoma" pitchFamily="34" charset="0"/>
              </a:rPr>
              <a:t>L</a:t>
            </a:r>
          </a:p>
        </p:txBody>
      </p:sp>
      <p:sp>
        <p:nvSpPr>
          <p:cNvPr id="17" name="TextBox 16"/>
          <p:cNvSpPr txBox="1"/>
          <p:nvPr/>
        </p:nvSpPr>
        <p:spPr>
          <a:xfrm>
            <a:off x="7007095" y="2572843"/>
            <a:ext cx="288032" cy="307777"/>
          </a:xfrm>
          <a:prstGeom prst="rect">
            <a:avLst/>
          </a:prstGeom>
          <a:noFill/>
        </p:spPr>
        <p:txBody>
          <a:bodyPr wrap="square" rtlCol="0">
            <a:spAutoFit/>
          </a:bodyPr>
          <a:lstStyle/>
          <a:p>
            <a:r>
              <a:rPr lang="en-US" sz="1400" dirty="0" smtClean="0">
                <a:latin typeface="Tahoma" pitchFamily="34" charset="0"/>
                <a:cs typeface="Tahoma" pitchFamily="34" charset="0"/>
              </a:rPr>
              <a:t>E</a:t>
            </a:r>
            <a:endParaRPr lang="en-US" sz="1400" dirty="0">
              <a:latin typeface="Tahoma" pitchFamily="34" charset="0"/>
              <a:cs typeface="Tahoma" pitchFamily="34" charset="0"/>
            </a:endParaRPr>
          </a:p>
        </p:txBody>
      </p:sp>
      <p:sp>
        <p:nvSpPr>
          <p:cNvPr id="18" name="TextBox 17"/>
          <p:cNvSpPr txBox="1"/>
          <p:nvPr/>
        </p:nvSpPr>
        <p:spPr>
          <a:xfrm>
            <a:off x="7439143" y="2572843"/>
            <a:ext cx="288032" cy="307777"/>
          </a:xfrm>
          <a:prstGeom prst="rect">
            <a:avLst/>
          </a:prstGeom>
          <a:noFill/>
        </p:spPr>
        <p:txBody>
          <a:bodyPr wrap="square" rtlCol="0">
            <a:spAutoFit/>
          </a:bodyPr>
          <a:lstStyle/>
          <a:p>
            <a:r>
              <a:rPr lang="en-US" sz="1400" dirty="0">
                <a:latin typeface="Tahoma" pitchFamily="34" charset="0"/>
                <a:cs typeface="Tahoma" pitchFamily="34" charset="0"/>
              </a:rPr>
              <a:t>M</a:t>
            </a:r>
          </a:p>
        </p:txBody>
      </p:sp>
      <p:sp>
        <p:nvSpPr>
          <p:cNvPr id="19" name="TextBox 18"/>
          <p:cNvSpPr txBox="1"/>
          <p:nvPr/>
        </p:nvSpPr>
        <p:spPr>
          <a:xfrm>
            <a:off x="7871191" y="2572843"/>
            <a:ext cx="288032" cy="307777"/>
          </a:xfrm>
          <a:prstGeom prst="rect">
            <a:avLst/>
          </a:prstGeom>
          <a:noFill/>
        </p:spPr>
        <p:txBody>
          <a:bodyPr wrap="square" rtlCol="0">
            <a:spAutoFit/>
          </a:bodyPr>
          <a:lstStyle/>
          <a:p>
            <a:r>
              <a:rPr lang="en-US" sz="1400" dirty="0">
                <a:latin typeface="Tahoma" pitchFamily="34" charset="0"/>
                <a:cs typeface="Tahoma" pitchFamily="34" charset="0"/>
              </a:rPr>
              <a:t>L</a:t>
            </a:r>
          </a:p>
        </p:txBody>
      </p:sp>
      <p:cxnSp>
        <p:nvCxnSpPr>
          <p:cNvPr id="20" name="Straight Connector 19"/>
          <p:cNvCxnSpPr>
            <a:stCxn id="8" idx="0"/>
            <a:endCxn id="10" idx="0"/>
          </p:cNvCxnSpPr>
          <p:nvPr/>
        </p:nvCxnSpPr>
        <p:spPr>
          <a:xfrm>
            <a:off x="3478703" y="2572843"/>
            <a:ext cx="7920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630831" y="2592588"/>
            <a:ext cx="7920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26975" y="2592588"/>
            <a:ext cx="7920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151111" y="2592588"/>
            <a:ext cx="7920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622719" y="2304556"/>
            <a:ext cx="576064" cy="307777"/>
          </a:xfrm>
          <a:prstGeom prst="rect">
            <a:avLst/>
          </a:prstGeom>
          <a:noFill/>
        </p:spPr>
        <p:txBody>
          <a:bodyPr wrap="square" rtlCol="0">
            <a:spAutoFit/>
          </a:bodyPr>
          <a:lstStyle/>
          <a:p>
            <a:pPr algn="ctr"/>
            <a:r>
              <a:rPr lang="en-US" sz="1400" dirty="0" smtClean="0"/>
              <a:t>Ins 2</a:t>
            </a:r>
            <a:endParaRPr lang="en-US" sz="1400" dirty="0"/>
          </a:p>
        </p:txBody>
      </p:sp>
      <p:sp>
        <p:nvSpPr>
          <p:cNvPr id="25" name="TextBox 24"/>
          <p:cNvSpPr txBox="1"/>
          <p:nvPr/>
        </p:nvSpPr>
        <p:spPr>
          <a:xfrm>
            <a:off x="4774847" y="2304556"/>
            <a:ext cx="576064" cy="307777"/>
          </a:xfrm>
          <a:prstGeom prst="rect">
            <a:avLst/>
          </a:prstGeom>
          <a:noFill/>
        </p:spPr>
        <p:txBody>
          <a:bodyPr wrap="square" rtlCol="0">
            <a:spAutoFit/>
          </a:bodyPr>
          <a:lstStyle/>
          <a:p>
            <a:pPr algn="ctr"/>
            <a:r>
              <a:rPr lang="en-US" sz="1400" dirty="0" smtClean="0"/>
              <a:t>Ins 8</a:t>
            </a:r>
            <a:endParaRPr lang="en-US" sz="1400" dirty="0"/>
          </a:p>
        </p:txBody>
      </p:sp>
      <p:sp>
        <p:nvSpPr>
          <p:cNvPr id="26" name="TextBox 25"/>
          <p:cNvSpPr txBox="1"/>
          <p:nvPr/>
        </p:nvSpPr>
        <p:spPr>
          <a:xfrm>
            <a:off x="6070991" y="2304556"/>
            <a:ext cx="576064" cy="307777"/>
          </a:xfrm>
          <a:prstGeom prst="rect">
            <a:avLst/>
          </a:prstGeom>
          <a:noFill/>
        </p:spPr>
        <p:txBody>
          <a:bodyPr wrap="square" rtlCol="0">
            <a:spAutoFit/>
          </a:bodyPr>
          <a:lstStyle/>
          <a:p>
            <a:pPr algn="ctr"/>
            <a:r>
              <a:rPr lang="en-US" sz="1400" dirty="0" smtClean="0"/>
              <a:t>Del 1</a:t>
            </a:r>
            <a:endParaRPr lang="en-US" sz="1400" dirty="0"/>
          </a:p>
        </p:txBody>
      </p:sp>
      <p:sp>
        <p:nvSpPr>
          <p:cNvPr id="27" name="TextBox 26"/>
          <p:cNvSpPr txBox="1"/>
          <p:nvPr/>
        </p:nvSpPr>
        <p:spPr>
          <a:xfrm>
            <a:off x="7295127" y="2304556"/>
            <a:ext cx="576064" cy="307777"/>
          </a:xfrm>
          <a:prstGeom prst="rect">
            <a:avLst/>
          </a:prstGeom>
          <a:noFill/>
        </p:spPr>
        <p:txBody>
          <a:bodyPr wrap="square" rtlCol="0">
            <a:spAutoFit/>
          </a:bodyPr>
          <a:lstStyle/>
          <a:p>
            <a:pPr algn="ctr"/>
            <a:r>
              <a:rPr lang="en-US" sz="1400" dirty="0" smtClean="0"/>
              <a:t>Del 9</a:t>
            </a:r>
            <a:endParaRPr lang="en-US" sz="1400" dirty="0"/>
          </a:p>
        </p:txBody>
      </p:sp>
      <p:sp>
        <p:nvSpPr>
          <p:cNvPr id="28" name="Rectangle 27"/>
          <p:cNvSpPr/>
          <p:nvPr/>
        </p:nvSpPr>
        <p:spPr>
          <a:xfrm>
            <a:off x="6909253" y="2035134"/>
            <a:ext cx="1371372" cy="39644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TextBox 28"/>
          <p:cNvSpPr txBox="1"/>
          <p:nvPr/>
        </p:nvSpPr>
        <p:spPr>
          <a:xfrm>
            <a:off x="4152571" y="6219820"/>
            <a:ext cx="5208097" cy="646331"/>
          </a:xfrm>
          <a:prstGeom prst="rect">
            <a:avLst/>
          </a:prstGeom>
          <a:noFill/>
        </p:spPr>
        <p:txBody>
          <a:bodyPr wrap="square" rtlCol="0">
            <a:spAutoFit/>
          </a:bodyPr>
          <a:lstStyle/>
          <a:p>
            <a:pPr marL="285750" indent="-285750">
              <a:buFont typeface="Arial"/>
              <a:buChar char="•"/>
            </a:pPr>
            <a:r>
              <a:rPr lang="en-US" dirty="0" smtClean="0"/>
              <a:t>Confirm levels by </a:t>
            </a:r>
            <a:r>
              <a:rPr lang="en-US" dirty="0" err="1" smtClean="0"/>
              <a:t>qPCR</a:t>
            </a:r>
            <a:endParaRPr lang="en-US" dirty="0" smtClean="0"/>
          </a:p>
          <a:p>
            <a:pPr marL="285750" indent="-285750">
              <a:buFont typeface="Arial"/>
              <a:buChar char="•"/>
            </a:pPr>
            <a:r>
              <a:rPr lang="en-US" dirty="0" smtClean="0"/>
              <a:t>Confirm protein expression by Western analysis</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ELL TRAP\feb1,2012-CELLTRAPDEL9-E,M,L.bmp"/>
          <p:cNvPicPr>
            <a:picLocks noChangeAspect="1" noChangeArrowheads="1"/>
          </p:cNvPicPr>
          <p:nvPr/>
        </p:nvPicPr>
        <p:blipFill>
          <a:blip r:embed="rId2" cstate="print"/>
          <a:srcRect l="13296" t="17830" r="57432" b="25873"/>
          <a:stretch>
            <a:fillRect/>
          </a:stretch>
        </p:blipFill>
        <p:spPr bwMode="auto">
          <a:xfrm rot="16200000">
            <a:off x="2492342" y="515994"/>
            <a:ext cx="4159320" cy="6336705"/>
          </a:xfrm>
          <a:prstGeom prst="rect">
            <a:avLst/>
          </a:prstGeom>
          <a:noFill/>
          <a:ln>
            <a:solidFill>
              <a:schemeClr val="tx1"/>
            </a:solidFill>
          </a:ln>
        </p:spPr>
      </p:pic>
      <p:cxnSp>
        <p:nvCxnSpPr>
          <p:cNvPr id="3" name="Straight Connector 2"/>
          <p:cNvCxnSpPr/>
          <p:nvPr/>
        </p:nvCxnSpPr>
        <p:spPr>
          <a:xfrm>
            <a:off x="3707904" y="1587542"/>
            <a:ext cx="72008" cy="41764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5652120" y="1587542"/>
            <a:ext cx="72008" cy="41764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763688" y="1587542"/>
            <a:ext cx="72008" cy="41764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835696" y="5889438"/>
            <a:ext cx="1734535" cy="369332"/>
          </a:xfrm>
          <a:prstGeom prst="rect">
            <a:avLst/>
          </a:prstGeom>
          <a:noFill/>
        </p:spPr>
        <p:txBody>
          <a:bodyPr wrap="square" rtlCol="0">
            <a:spAutoFit/>
          </a:bodyPr>
          <a:lstStyle/>
          <a:p>
            <a:pPr algn="ctr"/>
            <a:r>
              <a:rPr lang="en-CA" dirty="0" smtClean="0">
                <a:latin typeface="Arial Narrow" pitchFamily="34" charset="0"/>
              </a:rPr>
              <a:t>Early</a:t>
            </a:r>
            <a:endParaRPr lang="en-CA" dirty="0">
              <a:latin typeface="Arial Narrow" pitchFamily="34" charset="0"/>
            </a:endParaRPr>
          </a:p>
        </p:txBody>
      </p:sp>
      <p:sp>
        <p:nvSpPr>
          <p:cNvPr id="7" name="TextBox 6"/>
          <p:cNvSpPr txBox="1"/>
          <p:nvPr/>
        </p:nvSpPr>
        <p:spPr>
          <a:xfrm>
            <a:off x="3917585" y="5898730"/>
            <a:ext cx="1734535" cy="369332"/>
          </a:xfrm>
          <a:prstGeom prst="rect">
            <a:avLst/>
          </a:prstGeom>
          <a:noFill/>
        </p:spPr>
        <p:txBody>
          <a:bodyPr wrap="square" rtlCol="0">
            <a:spAutoFit/>
          </a:bodyPr>
          <a:lstStyle/>
          <a:p>
            <a:pPr algn="ctr"/>
            <a:r>
              <a:rPr lang="en-CA" dirty="0" smtClean="0">
                <a:latin typeface="Arial Narrow" pitchFamily="34" charset="0"/>
              </a:rPr>
              <a:t>Middle</a:t>
            </a:r>
            <a:endParaRPr lang="en-CA" dirty="0">
              <a:latin typeface="Arial Narrow" pitchFamily="34" charset="0"/>
            </a:endParaRPr>
          </a:p>
        </p:txBody>
      </p:sp>
      <p:sp>
        <p:nvSpPr>
          <p:cNvPr id="8" name="TextBox 7"/>
          <p:cNvSpPr txBox="1"/>
          <p:nvPr/>
        </p:nvSpPr>
        <p:spPr>
          <a:xfrm>
            <a:off x="6005817" y="5898730"/>
            <a:ext cx="1734535" cy="369332"/>
          </a:xfrm>
          <a:prstGeom prst="rect">
            <a:avLst/>
          </a:prstGeom>
          <a:noFill/>
        </p:spPr>
        <p:txBody>
          <a:bodyPr wrap="square" rtlCol="0">
            <a:spAutoFit/>
          </a:bodyPr>
          <a:lstStyle/>
          <a:p>
            <a:pPr algn="ctr"/>
            <a:r>
              <a:rPr lang="en-CA" dirty="0" smtClean="0">
                <a:latin typeface="Arial Narrow" pitchFamily="34" charset="0"/>
              </a:rPr>
              <a:t>Late</a:t>
            </a:r>
            <a:endParaRPr lang="en-CA" dirty="0">
              <a:latin typeface="Arial Narrow" pitchFamily="34" charset="0"/>
            </a:endParaRPr>
          </a:p>
        </p:txBody>
      </p:sp>
      <p:cxnSp>
        <p:nvCxnSpPr>
          <p:cNvPr id="9" name="Straight Connector 8"/>
          <p:cNvCxnSpPr/>
          <p:nvPr/>
        </p:nvCxnSpPr>
        <p:spPr>
          <a:xfrm>
            <a:off x="1842039" y="5887697"/>
            <a:ext cx="17281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45577" y="5898730"/>
            <a:ext cx="18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940152" y="5898730"/>
            <a:ext cx="18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1640" y="5754714"/>
            <a:ext cx="576065" cy="369332"/>
          </a:xfrm>
          <a:prstGeom prst="rect">
            <a:avLst/>
          </a:prstGeom>
          <a:noFill/>
        </p:spPr>
        <p:txBody>
          <a:bodyPr wrap="square" rtlCol="0">
            <a:spAutoFit/>
          </a:bodyPr>
          <a:lstStyle/>
          <a:p>
            <a:pPr algn="ctr"/>
            <a:r>
              <a:rPr lang="en-CA" dirty="0" smtClean="0">
                <a:latin typeface="Arial Narrow" pitchFamily="34" charset="0"/>
              </a:rPr>
              <a:t>(-)</a:t>
            </a:r>
            <a:endParaRPr lang="en-CA" dirty="0">
              <a:latin typeface="Arial Narrow" pitchFamily="34" charset="0"/>
            </a:endParaRPr>
          </a:p>
        </p:txBody>
      </p:sp>
      <p:sp>
        <p:nvSpPr>
          <p:cNvPr id="13" name="Right Triangle 12"/>
          <p:cNvSpPr/>
          <p:nvPr/>
        </p:nvSpPr>
        <p:spPr>
          <a:xfrm>
            <a:off x="1907704" y="1299510"/>
            <a:ext cx="1656184" cy="216024"/>
          </a:xfrm>
          <a:prstGeom prst="r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Narrow" pitchFamily="34" charset="0"/>
            </a:endParaRPr>
          </a:p>
        </p:txBody>
      </p:sp>
      <p:sp>
        <p:nvSpPr>
          <p:cNvPr id="14" name="TextBox 13"/>
          <p:cNvSpPr txBox="1"/>
          <p:nvPr/>
        </p:nvSpPr>
        <p:spPr>
          <a:xfrm>
            <a:off x="8136904" y="5096770"/>
            <a:ext cx="971600" cy="523220"/>
          </a:xfrm>
          <a:prstGeom prst="rect">
            <a:avLst/>
          </a:prstGeom>
          <a:noFill/>
        </p:spPr>
        <p:txBody>
          <a:bodyPr wrap="square" rtlCol="0">
            <a:spAutoFit/>
          </a:bodyPr>
          <a:lstStyle/>
          <a:p>
            <a:r>
              <a:rPr lang="en-CA" sz="1400" dirty="0" smtClean="0"/>
              <a:t>Internal Control</a:t>
            </a:r>
            <a:endParaRPr lang="en-CA" sz="1400" dirty="0"/>
          </a:p>
        </p:txBody>
      </p:sp>
      <p:cxnSp>
        <p:nvCxnSpPr>
          <p:cNvPr id="15" name="Straight Arrow Connector 14"/>
          <p:cNvCxnSpPr/>
          <p:nvPr/>
        </p:nvCxnSpPr>
        <p:spPr>
          <a:xfrm flipH="1">
            <a:off x="7956377" y="5115934"/>
            <a:ext cx="1008111"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7504" y="2883686"/>
            <a:ext cx="1224136" cy="1600438"/>
          </a:xfrm>
          <a:prstGeom prst="rect">
            <a:avLst/>
          </a:prstGeom>
          <a:noFill/>
          <a:ln>
            <a:solidFill>
              <a:schemeClr val="tx1"/>
            </a:solidFill>
          </a:ln>
        </p:spPr>
        <p:txBody>
          <a:bodyPr wrap="square" rtlCol="0">
            <a:spAutoFit/>
          </a:bodyPr>
          <a:lstStyle/>
          <a:p>
            <a:pPr algn="ctr"/>
            <a:r>
              <a:rPr lang="en-US" sz="1400" b="1" u="sng" dirty="0" smtClean="0"/>
              <a:t>Dilutions</a:t>
            </a:r>
          </a:p>
          <a:p>
            <a:pPr algn="ctr"/>
            <a:r>
              <a:rPr lang="en-US" sz="1400" dirty="0" smtClean="0"/>
              <a:t>100 </a:t>
            </a:r>
            <a:r>
              <a:rPr lang="en-US" sz="1400" dirty="0" err="1" smtClean="0"/>
              <a:t>ng</a:t>
            </a:r>
            <a:endParaRPr lang="en-US" sz="1400" dirty="0" smtClean="0"/>
          </a:p>
          <a:p>
            <a:pPr algn="ctr"/>
            <a:r>
              <a:rPr lang="en-US" sz="1400" dirty="0" smtClean="0"/>
              <a:t>40 </a:t>
            </a:r>
            <a:r>
              <a:rPr lang="en-US" sz="1400" dirty="0" err="1" smtClean="0"/>
              <a:t>ng</a:t>
            </a:r>
            <a:endParaRPr lang="en-US" sz="1400" dirty="0" smtClean="0"/>
          </a:p>
          <a:p>
            <a:pPr algn="ctr"/>
            <a:r>
              <a:rPr lang="en-US" sz="1400" dirty="0" smtClean="0"/>
              <a:t>20 </a:t>
            </a:r>
            <a:r>
              <a:rPr lang="en-US" sz="1400" dirty="0" err="1" smtClean="0"/>
              <a:t>ng</a:t>
            </a:r>
            <a:endParaRPr lang="en-US" sz="1400" dirty="0" smtClean="0"/>
          </a:p>
          <a:p>
            <a:pPr algn="ctr"/>
            <a:r>
              <a:rPr lang="en-US" sz="1400" dirty="0" smtClean="0"/>
              <a:t>10ng</a:t>
            </a:r>
          </a:p>
          <a:p>
            <a:pPr algn="ctr"/>
            <a:r>
              <a:rPr lang="en-US" sz="1400" dirty="0" smtClean="0"/>
              <a:t>4 </a:t>
            </a:r>
            <a:r>
              <a:rPr lang="en-US" sz="1400" dirty="0" err="1" smtClean="0"/>
              <a:t>ng</a:t>
            </a:r>
            <a:endParaRPr lang="en-US" sz="1400" dirty="0" smtClean="0"/>
          </a:p>
          <a:p>
            <a:pPr algn="ctr"/>
            <a:r>
              <a:rPr lang="en-US" sz="1400" dirty="0" smtClean="0"/>
              <a:t>2 </a:t>
            </a:r>
            <a:r>
              <a:rPr lang="en-US" sz="1400" dirty="0" err="1" smtClean="0"/>
              <a:t>ng</a:t>
            </a:r>
            <a:endParaRPr lang="en-US" sz="1400" dirty="0" smtClean="0"/>
          </a:p>
        </p:txBody>
      </p:sp>
      <p:sp>
        <p:nvSpPr>
          <p:cNvPr id="19" name="Right Triangle 18"/>
          <p:cNvSpPr/>
          <p:nvPr/>
        </p:nvSpPr>
        <p:spPr>
          <a:xfrm>
            <a:off x="3851920" y="1299510"/>
            <a:ext cx="1656184" cy="216024"/>
          </a:xfrm>
          <a:prstGeom prst="r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Narrow" pitchFamily="34" charset="0"/>
            </a:endParaRPr>
          </a:p>
        </p:txBody>
      </p:sp>
      <p:sp>
        <p:nvSpPr>
          <p:cNvPr id="20" name="Right Triangle 19"/>
          <p:cNvSpPr/>
          <p:nvPr/>
        </p:nvSpPr>
        <p:spPr>
          <a:xfrm>
            <a:off x="5868144" y="1299510"/>
            <a:ext cx="1656184" cy="216024"/>
          </a:xfrm>
          <a:prstGeom prst="r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Narrow" pitchFamily="34" charset="0"/>
            </a:endParaRPr>
          </a:p>
        </p:txBody>
      </p:sp>
      <p:sp>
        <p:nvSpPr>
          <p:cNvPr id="21" name="Title 1"/>
          <p:cNvSpPr txBox="1">
            <a:spLocks/>
          </p:cNvSpPr>
          <p:nvPr/>
        </p:nvSpPr>
        <p:spPr>
          <a:xfrm>
            <a:off x="0" y="274638"/>
            <a:ext cx="9244668"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dirty="0" smtClean="0">
                <a:solidFill>
                  <a:schemeClr val="accent1"/>
                </a:solidFill>
                <a:latin typeface="+mj-lt"/>
                <a:ea typeface="+mj-ea"/>
                <a:cs typeface="+mj-cs"/>
              </a:rPr>
              <a:t>Stable expression of the deletion variant (clone 9) leads to inhibition of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dirty="0" smtClean="0">
                <a:solidFill>
                  <a:schemeClr val="accent1"/>
                </a:solidFill>
                <a:latin typeface="+mj-lt"/>
                <a:ea typeface="+mj-ea"/>
                <a:cs typeface="+mj-cs"/>
              </a:rPr>
              <a:t>telomerase with increasing population doublings</a:t>
            </a:r>
            <a:endParaRPr kumimoji="0" lang="en-US" sz="2000" b="0" i="0" u="none" strike="noStrike" kern="1200" cap="none" spc="0" normalizeH="0" baseline="0" noProof="0" dirty="0">
              <a:ln>
                <a:noFill/>
              </a:ln>
              <a:solidFill>
                <a:schemeClr val="accent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2051720" y="2060848"/>
          <a:ext cx="5310336" cy="3819872"/>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p:cNvSpPr txBox="1">
            <a:spLocks/>
          </p:cNvSpPr>
          <p:nvPr/>
        </p:nvSpPr>
        <p:spPr>
          <a:xfrm>
            <a:off x="0" y="274638"/>
            <a:ext cx="9244668"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dirty="0" smtClean="0">
                <a:solidFill>
                  <a:schemeClr val="accent1"/>
                </a:solidFill>
                <a:latin typeface="+mj-lt"/>
                <a:ea typeface="+mj-ea"/>
                <a:cs typeface="+mj-cs"/>
              </a:rPr>
              <a:t>Stable expression of the deletion variant (clone 9) leads to inhibition of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dirty="0" smtClean="0">
                <a:solidFill>
                  <a:schemeClr val="accent1"/>
                </a:solidFill>
                <a:latin typeface="+mj-lt"/>
                <a:ea typeface="+mj-ea"/>
                <a:cs typeface="+mj-cs"/>
              </a:rPr>
              <a:t>telomerase with increasing population doublings</a:t>
            </a:r>
            <a:endParaRPr kumimoji="0" lang="en-US" sz="2000" b="0" i="0" u="none" strike="noStrike" kern="1200" cap="none" spc="0" normalizeH="0" baseline="0" noProof="0" dirty="0">
              <a:ln>
                <a:noFill/>
              </a:ln>
              <a:solidFill>
                <a:schemeClr val="accent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400" i="0" u="none" strike="noStrike" kern="1200" cap="none" spc="0" normalizeH="0" baseline="0" noProof="0" dirty="0" smtClean="0">
                <a:ln>
                  <a:noFill/>
                </a:ln>
                <a:solidFill>
                  <a:schemeClr val="accent1"/>
                </a:solidFill>
                <a:effectLst/>
                <a:uLnTx/>
                <a:uFillTx/>
                <a:latin typeface="+mj-lt"/>
                <a:ea typeface="+mj-ea"/>
                <a:cs typeface="+mj-cs"/>
              </a:rPr>
              <a:t>Conclusions</a:t>
            </a:r>
            <a:endParaRPr kumimoji="0" lang="en-CA" sz="4400" i="0" u="none" strike="noStrike" kern="1200" cap="none" spc="0" normalizeH="0" baseline="0" noProof="0" dirty="0">
              <a:ln>
                <a:noFill/>
              </a:ln>
              <a:solidFill>
                <a:schemeClr val="accent1"/>
              </a:solidFill>
              <a:effectLst/>
              <a:uLnTx/>
              <a:uFillTx/>
              <a:latin typeface="+mj-lt"/>
              <a:ea typeface="+mj-ea"/>
              <a:cs typeface="+mj-cs"/>
            </a:endParaRPr>
          </a:p>
        </p:txBody>
      </p:sp>
      <p:sp>
        <p:nvSpPr>
          <p:cNvPr id="3" name="Rectangle 2"/>
          <p:cNvSpPr/>
          <p:nvPr/>
        </p:nvSpPr>
        <p:spPr>
          <a:xfrm>
            <a:off x="467544" y="1291982"/>
            <a:ext cx="8208912" cy="4247317"/>
          </a:xfrm>
          <a:prstGeom prst="rect">
            <a:avLst/>
          </a:prstGeom>
        </p:spPr>
        <p:txBody>
          <a:bodyPr wrap="square">
            <a:spAutoFit/>
          </a:bodyPr>
          <a:lstStyle/>
          <a:p>
            <a:pPr marL="342900" indent="-342900" algn="just">
              <a:buFont typeface="+mj-lt"/>
              <a:buAutoNum type="arabicPeriod"/>
            </a:pPr>
            <a:r>
              <a:rPr lang="en-US" altLang="zh-CN" dirty="0" smtClean="0">
                <a:ea typeface="宋体" pitchFamily="2" charset="-122"/>
              </a:rPr>
              <a:t>Five mTERT alternatively-spliced variants were identified by RT-PCR and sequencing. </a:t>
            </a:r>
          </a:p>
          <a:p>
            <a:pPr marL="342900" indent="-342900" algn="just">
              <a:buFont typeface="+mj-lt"/>
              <a:buAutoNum type="arabicPeriod"/>
            </a:pPr>
            <a:r>
              <a:rPr lang="en-US" altLang="zh-CN" dirty="0" smtClean="0">
                <a:ea typeface="宋体" pitchFamily="2" charset="-122"/>
              </a:rPr>
              <a:t>The splicing patterns are different from rat and human (except for Dele6, which has also been identified in the human). </a:t>
            </a:r>
          </a:p>
          <a:p>
            <a:pPr marL="342900" indent="-342900" algn="just">
              <a:buFont typeface="+mj-lt"/>
              <a:buAutoNum type="arabicPeriod"/>
            </a:pPr>
            <a:r>
              <a:rPr lang="en-US" altLang="zh-CN" dirty="0" smtClean="0">
                <a:ea typeface="宋体" pitchFamily="2" charset="-122"/>
              </a:rPr>
              <a:t>The variants were confirmed by RT-PCR using </a:t>
            </a:r>
            <a:r>
              <a:rPr lang="en-CA" dirty="0" smtClean="0"/>
              <a:t>purified </a:t>
            </a:r>
            <a:r>
              <a:rPr lang="en-CA" dirty="0" err="1" smtClean="0"/>
              <a:t>polyA</a:t>
            </a:r>
            <a:r>
              <a:rPr lang="en-CA" dirty="0" smtClean="0"/>
              <a:t>+ mRNA </a:t>
            </a:r>
            <a:r>
              <a:rPr lang="en-CA" dirty="0" smtClean="0"/>
              <a:t>from NIH 3T3. </a:t>
            </a:r>
            <a:endParaRPr lang="en-CA" dirty="0" smtClean="0"/>
          </a:p>
          <a:p>
            <a:pPr marL="342900" indent="-342900" algn="just">
              <a:buFont typeface="+mj-lt"/>
              <a:buAutoNum type="arabicPeriod"/>
            </a:pPr>
            <a:r>
              <a:rPr lang="en-CA" dirty="0" smtClean="0"/>
              <a:t>In the </a:t>
            </a:r>
            <a:r>
              <a:rPr lang="en-CA" i="1" dirty="0" smtClean="0"/>
              <a:t>in-vitro </a:t>
            </a:r>
            <a:r>
              <a:rPr lang="en-CA" dirty="0" smtClean="0"/>
              <a:t>TRAP assay, the insertion variant reconstitutes telomerase activity while the deletion variant does not.</a:t>
            </a:r>
          </a:p>
          <a:p>
            <a:pPr marL="342900" indent="-342900" algn="just">
              <a:buFont typeface="+mj-lt"/>
              <a:buAutoNum type="arabicPeriod"/>
            </a:pPr>
            <a:r>
              <a:rPr lang="en-CA" dirty="0" smtClean="0"/>
              <a:t>In vitro, while the insertion variant seems to have no inhibitory effects on </a:t>
            </a:r>
            <a:r>
              <a:rPr lang="en-CA" dirty="0" err="1" smtClean="0"/>
              <a:t>wildtype</a:t>
            </a:r>
            <a:r>
              <a:rPr lang="en-CA" dirty="0" smtClean="0"/>
              <a:t> </a:t>
            </a:r>
            <a:r>
              <a:rPr lang="en-CA" dirty="0" err="1" smtClean="0"/>
              <a:t>mTERT</a:t>
            </a:r>
            <a:r>
              <a:rPr lang="en-CA" dirty="0" smtClean="0"/>
              <a:t>, the deletion variant seems to be inhibiting telomerase activity and may have</a:t>
            </a:r>
            <a:r>
              <a:rPr lang="en-CA" b="1" dirty="0" smtClean="0">
                <a:solidFill>
                  <a:srgbClr val="FF0000"/>
                </a:solidFill>
              </a:rPr>
              <a:t> </a:t>
            </a:r>
            <a:r>
              <a:rPr lang="en-CA" dirty="0" smtClean="0"/>
              <a:t>dominant negative effects on telomerase activity.</a:t>
            </a:r>
          </a:p>
          <a:p>
            <a:pPr marL="342900" indent="-342900" algn="just" eaLnBrk="0" fontAlgn="base" hangingPunct="0">
              <a:spcBef>
                <a:spcPct val="0"/>
              </a:spcBef>
              <a:spcAft>
                <a:spcPct val="0"/>
              </a:spcAft>
              <a:buFont typeface="+mj-lt"/>
              <a:buAutoNum type="arabicPeriod" startAt="8"/>
            </a:pPr>
            <a:r>
              <a:rPr lang="en-CA" dirty="0" smtClean="0"/>
              <a:t>The insertion and deletion variants are present in different mouse cell lines and specific mouse tissues, shown through RT-PCR using variant-specific primers. </a:t>
            </a:r>
          </a:p>
          <a:p>
            <a:pPr marL="342900" indent="-342900" algn="just" eaLnBrk="0" fontAlgn="base" hangingPunct="0">
              <a:spcBef>
                <a:spcPct val="0"/>
              </a:spcBef>
              <a:spcAft>
                <a:spcPct val="0"/>
              </a:spcAft>
              <a:buFont typeface="+mj-lt"/>
              <a:buAutoNum type="arabicPeriod" startAt="8"/>
            </a:pPr>
            <a:r>
              <a:rPr lang="en-CA" dirty="0" smtClean="0"/>
              <a:t>Deletion variant stable cells (clone 9) exhibit a noticeable growth defect and inhibition of telomerase activity with increasing population doublings</a:t>
            </a:r>
          </a:p>
          <a:p>
            <a:pPr marL="342900" indent="-342900" algn="just"/>
            <a:endParaRPr lang="en-CA"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3585"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400" i="0" u="none" strike="noStrike" kern="1200" cap="none" spc="0" normalizeH="0" baseline="0" noProof="0" dirty="0" smtClean="0">
                <a:ln>
                  <a:noFill/>
                </a:ln>
                <a:solidFill>
                  <a:schemeClr val="accent1"/>
                </a:solidFill>
                <a:effectLst/>
                <a:uLnTx/>
                <a:uFillTx/>
                <a:latin typeface="+mj-lt"/>
                <a:ea typeface="+mj-ea"/>
                <a:cs typeface="+mj-cs"/>
              </a:rPr>
              <a:t>Perspectives</a:t>
            </a:r>
            <a:endParaRPr kumimoji="0" lang="en-CA" sz="4400" i="0" u="none" strike="noStrike" kern="1200" cap="none" spc="0" normalizeH="0" baseline="0" noProof="0" dirty="0">
              <a:ln>
                <a:noFill/>
              </a:ln>
              <a:solidFill>
                <a:schemeClr val="accent1"/>
              </a:solidFill>
              <a:effectLst/>
              <a:uLnTx/>
              <a:uFillTx/>
              <a:latin typeface="+mj-lt"/>
              <a:ea typeface="+mj-ea"/>
              <a:cs typeface="+mj-cs"/>
            </a:endParaRPr>
          </a:p>
        </p:txBody>
      </p:sp>
      <p:sp>
        <p:nvSpPr>
          <p:cNvPr id="3" name="Rectangle 1"/>
          <p:cNvSpPr>
            <a:spLocks noChangeArrowheads="1"/>
          </p:cNvSpPr>
          <p:nvPr/>
        </p:nvSpPr>
        <p:spPr bwMode="auto">
          <a:xfrm>
            <a:off x="357084" y="1973148"/>
            <a:ext cx="8604448"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CA" i="0" u="none" strike="noStrike" cap="none" normalizeH="0" baseline="0" dirty="0" smtClean="0">
                <a:ln>
                  <a:noFill/>
                </a:ln>
                <a:effectLst/>
                <a:ea typeface="Calibri" pitchFamily="34" charset="0"/>
                <a:cs typeface="Times New Roman" pitchFamily="18" charset="0"/>
              </a:rPr>
              <a:t>The potential negative-regulatory or dominant-negative function of the alternative-spliced deletion variants will </a:t>
            </a:r>
            <a:r>
              <a:rPr lang="en-CA" dirty="0" smtClean="0">
                <a:ea typeface="Calibri" pitchFamily="34" charset="0"/>
                <a:cs typeface="Times New Roman" pitchFamily="18" charset="0"/>
              </a:rPr>
              <a:t>continue to be assayed </a:t>
            </a:r>
            <a:r>
              <a:rPr kumimoji="0" lang="en-US" i="0" u="none" strike="noStrike" cap="none" normalizeH="0" baseline="0" dirty="0" smtClean="0">
                <a:ln>
                  <a:noFill/>
                </a:ln>
                <a:effectLst/>
                <a:ea typeface="Calibri" pitchFamily="34" charset="0"/>
                <a:cs typeface="Times New Roman" pitchFamily="18" charset="0"/>
              </a:rPr>
              <a:t>when expressed in telomerase-positive cell</a:t>
            </a:r>
            <a:r>
              <a:rPr kumimoji="0" lang="en-US" i="0" u="none" strike="noStrike" cap="none" normalizeH="0" dirty="0" smtClean="0">
                <a:ln>
                  <a:noFill/>
                </a:ln>
                <a:effectLst/>
                <a:ea typeface="Calibri" pitchFamily="34" charset="0"/>
                <a:cs typeface="Times New Roman" pitchFamily="18" charset="0"/>
              </a:rPr>
              <a:t> line, </a:t>
            </a:r>
            <a:r>
              <a:rPr kumimoji="0" lang="en-US" i="0" u="none" strike="noStrike" cap="none" normalizeH="0" baseline="0" dirty="0" smtClean="0">
                <a:ln>
                  <a:noFill/>
                </a:ln>
                <a:effectLst/>
                <a:ea typeface="Calibri" pitchFamily="34" charset="0"/>
                <a:cs typeface="Times New Roman" pitchFamily="18" charset="0"/>
              </a:rPr>
              <a:t>CB17</a:t>
            </a:r>
            <a:r>
              <a:rPr lang="en-US" dirty="0" smtClean="0">
                <a:ea typeface="Calibri" pitchFamily="34" charset="0"/>
                <a:cs typeface="Times New Roman" pitchFamily="18" charset="0"/>
              </a:rPr>
              <a:t> by assessing telomere length or function at various passages</a:t>
            </a:r>
            <a:endParaRPr kumimoji="0" lang="en-US" i="0" u="none" strike="noStrike" cap="none" normalizeH="0" baseline="0" dirty="0" smtClean="0">
              <a:ln>
                <a:noFill/>
              </a:ln>
              <a:effectLst/>
              <a:cs typeface="Arial" pitchFamily="34" charset="0"/>
            </a:endParaRPr>
          </a:p>
          <a:p>
            <a:pPr marL="342900" indent="-342900" algn="just" eaLnBrk="0" fontAlgn="base" hangingPunct="0">
              <a:spcBef>
                <a:spcPct val="0"/>
              </a:spcBef>
              <a:spcAft>
                <a:spcPct val="0"/>
              </a:spcAft>
              <a:buFont typeface="+mj-lt"/>
              <a:buAutoNum type="arabicPeriod"/>
            </a:pPr>
            <a:r>
              <a:rPr lang="en-US" dirty="0" smtClean="0"/>
              <a:t>Modulation of splicing in NIH 3T3 cells using anti-sense </a:t>
            </a:r>
            <a:r>
              <a:rPr lang="en-US" dirty="0" err="1" smtClean="0"/>
              <a:t>oligonucleotides</a:t>
            </a:r>
            <a:r>
              <a:rPr lang="en-US" dirty="0" smtClean="0"/>
              <a:t> and its consequences in gene expression, and telomerase activity and cell proliferation</a:t>
            </a:r>
            <a:endParaRPr kumimoji="0" lang="en-US" i="0" u="none" strike="noStrike" cap="none" normalizeH="0" baseline="0" dirty="0" smtClean="0">
              <a:ln>
                <a:noFill/>
              </a:ln>
              <a:effectLst/>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US" i="0" u="none" strike="noStrike" cap="none" normalizeH="0" baseline="0" dirty="0" smtClean="0">
                <a:ln>
                  <a:noFill/>
                </a:ln>
                <a:effectLst/>
                <a:ea typeface="Calibri" pitchFamily="34" charset="0"/>
                <a:cs typeface="Courier New" pitchFamily="49" charset="0"/>
              </a:rPr>
              <a:t>Can alternatively-spliced </a:t>
            </a:r>
            <a:r>
              <a:rPr kumimoji="0" lang="en-US" i="0" u="none" strike="noStrike" cap="none" normalizeH="0" baseline="0" dirty="0" err="1" smtClean="0">
                <a:ln>
                  <a:noFill/>
                </a:ln>
                <a:effectLst/>
                <a:ea typeface="Calibri" pitchFamily="34" charset="0"/>
                <a:cs typeface="Courier New" pitchFamily="49" charset="0"/>
              </a:rPr>
              <a:t>mTERT</a:t>
            </a:r>
            <a:r>
              <a:rPr kumimoji="0" lang="en-US" i="0" u="none" strike="noStrike" cap="none" normalizeH="0" baseline="0" dirty="0" smtClean="0">
                <a:ln>
                  <a:noFill/>
                </a:ln>
                <a:effectLst/>
                <a:ea typeface="Calibri" pitchFamily="34" charset="0"/>
                <a:cs typeface="Courier New" pitchFamily="49" charset="0"/>
              </a:rPr>
              <a:t> variants function to reduce end-to-end fusions typically observed in late passage </a:t>
            </a:r>
            <a:r>
              <a:rPr kumimoji="0" lang="en-US" i="0" u="none" strike="noStrike" cap="none" normalizeH="0" baseline="0" dirty="0" err="1" smtClean="0">
                <a:ln>
                  <a:noFill/>
                </a:ln>
                <a:effectLst/>
                <a:ea typeface="Calibri" pitchFamily="34" charset="0"/>
                <a:cs typeface="Courier New" pitchFamily="49" charset="0"/>
              </a:rPr>
              <a:t>mTERT</a:t>
            </a:r>
            <a:r>
              <a:rPr kumimoji="0" lang="en-US" i="0" u="none" strike="noStrike" cap="none" normalizeH="0" baseline="0" dirty="0" smtClean="0">
                <a:ln>
                  <a:noFill/>
                </a:ln>
                <a:effectLst/>
                <a:ea typeface="Calibri" pitchFamily="34" charset="0"/>
                <a:cs typeface="Courier New" pitchFamily="49" charset="0"/>
              </a:rPr>
              <a:t>-/- ES cells</a:t>
            </a:r>
            <a:r>
              <a:rPr kumimoji="0" lang="en-US" i="0" u="none" strike="noStrike" cap="none" normalizeH="0" baseline="0" dirty="0" smtClean="0">
                <a:ln>
                  <a:noFill/>
                </a:ln>
                <a:effectLst/>
                <a:ea typeface="Calibri" pitchFamily="34" charset="0"/>
                <a:cs typeface="Times New Roman" pitchFamily="18" charset="0"/>
              </a:rPr>
              <a:t> by assessing signal-free ends</a:t>
            </a:r>
            <a:endParaRPr kumimoji="0" lang="en-US" i="0" u="none" strike="noStrike" cap="none" normalizeH="0" baseline="0" dirty="0" smtClean="0">
              <a:ln>
                <a:noFill/>
              </a:ln>
              <a:effectLst/>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8640" y="2967335"/>
            <a:ext cx="8072846" cy="707886"/>
          </a:xfrm>
          <a:prstGeom prst="rect">
            <a:avLst/>
          </a:prstGeom>
        </p:spPr>
        <p:txBody>
          <a:bodyPr wrap="square">
            <a:spAutoFit/>
          </a:bodyPr>
          <a:lstStyle/>
          <a:p>
            <a:pPr algn="ctr"/>
            <a:r>
              <a:rPr lang="en-US" sz="2000" b="1" dirty="0" smtClean="0">
                <a:solidFill>
                  <a:schemeClr val="accent1"/>
                </a:solidFill>
                <a:effectLst>
                  <a:outerShdw blurRad="38100" dist="38100" dir="2700000" algn="tl">
                    <a:srgbClr val="000000">
                      <a:alpha val="43137"/>
                    </a:srgbClr>
                  </a:outerShdw>
                </a:effectLst>
              </a:rPr>
              <a:t>Identification of a Box C/D </a:t>
            </a:r>
            <a:r>
              <a:rPr lang="en-US" sz="2000" b="1" dirty="0" err="1" smtClean="0">
                <a:solidFill>
                  <a:schemeClr val="accent1"/>
                </a:solidFill>
                <a:effectLst>
                  <a:outerShdw blurRad="38100" dist="38100" dir="2700000" algn="tl">
                    <a:srgbClr val="000000">
                      <a:alpha val="43137"/>
                    </a:srgbClr>
                  </a:outerShdw>
                </a:effectLst>
              </a:rPr>
              <a:t>SnoRNP</a:t>
            </a:r>
            <a:r>
              <a:rPr lang="en-US" sz="2000" b="1" dirty="0" smtClean="0">
                <a:solidFill>
                  <a:schemeClr val="accent1"/>
                </a:solidFill>
                <a:effectLst>
                  <a:outerShdw blurRad="38100" dist="38100" dir="2700000" algn="tl">
                    <a:srgbClr val="000000">
                      <a:alpha val="43137"/>
                    </a:srgbClr>
                  </a:outerShdw>
                </a:effectLst>
              </a:rPr>
              <a:t> component as a human </a:t>
            </a:r>
          </a:p>
          <a:p>
            <a:pPr algn="ctr"/>
            <a:r>
              <a:rPr lang="en-US" sz="2000" b="1" dirty="0" smtClean="0">
                <a:solidFill>
                  <a:schemeClr val="accent1"/>
                </a:solidFill>
                <a:effectLst>
                  <a:outerShdw blurRad="38100" dist="38100" dir="2700000" algn="tl">
                    <a:srgbClr val="000000">
                      <a:alpha val="43137"/>
                    </a:srgbClr>
                  </a:outerShdw>
                </a:effectLst>
              </a:rPr>
              <a:t>telomerase-associated protein</a:t>
            </a:r>
            <a:endParaRPr lang="en-CA" sz="2000" b="1" dirty="0">
              <a:solidFill>
                <a:schemeClr val="accent1"/>
              </a:solidFill>
              <a:effectLst>
                <a:outerShdw blurRad="38100" dist="38100" dir="2700000" algn="tl">
                  <a:srgbClr val="000000">
                    <a:alpha val="43137"/>
                  </a:srgbClr>
                </a:outerShdw>
              </a:effectLst>
            </a:endParaRPr>
          </a:p>
        </p:txBody>
      </p:sp>
      <p:sp>
        <p:nvSpPr>
          <p:cNvPr id="3" name="Rectangle 2"/>
          <p:cNvSpPr/>
          <p:nvPr/>
        </p:nvSpPr>
        <p:spPr>
          <a:xfrm>
            <a:off x="662940" y="2820258"/>
            <a:ext cx="7715250" cy="10715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1"/>
          <p:cNvPicPr>
            <a:picLocks noChangeAspect="1" noChangeArrowheads="1"/>
          </p:cNvPicPr>
          <p:nvPr/>
        </p:nvPicPr>
        <p:blipFill>
          <a:blip r:embed="rId2" cstate="print"/>
          <a:srcRect l="49455" t="28034" r="18932" b="45874"/>
          <a:stretch>
            <a:fillRect/>
          </a:stretch>
        </p:blipFill>
        <p:spPr bwMode="auto">
          <a:xfrm>
            <a:off x="308045" y="233601"/>
            <a:ext cx="1050406" cy="12979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14400" y="274638"/>
            <a:ext cx="77724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sz="3600" dirty="0" smtClean="0">
                <a:solidFill>
                  <a:schemeClr val="accent1"/>
                </a:solidFill>
                <a:latin typeface="+mj-lt"/>
                <a:ea typeface="+mj-ea"/>
                <a:cs typeface="+mj-cs"/>
              </a:rPr>
              <a:t>Telomerase</a:t>
            </a:r>
            <a:r>
              <a:rPr kumimoji="0" lang="en-CA" sz="3600" b="0" i="0" u="none" strike="noStrike" kern="1200" cap="none" spc="0" normalizeH="0" baseline="0" noProof="0" dirty="0" smtClean="0">
                <a:ln>
                  <a:noFill/>
                </a:ln>
                <a:solidFill>
                  <a:schemeClr val="accent1"/>
                </a:solidFill>
                <a:effectLst/>
                <a:uLnTx/>
                <a:uFillTx/>
                <a:latin typeface="+mj-lt"/>
                <a:ea typeface="+mj-ea"/>
                <a:cs typeface="+mj-cs"/>
              </a:rPr>
              <a:t>-associated </a:t>
            </a:r>
            <a:r>
              <a:rPr kumimoji="0" lang="en-CA" sz="3600" b="0" i="0" u="none" strike="noStrike" kern="1200" cap="none" spc="0" normalizeH="0" baseline="0" noProof="0" dirty="0" smtClean="0">
                <a:ln>
                  <a:noFill/>
                </a:ln>
                <a:solidFill>
                  <a:schemeClr val="accent1"/>
                </a:solidFill>
                <a:effectLst/>
                <a:uLnTx/>
                <a:uFillTx/>
                <a:latin typeface="+mj-lt"/>
                <a:ea typeface="+mj-ea"/>
                <a:cs typeface="+mj-cs"/>
              </a:rPr>
              <a:t>Proteins</a:t>
            </a:r>
          </a:p>
        </p:txBody>
      </p:sp>
      <p:pic>
        <p:nvPicPr>
          <p:cNvPr id="4" name="Picture 2"/>
          <p:cNvPicPr>
            <a:picLocks noChangeAspect="1" noChangeArrowheads="1"/>
          </p:cNvPicPr>
          <p:nvPr/>
        </p:nvPicPr>
        <p:blipFill>
          <a:blip r:embed="rId2" cstate="print"/>
          <a:srcRect/>
          <a:stretch>
            <a:fillRect/>
          </a:stretch>
        </p:blipFill>
        <p:spPr>
          <a:xfrm>
            <a:off x="1222375" y="1500188"/>
            <a:ext cx="6635750" cy="4000500"/>
          </a:xfrm>
          <a:prstGeom prst="rect">
            <a:avLst/>
          </a:prstGeom>
        </p:spPr>
      </p:pic>
      <p:sp>
        <p:nvSpPr>
          <p:cNvPr id="5" name="TextBox 4"/>
          <p:cNvSpPr txBox="1">
            <a:spLocks noChangeArrowheads="1"/>
          </p:cNvSpPr>
          <p:nvPr/>
        </p:nvSpPr>
        <p:spPr bwMode="auto">
          <a:xfrm>
            <a:off x="6572250" y="6429375"/>
            <a:ext cx="2286000" cy="307777"/>
          </a:xfrm>
          <a:prstGeom prst="rect">
            <a:avLst/>
          </a:prstGeom>
          <a:noFill/>
          <a:ln w="9525">
            <a:noFill/>
            <a:miter lim="800000"/>
            <a:headEnd/>
            <a:tailEnd/>
          </a:ln>
        </p:spPr>
        <p:txBody>
          <a:bodyPr>
            <a:spAutoFit/>
          </a:bodyPr>
          <a:lstStyle/>
          <a:p>
            <a:r>
              <a:rPr lang="en-CA" sz="1400" dirty="0"/>
              <a:t>Shay et al, 1999</a:t>
            </a:r>
          </a:p>
        </p:txBody>
      </p:sp>
      <p:sp>
        <p:nvSpPr>
          <p:cNvPr id="6" name="TextBox 5"/>
          <p:cNvSpPr txBox="1">
            <a:spLocks noChangeArrowheads="1"/>
          </p:cNvSpPr>
          <p:nvPr/>
        </p:nvSpPr>
        <p:spPr bwMode="auto">
          <a:xfrm>
            <a:off x="2286000" y="5572125"/>
            <a:ext cx="5929313" cy="830997"/>
          </a:xfrm>
          <a:prstGeom prst="rect">
            <a:avLst/>
          </a:prstGeom>
          <a:noFill/>
          <a:ln w="9525">
            <a:noFill/>
            <a:miter lim="800000"/>
            <a:headEnd/>
            <a:tailEnd/>
          </a:ln>
        </p:spPr>
        <p:txBody>
          <a:bodyPr>
            <a:spAutoFit/>
          </a:bodyPr>
          <a:lstStyle/>
          <a:p>
            <a:r>
              <a:rPr lang="en-CA" sz="1600" dirty="0"/>
              <a:t>Cohen et al, 2007 : </a:t>
            </a:r>
            <a:r>
              <a:rPr lang="en-CA" sz="1600" dirty="0" err="1"/>
              <a:t>dimer</a:t>
            </a:r>
            <a:r>
              <a:rPr lang="en-CA" sz="1600" dirty="0"/>
              <a:t> of </a:t>
            </a:r>
            <a:r>
              <a:rPr lang="en-CA" sz="1600" dirty="0" err="1"/>
              <a:t>hTERT</a:t>
            </a:r>
            <a:r>
              <a:rPr lang="en-CA" sz="1600" dirty="0"/>
              <a:t>, </a:t>
            </a:r>
            <a:r>
              <a:rPr lang="en-CA" sz="1600" dirty="0" err="1"/>
              <a:t>dyskerin</a:t>
            </a:r>
            <a:r>
              <a:rPr lang="en-CA" sz="1600" dirty="0"/>
              <a:t> and </a:t>
            </a:r>
            <a:r>
              <a:rPr lang="en-CA" sz="1600" dirty="0" err="1"/>
              <a:t>hTR</a:t>
            </a:r>
            <a:r>
              <a:rPr lang="en-CA" sz="1600" dirty="0"/>
              <a:t> (total of 1300kDa</a:t>
            </a:r>
            <a:r>
              <a:rPr lang="en-CA" sz="1600" dirty="0" smtClean="0"/>
              <a:t>); Complex in the range of 500-1000 </a:t>
            </a:r>
            <a:r>
              <a:rPr lang="en-CA" sz="1600" dirty="0" err="1" smtClean="0"/>
              <a:t>kDa</a:t>
            </a:r>
            <a:r>
              <a:rPr lang="en-CA" sz="1600" dirty="0" smtClean="0"/>
              <a:t> (</a:t>
            </a:r>
            <a:r>
              <a:rPr lang="en-CA" sz="1600" dirty="0" err="1" smtClean="0"/>
              <a:t>Schapp</a:t>
            </a:r>
            <a:r>
              <a:rPr lang="en-CA" sz="1600" dirty="0" smtClean="0"/>
              <a:t> et al., 1998)</a:t>
            </a:r>
            <a:endParaRPr lang="en-CA" sz="1600" dirty="0"/>
          </a:p>
        </p:txBody>
      </p:sp>
      <p:sp>
        <p:nvSpPr>
          <p:cNvPr id="7" name="Rectangle 6"/>
          <p:cNvSpPr/>
          <p:nvPr/>
        </p:nvSpPr>
        <p:spPr>
          <a:xfrm>
            <a:off x="2357422" y="3000372"/>
            <a:ext cx="642942" cy="42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a:defRPr/>
            </a:pPr>
            <a:r>
              <a:rPr lang="en-CA" b="1" dirty="0">
                <a:solidFill>
                  <a:schemeClr val="tx1"/>
                </a:solidFill>
              </a:rPr>
              <a:t>?</a:t>
            </a:r>
            <a:r>
              <a:rPr lang="en-CA" b="1" dirty="0">
                <a:ln>
                  <a:solidFill>
                    <a:schemeClr val="tx1"/>
                  </a:solidFill>
                </a:ln>
                <a:solidFill>
                  <a:schemeClr val="tx1"/>
                </a:solidFill>
              </a:rPr>
              <a:t>?</a:t>
            </a:r>
          </a:p>
        </p:txBody>
      </p:sp>
      <p:grpSp>
        <p:nvGrpSpPr>
          <p:cNvPr id="8" name="Group 15"/>
          <p:cNvGrpSpPr>
            <a:grpSpLocks/>
          </p:cNvGrpSpPr>
          <p:nvPr/>
        </p:nvGrpSpPr>
        <p:grpSpPr bwMode="auto">
          <a:xfrm>
            <a:off x="4500563" y="2000250"/>
            <a:ext cx="1231900" cy="571500"/>
            <a:chOff x="928662" y="1571612"/>
            <a:chExt cx="1231292" cy="571504"/>
          </a:xfrm>
        </p:grpSpPr>
        <p:sp>
          <p:nvSpPr>
            <p:cNvPr id="9" name="Oval 8"/>
            <p:cNvSpPr/>
            <p:nvPr/>
          </p:nvSpPr>
          <p:spPr>
            <a:xfrm>
              <a:off x="1428728" y="1571612"/>
              <a:ext cx="500066" cy="214314"/>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CA"/>
            </a:p>
          </p:txBody>
        </p:sp>
        <p:sp>
          <p:nvSpPr>
            <p:cNvPr id="10" name="Oval 9"/>
            <p:cNvSpPr/>
            <p:nvPr/>
          </p:nvSpPr>
          <p:spPr>
            <a:xfrm>
              <a:off x="1581128" y="1643050"/>
              <a:ext cx="500066" cy="214314"/>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CA"/>
            </a:p>
          </p:txBody>
        </p:sp>
        <p:sp>
          <p:nvSpPr>
            <p:cNvPr id="11" name="Oval 10"/>
            <p:cNvSpPr/>
            <p:nvPr/>
          </p:nvSpPr>
          <p:spPr>
            <a:xfrm>
              <a:off x="1659888" y="1755432"/>
              <a:ext cx="500066" cy="214314"/>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CA"/>
            </a:p>
          </p:txBody>
        </p:sp>
        <p:sp>
          <p:nvSpPr>
            <p:cNvPr id="12" name="Oval 11"/>
            <p:cNvSpPr/>
            <p:nvPr/>
          </p:nvSpPr>
          <p:spPr>
            <a:xfrm>
              <a:off x="1585252" y="1874210"/>
              <a:ext cx="500066" cy="214314"/>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CA"/>
            </a:p>
          </p:txBody>
        </p:sp>
        <p:sp>
          <p:nvSpPr>
            <p:cNvPr id="13" name="Oval 12"/>
            <p:cNvSpPr/>
            <p:nvPr/>
          </p:nvSpPr>
          <p:spPr>
            <a:xfrm>
              <a:off x="1285852" y="1928802"/>
              <a:ext cx="500066" cy="214314"/>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CA"/>
            </a:p>
          </p:txBody>
        </p:sp>
        <p:sp>
          <p:nvSpPr>
            <p:cNvPr id="14" name="Oval 13"/>
            <p:cNvSpPr/>
            <p:nvPr/>
          </p:nvSpPr>
          <p:spPr>
            <a:xfrm>
              <a:off x="1000100" y="1857364"/>
              <a:ext cx="500066" cy="214314"/>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CA"/>
            </a:p>
          </p:txBody>
        </p:sp>
        <p:sp>
          <p:nvSpPr>
            <p:cNvPr id="15" name="Oval 14"/>
            <p:cNvSpPr/>
            <p:nvPr/>
          </p:nvSpPr>
          <p:spPr>
            <a:xfrm>
              <a:off x="928662" y="1714488"/>
              <a:ext cx="500066" cy="214314"/>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CA"/>
            </a:p>
          </p:txBody>
        </p:sp>
        <p:sp>
          <p:nvSpPr>
            <p:cNvPr id="16" name="Oval 15"/>
            <p:cNvSpPr/>
            <p:nvPr/>
          </p:nvSpPr>
          <p:spPr>
            <a:xfrm>
              <a:off x="1071538" y="1571612"/>
              <a:ext cx="500066" cy="214314"/>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CA"/>
            </a:p>
          </p:txBody>
        </p:sp>
      </p:grpSp>
      <p:sp>
        <p:nvSpPr>
          <p:cNvPr id="17" name="TextBox 16"/>
          <p:cNvSpPr txBox="1">
            <a:spLocks noChangeArrowheads="1"/>
          </p:cNvSpPr>
          <p:nvPr/>
        </p:nvSpPr>
        <p:spPr bwMode="auto">
          <a:xfrm>
            <a:off x="4357688" y="1630363"/>
            <a:ext cx="1785937" cy="369887"/>
          </a:xfrm>
          <a:prstGeom prst="rect">
            <a:avLst/>
          </a:prstGeom>
          <a:noFill/>
          <a:ln w="9525">
            <a:noFill/>
            <a:miter lim="800000"/>
            <a:headEnd/>
            <a:tailEnd/>
          </a:ln>
        </p:spPr>
        <p:txBody>
          <a:bodyPr>
            <a:spAutoFit/>
          </a:bodyPr>
          <a:lstStyle/>
          <a:p>
            <a:r>
              <a:rPr lang="en-CA"/>
              <a:t>Reptin/Pontin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a:stretch>
            <a:fillRect/>
          </a:stretch>
        </p:blipFill>
        <p:spPr bwMode="auto">
          <a:xfrm>
            <a:off x="1624013" y="600075"/>
            <a:ext cx="5895975" cy="5657850"/>
          </a:xfrm>
          <a:prstGeom prst="rect">
            <a:avLst/>
          </a:prstGeom>
          <a:noFill/>
          <a:ln w="9525">
            <a:noFill/>
            <a:miter lim="800000"/>
            <a:headEnd/>
            <a:tailEnd/>
          </a:ln>
        </p:spPr>
      </p:pic>
      <p:sp>
        <p:nvSpPr>
          <p:cNvPr id="3" name="Rectangle 8"/>
          <p:cNvSpPr>
            <a:spLocks noChangeArrowheads="1"/>
          </p:cNvSpPr>
          <p:nvPr/>
        </p:nvSpPr>
        <p:spPr bwMode="auto">
          <a:xfrm>
            <a:off x="261085" y="6447588"/>
            <a:ext cx="6244210" cy="276999"/>
          </a:xfrm>
          <a:prstGeom prst="rect">
            <a:avLst/>
          </a:prstGeom>
          <a:noFill/>
          <a:ln w="9525">
            <a:noFill/>
            <a:miter lim="800000"/>
            <a:headEnd/>
            <a:tailEnd/>
          </a:ln>
        </p:spPr>
        <p:txBody>
          <a:bodyPr wrap="none">
            <a:spAutoFit/>
          </a:bodyPr>
          <a:lstStyle/>
          <a:p>
            <a:r>
              <a:rPr lang="en-CA" sz="1200" dirty="0" err="1" smtClean="0"/>
              <a:t>Cifuentes</a:t>
            </a:r>
            <a:r>
              <a:rPr lang="en-CA" sz="1200" dirty="0" smtClean="0"/>
              <a:t>-Rojas, C. and Shippen, D.E. 2012. Telomerase regulation. Mutation Research 730, 20-27.</a:t>
            </a:r>
            <a:endParaRPr lang="en-US" sz="1200" dirty="0"/>
          </a:p>
        </p:txBody>
      </p:sp>
      <p:sp>
        <p:nvSpPr>
          <p:cNvPr id="4" name="Text Box 6"/>
          <p:cNvSpPr txBox="1">
            <a:spLocks noChangeArrowheads="1"/>
          </p:cNvSpPr>
          <p:nvPr/>
        </p:nvSpPr>
        <p:spPr bwMode="auto">
          <a:xfrm>
            <a:off x="2263343" y="215929"/>
            <a:ext cx="4979761" cy="461665"/>
          </a:xfrm>
          <a:prstGeom prst="rect">
            <a:avLst/>
          </a:prstGeom>
          <a:noFill/>
          <a:ln w="9525">
            <a:noFill/>
            <a:miter lim="800000"/>
            <a:headEnd/>
            <a:tailEnd/>
          </a:ln>
        </p:spPr>
        <p:txBody>
          <a:bodyPr wrap="none">
            <a:spAutoFit/>
          </a:bodyPr>
          <a:lstStyle/>
          <a:p>
            <a:pPr algn="ctr"/>
            <a:r>
              <a:rPr lang="en-US" sz="2400" dirty="0" smtClean="0">
                <a:solidFill>
                  <a:schemeClr val="accent1"/>
                </a:solidFill>
              </a:rPr>
              <a:t>Post-Translational Regulation of TERT</a:t>
            </a:r>
            <a:endParaRPr lang="en-US" sz="2400" dirty="0">
              <a:solidFill>
                <a:schemeClr val="accent1"/>
              </a:solidFill>
            </a:endParaRPr>
          </a:p>
        </p:txBody>
      </p:sp>
      <p:sp>
        <p:nvSpPr>
          <p:cNvPr id="5" name="Rectangle 4"/>
          <p:cNvSpPr/>
          <p:nvPr/>
        </p:nvSpPr>
        <p:spPr>
          <a:xfrm>
            <a:off x="5551714" y="5318650"/>
            <a:ext cx="3592286" cy="461665"/>
          </a:xfrm>
          <a:prstGeom prst="rect">
            <a:avLst/>
          </a:prstGeom>
        </p:spPr>
        <p:txBody>
          <a:bodyPr wrap="square">
            <a:spAutoFit/>
          </a:bodyPr>
          <a:lstStyle/>
          <a:p>
            <a:r>
              <a:rPr lang="en-CA" sz="1200" b="1" dirty="0" smtClean="0"/>
              <a:t>CHIP (C </a:t>
            </a:r>
            <a:r>
              <a:rPr lang="en-CA" sz="1200" b="1" dirty="0" smtClean="0"/>
              <a:t>terminus of </a:t>
            </a:r>
            <a:r>
              <a:rPr lang="en-CA" sz="1200" b="1" dirty="0" smtClean="0"/>
              <a:t>Hsc70-interacting </a:t>
            </a:r>
            <a:r>
              <a:rPr lang="en-CA" sz="1200" b="1" dirty="0" smtClean="0"/>
              <a:t>protein), </a:t>
            </a:r>
            <a:endParaRPr lang="en-CA" sz="1200" b="1" dirty="0" smtClean="0"/>
          </a:p>
          <a:p>
            <a:r>
              <a:rPr lang="en-CA" sz="1200" b="1" dirty="0" smtClean="0"/>
              <a:t>a </a:t>
            </a:r>
            <a:r>
              <a:rPr lang="en-CA" sz="1200" b="1" dirty="0" smtClean="0"/>
              <a:t>co-chaperone with E3 </a:t>
            </a:r>
            <a:r>
              <a:rPr lang="en-CA" sz="1200" b="1" dirty="0" err="1" smtClean="0"/>
              <a:t>ubiquitin</a:t>
            </a:r>
            <a:r>
              <a:rPr lang="en-CA" sz="1200" b="1" dirty="0" smtClean="0"/>
              <a:t> </a:t>
            </a:r>
            <a:r>
              <a:rPr lang="en-CA" sz="1200" b="1" dirty="0" err="1" smtClean="0"/>
              <a:t>ligase</a:t>
            </a:r>
            <a:endParaRPr lang="en-CA" sz="12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684746"/>
            <a:ext cx="4357688" cy="790575"/>
            <a:chOff x="0" y="1500188"/>
            <a:chExt cx="4357688" cy="790575"/>
          </a:xfrm>
        </p:grpSpPr>
        <p:pic>
          <p:nvPicPr>
            <p:cNvPr id="2" name="Picture 3"/>
            <p:cNvPicPr>
              <a:picLocks noChangeAspect="1" noChangeArrowheads="1"/>
            </p:cNvPicPr>
            <p:nvPr/>
          </p:nvPicPr>
          <p:blipFill>
            <a:blip r:embed="rId2" cstate="print"/>
            <a:srcRect/>
            <a:stretch>
              <a:fillRect/>
            </a:stretch>
          </p:blipFill>
          <p:spPr bwMode="auto">
            <a:xfrm>
              <a:off x="0" y="1500188"/>
              <a:ext cx="3838575" cy="790575"/>
            </a:xfrm>
            <a:prstGeom prst="rect">
              <a:avLst/>
            </a:prstGeom>
            <a:noFill/>
            <a:ln w="9525">
              <a:noFill/>
              <a:miter lim="800000"/>
              <a:headEnd/>
              <a:tailEnd/>
            </a:ln>
          </p:spPr>
        </p:pic>
        <p:sp>
          <p:nvSpPr>
            <p:cNvPr id="3" name="Rectangle 2"/>
            <p:cNvSpPr/>
            <p:nvPr/>
          </p:nvSpPr>
          <p:spPr>
            <a:xfrm>
              <a:off x="3643313" y="1714500"/>
              <a:ext cx="714375" cy="2857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CA" dirty="0">
                  <a:solidFill>
                    <a:schemeClr val="tx1"/>
                  </a:solidFill>
                </a:rPr>
                <a:t>TERT</a:t>
              </a:r>
            </a:p>
          </p:txBody>
        </p:sp>
      </p:grpSp>
      <p:grpSp>
        <p:nvGrpSpPr>
          <p:cNvPr id="5" name="Group 4"/>
          <p:cNvGrpSpPr/>
          <p:nvPr/>
        </p:nvGrpSpPr>
        <p:grpSpPr>
          <a:xfrm>
            <a:off x="4637915" y="1000124"/>
            <a:ext cx="3770335" cy="5143520"/>
            <a:chOff x="1643042" y="1000124"/>
            <a:chExt cx="3770335" cy="5143520"/>
          </a:xfrm>
        </p:grpSpPr>
        <p:sp>
          <p:nvSpPr>
            <p:cNvPr id="6" name="Text Box 3"/>
            <p:cNvSpPr txBox="1">
              <a:spLocks noChangeArrowheads="1"/>
            </p:cNvSpPr>
            <p:nvPr/>
          </p:nvSpPr>
          <p:spPr bwMode="auto">
            <a:xfrm rot="16200000">
              <a:off x="3046408" y="525455"/>
              <a:ext cx="1892300" cy="2841638"/>
            </a:xfrm>
            <a:prstGeom prst="rect">
              <a:avLst/>
            </a:prstGeom>
            <a:noFill/>
            <a:ln w="9525" algn="in">
              <a:noFill/>
              <a:miter lim="800000"/>
              <a:headEnd/>
              <a:tailEnd/>
            </a:ln>
          </p:spPr>
          <p:txBody>
            <a:bodyPr lIns="36576" tIns="36576" rIns="36576" bIns="36576"/>
            <a:lstStyle/>
            <a:p>
              <a:r>
                <a:rPr lang="en-CA" sz="1400" b="1" dirty="0" smtClean="0">
                  <a:solidFill>
                    <a:srgbClr val="000000"/>
                  </a:solidFill>
                  <a:latin typeface="Times New Roman" pitchFamily="18" charset="0"/>
                </a:rPr>
                <a:t>Flag- </a:t>
              </a:r>
              <a:r>
                <a:rPr lang="en-CA" sz="1400" b="1" dirty="0" err="1" smtClean="0">
                  <a:solidFill>
                    <a:srgbClr val="000000"/>
                  </a:solidFill>
                  <a:latin typeface="Times New Roman" pitchFamily="18" charset="0"/>
                </a:rPr>
                <a:t>hTERT</a:t>
              </a:r>
              <a:r>
                <a:rPr lang="en-CA" sz="1400" b="1" dirty="0" smtClean="0">
                  <a:solidFill>
                    <a:srgbClr val="000000"/>
                  </a:solidFill>
                  <a:latin typeface="Times New Roman" pitchFamily="18" charset="0"/>
                </a:rPr>
                <a:t>  </a:t>
              </a:r>
            </a:p>
            <a:p>
              <a:endParaRPr lang="en-CA" sz="1400" b="1" dirty="0">
                <a:solidFill>
                  <a:srgbClr val="000000"/>
                </a:solidFill>
                <a:latin typeface="Times New Roman" pitchFamily="18" charset="0"/>
              </a:endParaRPr>
            </a:p>
            <a:p>
              <a:r>
                <a:rPr lang="en-CA" sz="1400" b="1" dirty="0" smtClean="0">
                  <a:solidFill>
                    <a:srgbClr val="000000"/>
                  </a:solidFill>
                  <a:latin typeface="Times New Roman" pitchFamily="18" charset="0"/>
                </a:rPr>
                <a:t>AC-TAP-</a:t>
              </a:r>
              <a:r>
                <a:rPr lang="en-CA" sz="1400" b="1" dirty="0" err="1" smtClean="0">
                  <a:solidFill>
                    <a:srgbClr val="000000"/>
                  </a:solidFill>
                  <a:latin typeface="Times New Roman" pitchFamily="18" charset="0"/>
                </a:rPr>
                <a:t>hTERT</a:t>
              </a:r>
              <a:r>
                <a:rPr lang="en-CA" sz="1400" b="1" dirty="0" smtClean="0">
                  <a:solidFill>
                    <a:srgbClr val="000000"/>
                  </a:solidFill>
                  <a:latin typeface="Times New Roman" pitchFamily="18" charset="0"/>
                </a:rPr>
                <a:t>  </a:t>
              </a:r>
              <a:endParaRPr lang="en-CA" sz="1400" b="1" dirty="0">
                <a:solidFill>
                  <a:srgbClr val="000000"/>
                </a:solidFill>
                <a:latin typeface="Times New Roman" pitchFamily="18" charset="0"/>
              </a:endParaRPr>
            </a:p>
            <a:p>
              <a:endParaRPr lang="en-CA" sz="1400" b="1" dirty="0">
                <a:solidFill>
                  <a:srgbClr val="000000"/>
                </a:solidFill>
                <a:latin typeface="Times New Roman" pitchFamily="18" charset="0"/>
              </a:endParaRPr>
            </a:p>
            <a:p>
              <a:r>
                <a:rPr lang="en-CA" sz="1400" b="1" dirty="0" smtClean="0">
                  <a:solidFill>
                    <a:srgbClr val="000000"/>
                  </a:solidFill>
                  <a:latin typeface="Times New Roman" pitchFamily="18" charset="0"/>
                </a:rPr>
                <a:t> RRL</a:t>
              </a:r>
              <a:endParaRPr lang="en-US" dirty="0"/>
            </a:p>
          </p:txBody>
        </p:sp>
        <p:sp>
          <p:nvSpPr>
            <p:cNvPr id="7" name="Text Box 4"/>
            <p:cNvSpPr txBox="1">
              <a:spLocks noChangeArrowheads="1"/>
            </p:cNvSpPr>
            <p:nvPr/>
          </p:nvSpPr>
          <p:spPr bwMode="auto">
            <a:xfrm rot="-5400000">
              <a:off x="3829446" y="1565071"/>
              <a:ext cx="1714500" cy="828675"/>
            </a:xfrm>
            <a:prstGeom prst="rect">
              <a:avLst/>
            </a:prstGeom>
            <a:noFill/>
            <a:ln w="9525" algn="in">
              <a:noFill/>
              <a:miter lim="800000"/>
              <a:headEnd/>
              <a:tailEnd/>
            </a:ln>
          </p:spPr>
          <p:txBody>
            <a:bodyPr lIns="36576" tIns="36576" rIns="36576" bIns="36576"/>
            <a:lstStyle/>
            <a:p>
              <a:r>
                <a:rPr lang="en-CA" sz="1600" b="1" dirty="0" smtClean="0">
                  <a:solidFill>
                    <a:srgbClr val="000000"/>
                  </a:solidFill>
                  <a:latin typeface="Times New Roman" pitchFamily="18" charset="0"/>
                </a:rPr>
                <a:t> </a:t>
              </a:r>
              <a:endParaRPr lang="en-CA" sz="1600" b="1" dirty="0">
                <a:solidFill>
                  <a:srgbClr val="000000"/>
                </a:solidFill>
                <a:latin typeface="Times New Roman" pitchFamily="18" charset="0"/>
              </a:endParaRPr>
            </a:p>
            <a:p>
              <a:r>
                <a:rPr lang="en-CA" sz="1600" b="1" dirty="0">
                  <a:solidFill>
                    <a:srgbClr val="000000"/>
                  </a:solidFill>
                  <a:latin typeface="Times New Roman" pitchFamily="18" charset="0"/>
                </a:rPr>
                <a:t>-</a:t>
              </a:r>
              <a:endParaRPr lang="en-US" dirty="0"/>
            </a:p>
          </p:txBody>
        </p:sp>
        <p:sp>
          <p:nvSpPr>
            <p:cNvPr id="8" name="Text Box 5"/>
            <p:cNvSpPr txBox="1">
              <a:spLocks noChangeArrowheads="1"/>
            </p:cNvSpPr>
            <p:nvPr/>
          </p:nvSpPr>
          <p:spPr bwMode="auto">
            <a:xfrm>
              <a:off x="1643042" y="5358089"/>
              <a:ext cx="649287" cy="144462"/>
            </a:xfrm>
            <a:prstGeom prst="rect">
              <a:avLst/>
            </a:prstGeom>
            <a:noFill/>
            <a:ln w="9525" algn="in">
              <a:noFill/>
              <a:miter lim="800000"/>
              <a:headEnd/>
              <a:tailEnd/>
            </a:ln>
          </p:spPr>
          <p:txBody>
            <a:bodyPr lIns="36576" tIns="36576" rIns="36576" bIns="36576"/>
            <a:lstStyle/>
            <a:p>
              <a:r>
                <a:rPr lang="en-CA" sz="1000" dirty="0" smtClean="0">
                  <a:solidFill>
                    <a:srgbClr val="000000"/>
                  </a:solidFill>
                  <a:latin typeface="Times New Roman" pitchFamily="18" charset="0"/>
                </a:rPr>
                <a:t>148 </a:t>
              </a:r>
              <a:r>
                <a:rPr lang="en-CA" sz="1000" dirty="0" err="1">
                  <a:solidFill>
                    <a:srgbClr val="000000"/>
                  </a:solidFill>
                  <a:latin typeface="Times New Roman" pitchFamily="18" charset="0"/>
                </a:rPr>
                <a:t>kDa</a:t>
              </a:r>
              <a:endParaRPr lang="en-US" dirty="0"/>
            </a:p>
          </p:txBody>
        </p:sp>
        <p:sp>
          <p:nvSpPr>
            <p:cNvPr id="9" name="AutoShape 8"/>
            <p:cNvSpPr>
              <a:spLocks noChangeArrowheads="1"/>
            </p:cNvSpPr>
            <p:nvPr/>
          </p:nvSpPr>
          <p:spPr bwMode="auto">
            <a:xfrm>
              <a:off x="1857356" y="5500965"/>
              <a:ext cx="473075" cy="161925"/>
            </a:xfrm>
            <a:prstGeom prst="rightArrow">
              <a:avLst>
                <a:gd name="adj1" fmla="val 50000"/>
                <a:gd name="adj2" fmla="val 73039"/>
              </a:avLst>
            </a:prstGeom>
            <a:gradFill rotWithShape="1">
              <a:gsLst>
                <a:gs pos="0">
                  <a:srgbClr val="000000"/>
                </a:gs>
                <a:gs pos="50000">
                  <a:srgbClr val="FFFFFF"/>
                </a:gs>
                <a:gs pos="100000">
                  <a:srgbClr val="000000"/>
                </a:gs>
              </a:gsLst>
              <a:lin ang="5400000" scaled="1"/>
            </a:gradFill>
            <a:ln w="9525" algn="in">
              <a:solidFill>
                <a:srgbClr val="000000"/>
              </a:solidFill>
              <a:miter lim="800000"/>
              <a:headEnd/>
              <a:tailEnd/>
            </a:ln>
          </p:spPr>
          <p:txBody>
            <a:bodyPr lIns="36576" tIns="36576" rIns="36576" bIns="36576"/>
            <a:lstStyle/>
            <a:p>
              <a:endParaRPr lang="en-CA">
                <a:latin typeface="Calibri" pitchFamily="34" charset="0"/>
              </a:endParaRPr>
            </a:p>
          </p:txBody>
        </p:sp>
        <p:pic>
          <p:nvPicPr>
            <p:cNvPr id="10" name="Picture 9" descr="htert_mtert trap2.tif"/>
            <p:cNvPicPr>
              <a:picLocks noChangeAspect="1"/>
            </p:cNvPicPr>
            <p:nvPr/>
          </p:nvPicPr>
          <p:blipFill>
            <a:blip r:embed="rId3" cstate="print"/>
            <a:srcRect t="22180" r="77741" b="9155"/>
            <a:stretch>
              <a:fillRect/>
            </a:stretch>
          </p:blipFill>
          <p:spPr>
            <a:xfrm>
              <a:off x="2428860" y="2928934"/>
              <a:ext cx="938183" cy="2143140"/>
            </a:xfrm>
            <a:prstGeom prst="rect">
              <a:avLst/>
            </a:prstGeom>
          </p:spPr>
        </p:pic>
        <p:pic>
          <p:nvPicPr>
            <p:cNvPr id="11" name="Picture 10" descr="RRL1.tif"/>
            <p:cNvPicPr>
              <a:picLocks noChangeAspect="1"/>
            </p:cNvPicPr>
            <p:nvPr/>
          </p:nvPicPr>
          <p:blipFill>
            <a:blip r:embed="rId4" cstate="print"/>
            <a:srcRect l="12533" t="28519" r="64239" b="50740"/>
            <a:stretch>
              <a:fillRect/>
            </a:stretch>
          </p:blipFill>
          <p:spPr>
            <a:xfrm>
              <a:off x="2428860" y="5357826"/>
              <a:ext cx="926736" cy="785818"/>
            </a:xfrm>
            <a:prstGeom prst="rect">
              <a:avLst/>
            </a:prstGeom>
          </p:spPr>
        </p:pic>
        <p:pic>
          <p:nvPicPr>
            <p:cNvPr id="12" name="Picture 11" descr="RRL1.tif"/>
            <p:cNvPicPr>
              <a:picLocks noChangeAspect="1"/>
            </p:cNvPicPr>
            <p:nvPr/>
          </p:nvPicPr>
          <p:blipFill>
            <a:blip r:embed="rId4" cstate="print"/>
            <a:srcRect l="77988" t="28519" r="10237" b="50740"/>
            <a:stretch>
              <a:fillRect/>
            </a:stretch>
          </p:blipFill>
          <p:spPr>
            <a:xfrm>
              <a:off x="3355596" y="5350835"/>
              <a:ext cx="469784" cy="785818"/>
            </a:xfrm>
            <a:prstGeom prst="rect">
              <a:avLst/>
            </a:prstGeom>
          </p:spPr>
        </p:pic>
        <p:pic>
          <p:nvPicPr>
            <p:cNvPr id="13" name="Picture 12" descr="htert_mtert trap2.tif"/>
            <p:cNvPicPr>
              <a:picLocks noChangeAspect="1"/>
            </p:cNvPicPr>
            <p:nvPr/>
          </p:nvPicPr>
          <p:blipFill>
            <a:blip r:embed="rId3" cstate="print"/>
            <a:srcRect l="63188" t="22180" b="9155"/>
            <a:stretch>
              <a:fillRect/>
            </a:stretch>
          </p:blipFill>
          <p:spPr>
            <a:xfrm>
              <a:off x="3363985" y="2920545"/>
              <a:ext cx="1551585" cy="2143140"/>
            </a:xfrm>
            <a:prstGeom prst="rect">
              <a:avLst/>
            </a:prstGeom>
          </p:spPr>
        </p:pic>
        <p:sp>
          <p:nvSpPr>
            <p:cNvPr id="14" name="Rectangle 13"/>
            <p:cNvSpPr/>
            <p:nvPr/>
          </p:nvSpPr>
          <p:spPr>
            <a:xfrm rot="16200000">
              <a:off x="3440581" y="1974818"/>
              <a:ext cx="1491049" cy="307777"/>
            </a:xfrm>
            <a:prstGeom prst="rect">
              <a:avLst/>
            </a:prstGeom>
          </p:spPr>
          <p:txBody>
            <a:bodyPr wrap="none">
              <a:spAutoFit/>
            </a:bodyPr>
            <a:lstStyle/>
            <a:p>
              <a:r>
                <a:rPr lang="en-CA" sz="1400" b="1" dirty="0" smtClean="0">
                  <a:solidFill>
                    <a:srgbClr val="000000"/>
                  </a:solidFill>
                  <a:latin typeface="Times New Roman" pitchFamily="18" charset="0"/>
                </a:rPr>
                <a:t>+ cellular extract</a:t>
              </a:r>
              <a:endParaRPr lang="en-US" sz="1400" b="1" dirty="0"/>
            </a:p>
          </p:txBody>
        </p:sp>
      </p:grpSp>
      <p:sp>
        <p:nvSpPr>
          <p:cNvPr id="15" name="Title 1"/>
          <p:cNvSpPr txBox="1">
            <a:spLocks/>
          </p:cNvSpPr>
          <p:nvPr/>
        </p:nvSpPr>
        <p:spPr>
          <a:xfrm>
            <a:off x="562061" y="274638"/>
            <a:ext cx="8581939"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sz="2800" dirty="0" smtClean="0">
                <a:solidFill>
                  <a:schemeClr val="accent1"/>
                </a:solidFill>
                <a:latin typeface="+mj-lt"/>
                <a:ea typeface="+mj-ea"/>
                <a:cs typeface="+mj-cs"/>
              </a:rPr>
              <a:t>TAP-tagged </a:t>
            </a:r>
            <a:r>
              <a:rPr lang="en-CA" sz="2800" dirty="0" err="1" smtClean="0">
                <a:solidFill>
                  <a:schemeClr val="accent1"/>
                </a:solidFill>
                <a:latin typeface="+mj-lt"/>
                <a:ea typeface="+mj-ea"/>
                <a:cs typeface="+mj-cs"/>
              </a:rPr>
              <a:t>hTERT</a:t>
            </a:r>
            <a:r>
              <a:rPr lang="en-CA" sz="2800" dirty="0" smtClean="0">
                <a:solidFill>
                  <a:schemeClr val="accent1"/>
                </a:solidFill>
                <a:latin typeface="+mj-lt"/>
                <a:ea typeface="+mj-ea"/>
                <a:cs typeface="+mj-cs"/>
              </a:rPr>
              <a:t> reconstitutes an active enzyme in vitro</a:t>
            </a:r>
            <a:endParaRPr kumimoji="0" lang="en-CA" sz="2800" b="0" i="0" u="none" strike="noStrike" kern="1200" cap="none" spc="0" normalizeH="0" baseline="0" noProof="0" dirty="0" smtClean="0">
              <a:ln>
                <a:noFill/>
              </a:ln>
              <a:solidFill>
                <a:schemeClr val="accent1"/>
              </a:solidFill>
              <a:effectLst/>
              <a:uLnTx/>
              <a:uFillTx/>
              <a:latin typeface="+mj-lt"/>
              <a:ea typeface="+mj-ea"/>
              <a:cs typeface="+mj-cs"/>
            </a:endParaRPr>
          </a:p>
        </p:txBody>
      </p:sp>
      <p:sp>
        <p:nvSpPr>
          <p:cNvPr id="16" name="Title 1"/>
          <p:cNvSpPr txBox="1">
            <a:spLocks/>
          </p:cNvSpPr>
          <p:nvPr/>
        </p:nvSpPr>
        <p:spPr>
          <a:xfrm>
            <a:off x="-109058" y="6156719"/>
            <a:ext cx="8581939"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dirty="0" smtClean="0">
                <a:latin typeface="+mj-lt"/>
                <a:ea typeface="+mj-ea"/>
                <a:cs typeface="+mj-cs"/>
              </a:rPr>
              <a:t>Created stably </a:t>
            </a:r>
            <a:r>
              <a:rPr lang="en-CA" dirty="0" err="1" smtClean="0">
                <a:latin typeface="+mj-lt"/>
                <a:ea typeface="+mj-ea"/>
                <a:cs typeface="+mj-cs"/>
              </a:rPr>
              <a:t>expressingTAP</a:t>
            </a:r>
            <a:r>
              <a:rPr lang="en-CA" dirty="0" smtClean="0">
                <a:latin typeface="+mj-lt"/>
                <a:ea typeface="+mj-ea"/>
                <a:cs typeface="+mj-cs"/>
              </a:rPr>
              <a:t>-tagged </a:t>
            </a:r>
            <a:r>
              <a:rPr lang="en-CA" dirty="0" err="1" smtClean="0">
                <a:latin typeface="+mj-lt"/>
                <a:ea typeface="+mj-ea"/>
                <a:cs typeface="+mj-cs"/>
              </a:rPr>
              <a:t>hTERT</a:t>
            </a:r>
            <a:r>
              <a:rPr lang="en-CA" dirty="0" smtClean="0">
                <a:latin typeface="+mj-lt"/>
                <a:ea typeface="+mj-ea"/>
                <a:cs typeface="+mj-cs"/>
              </a:rPr>
              <a:t> expressing </a:t>
            </a:r>
            <a:r>
              <a:rPr lang="en-CA" dirty="0" err="1" smtClean="0">
                <a:latin typeface="+mj-lt"/>
                <a:ea typeface="+mj-ea"/>
                <a:cs typeface="+mj-cs"/>
              </a:rPr>
              <a:t>Flp</a:t>
            </a:r>
            <a:r>
              <a:rPr lang="en-CA" dirty="0" smtClean="0">
                <a:latin typeface="+mj-lt"/>
                <a:ea typeface="+mj-ea"/>
                <a:cs typeface="+mj-cs"/>
              </a:rPr>
              <a:t>-In 293 cell line</a:t>
            </a:r>
            <a:endParaRPr kumimoji="0" lang="en-CA" b="0" i="0" u="none" strike="noStrike" kern="1200" cap="none" spc="0" normalizeH="0" baseline="0" noProof="0" dirty="0" smtClean="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197768"/>
            <a:ext cx="8763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1"/>
                </a:solidFill>
                <a:effectLst/>
                <a:uLnTx/>
                <a:uFillTx/>
                <a:latin typeface="+mj-lt"/>
                <a:ea typeface="+mj-ea"/>
                <a:cs typeface="+mj-cs"/>
              </a:rPr>
              <a:t>Mass Spectrometry identifies NOP17 as a potential interacting protein</a:t>
            </a:r>
          </a:p>
        </p:txBody>
      </p:sp>
      <p:pic>
        <p:nvPicPr>
          <p:cNvPr id="3" name="Picture 2"/>
          <p:cNvPicPr>
            <a:picLocks noChangeAspect="1" noChangeArrowheads="1"/>
          </p:cNvPicPr>
          <p:nvPr/>
        </p:nvPicPr>
        <p:blipFill>
          <a:blip r:embed="rId2" cstate="print"/>
          <a:srcRect r="4512" b="52792"/>
          <a:stretch>
            <a:fillRect/>
          </a:stretch>
        </p:blipFill>
        <p:spPr bwMode="auto">
          <a:xfrm>
            <a:off x="272022" y="1958159"/>
            <a:ext cx="8675688" cy="4119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0"/>
            <a:ext cx="8763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1"/>
                </a:solidFill>
                <a:effectLst/>
                <a:uLnTx/>
                <a:uFillTx/>
                <a:latin typeface="+mj-lt"/>
                <a:ea typeface="+mj-ea"/>
                <a:cs typeface="+mj-cs"/>
              </a:rPr>
              <a:t>NOP17 :a telomerase interacting protein</a:t>
            </a:r>
          </a:p>
        </p:txBody>
      </p:sp>
      <p:pic>
        <p:nvPicPr>
          <p:cNvPr id="3" name="Picture 6"/>
          <p:cNvPicPr>
            <a:picLocks noChangeAspect="1" noChangeArrowheads="1"/>
          </p:cNvPicPr>
          <p:nvPr/>
        </p:nvPicPr>
        <p:blipFill>
          <a:blip r:embed="rId2" cstate="print"/>
          <a:srcRect l="996" t="7607" r="6257"/>
          <a:stretch>
            <a:fillRect/>
          </a:stretch>
        </p:blipFill>
        <p:spPr bwMode="auto">
          <a:xfrm>
            <a:off x="149187" y="1753299"/>
            <a:ext cx="8743293" cy="4135855"/>
          </a:xfrm>
          <a:prstGeom prst="rect">
            <a:avLst/>
          </a:prstGeom>
          <a:noFill/>
          <a:ln w="9525">
            <a:noFill/>
            <a:miter lim="800000"/>
            <a:headEnd/>
            <a:tailEnd/>
          </a:ln>
        </p:spPr>
      </p:pic>
      <p:sp>
        <p:nvSpPr>
          <p:cNvPr id="4" name="TextBox 3"/>
          <p:cNvSpPr txBox="1"/>
          <p:nvPr/>
        </p:nvSpPr>
        <p:spPr>
          <a:xfrm>
            <a:off x="7164288" y="6021288"/>
            <a:ext cx="1368152" cy="369332"/>
          </a:xfrm>
          <a:prstGeom prst="rect">
            <a:avLst/>
          </a:prstGeom>
          <a:noFill/>
        </p:spPr>
        <p:txBody>
          <a:bodyPr wrap="square" rtlCol="0">
            <a:spAutoFit/>
          </a:bodyPr>
          <a:lstStyle/>
          <a:p>
            <a:r>
              <a:rPr lang="en-US" dirty="0" smtClean="0"/>
              <a:t>IP: FLAG</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0082" y="197768"/>
            <a:ext cx="9093696"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1"/>
                </a:solidFill>
                <a:effectLst/>
                <a:uLnTx/>
                <a:uFillTx/>
                <a:latin typeface="+mj-lt"/>
                <a:ea typeface="+mj-ea"/>
                <a:cs typeface="+mj-cs"/>
              </a:rPr>
              <a:t>Depletion of NOP17 reduces telomerase activity</a:t>
            </a:r>
          </a:p>
        </p:txBody>
      </p:sp>
      <p:pic>
        <p:nvPicPr>
          <p:cNvPr id="189442" name="Picture 2"/>
          <p:cNvPicPr>
            <a:picLocks noChangeAspect="1" noChangeArrowheads="1"/>
          </p:cNvPicPr>
          <p:nvPr/>
        </p:nvPicPr>
        <p:blipFill>
          <a:blip r:embed="rId2" cstate="print"/>
          <a:srcRect/>
          <a:stretch>
            <a:fillRect/>
          </a:stretch>
        </p:blipFill>
        <p:spPr bwMode="auto">
          <a:xfrm>
            <a:off x="395288" y="695325"/>
            <a:ext cx="8353425" cy="5467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2" cstate="print"/>
          <a:srcRect b="6515"/>
          <a:stretch>
            <a:fillRect/>
          </a:stretch>
        </p:blipFill>
        <p:spPr bwMode="auto">
          <a:xfrm>
            <a:off x="446539" y="1334767"/>
            <a:ext cx="8267700" cy="4621416"/>
          </a:xfrm>
          <a:prstGeom prst="rect">
            <a:avLst/>
          </a:prstGeom>
          <a:noFill/>
          <a:ln w="9525">
            <a:noFill/>
            <a:miter lim="800000"/>
            <a:headEnd/>
            <a:tailEnd/>
          </a:ln>
        </p:spPr>
      </p:pic>
      <p:sp>
        <p:nvSpPr>
          <p:cNvPr id="3" name="Title 1"/>
          <p:cNvSpPr txBox="1">
            <a:spLocks/>
          </p:cNvSpPr>
          <p:nvPr/>
        </p:nvSpPr>
        <p:spPr>
          <a:xfrm>
            <a:off x="457200" y="198438"/>
            <a:ext cx="86868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accent1"/>
                </a:solidFill>
                <a:effectLst/>
                <a:uLnTx/>
                <a:uFillTx/>
                <a:latin typeface="+mj-lt"/>
                <a:ea typeface="+mj-ea"/>
                <a:cs typeface="+mj-cs"/>
              </a:rPr>
              <a:t>NOP17 </a:t>
            </a:r>
            <a:r>
              <a:rPr kumimoji="0" lang="en-US" sz="2800" b="0" i="0" u="none" strike="noStrike" kern="1200" cap="none" spc="0" normalizeH="0" baseline="0" noProof="0" dirty="0" err="1" smtClean="0">
                <a:ln>
                  <a:noFill/>
                </a:ln>
                <a:solidFill>
                  <a:schemeClr val="accent1"/>
                </a:solidFill>
                <a:effectLst/>
                <a:uLnTx/>
                <a:uFillTx/>
                <a:latin typeface="+mj-lt"/>
                <a:ea typeface="+mj-ea"/>
                <a:cs typeface="+mj-cs"/>
              </a:rPr>
              <a:t>overexpression</a:t>
            </a:r>
            <a:r>
              <a:rPr kumimoji="0" lang="en-US" sz="2800" b="0" i="0" u="none" strike="noStrike" kern="1200" cap="none" spc="0" normalizeH="0" baseline="0" noProof="0" dirty="0" smtClean="0">
                <a:ln>
                  <a:noFill/>
                </a:ln>
                <a:solidFill>
                  <a:schemeClr val="accent1"/>
                </a:solidFill>
                <a:effectLst/>
                <a:uLnTx/>
                <a:uFillTx/>
                <a:latin typeface="+mj-lt"/>
                <a:ea typeface="+mj-ea"/>
                <a:cs typeface="+mj-cs"/>
              </a:rPr>
              <a:t> prevents the knockdown of telomerase activity</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noChangeAspect="1"/>
          </p:cNvGrpSpPr>
          <p:nvPr/>
        </p:nvGrpSpPr>
        <p:grpSpPr>
          <a:xfrm>
            <a:off x="1741590" y="1297064"/>
            <a:ext cx="5547739" cy="4954905"/>
            <a:chOff x="1238250" y="676275"/>
            <a:chExt cx="6164160" cy="5505450"/>
          </a:xfrm>
        </p:grpSpPr>
        <p:pic>
          <p:nvPicPr>
            <p:cNvPr id="190466" name="Picture 2"/>
            <p:cNvPicPr>
              <a:picLocks noChangeAspect="1" noChangeArrowheads="1"/>
            </p:cNvPicPr>
            <p:nvPr/>
          </p:nvPicPr>
          <p:blipFill>
            <a:blip r:embed="rId2" cstate="print"/>
            <a:srcRect r="59311" b="15579"/>
            <a:stretch>
              <a:fillRect/>
            </a:stretch>
          </p:blipFill>
          <p:spPr bwMode="auto">
            <a:xfrm>
              <a:off x="1238250" y="676275"/>
              <a:ext cx="2712965" cy="4647755"/>
            </a:xfrm>
            <a:prstGeom prst="rect">
              <a:avLst/>
            </a:prstGeom>
            <a:noFill/>
            <a:ln w="9525">
              <a:noFill/>
              <a:miter lim="800000"/>
              <a:headEnd/>
              <a:tailEnd/>
            </a:ln>
          </p:spPr>
        </p:pic>
        <p:pic>
          <p:nvPicPr>
            <p:cNvPr id="190467" name="Picture 3"/>
            <p:cNvPicPr>
              <a:picLocks noChangeAspect="1" noChangeArrowheads="1"/>
            </p:cNvPicPr>
            <p:nvPr/>
          </p:nvPicPr>
          <p:blipFill>
            <a:blip r:embed="rId2" cstate="print"/>
            <a:srcRect l="46855" r="47719" b="15269"/>
            <a:stretch>
              <a:fillRect/>
            </a:stretch>
          </p:blipFill>
          <p:spPr bwMode="auto">
            <a:xfrm>
              <a:off x="3951215" y="676275"/>
              <a:ext cx="361824" cy="4664846"/>
            </a:xfrm>
            <a:prstGeom prst="rect">
              <a:avLst/>
            </a:prstGeom>
            <a:noFill/>
            <a:ln w="9525">
              <a:noFill/>
              <a:miter lim="800000"/>
              <a:headEnd/>
              <a:tailEnd/>
            </a:ln>
          </p:spPr>
        </p:pic>
        <p:pic>
          <p:nvPicPr>
            <p:cNvPr id="190468" name="Picture 4"/>
            <p:cNvPicPr>
              <a:picLocks noChangeAspect="1" noChangeArrowheads="1"/>
            </p:cNvPicPr>
            <p:nvPr/>
          </p:nvPicPr>
          <p:blipFill>
            <a:blip r:embed="rId2" cstate="print"/>
            <a:srcRect l="57675" r="35279" b="15269"/>
            <a:stretch>
              <a:fillRect/>
            </a:stretch>
          </p:blipFill>
          <p:spPr bwMode="auto">
            <a:xfrm>
              <a:off x="4311941" y="676275"/>
              <a:ext cx="469783" cy="4664846"/>
            </a:xfrm>
            <a:prstGeom prst="rect">
              <a:avLst/>
            </a:prstGeom>
            <a:noFill/>
            <a:ln w="9525">
              <a:noFill/>
              <a:miter lim="800000"/>
              <a:headEnd/>
              <a:tailEnd/>
            </a:ln>
          </p:spPr>
        </p:pic>
        <p:pic>
          <p:nvPicPr>
            <p:cNvPr id="190469" name="Picture 5"/>
            <p:cNvPicPr>
              <a:picLocks noChangeAspect="1" noChangeArrowheads="1"/>
            </p:cNvPicPr>
            <p:nvPr/>
          </p:nvPicPr>
          <p:blipFill>
            <a:blip r:embed="rId2" cstate="print"/>
            <a:srcRect l="34737" t="84627" r="49242"/>
            <a:stretch>
              <a:fillRect/>
            </a:stretch>
          </p:blipFill>
          <p:spPr bwMode="auto">
            <a:xfrm>
              <a:off x="3356772" y="5326068"/>
              <a:ext cx="1068225" cy="846327"/>
            </a:xfrm>
            <a:prstGeom prst="rect">
              <a:avLst/>
            </a:prstGeom>
            <a:noFill/>
            <a:ln w="9525">
              <a:noFill/>
              <a:miter lim="800000"/>
              <a:headEnd/>
              <a:tailEnd/>
            </a:ln>
          </p:spPr>
        </p:pic>
        <p:pic>
          <p:nvPicPr>
            <p:cNvPr id="190470" name="Picture 6"/>
            <p:cNvPicPr>
              <a:picLocks noChangeAspect="1" noChangeArrowheads="1"/>
            </p:cNvPicPr>
            <p:nvPr/>
          </p:nvPicPr>
          <p:blipFill>
            <a:blip r:embed="rId2" cstate="print"/>
            <a:srcRect t="84170" r="69098"/>
            <a:stretch>
              <a:fillRect/>
            </a:stretch>
          </p:blipFill>
          <p:spPr bwMode="auto">
            <a:xfrm>
              <a:off x="1238250" y="5310231"/>
              <a:ext cx="2060427" cy="871494"/>
            </a:xfrm>
            <a:prstGeom prst="rect">
              <a:avLst/>
            </a:prstGeom>
            <a:noFill/>
            <a:ln w="9525">
              <a:noFill/>
              <a:miter lim="800000"/>
              <a:headEnd/>
              <a:tailEnd/>
            </a:ln>
          </p:spPr>
        </p:pic>
        <p:pic>
          <p:nvPicPr>
            <p:cNvPr id="190471" name="Picture 7"/>
            <p:cNvPicPr>
              <a:picLocks noChangeAspect="1" noChangeArrowheads="1"/>
            </p:cNvPicPr>
            <p:nvPr/>
          </p:nvPicPr>
          <p:blipFill>
            <a:blip r:embed="rId2" cstate="print"/>
            <a:srcRect l="56794" t="84475" r="26975"/>
            <a:stretch>
              <a:fillRect/>
            </a:stretch>
          </p:blipFill>
          <p:spPr bwMode="auto">
            <a:xfrm>
              <a:off x="4446165" y="5318620"/>
              <a:ext cx="1082179" cy="854716"/>
            </a:xfrm>
            <a:prstGeom prst="rect">
              <a:avLst/>
            </a:prstGeom>
            <a:noFill/>
            <a:ln w="9525">
              <a:noFill/>
              <a:miter lim="800000"/>
              <a:headEnd/>
              <a:tailEnd/>
            </a:ln>
          </p:spPr>
        </p:pic>
        <p:pic>
          <p:nvPicPr>
            <p:cNvPr id="190472" name="Picture 8"/>
            <p:cNvPicPr>
              <a:picLocks noChangeAspect="1" noChangeArrowheads="1"/>
            </p:cNvPicPr>
            <p:nvPr/>
          </p:nvPicPr>
          <p:blipFill>
            <a:blip r:embed="rId2" cstate="print"/>
            <a:srcRect l="72522" t="39524"/>
            <a:stretch>
              <a:fillRect/>
            </a:stretch>
          </p:blipFill>
          <p:spPr bwMode="auto">
            <a:xfrm>
              <a:off x="5570289" y="2852257"/>
              <a:ext cx="1832121" cy="3329468"/>
            </a:xfrm>
            <a:prstGeom prst="rect">
              <a:avLst/>
            </a:prstGeom>
            <a:noFill/>
            <a:ln w="9525">
              <a:noFill/>
              <a:miter lim="800000"/>
              <a:headEnd/>
              <a:tailEnd/>
            </a:ln>
          </p:spPr>
        </p:pic>
      </p:grpSp>
      <p:sp>
        <p:nvSpPr>
          <p:cNvPr id="12" name="Title 1"/>
          <p:cNvSpPr txBox="1">
            <a:spLocks/>
          </p:cNvSpPr>
          <p:nvPr/>
        </p:nvSpPr>
        <p:spPr>
          <a:xfrm>
            <a:off x="457200" y="198438"/>
            <a:ext cx="86868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accent1"/>
                </a:solidFill>
                <a:effectLst/>
                <a:uLnTx/>
                <a:uFillTx/>
                <a:latin typeface="+mj-lt"/>
                <a:ea typeface="+mj-ea"/>
                <a:cs typeface="+mj-cs"/>
              </a:rPr>
              <a:t>NOP17 forms</a:t>
            </a:r>
            <a:r>
              <a:rPr kumimoji="0" lang="en-US" sz="2800" b="0" i="0" u="none" strike="noStrike" kern="1200" cap="none" spc="0" normalizeH="0" noProof="0" dirty="0" smtClean="0">
                <a:ln>
                  <a:noFill/>
                </a:ln>
                <a:solidFill>
                  <a:schemeClr val="accent1"/>
                </a:solidFill>
                <a:effectLst/>
                <a:uLnTx/>
                <a:uFillTx/>
                <a:latin typeface="+mj-lt"/>
                <a:ea typeface="+mj-ea"/>
                <a:cs typeface="+mj-cs"/>
              </a:rPr>
              <a:t> a complex with </a:t>
            </a:r>
            <a:r>
              <a:rPr kumimoji="0" lang="en-US" sz="2800" b="0" i="0" u="none" strike="noStrike" kern="1200" cap="none" spc="0" normalizeH="0" noProof="0" dirty="0" err="1" smtClean="0">
                <a:ln>
                  <a:noFill/>
                </a:ln>
                <a:solidFill>
                  <a:schemeClr val="accent1"/>
                </a:solidFill>
                <a:effectLst/>
                <a:uLnTx/>
                <a:uFillTx/>
                <a:latin typeface="+mj-lt"/>
                <a:ea typeface="+mj-ea"/>
                <a:cs typeface="+mj-cs"/>
              </a:rPr>
              <a:t>pontin</a:t>
            </a:r>
            <a:endParaRPr kumimoji="0" lang="en-US" sz="2800" b="0" i="0" u="none" strike="noStrike" kern="1200" cap="none" spc="0" normalizeH="0" baseline="0" noProof="0" dirty="0" smtClean="0">
              <a:ln>
                <a:noFill/>
              </a:ln>
              <a:solidFill>
                <a:schemeClr val="accent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564270" y="814508"/>
            <a:ext cx="2940368" cy="4788599"/>
          </a:xfrm>
          <a:prstGeom prst="rect">
            <a:avLst/>
          </a:prstGeom>
          <a:noFill/>
          <a:ln w="9525">
            <a:noFill/>
            <a:miter lim="800000"/>
            <a:headEnd/>
            <a:tailEnd/>
          </a:ln>
          <a:effectLst/>
        </p:spPr>
      </p:pic>
      <p:sp>
        <p:nvSpPr>
          <p:cNvPr id="3" name="Title 1"/>
          <p:cNvSpPr txBox="1">
            <a:spLocks/>
          </p:cNvSpPr>
          <p:nvPr/>
        </p:nvSpPr>
        <p:spPr>
          <a:xfrm>
            <a:off x="457200" y="198438"/>
            <a:ext cx="86868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solidFill>
                  <a:schemeClr val="accent1"/>
                </a:solidFill>
                <a:latin typeface="+mj-lt"/>
                <a:ea typeface="+mj-ea"/>
                <a:cs typeface="+mj-cs"/>
              </a:rPr>
              <a:t>Role for Nop17 in telomerase assembly?</a:t>
            </a:r>
            <a:endParaRPr kumimoji="0" lang="en-US" sz="2800" b="0" i="0" u="none" strike="noStrike" kern="1200" cap="none" spc="0" normalizeH="0" baseline="0" noProof="0" dirty="0" smtClean="0">
              <a:ln>
                <a:noFill/>
              </a:ln>
              <a:solidFill>
                <a:schemeClr val="accent1"/>
              </a:solidFill>
              <a:effectLst/>
              <a:uLnTx/>
              <a:uFillTx/>
              <a:latin typeface="+mj-lt"/>
              <a:ea typeface="+mj-ea"/>
              <a:cs typeface="+mj-cs"/>
            </a:endParaRPr>
          </a:p>
        </p:txBody>
      </p:sp>
      <p:pic>
        <p:nvPicPr>
          <p:cNvPr id="228354" name="Picture 2"/>
          <p:cNvPicPr>
            <a:picLocks noChangeAspect="1" noChangeArrowheads="1"/>
          </p:cNvPicPr>
          <p:nvPr/>
        </p:nvPicPr>
        <p:blipFill>
          <a:blip r:embed="rId3" cstate="print"/>
          <a:srcRect l="1109"/>
          <a:stretch>
            <a:fillRect/>
          </a:stretch>
        </p:blipFill>
        <p:spPr bwMode="auto">
          <a:xfrm>
            <a:off x="4077050" y="2429006"/>
            <a:ext cx="4785045" cy="2771775"/>
          </a:xfrm>
          <a:prstGeom prst="rect">
            <a:avLst/>
          </a:prstGeom>
          <a:noFill/>
          <a:ln w="9525">
            <a:noFill/>
            <a:miter lim="800000"/>
            <a:headEnd/>
            <a:tailEnd/>
          </a:ln>
        </p:spPr>
      </p:pic>
      <p:sp>
        <p:nvSpPr>
          <p:cNvPr id="5" name="TextBox 4"/>
          <p:cNvSpPr txBox="1"/>
          <p:nvPr/>
        </p:nvSpPr>
        <p:spPr>
          <a:xfrm>
            <a:off x="3758269" y="3531765"/>
            <a:ext cx="312906" cy="400110"/>
          </a:xfrm>
          <a:prstGeom prst="rect">
            <a:avLst/>
          </a:prstGeom>
          <a:noFill/>
        </p:spPr>
        <p:txBody>
          <a:bodyPr wrap="none" rtlCol="0">
            <a:spAutoFit/>
          </a:bodyPr>
          <a:lstStyle/>
          <a:p>
            <a:r>
              <a:rPr lang="en-US" sz="2000" b="1" dirty="0" smtClean="0"/>
              <a:t>=</a:t>
            </a:r>
            <a:endParaRPr lang="en-US" sz="2000" b="1" dirty="0"/>
          </a:p>
        </p:txBody>
      </p:sp>
      <p:sp>
        <p:nvSpPr>
          <p:cNvPr id="6" name="TextBox 5"/>
          <p:cNvSpPr txBox="1"/>
          <p:nvPr/>
        </p:nvSpPr>
        <p:spPr>
          <a:xfrm>
            <a:off x="4488111" y="1015068"/>
            <a:ext cx="1337226" cy="369332"/>
          </a:xfrm>
          <a:prstGeom prst="rect">
            <a:avLst/>
          </a:prstGeom>
          <a:noFill/>
        </p:spPr>
        <p:txBody>
          <a:bodyPr wrap="none" rtlCol="0">
            <a:spAutoFit/>
          </a:bodyPr>
          <a:lstStyle/>
          <a:p>
            <a:r>
              <a:rPr lang="en-US" dirty="0" smtClean="0"/>
              <a:t>Pih1=Nop17</a:t>
            </a:r>
            <a:endParaRPr lang="en-US" dirty="0"/>
          </a:p>
        </p:txBody>
      </p:sp>
      <p:sp>
        <p:nvSpPr>
          <p:cNvPr id="7" name="TextBox 6"/>
          <p:cNvSpPr txBox="1"/>
          <p:nvPr/>
        </p:nvSpPr>
        <p:spPr>
          <a:xfrm>
            <a:off x="0" y="3080158"/>
            <a:ext cx="2241832" cy="369332"/>
          </a:xfrm>
          <a:prstGeom prst="rect">
            <a:avLst/>
          </a:prstGeom>
          <a:noFill/>
        </p:spPr>
        <p:txBody>
          <a:bodyPr wrap="none" rtlCol="0">
            <a:spAutoFit/>
          </a:bodyPr>
          <a:lstStyle/>
          <a:p>
            <a:r>
              <a:rPr lang="en-US" dirty="0" smtClean="0"/>
              <a:t>Rvb1/2=</a:t>
            </a:r>
            <a:r>
              <a:rPr lang="en-US" dirty="0" err="1" smtClean="0"/>
              <a:t>pontin</a:t>
            </a:r>
            <a:r>
              <a:rPr lang="en-US" dirty="0" smtClean="0"/>
              <a:t>/</a:t>
            </a:r>
            <a:r>
              <a:rPr lang="en-US" dirty="0" err="1" smtClean="0"/>
              <a:t>reptin</a:t>
            </a:r>
            <a:endParaRPr lang="en-US" dirty="0"/>
          </a:p>
        </p:txBody>
      </p:sp>
      <p:cxnSp>
        <p:nvCxnSpPr>
          <p:cNvPr id="9" name="Straight Arrow Connector 8"/>
          <p:cNvCxnSpPr/>
          <p:nvPr/>
        </p:nvCxnSpPr>
        <p:spPr>
          <a:xfrm flipH="1">
            <a:off x="5746459" y="2231472"/>
            <a:ext cx="218113" cy="226502"/>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27739" y="1856764"/>
            <a:ext cx="1454501" cy="369332"/>
          </a:xfrm>
          <a:prstGeom prst="rect">
            <a:avLst/>
          </a:prstGeom>
          <a:noFill/>
        </p:spPr>
        <p:txBody>
          <a:bodyPr wrap="none" rtlCol="0">
            <a:spAutoFit/>
          </a:bodyPr>
          <a:lstStyle/>
          <a:p>
            <a:r>
              <a:rPr lang="en-US" dirty="0" err="1" smtClean="0"/>
              <a:t>pontin</a:t>
            </a:r>
            <a:r>
              <a:rPr lang="en-US" dirty="0" smtClean="0"/>
              <a:t>/</a:t>
            </a:r>
            <a:r>
              <a:rPr lang="en-US" dirty="0" err="1" smtClean="0"/>
              <a:t>reptin</a:t>
            </a:r>
            <a:endParaRPr lang="en-US" dirty="0"/>
          </a:p>
        </p:txBody>
      </p:sp>
      <p:cxnSp>
        <p:nvCxnSpPr>
          <p:cNvPr id="11" name="Straight Arrow Connector 10"/>
          <p:cNvCxnSpPr/>
          <p:nvPr/>
        </p:nvCxnSpPr>
        <p:spPr>
          <a:xfrm flipH="1">
            <a:off x="4472731" y="2853656"/>
            <a:ext cx="218113" cy="226502"/>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289570" y="2453781"/>
            <a:ext cx="765915" cy="369332"/>
          </a:xfrm>
          <a:prstGeom prst="rect">
            <a:avLst/>
          </a:prstGeom>
          <a:noFill/>
        </p:spPr>
        <p:txBody>
          <a:bodyPr wrap="none" rtlCol="0">
            <a:spAutoFit/>
          </a:bodyPr>
          <a:lstStyle/>
          <a:p>
            <a:r>
              <a:rPr lang="en-US" dirty="0" err="1" smtClean="0"/>
              <a:t>hTERT</a:t>
            </a:r>
            <a:endParaRPr lang="en-US" dirty="0"/>
          </a:p>
        </p:txBody>
      </p:sp>
      <p:sp>
        <p:nvSpPr>
          <p:cNvPr id="14" name="Left Brace 13"/>
          <p:cNvSpPr/>
          <p:nvPr/>
        </p:nvSpPr>
        <p:spPr>
          <a:xfrm rot="16200000">
            <a:off x="4597166" y="3808602"/>
            <a:ext cx="276837" cy="713064"/>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4004345" y="4349693"/>
            <a:ext cx="1779654" cy="246221"/>
          </a:xfrm>
          <a:prstGeom prst="rect">
            <a:avLst/>
          </a:prstGeom>
          <a:noFill/>
        </p:spPr>
        <p:txBody>
          <a:bodyPr wrap="none" rtlCol="0">
            <a:spAutoFit/>
          </a:bodyPr>
          <a:lstStyle/>
          <a:p>
            <a:r>
              <a:rPr lang="en-US" sz="1000" b="1" dirty="0" err="1" smtClean="0"/>
              <a:t>Dyskerin</a:t>
            </a:r>
            <a:r>
              <a:rPr lang="en-US" sz="1000" b="1" dirty="0" smtClean="0"/>
              <a:t>/NOP10/NHP2/GAR1</a:t>
            </a:r>
            <a:endParaRPr lang="en-US" sz="1000"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7475" y="198438"/>
            <a:ext cx="86868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solidFill>
                  <a:schemeClr val="accent1"/>
                </a:solidFill>
                <a:latin typeface="+mj-lt"/>
                <a:ea typeface="+mj-ea"/>
                <a:cs typeface="+mj-cs"/>
              </a:rPr>
              <a:t>Conclusions and Perspective</a:t>
            </a:r>
            <a:endParaRPr kumimoji="0" lang="en-US" sz="2800" b="0" i="0" u="none" strike="noStrike" kern="1200" cap="none" spc="0" normalizeH="0" baseline="0" noProof="0" dirty="0" smtClean="0">
              <a:ln>
                <a:noFill/>
              </a:ln>
              <a:solidFill>
                <a:schemeClr val="accent1"/>
              </a:solidFill>
              <a:effectLst/>
              <a:uLnTx/>
              <a:uFillTx/>
              <a:latin typeface="+mj-lt"/>
              <a:ea typeface="+mj-ea"/>
              <a:cs typeface="+mj-cs"/>
            </a:endParaRPr>
          </a:p>
        </p:txBody>
      </p:sp>
      <p:sp>
        <p:nvSpPr>
          <p:cNvPr id="4" name="Content Placeholder 2"/>
          <p:cNvSpPr txBox="1">
            <a:spLocks/>
          </p:cNvSpPr>
          <p:nvPr/>
        </p:nvSpPr>
        <p:spPr>
          <a:xfrm>
            <a:off x="937077" y="1680944"/>
            <a:ext cx="7772400" cy="45720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000" b="0" i="0" u="none" strike="noStrike" kern="1200" cap="none" spc="0" normalizeH="0" baseline="0" noProof="0" dirty="0" smtClean="0">
                <a:ln>
                  <a:noFill/>
                </a:ln>
                <a:solidFill>
                  <a:schemeClr val="tx1"/>
                </a:solidFill>
                <a:effectLst/>
                <a:uLnTx/>
                <a:uFillTx/>
                <a:latin typeface="+mn-lt"/>
                <a:ea typeface="+mn-ea"/>
                <a:cs typeface="+mn-cs"/>
              </a:rPr>
              <a:t>NOP17  is a potential interacting protein of telomerase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000" b="0" i="0" u="none" strike="noStrike" kern="1200" cap="none" spc="0" normalizeH="0" baseline="0" noProof="0" dirty="0" err="1" smtClean="0">
                <a:ln>
                  <a:noFill/>
                </a:ln>
                <a:solidFill>
                  <a:schemeClr val="tx1"/>
                </a:solidFill>
                <a:effectLst/>
                <a:uLnTx/>
                <a:uFillTx/>
                <a:latin typeface="+mn-lt"/>
                <a:ea typeface="+mn-ea"/>
                <a:cs typeface="+mn-cs"/>
              </a:rPr>
              <a:t>Immunoprecipitation</a:t>
            </a:r>
            <a:r>
              <a:rPr kumimoji="0" lang="en-CA" sz="2000" b="0" i="0" u="none" strike="noStrike" kern="1200" cap="none" spc="0" normalizeH="0" baseline="0" noProof="0" dirty="0" smtClean="0">
                <a:ln>
                  <a:noFill/>
                </a:ln>
                <a:solidFill>
                  <a:schemeClr val="tx1"/>
                </a:solidFill>
                <a:effectLst/>
                <a:uLnTx/>
                <a:uFillTx/>
                <a:latin typeface="+mn-lt"/>
                <a:ea typeface="+mn-ea"/>
                <a:cs typeface="+mn-cs"/>
              </a:rPr>
              <a:t> against </a:t>
            </a:r>
            <a:r>
              <a:rPr kumimoji="0" lang="en-CA" sz="2000" b="0" i="0" u="none" strike="noStrike" kern="1200" cap="none" spc="0" normalizeH="0" baseline="0" noProof="0" dirty="0" err="1" smtClean="0">
                <a:ln>
                  <a:noFill/>
                </a:ln>
                <a:solidFill>
                  <a:schemeClr val="tx1"/>
                </a:solidFill>
                <a:effectLst/>
                <a:uLnTx/>
                <a:uFillTx/>
                <a:latin typeface="+mn-lt"/>
                <a:ea typeface="+mn-ea"/>
                <a:cs typeface="+mn-cs"/>
              </a:rPr>
              <a:t>calmodulin</a:t>
            </a:r>
            <a:r>
              <a:rPr kumimoji="0" lang="en-CA" sz="2000" b="0" i="0" u="none" strike="noStrike" kern="1200" cap="none" spc="0" normalizeH="0" baseline="0" noProof="0" dirty="0" smtClean="0">
                <a:ln>
                  <a:noFill/>
                </a:ln>
                <a:solidFill>
                  <a:schemeClr val="tx1"/>
                </a:solidFill>
                <a:effectLst/>
                <a:uLnTx/>
                <a:uFillTx/>
                <a:latin typeface="+mn-lt"/>
                <a:ea typeface="+mn-ea"/>
                <a:cs typeface="+mn-cs"/>
              </a:rPr>
              <a:t> binding peptide tagged </a:t>
            </a:r>
            <a:r>
              <a:rPr kumimoji="0" lang="en-CA" sz="2000" b="0" i="0" u="none" strike="noStrike" kern="1200" cap="none" spc="0" normalizeH="0" baseline="0" noProof="0" dirty="0" err="1" smtClean="0">
                <a:ln>
                  <a:noFill/>
                </a:ln>
                <a:solidFill>
                  <a:schemeClr val="tx1"/>
                </a:solidFill>
                <a:effectLst/>
                <a:uLnTx/>
                <a:uFillTx/>
                <a:latin typeface="+mn-lt"/>
                <a:ea typeface="+mn-ea"/>
                <a:cs typeface="+mn-cs"/>
              </a:rPr>
              <a:t>hTERT</a:t>
            </a:r>
            <a:r>
              <a:rPr kumimoji="0" lang="en-CA" sz="2000" b="0" i="0" u="none" strike="noStrike" kern="1200" cap="none" spc="0" normalizeH="0" baseline="0" noProof="0" dirty="0" smtClean="0">
                <a:ln>
                  <a:noFill/>
                </a:ln>
                <a:solidFill>
                  <a:schemeClr val="tx1"/>
                </a:solidFill>
                <a:effectLst/>
                <a:uLnTx/>
                <a:uFillTx/>
                <a:latin typeface="+mn-lt"/>
                <a:ea typeface="+mn-ea"/>
                <a:cs typeface="+mn-cs"/>
              </a:rPr>
              <a:t> confirms </a:t>
            </a:r>
            <a:r>
              <a:rPr kumimoji="0" lang="en-CA" sz="2000" b="0" i="0" u="none" strike="noStrike" kern="1200" cap="none" spc="0" normalizeH="0" baseline="0" noProof="0" dirty="0" err="1" smtClean="0">
                <a:ln>
                  <a:noFill/>
                </a:ln>
                <a:solidFill>
                  <a:schemeClr val="tx1"/>
                </a:solidFill>
                <a:effectLst/>
                <a:uLnTx/>
                <a:uFillTx/>
                <a:latin typeface="+mn-lt"/>
                <a:ea typeface="+mn-ea"/>
                <a:cs typeface="+mn-cs"/>
              </a:rPr>
              <a:t>coimmunoprecipitates</a:t>
            </a:r>
            <a:r>
              <a:rPr kumimoji="0" lang="en-CA" sz="2000" b="0" i="0" u="none" strike="noStrike" kern="1200" cap="none" spc="0" normalizeH="0" baseline="0" noProof="0" dirty="0" smtClean="0">
                <a:ln>
                  <a:noFill/>
                </a:ln>
                <a:solidFill>
                  <a:schemeClr val="tx1"/>
                </a:solidFill>
                <a:effectLst/>
                <a:uLnTx/>
                <a:uFillTx/>
                <a:latin typeface="+mn-lt"/>
                <a:ea typeface="+mn-ea"/>
                <a:cs typeface="+mn-cs"/>
              </a:rPr>
              <a:t> NOP17</a:t>
            </a:r>
            <a:endParaRPr kumimoji="0" lang="en-CA"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000" b="0" i="0" u="none" strike="noStrike" kern="1200" cap="none" spc="0" normalizeH="0" baseline="0" noProof="0" dirty="0" err="1" smtClean="0">
                <a:ln>
                  <a:noFill/>
                </a:ln>
                <a:solidFill>
                  <a:schemeClr val="tx1"/>
                </a:solidFill>
                <a:effectLst/>
                <a:uLnTx/>
                <a:uFillTx/>
                <a:latin typeface="+mn-lt"/>
                <a:ea typeface="+mn-ea"/>
                <a:cs typeface="+mn-cs"/>
              </a:rPr>
              <a:t>Immunoprecipitation</a:t>
            </a:r>
            <a:r>
              <a:rPr kumimoji="0" lang="en-CA" sz="2000" b="0" i="0" u="none" strike="noStrike" kern="1200" cap="none" spc="0" normalizeH="0" baseline="0" noProof="0" dirty="0" smtClean="0">
                <a:ln>
                  <a:noFill/>
                </a:ln>
                <a:solidFill>
                  <a:schemeClr val="tx1"/>
                </a:solidFill>
                <a:effectLst/>
                <a:uLnTx/>
                <a:uFillTx/>
                <a:latin typeface="+mn-lt"/>
                <a:ea typeface="+mn-ea"/>
                <a:cs typeface="+mn-cs"/>
              </a:rPr>
              <a:t> of FLAG-NOP17 co-</a:t>
            </a:r>
            <a:r>
              <a:rPr kumimoji="0" lang="en-CA" sz="2000" b="0" i="0" u="none" strike="noStrike" kern="1200" cap="none" spc="0" normalizeH="0" baseline="0" noProof="0" dirty="0" err="1" smtClean="0">
                <a:ln>
                  <a:noFill/>
                </a:ln>
                <a:solidFill>
                  <a:schemeClr val="tx1"/>
                </a:solidFill>
                <a:effectLst/>
                <a:uLnTx/>
                <a:uFillTx/>
                <a:latin typeface="+mn-lt"/>
                <a:ea typeface="+mn-ea"/>
                <a:cs typeface="+mn-cs"/>
              </a:rPr>
              <a:t>immunoprecipitates</a:t>
            </a:r>
            <a:r>
              <a:rPr kumimoji="0" lang="en-CA" sz="2000" b="0" i="0" u="none" strike="noStrike" kern="1200" cap="none" spc="0" normalizeH="0" baseline="0" noProof="0" dirty="0" smtClean="0">
                <a:ln>
                  <a:noFill/>
                </a:ln>
                <a:solidFill>
                  <a:schemeClr val="tx1"/>
                </a:solidFill>
                <a:effectLst/>
                <a:uLnTx/>
                <a:uFillTx/>
                <a:latin typeface="+mn-lt"/>
                <a:ea typeface="+mn-ea"/>
                <a:cs typeface="+mn-cs"/>
              </a:rPr>
              <a:t> telomerase </a:t>
            </a:r>
            <a:r>
              <a:rPr kumimoji="0" lang="en-CA" sz="2000" b="0" i="0" u="none" strike="noStrike" kern="1200" cap="none" spc="0" normalizeH="0" baseline="0" noProof="0" dirty="0" smtClean="0">
                <a:ln>
                  <a:noFill/>
                </a:ln>
                <a:solidFill>
                  <a:schemeClr val="tx1"/>
                </a:solidFill>
                <a:effectLst/>
                <a:uLnTx/>
                <a:uFillTx/>
                <a:latin typeface="+mn-lt"/>
                <a:ea typeface="+mn-ea"/>
                <a:cs typeface="+mn-cs"/>
              </a:rPr>
              <a:t>activity</a:t>
            </a:r>
            <a:endParaRPr kumimoji="0" lang="en-CA"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000" b="0" i="0" u="none" strike="noStrike" kern="1200" cap="none" spc="0" normalizeH="0" baseline="0" noProof="0" dirty="0" err="1" smtClean="0">
                <a:ln>
                  <a:noFill/>
                </a:ln>
                <a:solidFill>
                  <a:schemeClr val="tx1"/>
                </a:solidFill>
                <a:effectLst/>
                <a:uLnTx/>
                <a:uFillTx/>
                <a:latin typeface="+mn-lt"/>
                <a:ea typeface="+mn-ea"/>
                <a:cs typeface="+mn-cs"/>
              </a:rPr>
              <a:t>siRNA</a:t>
            </a:r>
            <a:r>
              <a:rPr kumimoji="0" lang="en-CA" sz="2000" b="0" i="0" u="none" strike="noStrike" kern="1200" cap="none" spc="0" normalizeH="0" baseline="0" noProof="0" dirty="0" smtClean="0">
                <a:ln>
                  <a:noFill/>
                </a:ln>
                <a:solidFill>
                  <a:schemeClr val="tx1"/>
                </a:solidFill>
                <a:effectLst/>
                <a:uLnTx/>
                <a:uFillTx/>
                <a:latin typeface="+mn-lt"/>
                <a:ea typeface="+mn-ea"/>
                <a:cs typeface="+mn-cs"/>
              </a:rPr>
              <a:t> against NOP17 reduces telomerase activity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000" b="0" i="0" u="none" strike="noStrike" kern="1200" cap="none" spc="0" normalizeH="0" baseline="0" noProof="0" dirty="0" err="1" smtClean="0">
                <a:ln>
                  <a:noFill/>
                </a:ln>
                <a:solidFill>
                  <a:schemeClr val="tx1"/>
                </a:solidFill>
                <a:effectLst/>
                <a:uLnTx/>
                <a:uFillTx/>
                <a:latin typeface="+mn-lt"/>
                <a:ea typeface="+mn-ea"/>
                <a:cs typeface="+mn-cs"/>
              </a:rPr>
              <a:t>Overexpression</a:t>
            </a:r>
            <a:r>
              <a:rPr kumimoji="0" lang="en-CA" sz="2000" b="0" i="0" u="none" strike="noStrike" kern="1200" cap="none" spc="0" normalizeH="0" baseline="0" noProof="0" dirty="0" smtClean="0">
                <a:ln>
                  <a:noFill/>
                </a:ln>
                <a:solidFill>
                  <a:schemeClr val="tx1"/>
                </a:solidFill>
                <a:effectLst/>
                <a:uLnTx/>
                <a:uFillTx/>
                <a:latin typeface="+mn-lt"/>
                <a:ea typeface="+mn-ea"/>
                <a:cs typeface="+mn-cs"/>
              </a:rPr>
              <a:t> of NOP17 prevents knockdown of telomerase </a:t>
            </a:r>
            <a:r>
              <a:rPr kumimoji="0" lang="en-CA" sz="2000" b="0" i="0" u="none" strike="noStrike" kern="1200" cap="none" spc="0" normalizeH="0" baseline="0" noProof="0" dirty="0" smtClean="0">
                <a:ln>
                  <a:noFill/>
                </a:ln>
                <a:solidFill>
                  <a:schemeClr val="tx1"/>
                </a:solidFill>
                <a:effectLst/>
                <a:uLnTx/>
                <a:uFillTx/>
                <a:latin typeface="+mn-lt"/>
                <a:ea typeface="+mn-ea"/>
                <a:cs typeface="+mn-cs"/>
              </a:rPr>
              <a:t>activity</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CA"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CA" sz="2000" dirty="0" smtClean="0"/>
              <a:t>Assess if stable knockdown of NOP17 causes telomere shortening and reduced accumulation of </a:t>
            </a:r>
            <a:r>
              <a:rPr lang="en-CA" sz="2000" dirty="0" err="1" smtClean="0"/>
              <a:t>hTR</a:t>
            </a:r>
            <a:endParaRPr lang="en-CA" sz="20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000" b="0" i="0" u="none" strike="noStrike" kern="1200" cap="none" spc="0" normalizeH="0" baseline="0" noProof="0" dirty="0" smtClean="0">
                <a:ln>
                  <a:noFill/>
                </a:ln>
                <a:solidFill>
                  <a:schemeClr val="tx1"/>
                </a:solidFill>
                <a:effectLst/>
                <a:uLnTx/>
                <a:uFillTx/>
                <a:latin typeface="+mn-lt"/>
                <a:ea typeface="+mn-ea"/>
                <a:cs typeface="+mn-cs"/>
              </a:rPr>
              <a:t>Assess</a:t>
            </a:r>
            <a:r>
              <a:rPr kumimoji="0" lang="en-CA" sz="2000" b="0" i="0" u="none" strike="noStrike" kern="1200" cap="none" spc="0" normalizeH="0" noProof="0" dirty="0" smtClean="0">
                <a:ln>
                  <a:noFill/>
                </a:ln>
                <a:solidFill>
                  <a:schemeClr val="tx1"/>
                </a:solidFill>
                <a:effectLst/>
                <a:uLnTx/>
                <a:uFillTx/>
                <a:latin typeface="+mn-lt"/>
                <a:ea typeface="+mn-ea"/>
                <a:cs typeface="+mn-cs"/>
              </a:rPr>
              <a:t> </a:t>
            </a:r>
            <a:r>
              <a:rPr lang="en-CA" sz="2000" noProof="0" dirty="0" smtClean="0"/>
              <a:t>if </a:t>
            </a:r>
            <a:r>
              <a:rPr lang="en-CA" sz="2000" noProof="0" dirty="0" err="1" smtClean="0"/>
              <a:t>hTR</a:t>
            </a:r>
            <a:r>
              <a:rPr lang="en-CA" sz="2000" dirty="0" smtClean="0"/>
              <a:t>, and various </a:t>
            </a:r>
            <a:r>
              <a:rPr lang="en-CA" sz="2000" dirty="0" err="1" smtClean="0"/>
              <a:t>snoRNAs</a:t>
            </a:r>
            <a:r>
              <a:rPr lang="en-CA" sz="2000" dirty="0" smtClean="0"/>
              <a:t> (H/ACA and C/D) co-</a:t>
            </a:r>
            <a:r>
              <a:rPr lang="en-CA" sz="2000" dirty="0" err="1" smtClean="0"/>
              <a:t>immunoprecipitate</a:t>
            </a:r>
            <a:r>
              <a:rPr lang="en-CA" sz="2000" dirty="0" smtClean="0"/>
              <a:t> with NOP17</a:t>
            </a:r>
            <a:endParaRPr kumimoji="0" lang="en-CA"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CA"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CA"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500063" y="2349995"/>
            <a:ext cx="8135937" cy="936625"/>
            <a:chOff x="295" y="754"/>
            <a:chExt cx="5125" cy="590"/>
          </a:xfrm>
        </p:grpSpPr>
        <p:sp>
          <p:nvSpPr>
            <p:cNvPr id="3" name="Rectangle 6"/>
            <p:cNvSpPr>
              <a:spLocks noChangeArrowheads="1"/>
            </p:cNvSpPr>
            <p:nvPr/>
          </p:nvSpPr>
          <p:spPr bwMode="auto">
            <a:xfrm>
              <a:off x="295" y="754"/>
              <a:ext cx="5125" cy="590"/>
            </a:xfrm>
            <a:prstGeom prst="rect">
              <a:avLst/>
            </a:prstGeom>
            <a:noFill/>
            <a:ln w="28575">
              <a:noFill/>
              <a:miter lim="800000"/>
              <a:headEnd/>
              <a:tailEnd/>
            </a:ln>
            <a:effectLst/>
          </p:spPr>
          <p:txBody>
            <a:bodyPr wrap="none" anchor="ctr"/>
            <a:lstStyle/>
            <a:p>
              <a:pPr>
                <a:defRPr/>
              </a:pPr>
              <a:endParaRPr lang="en-US" b="1">
                <a:solidFill>
                  <a:srgbClr val="FF8D3E"/>
                </a:solidFill>
                <a:effectLst>
                  <a:outerShdw blurRad="38100" dist="38100" dir="2700000" algn="tl">
                    <a:srgbClr val="000000">
                      <a:alpha val="43137"/>
                    </a:srgbClr>
                  </a:outerShdw>
                </a:effectLst>
                <a:latin typeface="+mj-lt"/>
              </a:endParaRPr>
            </a:p>
          </p:txBody>
        </p:sp>
        <p:sp>
          <p:nvSpPr>
            <p:cNvPr id="4" name="Text Box 4"/>
            <p:cNvSpPr txBox="1">
              <a:spLocks noChangeArrowheads="1"/>
            </p:cNvSpPr>
            <p:nvPr/>
          </p:nvSpPr>
          <p:spPr bwMode="auto">
            <a:xfrm>
              <a:off x="599" y="796"/>
              <a:ext cx="116" cy="250"/>
            </a:xfrm>
            <a:prstGeom prst="rect">
              <a:avLst/>
            </a:prstGeom>
            <a:noFill/>
            <a:ln w="9525">
              <a:noFill/>
              <a:miter lim="800000"/>
              <a:headEnd/>
              <a:tailEnd/>
            </a:ln>
            <a:effectLst/>
          </p:spPr>
          <p:txBody>
            <a:bodyPr wrap="none">
              <a:spAutoFit/>
            </a:bodyPr>
            <a:lstStyle/>
            <a:p>
              <a:pPr>
                <a:defRPr/>
              </a:pPr>
              <a:endParaRPr lang="en-CA" sz="2000" b="1">
                <a:solidFill>
                  <a:srgbClr val="FF8D3E"/>
                </a:solidFill>
                <a:effectLst>
                  <a:outerShdw blurRad="38100" dist="38100" dir="2700000" algn="tl">
                    <a:srgbClr val="000000">
                      <a:alpha val="43137"/>
                    </a:srgbClr>
                  </a:outerShdw>
                </a:effectLst>
                <a:latin typeface="+mj-lt"/>
              </a:endParaRPr>
            </a:p>
          </p:txBody>
        </p:sp>
        <p:sp>
          <p:nvSpPr>
            <p:cNvPr id="5" name="Text Box 5"/>
            <p:cNvSpPr txBox="1">
              <a:spLocks noChangeArrowheads="1"/>
            </p:cNvSpPr>
            <p:nvPr/>
          </p:nvSpPr>
          <p:spPr bwMode="auto">
            <a:xfrm>
              <a:off x="485" y="797"/>
              <a:ext cx="4530" cy="446"/>
            </a:xfrm>
            <a:prstGeom prst="rect">
              <a:avLst/>
            </a:prstGeom>
            <a:noFill/>
            <a:ln w="9525">
              <a:noFill/>
              <a:miter lim="800000"/>
              <a:headEnd/>
              <a:tailEnd/>
            </a:ln>
            <a:effectLst/>
          </p:spPr>
          <p:txBody>
            <a:bodyPr wrap="none">
              <a:spAutoFit/>
            </a:bodyPr>
            <a:lstStyle/>
            <a:p>
              <a:pPr algn="ctr">
                <a:defRPr/>
              </a:pPr>
              <a:r>
                <a:rPr lang="en-CA" sz="2000" b="1" dirty="0">
                  <a:solidFill>
                    <a:schemeClr val="accent1"/>
                  </a:solidFill>
                  <a:effectLst>
                    <a:outerShdw blurRad="38100" dist="38100" dir="2700000" algn="tl">
                      <a:srgbClr val="000000">
                        <a:alpha val="43137"/>
                      </a:srgbClr>
                    </a:outerShdw>
                  </a:effectLst>
                  <a:latin typeface="+mj-lt"/>
                </a:rPr>
                <a:t>Characterization of unique properties of telomerase </a:t>
              </a:r>
              <a:r>
                <a:rPr lang="en-CA" sz="2000" b="1" dirty="0" smtClean="0">
                  <a:solidFill>
                    <a:schemeClr val="accent1"/>
                  </a:solidFill>
                  <a:effectLst>
                    <a:outerShdw blurRad="38100" dist="38100" dir="2700000" algn="tl">
                      <a:srgbClr val="000000">
                        <a:alpha val="43137"/>
                      </a:srgbClr>
                    </a:outerShdw>
                  </a:effectLst>
                  <a:latin typeface="+mj-lt"/>
                </a:rPr>
                <a:t>that </a:t>
              </a:r>
              <a:r>
                <a:rPr lang="en-CA" sz="2000" b="1" dirty="0">
                  <a:solidFill>
                    <a:schemeClr val="accent1"/>
                  </a:solidFill>
                  <a:effectLst>
                    <a:outerShdw blurRad="38100" dist="38100" dir="2700000" algn="tl">
                      <a:srgbClr val="000000">
                        <a:alpha val="43137"/>
                      </a:srgbClr>
                    </a:outerShdw>
                  </a:effectLst>
                  <a:latin typeface="+mj-lt"/>
                </a:rPr>
                <a:t>regulate </a:t>
              </a:r>
              <a:endParaRPr lang="en-CA" sz="2000" b="1" dirty="0" smtClean="0">
                <a:solidFill>
                  <a:schemeClr val="accent1"/>
                </a:solidFill>
                <a:effectLst>
                  <a:outerShdw blurRad="38100" dist="38100" dir="2700000" algn="tl">
                    <a:srgbClr val="000000">
                      <a:alpha val="43137"/>
                    </a:srgbClr>
                  </a:outerShdw>
                </a:effectLst>
                <a:latin typeface="+mj-lt"/>
              </a:endParaRPr>
            </a:p>
            <a:p>
              <a:pPr algn="ctr">
                <a:defRPr/>
              </a:pPr>
              <a:r>
                <a:rPr lang="en-CA" sz="2000" b="1" dirty="0" smtClean="0">
                  <a:solidFill>
                    <a:schemeClr val="accent1"/>
                  </a:solidFill>
                  <a:effectLst>
                    <a:outerShdw blurRad="38100" dist="38100" dir="2700000" algn="tl">
                      <a:srgbClr val="000000">
                        <a:alpha val="43137"/>
                      </a:srgbClr>
                    </a:outerShdw>
                  </a:effectLst>
                  <a:latin typeface="+mj-lt"/>
                </a:rPr>
                <a:t>telomere </a:t>
              </a:r>
              <a:r>
                <a:rPr lang="en-CA" sz="2000" b="1" dirty="0">
                  <a:solidFill>
                    <a:schemeClr val="accent1"/>
                  </a:solidFill>
                  <a:effectLst>
                    <a:outerShdw blurRad="38100" dist="38100" dir="2700000" algn="tl">
                      <a:srgbClr val="000000">
                        <a:alpha val="43137"/>
                      </a:srgbClr>
                    </a:outerShdw>
                  </a:effectLst>
                  <a:latin typeface="+mj-lt"/>
                </a:rPr>
                <a:t>maintenance</a:t>
              </a:r>
              <a:endParaRPr lang="en-US" sz="2000" b="1" dirty="0">
                <a:solidFill>
                  <a:schemeClr val="accent1"/>
                </a:solidFill>
                <a:effectLst>
                  <a:outerShdw blurRad="38100" dist="38100" dir="2700000" algn="tl">
                    <a:srgbClr val="000000">
                      <a:alpha val="43137"/>
                    </a:srgbClr>
                  </a:outerShdw>
                </a:effectLst>
                <a:latin typeface="+mj-lt"/>
              </a:endParaRPr>
            </a:p>
          </p:txBody>
        </p:sp>
      </p:grpSp>
      <p:sp>
        <p:nvSpPr>
          <p:cNvPr id="6" name="Rectangle 5"/>
          <p:cNvSpPr>
            <a:spLocks noChangeArrowheads="1"/>
          </p:cNvSpPr>
          <p:nvPr/>
        </p:nvSpPr>
        <p:spPr bwMode="auto">
          <a:xfrm>
            <a:off x="571500" y="4214813"/>
            <a:ext cx="8137525" cy="400110"/>
          </a:xfrm>
          <a:prstGeom prst="rect">
            <a:avLst/>
          </a:prstGeom>
          <a:noFill/>
          <a:ln w="9525">
            <a:noFill/>
            <a:miter lim="800000"/>
            <a:headEnd/>
            <a:tailEnd/>
          </a:ln>
          <a:effectLst/>
        </p:spPr>
        <p:txBody>
          <a:bodyPr>
            <a:spAutoFit/>
          </a:bodyPr>
          <a:lstStyle/>
          <a:p>
            <a:pPr>
              <a:defRPr/>
            </a:pPr>
            <a:endParaRPr lang="en-US" sz="2000" b="1" dirty="0">
              <a:solidFill>
                <a:srgbClr val="FF8D3E"/>
              </a:solidFill>
              <a:effectLst>
                <a:outerShdw blurRad="38100" dist="38100" dir="2700000" algn="tl">
                  <a:srgbClr val="000000">
                    <a:alpha val="43137"/>
                  </a:srgbClr>
                </a:outerShdw>
              </a:effectLst>
              <a:latin typeface="+mj-lt"/>
            </a:endParaRPr>
          </a:p>
        </p:txBody>
      </p:sp>
      <p:sp>
        <p:nvSpPr>
          <p:cNvPr id="7" name="Rectangle 6"/>
          <p:cNvSpPr/>
          <p:nvPr/>
        </p:nvSpPr>
        <p:spPr>
          <a:xfrm>
            <a:off x="571500" y="2349995"/>
            <a:ext cx="7715250" cy="10715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3"/>
          <p:cNvPicPr>
            <a:picLocks noChangeAspect="1" noChangeArrowheads="1"/>
          </p:cNvPicPr>
          <p:nvPr/>
        </p:nvPicPr>
        <p:blipFill>
          <a:blip r:embed="rId2" cstate="print"/>
          <a:srcRect l="44187" t="30583" r="17842" b="39927"/>
          <a:stretch>
            <a:fillRect/>
          </a:stretch>
        </p:blipFill>
        <p:spPr bwMode="auto">
          <a:xfrm>
            <a:off x="133166" y="133173"/>
            <a:ext cx="1224555" cy="14237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2583" y="449263"/>
            <a:ext cx="9094413" cy="830997"/>
          </a:xfrm>
          <a:prstGeom prst="rect">
            <a:avLst/>
          </a:prstGeom>
          <a:noFill/>
          <a:ln w="9525">
            <a:noFill/>
            <a:miter lim="800000"/>
            <a:headEnd/>
            <a:tailEnd/>
          </a:ln>
          <a:effectLst/>
        </p:spPr>
        <p:txBody>
          <a:bodyPr wrap="none">
            <a:spAutoFit/>
          </a:bodyPr>
          <a:lstStyle/>
          <a:p>
            <a:pPr algn="ctr">
              <a:defRPr/>
            </a:pPr>
            <a:r>
              <a:rPr lang="en-CA" sz="2400" dirty="0">
                <a:solidFill>
                  <a:schemeClr val="accent1"/>
                </a:solidFill>
                <a:latin typeface="+mj-lt"/>
              </a:rPr>
              <a:t>Unique features of telomerase such as its repeat </a:t>
            </a:r>
            <a:r>
              <a:rPr lang="en-CA" sz="2400" dirty="0" smtClean="0">
                <a:solidFill>
                  <a:schemeClr val="accent1"/>
                </a:solidFill>
                <a:latin typeface="+mj-lt"/>
              </a:rPr>
              <a:t>addition </a:t>
            </a:r>
            <a:r>
              <a:rPr lang="en-CA" sz="2400" dirty="0">
                <a:solidFill>
                  <a:schemeClr val="accent1"/>
                </a:solidFill>
                <a:latin typeface="+mj-lt"/>
              </a:rPr>
              <a:t>mechanism </a:t>
            </a:r>
            <a:endParaRPr lang="en-CA" sz="2400" dirty="0" smtClean="0">
              <a:solidFill>
                <a:schemeClr val="accent1"/>
              </a:solidFill>
              <a:latin typeface="+mj-lt"/>
            </a:endParaRPr>
          </a:p>
          <a:p>
            <a:pPr algn="ctr">
              <a:defRPr/>
            </a:pPr>
            <a:r>
              <a:rPr lang="en-CA" sz="2400" dirty="0" smtClean="0">
                <a:solidFill>
                  <a:schemeClr val="accent1"/>
                </a:solidFill>
                <a:latin typeface="+mj-lt"/>
              </a:rPr>
              <a:t>of </a:t>
            </a:r>
            <a:r>
              <a:rPr lang="en-CA" sz="2400" dirty="0">
                <a:solidFill>
                  <a:schemeClr val="accent1"/>
                </a:solidFill>
                <a:latin typeface="+mj-lt"/>
              </a:rPr>
              <a:t>DNA </a:t>
            </a:r>
            <a:r>
              <a:rPr lang="en-CA" sz="2400" dirty="0" smtClean="0">
                <a:solidFill>
                  <a:schemeClr val="accent1"/>
                </a:solidFill>
                <a:latin typeface="+mj-lt"/>
              </a:rPr>
              <a:t>polymerization could </a:t>
            </a:r>
            <a:r>
              <a:rPr lang="en-CA" sz="2400" dirty="0">
                <a:solidFill>
                  <a:schemeClr val="accent1"/>
                </a:solidFill>
                <a:latin typeface="+mj-lt"/>
              </a:rPr>
              <a:t>be excellent specific targets</a:t>
            </a:r>
          </a:p>
        </p:txBody>
      </p:sp>
      <p:sp>
        <p:nvSpPr>
          <p:cNvPr id="3" name="Text Box 5"/>
          <p:cNvSpPr txBox="1">
            <a:spLocks noChangeArrowheads="1"/>
          </p:cNvSpPr>
          <p:nvPr/>
        </p:nvSpPr>
        <p:spPr bwMode="auto">
          <a:xfrm>
            <a:off x="663575" y="2297113"/>
            <a:ext cx="184150" cy="457200"/>
          </a:xfrm>
          <a:prstGeom prst="rect">
            <a:avLst/>
          </a:prstGeom>
          <a:noFill/>
          <a:ln w="9525">
            <a:noFill/>
            <a:miter lim="800000"/>
            <a:headEnd/>
            <a:tailEnd/>
          </a:ln>
          <a:effectLst/>
        </p:spPr>
        <p:txBody>
          <a:bodyPr wrap="none">
            <a:spAutoFit/>
          </a:bodyPr>
          <a:lstStyle/>
          <a:p>
            <a:pPr>
              <a:defRPr/>
            </a:pPr>
            <a:endParaRPr lang="en-CA" sz="2400">
              <a:latin typeface="+mn-lt"/>
            </a:endParaRPr>
          </a:p>
        </p:txBody>
      </p:sp>
      <p:sp>
        <p:nvSpPr>
          <p:cNvPr id="4" name="Text Box 6"/>
          <p:cNvSpPr txBox="1">
            <a:spLocks noChangeArrowheads="1"/>
          </p:cNvSpPr>
          <p:nvPr/>
        </p:nvSpPr>
        <p:spPr bwMode="auto">
          <a:xfrm>
            <a:off x="395288" y="1982788"/>
            <a:ext cx="8216480" cy="6124754"/>
          </a:xfrm>
          <a:prstGeom prst="rect">
            <a:avLst/>
          </a:prstGeom>
          <a:noFill/>
          <a:ln w="9525">
            <a:noFill/>
            <a:miter lim="800000"/>
            <a:headEnd/>
            <a:tailEnd/>
          </a:ln>
          <a:effectLst/>
        </p:spPr>
        <p:txBody>
          <a:bodyPr wrap="none">
            <a:spAutoFit/>
          </a:bodyPr>
          <a:lstStyle/>
          <a:p>
            <a:r>
              <a:rPr lang="en-CA" sz="2000" dirty="0"/>
              <a:t>What are the determinants of </a:t>
            </a:r>
            <a:r>
              <a:rPr lang="en-CA" sz="2000" dirty="0" err="1"/>
              <a:t>processivity</a:t>
            </a:r>
            <a:r>
              <a:rPr lang="en-CA" sz="2000" dirty="0"/>
              <a:t>?</a:t>
            </a:r>
          </a:p>
          <a:p>
            <a:r>
              <a:rPr lang="en-CA" sz="1600" dirty="0"/>
              <a:t>	</a:t>
            </a:r>
            <a:r>
              <a:rPr lang="en-CA" dirty="0" smtClean="0"/>
              <a:t>In vitro studies implicate TR</a:t>
            </a:r>
            <a:r>
              <a:rPr lang="en-CA" dirty="0"/>
              <a:t>, TERT, telomere and telomerase-interacting </a:t>
            </a:r>
            <a:endParaRPr lang="en-CA" dirty="0" smtClean="0"/>
          </a:p>
          <a:p>
            <a:r>
              <a:rPr lang="en-CA" dirty="0" smtClean="0"/>
              <a:t>	proteins </a:t>
            </a:r>
            <a:r>
              <a:rPr lang="en-CA" dirty="0"/>
              <a:t>(TPP1, Pot1), </a:t>
            </a:r>
            <a:r>
              <a:rPr lang="en-CA" dirty="0" smtClean="0"/>
              <a:t>proofreading activities?</a:t>
            </a:r>
            <a:endParaRPr lang="en-CA" dirty="0"/>
          </a:p>
          <a:p>
            <a:endParaRPr lang="en-CA" sz="2000" dirty="0"/>
          </a:p>
          <a:p>
            <a:r>
              <a:rPr lang="en-CA" sz="2000" dirty="0"/>
              <a:t>Does </a:t>
            </a:r>
            <a:r>
              <a:rPr lang="en-CA" sz="2000" dirty="0" err="1"/>
              <a:t>processivity</a:t>
            </a:r>
            <a:r>
              <a:rPr lang="en-CA" sz="2000" dirty="0"/>
              <a:t> </a:t>
            </a:r>
            <a:r>
              <a:rPr lang="en-CA" sz="2000" i="1" dirty="0"/>
              <a:t>in vitro </a:t>
            </a:r>
            <a:r>
              <a:rPr lang="en-CA" sz="2000" dirty="0"/>
              <a:t>correlate with telomere maintenance</a:t>
            </a:r>
            <a:r>
              <a:rPr lang="en-CA" sz="2000" dirty="0" smtClean="0"/>
              <a:t>?</a:t>
            </a:r>
          </a:p>
          <a:p>
            <a:r>
              <a:rPr lang="en-CA" sz="2000" dirty="0" smtClean="0"/>
              <a:t>	</a:t>
            </a:r>
            <a:r>
              <a:rPr lang="en-US" sz="2000" dirty="0" smtClean="0"/>
              <a:t>Emerging pharmacological and genetic evidence, primarily in yeast, </a:t>
            </a:r>
          </a:p>
          <a:p>
            <a:r>
              <a:rPr lang="en-US" sz="2000" dirty="0" smtClean="0"/>
              <a:t>	suggests that telomerase </a:t>
            </a:r>
            <a:r>
              <a:rPr lang="en-US" sz="2000" dirty="0" err="1" smtClean="0"/>
              <a:t>processivity</a:t>
            </a:r>
            <a:r>
              <a:rPr lang="en-US" sz="2000" dirty="0" smtClean="0"/>
              <a:t> is a significant determinant of </a:t>
            </a:r>
          </a:p>
          <a:p>
            <a:r>
              <a:rPr lang="en-US" sz="2000" dirty="0" smtClean="0"/>
              <a:t>	telomere length</a:t>
            </a:r>
          </a:p>
          <a:p>
            <a:endParaRPr lang="en-US" sz="2000" dirty="0" smtClean="0"/>
          </a:p>
          <a:p>
            <a:r>
              <a:rPr lang="en-US" sz="2000" dirty="0" smtClean="0"/>
              <a:t>	</a:t>
            </a:r>
            <a:r>
              <a:rPr lang="en-US" sz="2000" dirty="0" smtClean="0">
                <a:solidFill>
                  <a:schemeClr val="accent1"/>
                </a:solidFill>
              </a:rPr>
              <a:t>However, human telomerase is much more </a:t>
            </a:r>
            <a:r>
              <a:rPr lang="en-US" sz="2000" dirty="0" err="1" smtClean="0">
                <a:solidFill>
                  <a:schemeClr val="accent1"/>
                </a:solidFill>
              </a:rPr>
              <a:t>processive</a:t>
            </a:r>
            <a:r>
              <a:rPr lang="en-US" sz="2000" dirty="0" smtClean="0">
                <a:solidFill>
                  <a:schemeClr val="accent1"/>
                </a:solidFill>
              </a:rPr>
              <a:t> than yeast</a:t>
            </a:r>
          </a:p>
          <a:p>
            <a:r>
              <a:rPr lang="en-US" sz="2000" dirty="0" smtClean="0">
                <a:solidFill>
                  <a:schemeClr val="accent1"/>
                </a:solidFill>
              </a:rPr>
              <a:t>	telomerase, and a fundamental unknown aspect of human</a:t>
            </a:r>
          </a:p>
          <a:p>
            <a:r>
              <a:rPr lang="en-US" sz="2000" dirty="0" smtClean="0">
                <a:solidFill>
                  <a:schemeClr val="accent1"/>
                </a:solidFill>
              </a:rPr>
              <a:t>	telomerase biology is the contribution of enzyme </a:t>
            </a:r>
            <a:r>
              <a:rPr lang="en-US" sz="2000" dirty="0" err="1" smtClean="0">
                <a:solidFill>
                  <a:schemeClr val="accent1"/>
                </a:solidFill>
              </a:rPr>
              <a:t>processivity</a:t>
            </a:r>
            <a:r>
              <a:rPr lang="en-US" sz="2000" dirty="0" smtClean="0">
                <a:solidFill>
                  <a:schemeClr val="accent1"/>
                </a:solidFill>
              </a:rPr>
              <a:t> to </a:t>
            </a:r>
          </a:p>
          <a:p>
            <a:r>
              <a:rPr lang="en-US" sz="2000" dirty="0" smtClean="0">
                <a:solidFill>
                  <a:schemeClr val="accent1"/>
                </a:solidFill>
              </a:rPr>
              <a:t>	telomere length maintenance and human cellular </a:t>
            </a:r>
            <a:r>
              <a:rPr lang="en-US" sz="2000" dirty="0" smtClean="0">
                <a:solidFill>
                  <a:schemeClr val="accent1"/>
                </a:solidFill>
              </a:rPr>
              <a:t>immortalization</a:t>
            </a:r>
            <a:endParaRPr lang="en-CA" sz="2000" dirty="0" smtClean="0">
              <a:solidFill>
                <a:schemeClr val="accent1"/>
              </a:solidFill>
            </a:endParaRPr>
          </a:p>
          <a:p>
            <a:r>
              <a:rPr lang="en-CA" sz="2000" dirty="0" smtClean="0"/>
              <a:t>	</a:t>
            </a:r>
          </a:p>
          <a:p>
            <a:r>
              <a:rPr lang="en-CA" sz="2000" dirty="0" smtClean="0"/>
              <a:t>	</a:t>
            </a:r>
            <a:endParaRPr lang="en-CA" sz="2000" dirty="0"/>
          </a:p>
          <a:p>
            <a:endParaRPr lang="en-CA" sz="2000" dirty="0">
              <a:latin typeface="Verdana" pitchFamily="34" charset="0"/>
            </a:endParaRPr>
          </a:p>
          <a:p>
            <a:endParaRPr lang="en-CA" sz="1600" dirty="0">
              <a:solidFill>
                <a:schemeClr val="bg1"/>
              </a:solidFill>
              <a:latin typeface="Verdana" pitchFamily="34" charset="0"/>
            </a:endParaRPr>
          </a:p>
          <a:p>
            <a:endParaRPr lang="en-CA" sz="2000" dirty="0">
              <a:solidFill>
                <a:schemeClr val="bg1"/>
              </a:solidFill>
              <a:latin typeface="Verdana" pitchFamily="34" charset="0"/>
            </a:endParaRPr>
          </a:p>
          <a:p>
            <a:endParaRPr lang="en-CA" sz="2000" dirty="0">
              <a:solidFill>
                <a:schemeClr val="bg1"/>
              </a:solidFill>
              <a:latin typeface="Verdana" pitchFamily="34" charset="0"/>
            </a:endParaRPr>
          </a:p>
          <a:p>
            <a:endParaRPr lang="en-CA" sz="2000" dirty="0">
              <a:solidFill>
                <a:schemeClr val="bg1"/>
              </a:solidFill>
              <a:latin typeface="Verdana"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4" name="Picture 4"/>
          <p:cNvPicPr>
            <a:picLocks noChangeAspect="1" noChangeArrowheads="1"/>
          </p:cNvPicPr>
          <p:nvPr/>
        </p:nvPicPr>
        <p:blipFill>
          <a:blip r:embed="rId2" cstate="print"/>
          <a:srcRect/>
          <a:stretch>
            <a:fillRect/>
          </a:stretch>
        </p:blipFill>
        <p:spPr bwMode="auto">
          <a:xfrm>
            <a:off x="2117704" y="823744"/>
            <a:ext cx="4371975" cy="5626894"/>
          </a:xfrm>
          <a:prstGeom prst="rect">
            <a:avLst/>
          </a:prstGeom>
          <a:noFill/>
          <a:ln w="9525">
            <a:noFill/>
            <a:miter lim="800000"/>
            <a:headEnd/>
            <a:tailEnd/>
          </a:ln>
        </p:spPr>
      </p:pic>
      <p:sp>
        <p:nvSpPr>
          <p:cNvPr id="5" name="Text Box 6"/>
          <p:cNvSpPr txBox="1">
            <a:spLocks noChangeArrowheads="1"/>
          </p:cNvSpPr>
          <p:nvPr/>
        </p:nvSpPr>
        <p:spPr bwMode="auto">
          <a:xfrm>
            <a:off x="802827" y="215929"/>
            <a:ext cx="7900817" cy="400110"/>
          </a:xfrm>
          <a:prstGeom prst="rect">
            <a:avLst/>
          </a:prstGeom>
          <a:noFill/>
          <a:ln w="9525">
            <a:noFill/>
            <a:miter lim="800000"/>
            <a:headEnd/>
            <a:tailEnd/>
          </a:ln>
        </p:spPr>
        <p:txBody>
          <a:bodyPr wrap="none">
            <a:spAutoFit/>
          </a:bodyPr>
          <a:lstStyle/>
          <a:p>
            <a:pPr algn="ctr"/>
            <a:r>
              <a:rPr lang="en-US" sz="2000" dirty="0" smtClean="0">
                <a:solidFill>
                  <a:schemeClr val="accent1"/>
                </a:solidFill>
              </a:rPr>
              <a:t>Roles for </a:t>
            </a:r>
            <a:r>
              <a:rPr lang="en-US" sz="2000" dirty="0" err="1" smtClean="0">
                <a:solidFill>
                  <a:schemeClr val="accent1"/>
                </a:solidFill>
              </a:rPr>
              <a:t>pontin</a:t>
            </a:r>
            <a:r>
              <a:rPr lang="en-US" sz="2000" dirty="0" smtClean="0">
                <a:solidFill>
                  <a:schemeClr val="accent1"/>
                </a:solidFill>
              </a:rPr>
              <a:t> and </a:t>
            </a:r>
            <a:r>
              <a:rPr lang="en-US" sz="2000" dirty="0" err="1" smtClean="0">
                <a:solidFill>
                  <a:schemeClr val="accent1"/>
                </a:solidFill>
              </a:rPr>
              <a:t>reptin</a:t>
            </a:r>
            <a:r>
              <a:rPr lang="en-US" sz="2000" dirty="0" smtClean="0">
                <a:solidFill>
                  <a:schemeClr val="accent1"/>
                </a:solidFill>
              </a:rPr>
              <a:t> in telomerase RNP accumulation and assembly</a:t>
            </a:r>
            <a:endParaRPr lang="en-US" sz="2000" dirty="0">
              <a:solidFill>
                <a:schemeClr val="accent1"/>
              </a:solidFill>
            </a:endParaRPr>
          </a:p>
        </p:txBody>
      </p:sp>
      <p:sp>
        <p:nvSpPr>
          <p:cNvPr id="6" name="Rectangle 8"/>
          <p:cNvSpPr>
            <a:spLocks noChangeArrowheads="1"/>
          </p:cNvSpPr>
          <p:nvPr/>
        </p:nvSpPr>
        <p:spPr bwMode="auto">
          <a:xfrm>
            <a:off x="261085" y="6447588"/>
            <a:ext cx="5375639" cy="276999"/>
          </a:xfrm>
          <a:prstGeom prst="rect">
            <a:avLst/>
          </a:prstGeom>
          <a:noFill/>
          <a:ln w="9525">
            <a:noFill/>
            <a:miter lim="800000"/>
            <a:headEnd/>
            <a:tailEnd/>
          </a:ln>
        </p:spPr>
        <p:txBody>
          <a:bodyPr wrap="none">
            <a:spAutoFit/>
          </a:bodyPr>
          <a:lstStyle/>
          <a:p>
            <a:r>
              <a:rPr lang="en-CA" sz="1200" dirty="0" err="1" smtClean="0"/>
              <a:t>Baek</a:t>
            </a:r>
            <a:r>
              <a:rPr lang="en-CA" sz="1200" dirty="0" smtClean="0"/>
              <a:t>, S.H. 2008. When </a:t>
            </a:r>
            <a:r>
              <a:rPr lang="en-CA" sz="1200" dirty="0" err="1" smtClean="0"/>
              <a:t>ATPases</a:t>
            </a:r>
            <a:r>
              <a:rPr lang="en-CA" sz="1200" dirty="0" smtClean="0"/>
              <a:t> </a:t>
            </a:r>
            <a:r>
              <a:rPr lang="en-CA" sz="1200" dirty="0" err="1" smtClean="0"/>
              <a:t>pontin</a:t>
            </a:r>
            <a:r>
              <a:rPr lang="en-CA" sz="1200" dirty="0" smtClean="0"/>
              <a:t> and </a:t>
            </a:r>
            <a:r>
              <a:rPr lang="en-CA" sz="1200" dirty="0" err="1" smtClean="0"/>
              <a:t>reptin</a:t>
            </a:r>
            <a:r>
              <a:rPr lang="en-CA" sz="1200" dirty="0" smtClean="0"/>
              <a:t> met telomerase. Cell 14, 459-450.</a:t>
            </a:r>
            <a:endParaRPr lang="en-US" sz="1200" dirty="0"/>
          </a:p>
        </p:txBody>
      </p:sp>
      <p:sp>
        <p:nvSpPr>
          <p:cNvPr id="7" name="TextBox 6"/>
          <p:cNvSpPr txBox="1"/>
          <p:nvPr/>
        </p:nvSpPr>
        <p:spPr>
          <a:xfrm>
            <a:off x="5734595" y="1763486"/>
            <a:ext cx="2369303" cy="523220"/>
          </a:xfrm>
          <a:prstGeom prst="rect">
            <a:avLst/>
          </a:prstGeom>
          <a:noFill/>
        </p:spPr>
        <p:txBody>
          <a:bodyPr wrap="none" rtlCol="0">
            <a:spAutoFit/>
          </a:bodyPr>
          <a:lstStyle/>
          <a:p>
            <a:r>
              <a:rPr lang="en-CA" sz="1400" dirty="0" err="1" smtClean="0"/>
              <a:t>ATPases</a:t>
            </a:r>
            <a:r>
              <a:rPr lang="en-CA" sz="1400" dirty="0" smtClean="0"/>
              <a:t> with multiple binding</a:t>
            </a:r>
          </a:p>
          <a:p>
            <a:r>
              <a:rPr lang="en-CA" sz="1400" dirty="0" smtClean="0"/>
              <a:t>p</a:t>
            </a:r>
            <a:r>
              <a:rPr lang="en-CA" sz="1400" dirty="0" smtClean="0"/>
              <a:t>artners and functions</a:t>
            </a:r>
            <a:endParaRPr lang="en-CA" sz="1400" dirty="0"/>
          </a:p>
        </p:txBody>
      </p:sp>
      <p:sp>
        <p:nvSpPr>
          <p:cNvPr id="8" name="Rectangle 7"/>
          <p:cNvSpPr/>
          <p:nvPr/>
        </p:nvSpPr>
        <p:spPr>
          <a:xfrm>
            <a:off x="5016137" y="5363031"/>
            <a:ext cx="4572000" cy="738664"/>
          </a:xfrm>
          <a:prstGeom prst="rect">
            <a:avLst/>
          </a:prstGeom>
        </p:spPr>
        <p:txBody>
          <a:bodyPr>
            <a:spAutoFit/>
          </a:bodyPr>
          <a:lstStyle/>
          <a:p>
            <a:r>
              <a:rPr lang="en-CA" sz="1400" dirty="0" err="1" smtClean="0"/>
              <a:t>P</a:t>
            </a:r>
            <a:r>
              <a:rPr lang="en-CA" sz="1400" dirty="0" err="1" smtClean="0"/>
              <a:t>ontin</a:t>
            </a:r>
            <a:r>
              <a:rPr lang="en-CA" sz="1400" dirty="0" smtClean="0"/>
              <a:t> </a:t>
            </a:r>
            <a:r>
              <a:rPr lang="en-CA" sz="1400" dirty="0" smtClean="0"/>
              <a:t>and </a:t>
            </a:r>
            <a:r>
              <a:rPr lang="en-CA" sz="1400" dirty="0" err="1" smtClean="0"/>
              <a:t>reptin</a:t>
            </a:r>
            <a:r>
              <a:rPr lang="en-CA" sz="1400" dirty="0" smtClean="0"/>
              <a:t>, like NAF1, </a:t>
            </a:r>
            <a:r>
              <a:rPr lang="en-CA" sz="1400" dirty="0" smtClean="0"/>
              <a:t>aid in RNP assembly </a:t>
            </a:r>
            <a:r>
              <a:rPr lang="en-CA" sz="1400" dirty="0" smtClean="0"/>
              <a:t>but</a:t>
            </a:r>
          </a:p>
          <a:p>
            <a:r>
              <a:rPr lang="en-CA" sz="1400" dirty="0" smtClean="0"/>
              <a:t>do </a:t>
            </a:r>
            <a:r>
              <a:rPr lang="en-CA" sz="1400" dirty="0" smtClean="0"/>
              <a:t>not remain associated with the mature telomerase enzyme</a:t>
            </a:r>
            <a:endParaRPr lang="en-CA" sz="14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1229"/>
            <a:ext cx="8229600" cy="686533"/>
          </a:xfrm>
        </p:spPr>
        <p:txBody>
          <a:bodyPr>
            <a:noAutofit/>
          </a:bodyPr>
          <a:lstStyle/>
          <a:p>
            <a:r>
              <a:rPr lang="en-US" sz="3200" dirty="0" smtClean="0">
                <a:solidFill>
                  <a:schemeClr val="accent1"/>
                </a:solidFill>
              </a:rPr>
              <a:t>Residues predicted to be important for </a:t>
            </a:r>
            <a:r>
              <a:rPr lang="en-US" sz="3200" dirty="0" err="1" smtClean="0">
                <a:solidFill>
                  <a:schemeClr val="accent1"/>
                </a:solidFill>
              </a:rPr>
              <a:t>processivity</a:t>
            </a:r>
            <a:endParaRPr lang="en-US" sz="3200" dirty="0">
              <a:solidFill>
                <a:schemeClr val="accent1"/>
              </a:solidFill>
            </a:endParaRPr>
          </a:p>
        </p:txBody>
      </p:sp>
      <p:graphicFrame>
        <p:nvGraphicFramePr>
          <p:cNvPr id="5" name="Object 3"/>
          <p:cNvGraphicFramePr>
            <a:graphicFrameLocks noChangeAspect="1"/>
          </p:cNvGraphicFramePr>
          <p:nvPr/>
        </p:nvGraphicFramePr>
        <p:xfrm>
          <a:off x="71406" y="1604771"/>
          <a:ext cx="9090025" cy="1082676"/>
        </p:xfrm>
        <a:graphic>
          <a:graphicData uri="http://schemas.openxmlformats.org/presentationml/2006/ole">
            <p:oleObj spid="_x0000_s113666" name="Image" r:id="rId3" imgW="7149206" imgH="850794" progId="">
              <p:embed/>
            </p:oleObj>
          </a:graphicData>
        </a:graphic>
      </p:graphicFrame>
      <p:sp>
        <p:nvSpPr>
          <p:cNvPr id="8" name="Text Box 7"/>
          <p:cNvSpPr txBox="1">
            <a:spLocks noChangeArrowheads="1"/>
          </p:cNvSpPr>
          <p:nvPr/>
        </p:nvSpPr>
        <p:spPr bwMode="auto">
          <a:xfrm rot="3874843">
            <a:off x="5500621" y="2366641"/>
            <a:ext cx="1612903" cy="298254"/>
          </a:xfrm>
          <a:prstGeom prst="rect">
            <a:avLst/>
          </a:prstGeom>
          <a:noFill/>
          <a:ln w="9525">
            <a:noFill/>
            <a:miter lim="800000"/>
            <a:headEnd/>
            <a:tailEnd/>
          </a:ln>
          <a:effectLst/>
        </p:spPr>
        <p:txBody>
          <a:bodyPr lIns="82012" tIns="41005" rIns="82012" bIns="41005">
            <a:spAutoFit/>
          </a:bodyPr>
          <a:lstStyle/>
          <a:p>
            <a:pPr defTabSz="820738" eaLnBrk="1" hangingPunct="1">
              <a:spcBef>
                <a:spcPct val="50000"/>
              </a:spcBef>
            </a:pPr>
            <a:r>
              <a:rPr lang="en-CA" sz="1400" b="1" dirty="0" smtClean="0">
                <a:solidFill>
                  <a:srgbClr val="000000"/>
                </a:solidFill>
                <a:latin typeface="Arial" charset="0"/>
                <a:cs typeface="Arial" charset="0"/>
              </a:rPr>
              <a:t>V791Y</a:t>
            </a:r>
            <a:endParaRPr lang="en-US" sz="1400" b="1" dirty="0">
              <a:solidFill>
                <a:srgbClr val="000000"/>
              </a:solidFill>
              <a:latin typeface="Arial" charset="0"/>
              <a:cs typeface="Arial" charset="0"/>
            </a:endParaRPr>
          </a:p>
        </p:txBody>
      </p:sp>
      <p:sp>
        <p:nvSpPr>
          <p:cNvPr id="9" name="Text Box 7"/>
          <p:cNvSpPr txBox="1">
            <a:spLocks noChangeArrowheads="1"/>
          </p:cNvSpPr>
          <p:nvPr/>
        </p:nvSpPr>
        <p:spPr bwMode="auto">
          <a:xfrm rot="3874843">
            <a:off x="6175226" y="2379787"/>
            <a:ext cx="1612903" cy="298254"/>
          </a:xfrm>
          <a:prstGeom prst="rect">
            <a:avLst/>
          </a:prstGeom>
          <a:noFill/>
          <a:ln w="9525">
            <a:noFill/>
            <a:miter lim="800000"/>
            <a:headEnd/>
            <a:tailEnd/>
          </a:ln>
          <a:effectLst/>
        </p:spPr>
        <p:txBody>
          <a:bodyPr lIns="82012" tIns="41005" rIns="82012" bIns="41005">
            <a:spAutoFit/>
          </a:bodyPr>
          <a:lstStyle/>
          <a:p>
            <a:pPr defTabSz="820738" eaLnBrk="1" hangingPunct="1">
              <a:spcBef>
                <a:spcPct val="50000"/>
              </a:spcBef>
            </a:pPr>
            <a:r>
              <a:rPr lang="en-CA" sz="1400" b="1" dirty="0" smtClean="0">
                <a:solidFill>
                  <a:srgbClr val="000000"/>
                </a:solidFill>
                <a:latin typeface="Arial" charset="0"/>
                <a:cs typeface="Arial" charset="0"/>
              </a:rPr>
              <a:t>L866Y</a:t>
            </a:r>
            <a:endParaRPr lang="en-US" sz="1400" b="1" dirty="0">
              <a:solidFill>
                <a:srgbClr val="000000"/>
              </a:solidFill>
              <a:latin typeface="Arial" charset="0"/>
              <a:cs typeface="Arial" charset="0"/>
            </a:endParaRPr>
          </a:p>
        </p:txBody>
      </p:sp>
      <p:sp>
        <p:nvSpPr>
          <p:cNvPr id="12" name="Text Box 7"/>
          <p:cNvSpPr txBox="1">
            <a:spLocks noChangeArrowheads="1"/>
          </p:cNvSpPr>
          <p:nvPr/>
        </p:nvSpPr>
        <p:spPr bwMode="auto">
          <a:xfrm rot="3874843">
            <a:off x="6603854" y="2379787"/>
            <a:ext cx="1612903" cy="298254"/>
          </a:xfrm>
          <a:prstGeom prst="rect">
            <a:avLst/>
          </a:prstGeom>
          <a:noFill/>
          <a:ln w="9525">
            <a:noFill/>
            <a:miter lim="800000"/>
            <a:headEnd/>
            <a:tailEnd/>
          </a:ln>
          <a:effectLst/>
        </p:spPr>
        <p:txBody>
          <a:bodyPr lIns="82012" tIns="41005" rIns="82012" bIns="41005">
            <a:spAutoFit/>
          </a:bodyPr>
          <a:lstStyle/>
          <a:p>
            <a:pPr defTabSz="820738" eaLnBrk="1" hangingPunct="1">
              <a:spcBef>
                <a:spcPct val="50000"/>
              </a:spcBef>
            </a:pPr>
            <a:r>
              <a:rPr lang="en-CA" sz="1400" b="1" dirty="0" smtClean="0">
                <a:solidFill>
                  <a:srgbClr val="000000"/>
                </a:solidFill>
                <a:latin typeface="Arial" charset="0"/>
                <a:cs typeface="Arial" charset="0"/>
              </a:rPr>
              <a:t>W930F</a:t>
            </a:r>
            <a:endParaRPr lang="en-US" sz="1400" b="1" dirty="0">
              <a:solidFill>
                <a:srgbClr val="000000"/>
              </a:solidFill>
              <a:latin typeface="Arial" charset="0"/>
              <a:cs typeface="Arial" charset="0"/>
            </a:endParaRPr>
          </a:p>
        </p:txBody>
      </p:sp>
      <p:graphicFrame>
        <p:nvGraphicFramePr>
          <p:cNvPr id="13" name="Group 67"/>
          <p:cNvGraphicFramePr>
            <a:graphicFrameLocks/>
          </p:cNvGraphicFramePr>
          <p:nvPr/>
        </p:nvGraphicFramePr>
        <p:xfrm>
          <a:off x="214281" y="3564657"/>
          <a:ext cx="8786875" cy="2578396"/>
        </p:xfrm>
        <a:graphic>
          <a:graphicData uri="http://schemas.openxmlformats.org/drawingml/2006/table">
            <a:tbl>
              <a:tblPr/>
              <a:tblGrid>
                <a:gridCol w="1214447"/>
                <a:gridCol w="1285884"/>
                <a:gridCol w="2571768"/>
                <a:gridCol w="2098126"/>
                <a:gridCol w="1616650"/>
              </a:tblGrid>
              <a:tr h="477838">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1" i="0" u="none" strike="noStrike" cap="none" normalizeH="0" baseline="0" dirty="0" err="1" smtClean="0">
                          <a:ln>
                            <a:noFill/>
                          </a:ln>
                          <a:solidFill>
                            <a:schemeClr val="tx1"/>
                          </a:solidFill>
                          <a:effectLst/>
                          <a:latin typeface="+mn-lt"/>
                        </a:rPr>
                        <a:t>hTERT</a:t>
                      </a:r>
                      <a:r>
                        <a:rPr kumimoji="0" lang="en-US" sz="1200" b="1" i="0" u="none" strike="noStrike" cap="none" normalizeH="0" baseline="0" dirty="0" smtClean="0">
                          <a:ln>
                            <a:noFill/>
                          </a:ln>
                          <a:solidFill>
                            <a:schemeClr val="tx1"/>
                          </a:solidFill>
                          <a:effectLst/>
                          <a:latin typeface="+mn-lt"/>
                        </a:rPr>
                        <a:t> Mutant</a:t>
                      </a:r>
                    </a:p>
                  </a:txBody>
                  <a:tcPr horzOverflow="overflow">
                    <a:lnL w="12700" cap="flat" cmpd="sng" algn="ctr">
                      <a:solidFill>
                        <a:scrgbClr r="0" g="0" b="0"/>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latin typeface="+mn-lt"/>
                        </a:rPr>
                        <a:t>Previous Mutation</a:t>
                      </a:r>
                    </a:p>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latin typeface="+mn-lt"/>
                        </a:rPr>
                        <a:t>(TERT species)</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latin typeface="+mn-lt"/>
                        </a:rPr>
                        <a:t>Phenotype of TERT mutant</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CA" sz="1200" b="1" i="0" u="none" strike="noStrike" cap="none" normalizeH="0" baseline="0" dirty="0" smtClean="0">
                          <a:ln>
                            <a:noFill/>
                          </a:ln>
                          <a:solidFill>
                            <a:schemeClr val="tx1"/>
                          </a:solidFill>
                          <a:effectLst/>
                          <a:latin typeface="+mn-lt"/>
                        </a:rPr>
                        <a:t>Effect on telomere length</a:t>
                      </a:r>
                      <a:endParaRPr kumimoji="0" lang="en-US" sz="1200" b="1" i="0" u="none" strike="noStrike" cap="none" normalizeH="0" baseline="0" dirty="0" smtClean="0">
                        <a:ln>
                          <a:noFill/>
                        </a:ln>
                        <a:solidFill>
                          <a:schemeClr val="tx1"/>
                        </a:solidFill>
                        <a:effectLst/>
                        <a:latin typeface="+mn-lt"/>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CA" sz="1200" b="1" i="0" u="none" strike="noStrike" cap="none" normalizeH="0" baseline="0" dirty="0" smtClean="0">
                          <a:ln>
                            <a:noFill/>
                          </a:ln>
                          <a:solidFill>
                            <a:schemeClr val="tx1"/>
                          </a:solidFill>
                          <a:effectLst/>
                          <a:latin typeface="+mn-lt"/>
                        </a:rPr>
                        <a:t>Reference</a:t>
                      </a:r>
                      <a:endParaRPr kumimoji="0" lang="en-US" sz="1200" b="1" i="0" u="none" strike="noStrike" cap="none" normalizeH="0" baseline="0" dirty="0" smtClean="0">
                        <a:ln>
                          <a:noFill/>
                        </a:ln>
                        <a:solidFill>
                          <a:schemeClr val="tx1"/>
                        </a:solidFill>
                        <a:effectLst/>
                        <a:latin typeface="+mn-lt"/>
                      </a:endParaRPr>
                    </a:p>
                  </a:txBody>
                  <a:tcPr horzOverflow="overflow">
                    <a:lnL w="12700" cap="flat" cmpd="sng" algn="ctr">
                      <a:solidFill>
                        <a:schemeClr val="accent2"/>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58259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mj-lt"/>
                          <a:sym typeface="Wingdings" pitchFamily="2" charset="2"/>
                        </a:rPr>
                        <a:t>V791Y </a:t>
                      </a:r>
                    </a:p>
                  </a:txBody>
                  <a:tcPr horzOverflow="overflow">
                    <a:lnL w="12700" cap="flat" cmpd="sng" algn="ctr">
                      <a:solidFill>
                        <a:scrgbClr r="0" g="0" b="0"/>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mj-lt"/>
                          <a:sym typeface="Wingdings" pitchFamily="2" charset="2"/>
                        </a:rPr>
                        <a:t>LYID589AAAA</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mj-lt"/>
                          <a:sym typeface="Wingdings" pitchFamily="2" charset="2"/>
                        </a:rPr>
                        <a:t>(Est2p)</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mj-lt"/>
                          <a:sym typeface="Wingdings" pitchFamily="2" charset="2"/>
                        </a:rPr>
                        <a:t>Decreased </a:t>
                      </a:r>
                      <a:r>
                        <a:rPr kumimoji="0" lang="en-US" sz="1400" b="0" i="0" u="none" strike="noStrike" cap="none" normalizeH="0" baseline="0" dirty="0" err="1" smtClean="0">
                          <a:ln>
                            <a:noFill/>
                          </a:ln>
                          <a:solidFill>
                            <a:schemeClr val="tx1"/>
                          </a:solidFill>
                          <a:effectLst/>
                          <a:latin typeface="+mj-lt"/>
                          <a:sym typeface="Wingdings" pitchFamily="2" charset="2"/>
                        </a:rPr>
                        <a:t>processivity</a:t>
                      </a:r>
                      <a:endParaRPr kumimoji="0" lang="en-US" sz="1400" b="0" i="0" u="none" strike="noStrike" cap="none" normalizeH="0" baseline="0" dirty="0" smtClean="0">
                        <a:ln>
                          <a:noFill/>
                        </a:ln>
                        <a:solidFill>
                          <a:schemeClr val="tx1"/>
                        </a:solidFill>
                        <a:effectLst/>
                        <a:latin typeface="+mj-lt"/>
                        <a:sym typeface="Wingdings" pitchFamily="2" charset="2"/>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CA" sz="1400" b="0" i="0" u="none" strike="noStrike" cap="none" normalizeH="0" baseline="0" dirty="0" smtClean="0">
                          <a:ln>
                            <a:noFill/>
                          </a:ln>
                          <a:solidFill>
                            <a:schemeClr val="tx1"/>
                          </a:solidFill>
                          <a:effectLst/>
                          <a:latin typeface="+mj-lt"/>
                          <a:sym typeface="Wingdings" pitchFamily="2" charset="2"/>
                        </a:rPr>
                        <a:t>Telomere shortening</a:t>
                      </a:r>
                      <a:endParaRPr kumimoji="0" lang="en-US" sz="1400" b="0" i="0" u="none" strike="noStrike" cap="none" normalizeH="0" baseline="0" dirty="0" smtClean="0">
                        <a:ln>
                          <a:noFill/>
                        </a:ln>
                        <a:solidFill>
                          <a:schemeClr val="tx1"/>
                        </a:solidFill>
                        <a:effectLst/>
                        <a:latin typeface="+mj-lt"/>
                        <a:sym typeface="Wingdings" pitchFamily="2" charset="2"/>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mj-lt"/>
                        </a:rPr>
                        <a:t>Lue</a:t>
                      </a:r>
                      <a:r>
                        <a:rPr kumimoji="0" lang="en-US" sz="1400" b="0" i="0" u="none" strike="noStrike" cap="none" normalizeH="0" baseline="0" dirty="0" smtClean="0">
                          <a:ln>
                            <a:noFill/>
                          </a:ln>
                          <a:solidFill>
                            <a:schemeClr val="tx1"/>
                          </a:solidFill>
                          <a:effectLst/>
                          <a:latin typeface="+mj-lt"/>
                        </a:rPr>
                        <a:t> et al, 2003</a:t>
                      </a:r>
                      <a:endParaRPr kumimoji="0" lang="en-US" sz="1400" b="0" i="0" u="none" strike="noStrike" cap="none" normalizeH="0" baseline="0" dirty="0" smtClean="0">
                        <a:ln>
                          <a:noFill/>
                        </a:ln>
                        <a:solidFill>
                          <a:schemeClr val="tx1"/>
                        </a:solidFill>
                        <a:effectLst/>
                        <a:latin typeface="+mj-lt"/>
                        <a:sym typeface="Wingdings" pitchFamily="2" charset="2"/>
                      </a:endParaRPr>
                    </a:p>
                  </a:txBody>
                  <a:tcPr horzOverflow="overflow">
                    <a:lnL w="12700" cap="flat" cmpd="sng" algn="ctr">
                      <a:solidFill>
                        <a:schemeClr val="accent2"/>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67786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mj-lt"/>
                        </a:rPr>
                        <a:t>W930F</a:t>
                      </a:r>
                    </a:p>
                  </a:txBody>
                  <a:tcPr horzOverflow="overflow">
                    <a:lnL w="12700" cap="flat" cmpd="sng" algn="ctr">
                      <a:solidFill>
                        <a:scrgbClr r="0" g="0" b="0"/>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mj-lt"/>
                        </a:rPr>
                        <a:t>FCA720WCG </a:t>
                      </a:r>
                    </a:p>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mj-lt"/>
                        </a:rPr>
                        <a:t>(Est2p)</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mj-lt"/>
                        </a:rPr>
                        <a:t>Increased </a:t>
                      </a:r>
                      <a:r>
                        <a:rPr kumimoji="0" lang="en-US" sz="1400" b="0" i="0" u="none" strike="noStrike" cap="none" normalizeH="0" baseline="0" dirty="0" err="1" smtClean="0">
                          <a:ln>
                            <a:noFill/>
                          </a:ln>
                          <a:solidFill>
                            <a:schemeClr val="tx1"/>
                          </a:solidFill>
                          <a:effectLst/>
                          <a:latin typeface="+mj-lt"/>
                        </a:rPr>
                        <a:t>processivity</a:t>
                      </a:r>
                      <a:endParaRPr kumimoji="0" lang="en-US" sz="1400" b="0" i="0" u="none" strike="noStrike" cap="none" normalizeH="0" baseline="0" dirty="0" smtClean="0">
                        <a:ln>
                          <a:noFill/>
                        </a:ln>
                        <a:solidFill>
                          <a:schemeClr val="tx1"/>
                        </a:solidFill>
                        <a:effectLst/>
                        <a:latin typeface="+mj-lt"/>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CA" sz="1400" b="0" i="0" u="none" strike="noStrike" cap="none" normalizeH="0" baseline="0" dirty="0" smtClean="0">
                          <a:ln>
                            <a:noFill/>
                          </a:ln>
                          <a:solidFill>
                            <a:schemeClr val="tx1"/>
                          </a:solidFill>
                          <a:effectLst/>
                          <a:latin typeface="+mj-lt"/>
                        </a:rPr>
                        <a:t>Telomere length increase</a:t>
                      </a:r>
                      <a:endParaRPr kumimoji="0" lang="en-US" sz="1400" b="0" i="0" u="none" strike="noStrike" cap="none" normalizeH="0" baseline="0" dirty="0" smtClean="0">
                        <a:ln>
                          <a:noFill/>
                        </a:ln>
                        <a:solidFill>
                          <a:schemeClr val="tx1"/>
                        </a:solidFill>
                        <a:effectLst/>
                        <a:latin typeface="+mj-lt"/>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mj-lt"/>
                        </a:rPr>
                        <a:t>Peng</a:t>
                      </a:r>
                      <a:r>
                        <a:rPr kumimoji="0" lang="en-US" sz="1400" b="0" i="0" u="none" strike="noStrike" cap="none" normalizeH="0" baseline="0" dirty="0" smtClean="0">
                          <a:ln>
                            <a:noFill/>
                          </a:ln>
                          <a:solidFill>
                            <a:schemeClr val="tx1"/>
                          </a:solidFill>
                          <a:effectLst/>
                          <a:latin typeface="+mj-lt"/>
                        </a:rPr>
                        <a:t> et al, 2001</a:t>
                      </a:r>
                    </a:p>
                  </a:txBody>
                  <a:tcPr horzOverflow="overflow">
                    <a:lnL w="12700" cap="flat" cmpd="sng" algn="ctr">
                      <a:solidFill>
                        <a:schemeClr val="accent2"/>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677863">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mj-lt"/>
                          <a:sym typeface="Wingdings" pitchFamily="2" charset="2"/>
                        </a:rPr>
                        <a:t>L866Y</a:t>
                      </a:r>
                    </a:p>
                  </a:txBody>
                  <a:tcPr horzOverflow="overflow">
                    <a:lnL w="12700" cap="flat" cmpd="sng" algn="ctr">
                      <a:solidFill>
                        <a:scrgbClr r="0" g="0" b="0"/>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mj-lt"/>
                          <a:sym typeface="Wingdings" pitchFamily="2" charset="2"/>
                        </a:rPr>
                        <a:t> </a:t>
                      </a:r>
                      <a:r>
                        <a:rPr kumimoji="0" lang="en-US" sz="1400" b="0" i="0" u="none" strike="noStrike" cap="none" normalizeH="0" baseline="0" dirty="0" smtClean="0">
                          <a:ln>
                            <a:noFill/>
                          </a:ln>
                          <a:solidFill>
                            <a:schemeClr val="tx1"/>
                          </a:solidFill>
                          <a:effectLst/>
                          <a:latin typeface="+mj-lt"/>
                        </a:rPr>
                        <a:t>L813Y </a:t>
                      </a:r>
                    </a:p>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mj-lt"/>
                        </a:rPr>
                        <a:t>(</a:t>
                      </a:r>
                      <a:r>
                        <a:rPr kumimoji="0" lang="en-US" sz="1400" b="0" i="0" u="none" strike="noStrike" cap="none" normalizeH="0" baseline="0" dirty="0" err="1" smtClean="0">
                          <a:ln>
                            <a:noFill/>
                          </a:ln>
                          <a:solidFill>
                            <a:schemeClr val="tx1"/>
                          </a:solidFill>
                          <a:effectLst/>
                          <a:latin typeface="+mj-lt"/>
                        </a:rPr>
                        <a:t>tTERT</a:t>
                      </a:r>
                      <a:r>
                        <a:rPr kumimoji="0" lang="en-US" sz="1400" b="0" i="0" u="none" strike="noStrike" cap="none" normalizeH="0" baseline="0" dirty="0" smtClean="0">
                          <a:ln>
                            <a:noFill/>
                          </a:ln>
                          <a:solidFill>
                            <a:schemeClr val="tx1"/>
                          </a:solidFill>
                          <a:effectLst/>
                          <a:latin typeface="+mj-lt"/>
                        </a:rPr>
                        <a:t>)</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mj-lt"/>
                        </a:rPr>
                        <a:t>Increased </a:t>
                      </a:r>
                      <a:r>
                        <a:rPr kumimoji="0" lang="en-US" sz="1400" b="0" i="0" u="none" strike="noStrike" cap="none" normalizeH="0" baseline="0" dirty="0" err="1" smtClean="0">
                          <a:ln>
                            <a:noFill/>
                          </a:ln>
                          <a:solidFill>
                            <a:schemeClr val="tx1"/>
                          </a:solidFill>
                          <a:effectLst/>
                          <a:latin typeface="+mj-lt"/>
                        </a:rPr>
                        <a:t>processivity</a:t>
                      </a:r>
                      <a:endParaRPr kumimoji="0" lang="en-US" sz="1400" b="0" i="0" u="none" strike="noStrike" cap="none" normalizeH="0" baseline="0" dirty="0" smtClean="0">
                        <a:ln>
                          <a:noFill/>
                        </a:ln>
                        <a:solidFill>
                          <a:schemeClr val="tx1"/>
                        </a:solidFill>
                        <a:effectLst/>
                        <a:latin typeface="+mj-lt"/>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CA" sz="1400" b="0" i="0" u="none" strike="noStrike" cap="none" normalizeH="0" baseline="0" dirty="0" smtClean="0">
                          <a:ln>
                            <a:noFill/>
                          </a:ln>
                          <a:solidFill>
                            <a:schemeClr val="tx1"/>
                          </a:solidFill>
                          <a:effectLst/>
                          <a:latin typeface="+mj-lt"/>
                        </a:rPr>
                        <a:t>N/A</a:t>
                      </a:r>
                      <a:endParaRPr kumimoji="0" lang="en-US" sz="1400" b="0" i="0" u="none" strike="noStrike" cap="none" normalizeH="0" baseline="0" dirty="0" smtClean="0">
                        <a:ln>
                          <a:noFill/>
                        </a:ln>
                        <a:solidFill>
                          <a:schemeClr val="tx1"/>
                        </a:solidFill>
                        <a:effectLst/>
                        <a:latin typeface="+mj-lt"/>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sym typeface="Wingdings" pitchFamily="2" charset="2"/>
                        </a:rPr>
                        <a:t>Bryan et al, 2000</a:t>
                      </a:r>
                    </a:p>
                  </a:txBody>
                  <a:tcPr horzOverflow="overflow">
                    <a:lnL w="12700" cap="flat" cmpd="sng" algn="ctr">
                      <a:solidFill>
                        <a:schemeClr val="accent2"/>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2658730" y="1355209"/>
            <a:ext cx="3445363" cy="2357454"/>
            <a:chOff x="3427507" y="2786058"/>
            <a:chExt cx="3445363" cy="2357454"/>
          </a:xfrm>
        </p:grpSpPr>
        <p:pic>
          <p:nvPicPr>
            <p:cNvPr id="7" name="Picture 5" descr="D:\TRAP3sept18.bmp"/>
            <p:cNvPicPr>
              <a:picLocks noChangeAspect="1" noChangeArrowheads="1"/>
            </p:cNvPicPr>
            <p:nvPr/>
          </p:nvPicPr>
          <p:blipFill>
            <a:blip r:embed="rId3" cstate="print"/>
            <a:srcRect l="9455" t="29489" r="60603" b="32553"/>
            <a:stretch>
              <a:fillRect/>
            </a:stretch>
          </p:blipFill>
          <p:spPr bwMode="auto">
            <a:xfrm rot="16422651" flipH="1">
              <a:off x="4726754" y="2997641"/>
              <a:ext cx="2084511" cy="2077164"/>
            </a:xfrm>
            <a:prstGeom prst="rect">
              <a:avLst/>
            </a:prstGeom>
            <a:noFill/>
          </p:spPr>
        </p:pic>
        <p:sp>
          <p:nvSpPr>
            <p:cNvPr id="14" name="Right Triangle 13"/>
            <p:cNvSpPr/>
            <p:nvPr/>
          </p:nvSpPr>
          <p:spPr>
            <a:xfrm>
              <a:off x="4780714" y="2786058"/>
              <a:ext cx="1000132" cy="285752"/>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a:p>
              <a:pPr algn="ctr"/>
              <a:endParaRPr lang="en-US" dirty="0">
                <a:solidFill>
                  <a:schemeClr val="bg1"/>
                </a:solidFill>
              </a:endParaRPr>
            </a:p>
          </p:txBody>
        </p:sp>
        <p:sp>
          <p:nvSpPr>
            <p:cNvPr id="15" name="Right Triangle 14"/>
            <p:cNvSpPr/>
            <p:nvPr/>
          </p:nvSpPr>
          <p:spPr>
            <a:xfrm>
              <a:off x="5752624" y="2786058"/>
              <a:ext cx="1000132" cy="285752"/>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791206" y="2821514"/>
              <a:ext cx="785818" cy="523220"/>
            </a:xfrm>
            <a:prstGeom prst="rect">
              <a:avLst/>
            </a:prstGeom>
            <a:noFill/>
          </p:spPr>
          <p:txBody>
            <a:bodyPr wrap="square" rtlCol="0">
              <a:spAutoFit/>
            </a:bodyPr>
            <a:lstStyle/>
            <a:p>
              <a:r>
                <a:rPr lang="en-CA" sz="1400" dirty="0" smtClean="0"/>
                <a:t>V791Y</a:t>
              </a:r>
            </a:p>
            <a:p>
              <a:endParaRPr lang="en-US" sz="1400" dirty="0"/>
            </a:p>
          </p:txBody>
        </p:sp>
        <p:sp>
          <p:nvSpPr>
            <p:cNvPr id="23" name="TextBox 22"/>
            <p:cNvSpPr txBox="1"/>
            <p:nvPr/>
          </p:nvSpPr>
          <p:spPr>
            <a:xfrm>
              <a:off x="5637969" y="2821514"/>
              <a:ext cx="1234901" cy="307777"/>
            </a:xfrm>
            <a:prstGeom prst="rect">
              <a:avLst/>
            </a:prstGeom>
            <a:noFill/>
          </p:spPr>
          <p:txBody>
            <a:bodyPr wrap="square" rtlCol="0">
              <a:spAutoFit/>
            </a:bodyPr>
            <a:lstStyle/>
            <a:p>
              <a:r>
                <a:rPr lang="en-CA" sz="1400" dirty="0" smtClean="0"/>
                <a:t>  Wild-type</a:t>
              </a:r>
              <a:endParaRPr lang="en-US" sz="1400" dirty="0"/>
            </a:p>
          </p:txBody>
        </p:sp>
        <p:sp>
          <p:nvSpPr>
            <p:cNvPr id="35" name="Rectangle 34"/>
            <p:cNvSpPr/>
            <p:nvPr/>
          </p:nvSpPr>
          <p:spPr>
            <a:xfrm>
              <a:off x="4767059" y="3071810"/>
              <a:ext cx="1928826" cy="2000264"/>
            </a:xfrm>
            <a:prstGeom prst="rect">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6" name="Rectangle 35"/>
            <p:cNvSpPr/>
            <p:nvPr/>
          </p:nvSpPr>
          <p:spPr>
            <a:xfrm>
              <a:off x="4566400" y="4429132"/>
              <a:ext cx="214314" cy="71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D:\TRAP2sept18.bmp"/>
            <p:cNvPicPr>
              <a:picLocks noChangeAspect="1" noChangeArrowheads="1"/>
            </p:cNvPicPr>
            <p:nvPr/>
          </p:nvPicPr>
          <p:blipFill>
            <a:blip r:embed="rId4" cstate="print"/>
            <a:srcRect l="32635" t="34169" r="50005" b="27183"/>
            <a:stretch>
              <a:fillRect/>
            </a:stretch>
          </p:blipFill>
          <p:spPr bwMode="auto">
            <a:xfrm>
              <a:off x="3608236" y="3071810"/>
              <a:ext cx="1143008" cy="2000264"/>
            </a:xfrm>
            <a:prstGeom prst="rect">
              <a:avLst/>
            </a:prstGeom>
            <a:noFill/>
            <a:ln w="12700">
              <a:solidFill>
                <a:schemeClr val="tx1"/>
              </a:solidFill>
            </a:ln>
          </p:spPr>
        </p:pic>
        <p:sp>
          <p:nvSpPr>
            <p:cNvPr id="13" name="Right Triangle 12"/>
            <p:cNvSpPr/>
            <p:nvPr/>
          </p:nvSpPr>
          <p:spPr>
            <a:xfrm>
              <a:off x="3781585" y="2786058"/>
              <a:ext cx="1000132" cy="285752"/>
            </a:xfrm>
            <a:prstGeom prst="rtTriangle">
              <a:avLst/>
            </a:prstGeom>
            <a:solidFill>
              <a:schemeClr val="tx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863515" y="2821514"/>
              <a:ext cx="785818" cy="307777"/>
            </a:xfrm>
            <a:prstGeom prst="rect">
              <a:avLst/>
            </a:prstGeom>
            <a:noFill/>
            <a:ln w="12700">
              <a:noFill/>
            </a:ln>
          </p:spPr>
          <p:txBody>
            <a:bodyPr wrap="square" rtlCol="0">
              <a:spAutoFit/>
            </a:bodyPr>
            <a:lstStyle/>
            <a:p>
              <a:r>
                <a:rPr lang="en-CA" sz="1400" dirty="0" smtClean="0"/>
                <a:t>W930F</a:t>
              </a:r>
              <a:endParaRPr lang="en-US" sz="1400" dirty="0"/>
            </a:p>
          </p:txBody>
        </p:sp>
        <p:sp>
          <p:nvSpPr>
            <p:cNvPr id="34" name="Rectangle 33"/>
            <p:cNvSpPr/>
            <p:nvPr/>
          </p:nvSpPr>
          <p:spPr>
            <a:xfrm>
              <a:off x="3772096" y="3071810"/>
              <a:ext cx="1000132" cy="2000264"/>
            </a:xfrm>
            <a:prstGeom prst="rect">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p:cNvSpPr/>
            <p:nvPr/>
          </p:nvSpPr>
          <p:spPr>
            <a:xfrm>
              <a:off x="3427507" y="2928934"/>
              <a:ext cx="330934" cy="22145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rot="16200000" flipH="1">
              <a:off x="4744995" y="4085597"/>
              <a:ext cx="2000264" cy="1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graphicFrame>
        <p:nvGraphicFramePr>
          <p:cNvPr id="30" name="Chart 29"/>
          <p:cNvGraphicFramePr/>
          <p:nvPr/>
        </p:nvGraphicFramePr>
        <p:xfrm>
          <a:off x="2080465" y="4049697"/>
          <a:ext cx="5016500" cy="2565400"/>
        </p:xfrm>
        <a:graphic>
          <a:graphicData uri="http://schemas.openxmlformats.org/drawingml/2006/chart">
            <c:chart xmlns:c="http://schemas.openxmlformats.org/drawingml/2006/chart" xmlns:r="http://schemas.openxmlformats.org/officeDocument/2006/relationships" r:id="rId5"/>
          </a:graphicData>
        </a:graphic>
      </p:graphicFrame>
      <p:sp>
        <p:nvSpPr>
          <p:cNvPr id="33" name="Title 32"/>
          <p:cNvSpPr>
            <a:spLocks noGrp="1"/>
          </p:cNvSpPr>
          <p:nvPr>
            <p:ph type="title"/>
          </p:nvPr>
        </p:nvSpPr>
        <p:spPr>
          <a:xfrm>
            <a:off x="0" y="352815"/>
            <a:ext cx="9341556" cy="388584"/>
          </a:xfrm>
        </p:spPr>
        <p:txBody>
          <a:bodyPr>
            <a:noAutofit/>
          </a:bodyPr>
          <a:lstStyle/>
          <a:p>
            <a:r>
              <a:rPr lang="en-US" sz="2400" i="1" dirty="0" smtClean="0">
                <a:solidFill>
                  <a:schemeClr val="accent1"/>
                </a:solidFill>
              </a:rPr>
              <a:t>In vitro</a:t>
            </a:r>
            <a:r>
              <a:rPr lang="en-US" sz="2400" dirty="0" smtClean="0">
                <a:solidFill>
                  <a:schemeClr val="accent1"/>
                </a:solidFill>
              </a:rPr>
              <a:t>-reconstituted </a:t>
            </a:r>
            <a:r>
              <a:rPr lang="en-US" sz="2400" dirty="0" err="1" smtClean="0">
                <a:solidFill>
                  <a:schemeClr val="accent1"/>
                </a:solidFill>
              </a:rPr>
              <a:t>hTERT</a:t>
            </a:r>
            <a:r>
              <a:rPr lang="en-US" sz="2400" dirty="0" smtClean="0">
                <a:solidFill>
                  <a:schemeClr val="accent1"/>
                </a:solidFill>
              </a:rPr>
              <a:t> RT domain mutants -W930F and -V791Y are less active than wild-type </a:t>
            </a:r>
            <a:endParaRPr lang="en-US" sz="2400" i="1" dirty="0">
              <a:solidFill>
                <a:schemeClr val="accent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3968"/>
            <a:ext cx="8229600" cy="783695"/>
          </a:xfrm>
        </p:spPr>
        <p:txBody>
          <a:bodyPr>
            <a:noAutofit/>
          </a:bodyPr>
          <a:lstStyle/>
          <a:p>
            <a:r>
              <a:rPr lang="en-US" sz="2800" dirty="0" err="1" smtClean="0">
                <a:solidFill>
                  <a:schemeClr val="accent1"/>
                </a:solidFill>
              </a:rPr>
              <a:t>Processivity</a:t>
            </a:r>
            <a:r>
              <a:rPr lang="en-US" sz="2800" dirty="0" smtClean="0">
                <a:solidFill>
                  <a:schemeClr val="accent1"/>
                </a:solidFill>
              </a:rPr>
              <a:t> of </a:t>
            </a:r>
            <a:r>
              <a:rPr lang="en-US" sz="2800" i="1" dirty="0" smtClean="0">
                <a:solidFill>
                  <a:schemeClr val="accent1"/>
                </a:solidFill>
              </a:rPr>
              <a:t>in vitro</a:t>
            </a:r>
            <a:r>
              <a:rPr lang="en-US" sz="2800" dirty="0" smtClean="0">
                <a:solidFill>
                  <a:schemeClr val="accent1"/>
                </a:solidFill>
              </a:rPr>
              <a:t>-reconstituted hTERT-W930F and -V791Y enzymes are severely compromised</a:t>
            </a:r>
            <a:endParaRPr lang="en-US" sz="2800" dirty="0">
              <a:solidFill>
                <a:schemeClr val="accent1"/>
              </a:solidFill>
            </a:endParaRPr>
          </a:p>
        </p:txBody>
      </p:sp>
      <p:sp>
        <p:nvSpPr>
          <p:cNvPr id="3" name="Content Placeholder 2"/>
          <p:cNvSpPr>
            <a:spLocks noGrp="1"/>
          </p:cNvSpPr>
          <p:nvPr>
            <p:ph idx="1"/>
          </p:nvPr>
        </p:nvSpPr>
        <p:spPr/>
        <p:txBody>
          <a:bodyPr/>
          <a:lstStyle/>
          <a:p>
            <a:endParaRPr lang="en-US" dirty="0"/>
          </a:p>
        </p:txBody>
      </p:sp>
      <p:pic>
        <p:nvPicPr>
          <p:cNvPr id="4" name="Content Placeholder 6" descr="Feb92007A.JPG"/>
          <p:cNvPicPr>
            <a:picLocks noChangeAspect="1"/>
          </p:cNvPicPr>
          <p:nvPr/>
        </p:nvPicPr>
        <p:blipFill>
          <a:blip r:embed="rId2" cstate="print"/>
          <a:srcRect l="82016" t="-140" b="2552"/>
          <a:stretch>
            <a:fillRect/>
          </a:stretch>
        </p:blipFill>
        <p:spPr>
          <a:xfrm>
            <a:off x="4291051" y="1271903"/>
            <a:ext cx="642942" cy="4795870"/>
          </a:xfrm>
          <a:prstGeom prst="rect">
            <a:avLst/>
          </a:prstGeom>
        </p:spPr>
      </p:pic>
      <p:pic>
        <p:nvPicPr>
          <p:cNvPr id="5" name="Picture 4" descr="oct122007A.JPG"/>
          <p:cNvPicPr>
            <a:picLocks noChangeAspect="1"/>
          </p:cNvPicPr>
          <p:nvPr/>
        </p:nvPicPr>
        <p:blipFill>
          <a:blip r:embed="rId3" cstate="print"/>
          <a:srcRect l="25740" t="1493" r="55955" b="8955"/>
          <a:stretch>
            <a:fillRect/>
          </a:stretch>
        </p:blipFill>
        <p:spPr>
          <a:xfrm flipH="1">
            <a:off x="4956293" y="1285860"/>
            <a:ext cx="639370" cy="4786347"/>
          </a:xfrm>
          <a:prstGeom prst="rect">
            <a:avLst/>
          </a:prstGeom>
        </p:spPr>
      </p:pic>
      <p:sp>
        <p:nvSpPr>
          <p:cNvPr id="7" name="TextBox 6"/>
          <p:cNvSpPr txBox="1"/>
          <p:nvPr/>
        </p:nvSpPr>
        <p:spPr>
          <a:xfrm rot="3472626">
            <a:off x="5152096" y="6368797"/>
            <a:ext cx="1192039" cy="338554"/>
          </a:xfrm>
          <a:prstGeom prst="rect">
            <a:avLst/>
          </a:prstGeom>
          <a:noFill/>
        </p:spPr>
        <p:txBody>
          <a:bodyPr wrap="square" rtlCol="0">
            <a:spAutoFit/>
          </a:bodyPr>
          <a:lstStyle/>
          <a:p>
            <a:r>
              <a:rPr lang="en-CA" sz="1600" dirty="0" smtClean="0"/>
              <a:t>Wild-type</a:t>
            </a:r>
            <a:endParaRPr lang="en-US" sz="1600" dirty="0"/>
          </a:p>
        </p:txBody>
      </p:sp>
      <p:sp>
        <p:nvSpPr>
          <p:cNvPr id="8" name="TextBox 7"/>
          <p:cNvSpPr txBox="1"/>
          <p:nvPr/>
        </p:nvSpPr>
        <p:spPr>
          <a:xfrm rot="3472626">
            <a:off x="4823482" y="6243324"/>
            <a:ext cx="928694" cy="338554"/>
          </a:xfrm>
          <a:prstGeom prst="rect">
            <a:avLst/>
          </a:prstGeom>
          <a:noFill/>
        </p:spPr>
        <p:txBody>
          <a:bodyPr wrap="square" rtlCol="0">
            <a:spAutoFit/>
          </a:bodyPr>
          <a:lstStyle/>
          <a:p>
            <a:r>
              <a:rPr lang="en-CA" sz="1600" dirty="0" smtClean="0"/>
              <a:t>-V791Y</a:t>
            </a:r>
            <a:endParaRPr lang="en-US" sz="1600" dirty="0"/>
          </a:p>
        </p:txBody>
      </p:sp>
      <p:sp>
        <p:nvSpPr>
          <p:cNvPr id="9" name="TextBox 8"/>
          <p:cNvSpPr txBox="1"/>
          <p:nvPr/>
        </p:nvSpPr>
        <p:spPr>
          <a:xfrm rot="3472626">
            <a:off x="4456285" y="6304961"/>
            <a:ext cx="1095748" cy="338554"/>
          </a:xfrm>
          <a:prstGeom prst="rect">
            <a:avLst/>
          </a:prstGeom>
          <a:noFill/>
        </p:spPr>
        <p:txBody>
          <a:bodyPr wrap="square" rtlCol="0">
            <a:spAutoFit/>
          </a:bodyPr>
          <a:lstStyle/>
          <a:p>
            <a:r>
              <a:rPr lang="en-CA" sz="1600" dirty="0" smtClean="0"/>
              <a:t>Wild-type</a:t>
            </a:r>
            <a:endParaRPr lang="en-US" sz="1600" dirty="0"/>
          </a:p>
        </p:txBody>
      </p:sp>
      <p:sp>
        <p:nvSpPr>
          <p:cNvPr id="10" name="TextBox 9"/>
          <p:cNvSpPr txBox="1"/>
          <p:nvPr/>
        </p:nvSpPr>
        <p:spPr>
          <a:xfrm rot="3472626">
            <a:off x="4116891" y="6246095"/>
            <a:ext cx="1117607" cy="338554"/>
          </a:xfrm>
          <a:prstGeom prst="rect">
            <a:avLst/>
          </a:prstGeom>
          <a:noFill/>
        </p:spPr>
        <p:txBody>
          <a:bodyPr wrap="square" rtlCol="0">
            <a:spAutoFit/>
          </a:bodyPr>
          <a:lstStyle/>
          <a:p>
            <a:r>
              <a:rPr lang="en-CA" sz="1600" dirty="0"/>
              <a:t> </a:t>
            </a:r>
            <a:r>
              <a:rPr lang="en-CA" sz="1600" dirty="0" smtClean="0"/>
              <a:t>-W930F</a:t>
            </a:r>
            <a:endParaRPr lang="en-US" sz="1600" dirty="0"/>
          </a:p>
        </p:txBody>
      </p:sp>
      <p:graphicFrame>
        <p:nvGraphicFramePr>
          <p:cNvPr id="11" name="Table 10"/>
          <p:cNvGraphicFramePr>
            <a:graphicFrameLocks noGrp="1"/>
          </p:cNvGraphicFramePr>
          <p:nvPr/>
        </p:nvGraphicFramePr>
        <p:xfrm>
          <a:off x="829931" y="2788759"/>
          <a:ext cx="3189266" cy="1112520"/>
        </p:xfrm>
        <a:graphic>
          <a:graphicData uri="http://schemas.openxmlformats.org/drawingml/2006/table">
            <a:tbl>
              <a:tblPr firstRow="1" bandRow="1">
                <a:tableStyleId>{5C22544A-7EE6-4342-B048-85BDC9FD1C3A}</a:tableStyleId>
              </a:tblPr>
              <a:tblGrid>
                <a:gridCol w="1563666"/>
                <a:gridCol w="1625600"/>
              </a:tblGrid>
              <a:tr h="370840">
                <a:tc>
                  <a:txBody>
                    <a:bodyPr/>
                    <a:lstStyle/>
                    <a:p>
                      <a:r>
                        <a:rPr lang="en-US" dirty="0" err="1" smtClean="0"/>
                        <a:t>hTERT</a:t>
                      </a:r>
                      <a:r>
                        <a:rPr lang="en-US" baseline="0" dirty="0" smtClean="0"/>
                        <a:t> mutant</a:t>
                      </a:r>
                      <a:endParaRPr lang="en-US" dirty="0"/>
                    </a:p>
                  </a:txBody>
                  <a:tcPr/>
                </a:tc>
                <a:tc>
                  <a:txBody>
                    <a:bodyPr/>
                    <a:lstStyle/>
                    <a:p>
                      <a:r>
                        <a:rPr lang="en-US" dirty="0" smtClean="0"/>
                        <a:t>T2AG3 repeats</a:t>
                      </a:r>
                      <a:endParaRPr lang="en-US" dirty="0"/>
                    </a:p>
                  </a:txBody>
                  <a:tcPr/>
                </a:tc>
              </a:tr>
              <a:tr h="370840">
                <a:tc>
                  <a:txBody>
                    <a:bodyPr/>
                    <a:lstStyle/>
                    <a:p>
                      <a:r>
                        <a:rPr lang="en-US" dirty="0" smtClean="0"/>
                        <a:t>-W930F</a:t>
                      </a:r>
                      <a:endParaRPr lang="en-US" dirty="0"/>
                    </a:p>
                  </a:txBody>
                  <a:tcPr/>
                </a:tc>
                <a:tc>
                  <a:txBody>
                    <a:bodyPr/>
                    <a:lstStyle/>
                    <a:p>
                      <a:r>
                        <a:rPr lang="en-US" dirty="0" smtClean="0"/>
                        <a:t>3</a:t>
                      </a:r>
                      <a:endParaRPr lang="en-US" dirty="0"/>
                    </a:p>
                  </a:txBody>
                  <a:tcPr/>
                </a:tc>
              </a:tr>
              <a:tr h="370840">
                <a:tc>
                  <a:txBody>
                    <a:bodyPr/>
                    <a:lstStyle/>
                    <a:p>
                      <a:r>
                        <a:rPr lang="en-US" dirty="0" smtClean="0"/>
                        <a:t>-V791Y</a:t>
                      </a:r>
                      <a:endParaRPr lang="en-US" dirty="0"/>
                    </a:p>
                  </a:txBody>
                  <a:tcPr/>
                </a:tc>
                <a:tc>
                  <a:txBody>
                    <a:bodyPr/>
                    <a:lstStyle/>
                    <a:p>
                      <a:r>
                        <a:rPr lang="en-US" dirty="0" smtClean="0"/>
                        <a:t>4</a:t>
                      </a:r>
                      <a:endParaRPr lang="en-US" dirty="0"/>
                    </a:p>
                  </a:txBody>
                  <a:tcPr/>
                </a:tc>
              </a:tr>
            </a:tbl>
          </a:graphicData>
        </a:graphic>
      </p:graphicFrame>
      <p:sp>
        <p:nvSpPr>
          <p:cNvPr id="12" name="Rectangle 11"/>
          <p:cNvSpPr/>
          <p:nvPr/>
        </p:nvSpPr>
        <p:spPr>
          <a:xfrm>
            <a:off x="4291051" y="1271903"/>
            <a:ext cx="1304612" cy="479587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5" y="596365"/>
            <a:ext cx="8229600" cy="725470"/>
          </a:xfrm>
        </p:spPr>
        <p:txBody>
          <a:bodyPr>
            <a:noAutofit/>
          </a:bodyPr>
          <a:lstStyle/>
          <a:p>
            <a:r>
              <a:rPr lang="en-CA" sz="2800" dirty="0" smtClean="0">
                <a:solidFill>
                  <a:schemeClr val="accent1"/>
                </a:solidFill>
              </a:rPr>
              <a:t>Mutant </a:t>
            </a:r>
            <a:r>
              <a:rPr lang="en-CA" sz="2800" dirty="0" err="1" smtClean="0">
                <a:solidFill>
                  <a:schemeClr val="accent1"/>
                </a:solidFill>
              </a:rPr>
              <a:t>telomerases</a:t>
            </a:r>
            <a:r>
              <a:rPr lang="en-CA" sz="2800" dirty="0" smtClean="0">
                <a:solidFill>
                  <a:schemeClr val="accent1"/>
                </a:solidFill>
              </a:rPr>
              <a:t> reconstituted in cells with limited lifespan</a:t>
            </a:r>
            <a:endParaRPr lang="en-US" sz="2800" dirty="0">
              <a:solidFill>
                <a:schemeClr val="accent1"/>
              </a:solidFill>
            </a:endParaRPr>
          </a:p>
        </p:txBody>
      </p:sp>
      <p:pic>
        <p:nvPicPr>
          <p:cNvPr id="15" name="Picture 14" descr="methods.jpg"/>
          <p:cNvPicPr>
            <a:picLocks noChangeAspect="1"/>
          </p:cNvPicPr>
          <p:nvPr/>
        </p:nvPicPr>
        <p:blipFill>
          <a:blip r:embed="rId2" cstate="print"/>
          <a:stretch>
            <a:fillRect/>
          </a:stretch>
        </p:blipFill>
        <p:spPr>
          <a:xfrm>
            <a:off x="2299453" y="1714488"/>
            <a:ext cx="4062689" cy="4346047"/>
          </a:xfrm>
          <a:prstGeom prst="rect">
            <a:avLst/>
          </a:prstGeom>
        </p:spPr>
      </p:pic>
      <p:sp>
        <p:nvSpPr>
          <p:cNvPr id="22" name="TextBox 21"/>
          <p:cNvSpPr txBox="1"/>
          <p:nvPr/>
        </p:nvSpPr>
        <p:spPr>
          <a:xfrm>
            <a:off x="2878669" y="5870222"/>
            <a:ext cx="3837413" cy="769441"/>
          </a:xfrm>
          <a:prstGeom prst="rect">
            <a:avLst/>
          </a:prstGeom>
          <a:noFill/>
        </p:spPr>
        <p:txBody>
          <a:bodyPr wrap="square" rtlCol="0">
            <a:spAutoFit/>
          </a:bodyPr>
          <a:lstStyle/>
          <a:p>
            <a:r>
              <a:rPr lang="en-US" sz="1100" dirty="0" err="1" smtClean="0"/>
              <a:t>hTERT</a:t>
            </a:r>
            <a:r>
              <a:rPr lang="en-US" sz="1100" dirty="0" smtClean="0"/>
              <a:t>-/- </a:t>
            </a:r>
            <a:r>
              <a:rPr lang="en-US" sz="1100" dirty="0" err="1" smtClean="0"/>
              <a:t>hTR</a:t>
            </a:r>
            <a:r>
              <a:rPr lang="en-US" sz="1100" dirty="0" smtClean="0"/>
              <a:t> +/+</a:t>
            </a:r>
          </a:p>
          <a:p>
            <a:r>
              <a:rPr lang="en-US" sz="1100" dirty="0" smtClean="0"/>
              <a:t>Fibroblasts expressing SV40 early region</a:t>
            </a:r>
          </a:p>
          <a:p>
            <a:r>
              <a:rPr lang="en-US" sz="1100" b="1" dirty="0" smtClean="0"/>
              <a:t>Late passage, near crisis</a:t>
            </a:r>
            <a:endParaRPr lang="en-US" sz="1100" dirty="0" smtClean="0"/>
          </a:p>
          <a:p>
            <a:endParaRPr lang="en-US" sz="1100" dirty="0"/>
          </a:p>
        </p:txBody>
      </p:sp>
      <p:sp>
        <p:nvSpPr>
          <p:cNvPr id="57" name="Rectangle 56"/>
          <p:cNvSpPr/>
          <p:nvPr/>
        </p:nvSpPr>
        <p:spPr>
          <a:xfrm>
            <a:off x="4724400" y="1765288"/>
            <a:ext cx="1688542" cy="1460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59"/>
          <p:cNvGrpSpPr>
            <a:grpSpLocks/>
          </p:cNvGrpSpPr>
          <p:nvPr/>
        </p:nvGrpSpPr>
        <p:grpSpPr bwMode="auto">
          <a:xfrm>
            <a:off x="4636271" y="1722571"/>
            <a:ext cx="2438400" cy="679204"/>
            <a:chOff x="3456" y="960"/>
            <a:chExt cx="1632" cy="452"/>
          </a:xfrm>
        </p:grpSpPr>
        <p:sp>
          <p:nvSpPr>
            <p:cNvPr id="56" name="Text Box 48"/>
            <p:cNvSpPr txBox="1">
              <a:spLocks noChangeArrowheads="1"/>
            </p:cNvSpPr>
            <p:nvPr/>
          </p:nvSpPr>
          <p:spPr bwMode="auto">
            <a:xfrm>
              <a:off x="4464" y="1122"/>
              <a:ext cx="624" cy="164"/>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CA" sz="1000" dirty="0" smtClean="0"/>
                <a:t>V791Y</a:t>
              </a:r>
              <a:endParaRPr lang="en-US" sz="1000" dirty="0"/>
            </a:p>
          </p:txBody>
        </p:sp>
        <p:grpSp>
          <p:nvGrpSpPr>
            <p:cNvPr id="4" name="Group 57"/>
            <p:cNvGrpSpPr>
              <a:grpSpLocks/>
            </p:cNvGrpSpPr>
            <p:nvPr/>
          </p:nvGrpSpPr>
          <p:grpSpPr bwMode="auto">
            <a:xfrm>
              <a:off x="3456" y="960"/>
              <a:ext cx="1584" cy="452"/>
              <a:chOff x="3456" y="960"/>
              <a:chExt cx="1584" cy="452"/>
            </a:xfrm>
          </p:grpSpPr>
          <p:grpSp>
            <p:nvGrpSpPr>
              <p:cNvPr id="5" name="Group 12"/>
              <p:cNvGrpSpPr>
                <a:grpSpLocks/>
              </p:cNvGrpSpPr>
              <p:nvPr/>
            </p:nvGrpSpPr>
            <p:grpSpPr bwMode="auto">
              <a:xfrm>
                <a:off x="3696" y="1200"/>
                <a:ext cx="816" cy="0"/>
                <a:chOff x="3456" y="1344"/>
                <a:chExt cx="816" cy="0"/>
              </a:xfrm>
            </p:grpSpPr>
            <p:sp>
              <p:nvSpPr>
                <p:cNvPr id="52" name="Line 14"/>
                <p:cNvSpPr>
                  <a:spLocks noChangeShapeType="1"/>
                </p:cNvSpPr>
                <p:nvPr/>
              </p:nvSpPr>
              <p:spPr bwMode="auto">
                <a:xfrm>
                  <a:off x="4224" y="1344"/>
                  <a:ext cx="4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3" name="Line 15"/>
                <p:cNvSpPr>
                  <a:spLocks noChangeShapeType="1"/>
                </p:cNvSpPr>
                <p:nvPr/>
              </p:nvSpPr>
              <p:spPr bwMode="auto">
                <a:xfrm>
                  <a:off x="3456" y="1344"/>
                  <a:ext cx="48" cy="0"/>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25" name="Rectangle 34"/>
              <p:cNvSpPr>
                <a:spLocks noChangeArrowheads="1"/>
              </p:cNvSpPr>
              <p:nvPr/>
            </p:nvSpPr>
            <p:spPr bwMode="auto">
              <a:xfrm>
                <a:off x="3744" y="1297"/>
                <a:ext cx="720" cy="96"/>
              </a:xfrm>
              <a:prstGeom prst="rect">
                <a:avLst/>
              </a:prstGeom>
              <a:solidFill>
                <a:schemeClr val="accent1"/>
              </a:solidFill>
              <a:ln w="9525">
                <a:noFill/>
                <a:miter lim="800000"/>
                <a:headEnd/>
                <a:tailEnd/>
              </a:ln>
              <a:effectLst/>
            </p:spPr>
            <p:txBody>
              <a:bodyPr wrap="none" anchor="ctr">
                <a:prstTxWarp prst="textNoShape">
                  <a:avLst/>
                </a:prstTxWarp>
              </a:bodyPr>
              <a:lstStyle/>
              <a:p>
                <a:endParaRPr lang="en-US"/>
              </a:p>
            </p:txBody>
          </p:sp>
          <p:grpSp>
            <p:nvGrpSpPr>
              <p:cNvPr id="6" name="Group 37"/>
              <p:cNvGrpSpPr>
                <a:grpSpLocks/>
              </p:cNvGrpSpPr>
              <p:nvPr/>
            </p:nvGrpSpPr>
            <p:grpSpPr bwMode="auto">
              <a:xfrm>
                <a:off x="3696" y="1008"/>
                <a:ext cx="816" cy="96"/>
                <a:chOff x="3456" y="1296"/>
                <a:chExt cx="816" cy="96"/>
              </a:xfrm>
            </p:grpSpPr>
            <p:sp>
              <p:nvSpPr>
                <p:cNvPr id="41" name="Rectangle 38"/>
                <p:cNvSpPr>
                  <a:spLocks noChangeArrowheads="1"/>
                </p:cNvSpPr>
                <p:nvPr/>
              </p:nvSpPr>
              <p:spPr bwMode="auto">
                <a:xfrm>
                  <a:off x="3504" y="1296"/>
                  <a:ext cx="720" cy="96"/>
                </a:xfrm>
                <a:prstGeom prst="rect">
                  <a:avLst/>
                </a:prstGeom>
                <a:solidFill>
                  <a:schemeClr val="accent1"/>
                </a:solidFill>
                <a:ln w="9525">
                  <a:noFill/>
                  <a:miter lim="800000"/>
                  <a:headEnd/>
                  <a:tailEnd/>
                </a:ln>
                <a:effectLst/>
              </p:spPr>
              <p:txBody>
                <a:bodyPr wrap="none" anchor="ctr">
                  <a:prstTxWarp prst="textNoShape">
                    <a:avLst/>
                  </a:prstTxWarp>
                </a:bodyPr>
                <a:lstStyle/>
                <a:p>
                  <a:endParaRPr lang="en-US"/>
                </a:p>
              </p:txBody>
            </p:sp>
            <p:sp>
              <p:nvSpPr>
                <p:cNvPr id="42" name="Line 39"/>
                <p:cNvSpPr>
                  <a:spLocks noChangeShapeType="1"/>
                </p:cNvSpPr>
                <p:nvPr/>
              </p:nvSpPr>
              <p:spPr bwMode="auto">
                <a:xfrm>
                  <a:off x="4224" y="1344"/>
                  <a:ext cx="4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3" name="Line 40"/>
                <p:cNvSpPr>
                  <a:spLocks noChangeShapeType="1"/>
                </p:cNvSpPr>
                <p:nvPr/>
              </p:nvSpPr>
              <p:spPr bwMode="auto">
                <a:xfrm>
                  <a:off x="3456" y="1344"/>
                  <a:ext cx="48" cy="0"/>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32" name="Text Box 41"/>
              <p:cNvSpPr txBox="1">
                <a:spLocks noChangeArrowheads="1"/>
              </p:cNvSpPr>
              <p:nvPr/>
            </p:nvSpPr>
            <p:spPr bwMode="auto">
              <a:xfrm>
                <a:off x="4464" y="960"/>
                <a:ext cx="576" cy="164"/>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000" dirty="0" err="1" smtClean="0"/>
                  <a:t>hTERT</a:t>
                </a:r>
                <a:endParaRPr lang="en-US" sz="1000" dirty="0"/>
              </a:p>
            </p:txBody>
          </p:sp>
          <p:sp>
            <p:nvSpPr>
              <p:cNvPr id="34" name="Text Box 44"/>
              <p:cNvSpPr txBox="1">
                <a:spLocks noChangeArrowheads="1"/>
              </p:cNvSpPr>
              <p:nvPr/>
            </p:nvSpPr>
            <p:spPr bwMode="auto">
              <a:xfrm>
                <a:off x="4464" y="1248"/>
                <a:ext cx="576" cy="164"/>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000" dirty="0"/>
                  <a:t>W930F</a:t>
                </a:r>
              </a:p>
            </p:txBody>
          </p:sp>
          <p:grpSp>
            <p:nvGrpSpPr>
              <p:cNvPr id="7" name="Group 49"/>
              <p:cNvGrpSpPr>
                <a:grpSpLocks/>
              </p:cNvGrpSpPr>
              <p:nvPr/>
            </p:nvGrpSpPr>
            <p:grpSpPr bwMode="auto">
              <a:xfrm>
                <a:off x="3696" y="1157"/>
                <a:ext cx="816" cy="187"/>
                <a:chOff x="3456" y="1157"/>
                <a:chExt cx="816" cy="187"/>
              </a:xfrm>
            </p:grpSpPr>
            <p:sp>
              <p:nvSpPr>
                <p:cNvPr id="38" name="Rectangle 50"/>
                <p:cNvSpPr>
                  <a:spLocks noChangeArrowheads="1"/>
                </p:cNvSpPr>
                <p:nvPr/>
              </p:nvSpPr>
              <p:spPr bwMode="auto">
                <a:xfrm>
                  <a:off x="3504" y="1157"/>
                  <a:ext cx="720" cy="96"/>
                </a:xfrm>
                <a:prstGeom prst="rect">
                  <a:avLst/>
                </a:prstGeom>
                <a:solidFill>
                  <a:schemeClr val="accent1"/>
                </a:solidFill>
                <a:ln w="9525">
                  <a:noFill/>
                  <a:miter lim="800000"/>
                  <a:headEnd/>
                  <a:tailEnd/>
                </a:ln>
                <a:effectLst/>
              </p:spPr>
              <p:txBody>
                <a:bodyPr wrap="none" anchor="ctr">
                  <a:prstTxWarp prst="textNoShape">
                    <a:avLst/>
                  </a:prstTxWarp>
                </a:bodyPr>
                <a:lstStyle/>
                <a:p>
                  <a:endParaRPr lang="en-US"/>
                </a:p>
              </p:txBody>
            </p:sp>
            <p:sp>
              <p:nvSpPr>
                <p:cNvPr id="39" name="Line 51"/>
                <p:cNvSpPr>
                  <a:spLocks noChangeShapeType="1"/>
                </p:cNvSpPr>
                <p:nvPr/>
              </p:nvSpPr>
              <p:spPr bwMode="auto">
                <a:xfrm>
                  <a:off x="4224" y="1344"/>
                  <a:ext cx="4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0" name="Line 52"/>
                <p:cNvSpPr>
                  <a:spLocks noChangeShapeType="1"/>
                </p:cNvSpPr>
                <p:nvPr/>
              </p:nvSpPr>
              <p:spPr bwMode="auto">
                <a:xfrm>
                  <a:off x="3456" y="1344"/>
                  <a:ext cx="48" cy="0"/>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37" name="AutoShape 53"/>
              <p:cNvSpPr>
                <a:spLocks/>
              </p:cNvSpPr>
              <p:nvPr/>
            </p:nvSpPr>
            <p:spPr bwMode="auto">
              <a:xfrm>
                <a:off x="3456" y="1008"/>
                <a:ext cx="96" cy="404"/>
              </a:xfrm>
              <a:prstGeom prst="leftBrace">
                <a:avLst>
                  <a:gd name="adj1" fmla="val 95833"/>
                  <a:gd name="adj2" fmla="val 32519"/>
                </a:avLst>
              </a:prstGeom>
              <a:noFill/>
              <a:ln w="9525">
                <a:solidFill>
                  <a:schemeClr val="tx1"/>
                </a:solidFill>
                <a:round/>
                <a:headEnd/>
                <a:tailEnd/>
              </a:ln>
              <a:effectLst/>
            </p:spPr>
            <p:txBody>
              <a:bodyPr wrap="none" anchor="ctr">
                <a:prstTxWarp prst="textNoShape">
                  <a:avLst/>
                </a:prstTxWarp>
              </a:bodyPr>
              <a:lstStyle/>
              <a:p>
                <a:endParaRPr lang="en-US"/>
              </a:p>
            </p:txBody>
          </p:sp>
        </p:grpSp>
      </p:grpSp>
      <p:sp>
        <p:nvSpPr>
          <p:cNvPr id="29" name="TextBox 28"/>
          <p:cNvSpPr txBox="1"/>
          <p:nvPr/>
        </p:nvSpPr>
        <p:spPr>
          <a:xfrm>
            <a:off x="5358712" y="4583207"/>
            <a:ext cx="2344436" cy="1477328"/>
          </a:xfrm>
          <a:prstGeom prst="rect">
            <a:avLst/>
          </a:prstGeom>
          <a:noFill/>
        </p:spPr>
        <p:txBody>
          <a:bodyPr wrap="square" rtlCol="0">
            <a:spAutoFit/>
          </a:bodyPr>
          <a:lstStyle/>
          <a:p>
            <a:r>
              <a:rPr lang="en-US" dirty="0" smtClean="0"/>
              <a:t>Growth</a:t>
            </a:r>
          </a:p>
          <a:p>
            <a:r>
              <a:rPr lang="en-US" dirty="0" smtClean="0"/>
              <a:t>Activity</a:t>
            </a:r>
          </a:p>
          <a:p>
            <a:r>
              <a:rPr lang="en-US" dirty="0" smtClean="0"/>
              <a:t>Protein expression</a:t>
            </a:r>
          </a:p>
          <a:p>
            <a:r>
              <a:rPr lang="en-US" dirty="0" smtClean="0"/>
              <a:t>Telomere length</a:t>
            </a:r>
          </a:p>
          <a:p>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765" y="157826"/>
            <a:ext cx="9048544" cy="1066800"/>
          </a:xfrm>
        </p:spPr>
        <p:txBody>
          <a:bodyPr>
            <a:noAutofit/>
          </a:bodyPr>
          <a:lstStyle/>
          <a:p>
            <a:r>
              <a:rPr lang="en-CA" sz="2800" dirty="0" smtClean="0">
                <a:solidFill>
                  <a:schemeClr val="accent1"/>
                </a:solidFill>
              </a:rPr>
              <a:t>Despite similar activities of </a:t>
            </a:r>
            <a:r>
              <a:rPr lang="en-CA" sz="2800" i="1" dirty="0" smtClean="0">
                <a:solidFill>
                  <a:schemeClr val="accent1"/>
                </a:solidFill>
              </a:rPr>
              <a:t>in vitro</a:t>
            </a:r>
            <a:r>
              <a:rPr lang="en-CA" sz="2800" dirty="0" smtClean="0">
                <a:solidFill>
                  <a:schemeClr val="accent1"/>
                </a:solidFill>
              </a:rPr>
              <a:t>-reconstituted enzymes, HA5 cells expressing hTERT-V791Y are unable to survive in culture, unlike HA5 cells expressing hTERT–W930F</a:t>
            </a:r>
            <a:endParaRPr lang="en-US" sz="2800" dirty="0">
              <a:solidFill>
                <a:schemeClr val="accent1"/>
              </a:solidFill>
            </a:endParaRPr>
          </a:p>
        </p:txBody>
      </p:sp>
      <p:grpSp>
        <p:nvGrpSpPr>
          <p:cNvPr id="3" name="Content Placeholder 3"/>
          <p:cNvGrpSpPr>
            <a:grpSpLocks noGrp="1"/>
          </p:cNvGrpSpPr>
          <p:nvPr>
            <p:ph idx="1"/>
          </p:nvPr>
        </p:nvGrpSpPr>
        <p:grpSpPr>
          <a:xfrm>
            <a:off x="457200" y="1473201"/>
            <a:ext cx="8102600" cy="2342544"/>
            <a:chOff x="31965900" y="2815311"/>
            <a:chExt cx="8699700" cy="2886478"/>
          </a:xfrm>
        </p:grpSpPr>
        <p:graphicFrame>
          <p:nvGraphicFramePr>
            <p:cNvPr id="5" name="Chart 4"/>
            <p:cNvGraphicFramePr>
              <a:graphicFrameLocks/>
            </p:cNvGraphicFramePr>
            <p:nvPr/>
          </p:nvGraphicFramePr>
          <p:xfrm>
            <a:off x="36851752" y="3211725"/>
            <a:ext cx="3813848" cy="242326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345"/>
            <p:cNvSpPr txBox="1">
              <a:spLocks noChangeArrowheads="1"/>
            </p:cNvSpPr>
            <p:nvPr/>
          </p:nvSpPr>
          <p:spPr bwMode="auto">
            <a:xfrm rot="16200000" flipH="1">
              <a:off x="31567436" y="3951232"/>
              <a:ext cx="1616074" cy="260350"/>
            </a:xfrm>
            <a:prstGeom prst="rect">
              <a:avLst/>
            </a:prstGeom>
            <a:noFill/>
            <a:ln w="9525">
              <a:noFill/>
              <a:miter lim="800000"/>
              <a:headEnd/>
              <a:tailEnd/>
            </a:ln>
          </p:spPr>
          <p:txBody>
            <a:bodyPr>
              <a:prstTxWarp prst="textNoShape">
                <a:avLst/>
              </a:prstTxWarp>
              <a:spAutoFit/>
            </a:bodyPr>
            <a:lstStyle/>
            <a:p>
              <a:r>
                <a:rPr lang="en-US" sz="1100" dirty="0"/>
                <a:t>Population doublings</a:t>
              </a:r>
            </a:p>
          </p:txBody>
        </p:sp>
        <p:sp>
          <p:nvSpPr>
            <p:cNvPr id="8" name="TextBox 346"/>
            <p:cNvSpPr txBox="1">
              <a:spLocks noChangeArrowheads="1"/>
            </p:cNvSpPr>
            <p:nvPr/>
          </p:nvSpPr>
          <p:spPr bwMode="auto">
            <a:xfrm>
              <a:off x="35196529" y="5436753"/>
              <a:ext cx="538161" cy="260349"/>
            </a:xfrm>
            <a:prstGeom prst="rect">
              <a:avLst/>
            </a:prstGeom>
            <a:noFill/>
            <a:ln w="9525">
              <a:noFill/>
              <a:miter lim="800000"/>
              <a:headEnd/>
              <a:tailEnd/>
            </a:ln>
          </p:spPr>
          <p:txBody>
            <a:bodyPr>
              <a:prstTxWarp prst="textNoShape">
                <a:avLst/>
              </a:prstTxWarp>
              <a:spAutoFit/>
            </a:bodyPr>
            <a:lstStyle/>
            <a:p>
              <a:r>
                <a:rPr lang="en-US" sz="1100" dirty="0"/>
                <a:t>Days</a:t>
              </a:r>
            </a:p>
          </p:txBody>
        </p:sp>
        <p:sp>
          <p:nvSpPr>
            <p:cNvPr id="9" name="TextBox 348"/>
            <p:cNvSpPr txBox="1">
              <a:spLocks noChangeArrowheads="1"/>
            </p:cNvSpPr>
            <p:nvPr/>
          </p:nvSpPr>
          <p:spPr bwMode="auto">
            <a:xfrm rot="16200000" flipH="1">
              <a:off x="35809615" y="4001002"/>
              <a:ext cx="1616075" cy="261937"/>
            </a:xfrm>
            <a:prstGeom prst="rect">
              <a:avLst/>
            </a:prstGeom>
            <a:noFill/>
            <a:ln w="9525">
              <a:noFill/>
              <a:miter lim="800000"/>
              <a:headEnd/>
              <a:tailEnd/>
            </a:ln>
          </p:spPr>
          <p:txBody>
            <a:bodyPr>
              <a:prstTxWarp prst="textNoShape">
                <a:avLst/>
              </a:prstTxWarp>
              <a:spAutoFit/>
            </a:bodyPr>
            <a:lstStyle/>
            <a:p>
              <a:r>
                <a:rPr lang="en-US" sz="1100" dirty="0"/>
                <a:t>Population doublings</a:t>
              </a:r>
            </a:p>
          </p:txBody>
        </p:sp>
        <p:graphicFrame>
          <p:nvGraphicFramePr>
            <p:cNvPr id="10" name="Chart 9"/>
            <p:cNvGraphicFramePr>
              <a:graphicFrameLocks/>
            </p:cNvGraphicFramePr>
            <p:nvPr/>
          </p:nvGraphicFramePr>
          <p:xfrm>
            <a:off x="32492075" y="3212880"/>
            <a:ext cx="3808867" cy="242391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459"/>
            <p:cNvSpPr txBox="1">
              <a:spLocks noChangeArrowheads="1"/>
            </p:cNvSpPr>
            <p:nvPr/>
          </p:nvSpPr>
          <p:spPr bwMode="auto">
            <a:xfrm>
              <a:off x="39771425" y="5441439"/>
              <a:ext cx="538161" cy="260350"/>
            </a:xfrm>
            <a:prstGeom prst="rect">
              <a:avLst/>
            </a:prstGeom>
            <a:noFill/>
            <a:ln w="9525">
              <a:noFill/>
              <a:miter lim="800000"/>
              <a:headEnd/>
              <a:tailEnd/>
            </a:ln>
          </p:spPr>
          <p:txBody>
            <a:bodyPr>
              <a:prstTxWarp prst="textNoShape">
                <a:avLst/>
              </a:prstTxWarp>
              <a:spAutoFit/>
            </a:bodyPr>
            <a:lstStyle/>
            <a:p>
              <a:r>
                <a:rPr lang="en-US" sz="1100" dirty="0"/>
                <a:t>Days</a:t>
              </a:r>
            </a:p>
          </p:txBody>
        </p:sp>
        <p:sp>
          <p:nvSpPr>
            <p:cNvPr id="13" name="TextBox 538"/>
            <p:cNvSpPr txBox="1">
              <a:spLocks noChangeArrowheads="1"/>
            </p:cNvSpPr>
            <p:nvPr/>
          </p:nvSpPr>
          <p:spPr bwMode="auto">
            <a:xfrm>
              <a:off x="34366199" y="2815311"/>
              <a:ext cx="4622800" cy="276225"/>
            </a:xfrm>
            <a:prstGeom prst="rect">
              <a:avLst/>
            </a:prstGeom>
            <a:noFill/>
            <a:ln w="9525">
              <a:noFill/>
              <a:miter lim="800000"/>
              <a:headEnd/>
              <a:tailEnd/>
            </a:ln>
          </p:spPr>
          <p:txBody>
            <a:bodyPr>
              <a:prstTxWarp prst="textNoShape">
                <a:avLst/>
              </a:prstTxWarp>
              <a:spAutoFit/>
            </a:bodyPr>
            <a:lstStyle/>
            <a:p>
              <a:r>
                <a:rPr lang="en-US" sz="1200" dirty="0"/>
                <a:t>Growth curve of mortal Ha5-hTERT mutant clones in culture </a:t>
              </a:r>
            </a:p>
          </p:txBody>
        </p:sp>
        <p:sp>
          <p:nvSpPr>
            <p:cNvPr id="14" name="TextBox 540"/>
            <p:cNvSpPr txBox="1">
              <a:spLocks noChangeArrowheads="1"/>
            </p:cNvSpPr>
            <p:nvPr/>
          </p:nvSpPr>
          <p:spPr bwMode="auto">
            <a:xfrm>
              <a:off x="31965900" y="3302000"/>
              <a:ext cx="495300" cy="338137"/>
            </a:xfrm>
            <a:prstGeom prst="rect">
              <a:avLst/>
            </a:prstGeom>
            <a:noFill/>
            <a:ln w="9525">
              <a:noFill/>
              <a:miter lim="800000"/>
              <a:headEnd/>
              <a:tailEnd/>
            </a:ln>
          </p:spPr>
          <p:txBody>
            <a:bodyPr>
              <a:prstTxWarp prst="textNoShape">
                <a:avLst/>
              </a:prstTxWarp>
              <a:spAutoFit/>
            </a:bodyPr>
            <a:lstStyle/>
            <a:p>
              <a:r>
                <a:rPr lang="en-US" sz="1600"/>
                <a:t>B</a:t>
              </a:r>
            </a:p>
          </p:txBody>
        </p:sp>
      </p:grpSp>
      <p:graphicFrame>
        <p:nvGraphicFramePr>
          <p:cNvPr id="17" name="Chart 16"/>
          <p:cNvGraphicFramePr>
            <a:graphicFrameLocks noGrp="1"/>
          </p:cNvGraphicFramePr>
          <p:nvPr/>
        </p:nvGraphicFramePr>
        <p:xfrm>
          <a:off x="2102555" y="3951110"/>
          <a:ext cx="5529298" cy="2732476"/>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345"/>
          <p:cNvSpPr txBox="1">
            <a:spLocks noChangeArrowheads="1"/>
          </p:cNvSpPr>
          <p:nvPr/>
        </p:nvSpPr>
        <p:spPr bwMode="auto">
          <a:xfrm rot="16200000" flipH="1">
            <a:off x="1193472" y="5072582"/>
            <a:ext cx="1629658" cy="261610"/>
          </a:xfrm>
          <a:prstGeom prst="rect">
            <a:avLst/>
          </a:prstGeom>
          <a:noFill/>
          <a:ln w="9525">
            <a:noFill/>
            <a:miter lim="800000"/>
            <a:headEnd/>
            <a:tailEnd/>
          </a:ln>
        </p:spPr>
        <p:txBody>
          <a:bodyPr wrap="square">
            <a:prstTxWarp prst="textNoShape">
              <a:avLst/>
            </a:prstTxWarp>
            <a:spAutoFit/>
          </a:bodyPr>
          <a:lstStyle/>
          <a:p>
            <a:r>
              <a:rPr lang="en-US" sz="1100" dirty="0"/>
              <a:t>Population doublings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rot="18558724">
            <a:off x="640134" y="5139022"/>
            <a:ext cx="1420247" cy="261610"/>
          </a:xfrm>
          <a:prstGeom prst="rect">
            <a:avLst/>
          </a:prstGeom>
          <a:noFill/>
          <a:ln w="9525">
            <a:noFill/>
            <a:miter lim="800000"/>
            <a:headEnd/>
            <a:tailEnd/>
          </a:ln>
        </p:spPr>
        <p:txBody>
          <a:bodyPr wrap="square">
            <a:prstTxWarp prst="textNoShape">
              <a:avLst/>
            </a:prstTxWarp>
            <a:spAutoFit/>
          </a:bodyPr>
          <a:lstStyle/>
          <a:p>
            <a:r>
              <a:rPr lang="en-US" sz="1050" dirty="0" err="1">
                <a:latin typeface="Calibri" pitchFamily="-105" charset="0"/>
              </a:rPr>
              <a:t>vectorB</a:t>
            </a:r>
            <a:r>
              <a:rPr lang="en-US" sz="1050" dirty="0">
                <a:latin typeface="Calibri" pitchFamily="-105" charset="0"/>
              </a:rPr>
              <a:t> PD5.6</a:t>
            </a:r>
          </a:p>
        </p:txBody>
      </p:sp>
      <p:sp>
        <p:nvSpPr>
          <p:cNvPr id="4" name="TextBox 3"/>
          <p:cNvSpPr txBox="1">
            <a:spLocks noChangeArrowheads="1"/>
          </p:cNvSpPr>
          <p:nvPr/>
        </p:nvSpPr>
        <p:spPr bwMode="auto">
          <a:xfrm rot="18558724">
            <a:off x="947433" y="5139022"/>
            <a:ext cx="1420247" cy="261610"/>
          </a:xfrm>
          <a:prstGeom prst="rect">
            <a:avLst/>
          </a:prstGeom>
          <a:noFill/>
          <a:ln w="9525">
            <a:noFill/>
            <a:miter lim="800000"/>
            <a:headEnd/>
            <a:tailEnd/>
          </a:ln>
        </p:spPr>
        <p:txBody>
          <a:bodyPr wrap="square">
            <a:prstTxWarp prst="textNoShape">
              <a:avLst/>
            </a:prstTxWarp>
            <a:spAutoFit/>
          </a:bodyPr>
          <a:lstStyle/>
          <a:p>
            <a:r>
              <a:rPr lang="en-US" sz="1050" dirty="0" err="1">
                <a:latin typeface="Calibri" pitchFamily="-105" charset="0"/>
              </a:rPr>
              <a:t>vectorC</a:t>
            </a:r>
            <a:r>
              <a:rPr lang="en-US" sz="1050" dirty="0">
                <a:latin typeface="Calibri" pitchFamily="-105" charset="0"/>
              </a:rPr>
              <a:t> PD5.6</a:t>
            </a:r>
          </a:p>
        </p:txBody>
      </p:sp>
      <p:sp>
        <p:nvSpPr>
          <p:cNvPr id="5" name="TextBox 4"/>
          <p:cNvSpPr txBox="1">
            <a:spLocks noChangeArrowheads="1"/>
          </p:cNvSpPr>
          <p:nvPr/>
        </p:nvSpPr>
        <p:spPr bwMode="auto">
          <a:xfrm rot="18558724">
            <a:off x="1254271" y="5139022"/>
            <a:ext cx="1420247" cy="261610"/>
          </a:xfrm>
          <a:prstGeom prst="rect">
            <a:avLst/>
          </a:prstGeom>
          <a:noFill/>
          <a:ln w="9525">
            <a:noFill/>
            <a:miter lim="800000"/>
            <a:headEnd/>
            <a:tailEnd/>
          </a:ln>
        </p:spPr>
        <p:txBody>
          <a:bodyPr wrap="square">
            <a:prstTxWarp prst="textNoShape">
              <a:avLst/>
            </a:prstTxWarp>
            <a:spAutoFit/>
          </a:bodyPr>
          <a:lstStyle/>
          <a:p>
            <a:r>
              <a:rPr lang="en-US" sz="1050" dirty="0" err="1">
                <a:latin typeface="Calibri" pitchFamily="-105" charset="0"/>
              </a:rPr>
              <a:t>vectorH</a:t>
            </a:r>
            <a:r>
              <a:rPr lang="en-US" sz="1050" dirty="0">
                <a:latin typeface="Calibri" pitchFamily="-105" charset="0"/>
              </a:rPr>
              <a:t> PD5.6</a:t>
            </a:r>
          </a:p>
        </p:txBody>
      </p:sp>
      <p:sp>
        <p:nvSpPr>
          <p:cNvPr id="6" name="TextBox 5"/>
          <p:cNvSpPr txBox="1">
            <a:spLocks noChangeArrowheads="1"/>
          </p:cNvSpPr>
          <p:nvPr/>
        </p:nvSpPr>
        <p:spPr bwMode="auto">
          <a:xfrm rot="18558724">
            <a:off x="2520918" y="5103627"/>
            <a:ext cx="1427772" cy="261610"/>
          </a:xfrm>
          <a:prstGeom prst="rect">
            <a:avLst/>
          </a:prstGeom>
          <a:noFill/>
          <a:ln w="9525">
            <a:noFill/>
            <a:miter lim="800000"/>
            <a:headEnd/>
            <a:tailEnd/>
          </a:ln>
        </p:spPr>
        <p:txBody>
          <a:bodyPr wrap="square">
            <a:prstTxWarp prst="textNoShape">
              <a:avLst/>
            </a:prstTxWarp>
            <a:spAutoFit/>
          </a:bodyPr>
          <a:lstStyle/>
          <a:p>
            <a:r>
              <a:rPr lang="en-US" sz="1050" dirty="0">
                <a:solidFill>
                  <a:srgbClr val="376092"/>
                </a:solidFill>
                <a:latin typeface="Calibri" pitchFamily="-105" charset="0"/>
              </a:rPr>
              <a:t>V791YD PD5.6</a:t>
            </a:r>
          </a:p>
        </p:txBody>
      </p:sp>
      <p:sp>
        <p:nvSpPr>
          <p:cNvPr id="7" name="TextBox 6"/>
          <p:cNvSpPr txBox="1">
            <a:spLocks noChangeArrowheads="1"/>
          </p:cNvSpPr>
          <p:nvPr/>
        </p:nvSpPr>
        <p:spPr bwMode="auto">
          <a:xfrm rot="18558724">
            <a:off x="1619786" y="5130938"/>
            <a:ext cx="1427772" cy="261610"/>
          </a:xfrm>
          <a:prstGeom prst="rect">
            <a:avLst/>
          </a:prstGeom>
          <a:noFill/>
          <a:ln w="9525">
            <a:noFill/>
            <a:miter lim="800000"/>
            <a:headEnd/>
            <a:tailEnd/>
          </a:ln>
        </p:spPr>
        <p:txBody>
          <a:bodyPr wrap="square">
            <a:prstTxWarp prst="textNoShape">
              <a:avLst/>
            </a:prstTxWarp>
            <a:spAutoFit/>
          </a:bodyPr>
          <a:lstStyle/>
          <a:p>
            <a:r>
              <a:rPr lang="en-US" sz="1050" dirty="0">
                <a:solidFill>
                  <a:schemeClr val="accent1">
                    <a:lumMod val="75000"/>
                  </a:schemeClr>
                </a:solidFill>
                <a:latin typeface="Calibri" pitchFamily="-105" charset="0"/>
              </a:rPr>
              <a:t>V791YD PD8.4</a:t>
            </a:r>
          </a:p>
        </p:txBody>
      </p:sp>
      <p:sp>
        <p:nvSpPr>
          <p:cNvPr id="8" name="TextBox 7"/>
          <p:cNvSpPr txBox="1">
            <a:spLocks noChangeArrowheads="1"/>
          </p:cNvSpPr>
          <p:nvPr/>
        </p:nvSpPr>
        <p:spPr bwMode="auto">
          <a:xfrm rot="18558724">
            <a:off x="1957879" y="5136110"/>
            <a:ext cx="1427772" cy="261610"/>
          </a:xfrm>
          <a:prstGeom prst="rect">
            <a:avLst/>
          </a:prstGeom>
          <a:noFill/>
          <a:ln w="9525">
            <a:noFill/>
            <a:miter lim="800000"/>
            <a:headEnd/>
            <a:tailEnd/>
          </a:ln>
        </p:spPr>
        <p:txBody>
          <a:bodyPr wrap="square">
            <a:prstTxWarp prst="textNoShape">
              <a:avLst/>
            </a:prstTxWarp>
            <a:spAutoFit/>
          </a:bodyPr>
          <a:lstStyle/>
          <a:p>
            <a:r>
              <a:rPr lang="en-US" sz="1050" dirty="0">
                <a:solidFill>
                  <a:srgbClr val="953735"/>
                </a:solidFill>
                <a:latin typeface="Calibri" pitchFamily="-105" charset="0"/>
              </a:rPr>
              <a:t>V791YE PD5.6</a:t>
            </a:r>
          </a:p>
        </p:txBody>
      </p:sp>
      <p:sp>
        <p:nvSpPr>
          <p:cNvPr id="9" name="TextBox 8"/>
          <p:cNvSpPr txBox="1">
            <a:spLocks noChangeArrowheads="1"/>
          </p:cNvSpPr>
          <p:nvPr/>
        </p:nvSpPr>
        <p:spPr bwMode="auto">
          <a:xfrm rot="18558724">
            <a:off x="2243436" y="5113964"/>
            <a:ext cx="1427773" cy="261610"/>
          </a:xfrm>
          <a:prstGeom prst="rect">
            <a:avLst/>
          </a:prstGeom>
          <a:noFill/>
          <a:ln w="9525">
            <a:noFill/>
            <a:miter lim="800000"/>
            <a:headEnd/>
            <a:tailEnd/>
          </a:ln>
        </p:spPr>
        <p:txBody>
          <a:bodyPr wrap="square">
            <a:prstTxWarp prst="textNoShape">
              <a:avLst/>
            </a:prstTxWarp>
            <a:spAutoFit/>
          </a:bodyPr>
          <a:lstStyle/>
          <a:p>
            <a:r>
              <a:rPr lang="en-US" sz="1050" dirty="0">
                <a:solidFill>
                  <a:schemeClr val="accent2">
                    <a:lumMod val="75000"/>
                  </a:schemeClr>
                </a:solidFill>
                <a:latin typeface="Calibri" pitchFamily="-105" charset="0"/>
              </a:rPr>
              <a:t>V791YE PD8.4</a:t>
            </a:r>
          </a:p>
        </p:txBody>
      </p:sp>
      <p:sp>
        <p:nvSpPr>
          <p:cNvPr id="10" name="TextBox 9"/>
          <p:cNvSpPr txBox="1">
            <a:spLocks noChangeArrowheads="1"/>
          </p:cNvSpPr>
          <p:nvPr/>
        </p:nvSpPr>
        <p:spPr bwMode="auto">
          <a:xfrm rot="18558724">
            <a:off x="2839969" y="5103628"/>
            <a:ext cx="1427772" cy="261610"/>
          </a:xfrm>
          <a:prstGeom prst="rect">
            <a:avLst/>
          </a:prstGeom>
          <a:noFill/>
          <a:ln w="9525">
            <a:noFill/>
            <a:miter lim="800000"/>
            <a:headEnd/>
            <a:tailEnd/>
          </a:ln>
        </p:spPr>
        <p:txBody>
          <a:bodyPr wrap="square">
            <a:prstTxWarp prst="textNoShape">
              <a:avLst/>
            </a:prstTxWarp>
            <a:spAutoFit/>
          </a:bodyPr>
          <a:lstStyle/>
          <a:p>
            <a:r>
              <a:rPr lang="en-US" sz="1050" dirty="0">
                <a:solidFill>
                  <a:srgbClr val="376092"/>
                </a:solidFill>
                <a:latin typeface="Calibri" pitchFamily="-105" charset="0"/>
              </a:rPr>
              <a:t>V791YD </a:t>
            </a:r>
            <a:r>
              <a:rPr lang="en-US" sz="1050" dirty="0" smtClean="0">
                <a:solidFill>
                  <a:srgbClr val="376092"/>
                </a:solidFill>
                <a:latin typeface="Calibri" pitchFamily="-105" charset="0"/>
              </a:rPr>
              <a:t>PD5.6</a:t>
            </a:r>
            <a:endParaRPr lang="en-US" sz="1050" dirty="0">
              <a:solidFill>
                <a:srgbClr val="376092"/>
              </a:solidFill>
              <a:latin typeface="Calibri" pitchFamily="-105" charset="0"/>
            </a:endParaRPr>
          </a:p>
        </p:txBody>
      </p:sp>
      <p:sp>
        <p:nvSpPr>
          <p:cNvPr id="11" name="TextBox 10"/>
          <p:cNvSpPr txBox="1">
            <a:spLocks noChangeArrowheads="1"/>
          </p:cNvSpPr>
          <p:nvPr/>
        </p:nvSpPr>
        <p:spPr bwMode="auto">
          <a:xfrm rot="18558724">
            <a:off x="5491067" y="5092472"/>
            <a:ext cx="1404309" cy="246221"/>
          </a:xfrm>
          <a:prstGeom prst="rect">
            <a:avLst/>
          </a:prstGeom>
          <a:noFill/>
          <a:ln w="9525">
            <a:noFill/>
            <a:miter lim="800000"/>
            <a:headEnd/>
            <a:tailEnd/>
          </a:ln>
        </p:spPr>
        <p:txBody>
          <a:bodyPr wrap="square">
            <a:prstTxWarp prst="textNoShape">
              <a:avLst/>
            </a:prstTxWarp>
            <a:spAutoFit/>
          </a:bodyPr>
          <a:lstStyle/>
          <a:p>
            <a:r>
              <a:rPr lang="en-US" sz="1000" dirty="0">
                <a:latin typeface="Calibri" pitchFamily="-105" charset="0"/>
              </a:rPr>
              <a:t>WTF1 PD6</a:t>
            </a:r>
          </a:p>
        </p:txBody>
      </p:sp>
      <p:sp>
        <p:nvSpPr>
          <p:cNvPr id="12" name="TextBox 11"/>
          <p:cNvSpPr txBox="1">
            <a:spLocks noChangeArrowheads="1"/>
          </p:cNvSpPr>
          <p:nvPr/>
        </p:nvSpPr>
        <p:spPr bwMode="auto">
          <a:xfrm rot="18558724">
            <a:off x="5828420" y="5092472"/>
            <a:ext cx="1404309" cy="246221"/>
          </a:xfrm>
          <a:prstGeom prst="rect">
            <a:avLst/>
          </a:prstGeom>
          <a:noFill/>
          <a:ln w="9525">
            <a:noFill/>
            <a:miter lim="800000"/>
            <a:headEnd/>
            <a:tailEnd/>
          </a:ln>
        </p:spPr>
        <p:txBody>
          <a:bodyPr wrap="square">
            <a:prstTxWarp prst="textNoShape">
              <a:avLst/>
            </a:prstTxWarp>
            <a:spAutoFit/>
          </a:bodyPr>
          <a:lstStyle/>
          <a:p>
            <a:r>
              <a:rPr lang="en-US" sz="1000" dirty="0">
                <a:latin typeface="Calibri" pitchFamily="-105" charset="0"/>
              </a:rPr>
              <a:t>WTF1 PD111</a:t>
            </a:r>
          </a:p>
        </p:txBody>
      </p:sp>
      <p:sp>
        <p:nvSpPr>
          <p:cNvPr id="13" name="TextBox 12"/>
          <p:cNvSpPr txBox="1">
            <a:spLocks noChangeArrowheads="1"/>
          </p:cNvSpPr>
          <p:nvPr/>
        </p:nvSpPr>
        <p:spPr bwMode="auto">
          <a:xfrm rot="18558724">
            <a:off x="6141298" y="5096829"/>
            <a:ext cx="1404308" cy="246221"/>
          </a:xfrm>
          <a:prstGeom prst="rect">
            <a:avLst/>
          </a:prstGeom>
          <a:noFill/>
          <a:ln w="9525">
            <a:noFill/>
            <a:miter lim="800000"/>
            <a:headEnd/>
            <a:tailEnd/>
          </a:ln>
        </p:spPr>
        <p:txBody>
          <a:bodyPr wrap="square">
            <a:prstTxWarp prst="textNoShape">
              <a:avLst/>
            </a:prstTxWarp>
            <a:spAutoFit/>
          </a:bodyPr>
          <a:lstStyle/>
          <a:p>
            <a:r>
              <a:rPr lang="en-US" sz="1000" dirty="0">
                <a:latin typeface="Calibri" pitchFamily="-105" charset="0"/>
              </a:rPr>
              <a:t>WTF1 PD207</a:t>
            </a:r>
          </a:p>
        </p:txBody>
      </p:sp>
      <p:sp>
        <p:nvSpPr>
          <p:cNvPr id="14" name="TextBox 13"/>
          <p:cNvSpPr txBox="1">
            <a:spLocks noChangeArrowheads="1"/>
          </p:cNvSpPr>
          <p:nvPr/>
        </p:nvSpPr>
        <p:spPr bwMode="auto">
          <a:xfrm rot="18558724">
            <a:off x="6453914" y="5097371"/>
            <a:ext cx="1404309" cy="246221"/>
          </a:xfrm>
          <a:prstGeom prst="rect">
            <a:avLst/>
          </a:prstGeom>
          <a:noFill/>
          <a:ln w="9525">
            <a:noFill/>
            <a:miter lim="800000"/>
            <a:headEnd/>
            <a:tailEnd/>
          </a:ln>
        </p:spPr>
        <p:txBody>
          <a:bodyPr wrap="square">
            <a:prstTxWarp prst="textNoShape">
              <a:avLst/>
            </a:prstTxWarp>
            <a:spAutoFit/>
          </a:bodyPr>
          <a:lstStyle/>
          <a:p>
            <a:r>
              <a:rPr lang="en-US" sz="1000" dirty="0">
                <a:latin typeface="Calibri" pitchFamily="-105" charset="0"/>
              </a:rPr>
              <a:t>WTM2 PD6</a:t>
            </a:r>
          </a:p>
        </p:txBody>
      </p:sp>
      <p:sp>
        <p:nvSpPr>
          <p:cNvPr id="15" name="TextBox 14"/>
          <p:cNvSpPr txBox="1">
            <a:spLocks noChangeArrowheads="1"/>
          </p:cNvSpPr>
          <p:nvPr/>
        </p:nvSpPr>
        <p:spPr bwMode="auto">
          <a:xfrm rot="18558724">
            <a:off x="6810753" y="5077798"/>
            <a:ext cx="1404309" cy="246221"/>
          </a:xfrm>
          <a:prstGeom prst="rect">
            <a:avLst/>
          </a:prstGeom>
          <a:noFill/>
          <a:ln w="9525">
            <a:noFill/>
            <a:miter lim="800000"/>
            <a:headEnd/>
            <a:tailEnd/>
          </a:ln>
        </p:spPr>
        <p:txBody>
          <a:bodyPr wrap="square">
            <a:prstTxWarp prst="textNoShape">
              <a:avLst/>
            </a:prstTxWarp>
            <a:spAutoFit/>
          </a:bodyPr>
          <a:lstStyle/>
          <a:p>
            <a:r>
              <a:rPr lang="en-US" sz="1000" dirty="0">
                <a:latin typeface="Calibri" pitchFamily="-105" charset="0"/>
              </a:rPr>
              <a:t>WTM2 PD108</a:t>
            </a:r>
          </a:p>
        </p:txBody>
      </p:sp>
      <p:sp>
        <p:nvSpPr>
          <p:cNvPr id="16" name="TextBox 15"/>
          <p:cNvSpPr txBox="1">
            <a:spLocks noChangeArrowheads="1"/>
          </p:cNvSpPr>
          <p:nvPr/>
        </p:nvSpPr>
        <p:spPr bwMode="auto">
          <a:xfrm rot="18558724">
            <a:off x="7128706" y="5155703"/>
            <a:ext cx="1242573" cy="261610"/>
          </a:xfrm>
          <a:prstGeom prst="rect">
            <a:avLst/>
          </a:prstGeom>
          <a:noFill/>
          <a:ln w="9525">
            <a:noFill/>
            <a:miter lim="800000"/>
            <a:headEnd/>
            <a:tailEnd/>
          </a:ln>
        </p:spPr>
        <p:txBody>
          <a:bodyPr wrap="square">
            <a:prstTxWarp prst="textNoShape">
              <a:avLst/>
            </a:prstTxWarp>
            <a:spAutoFit/>
          </a:bodyPr>
          <a:lstStyle/>
          <a:p>
            <a:r>
              <a:rPr lang="en-US" sz="1050" dirty="0">
                <a:latin typeface="Calibri" pitchFamily="-105" charset="0"/>
              </a:rPr>
              <a:t>WTM2 </a:t>
            </a:r>
            <a:r>
              <a:rPr lang="en-US" sz="1050" dirty="0" smtClean="0">
                <a:latin typeface="Calibri" pitchFamily="-105" charset="0"/>
              </a:rPr>
              <a:t>PD207</a:t>
            </a:r>
            <a:endParaRPr lang="en-US" sz="1050" dirty="0">
              <a:latin typeface="Calibri" pitchFamily="-105" charset="0"/>
            </a:endParaRPr>
          </a:p>
        </p:txBody>
      </p:sp>
      <p:graphicFrame>
        <p:nvGraphicFramePr>
          <p:cNvPr id="17" name="Chart 16"/>
          <p:cNvGraphicFramePr/>
          <p:nvPr/>
        </p:nvGraphicFramePr>
        <p:xfrm>
          <a:off x="305201" y="1255702"/>
          <a:ext cx="8404043" cy="3239810"/>
        </p:xfrm>
        <a:graphic>
          <a:graphicData uri="http://schemas.openxmlformats.org/drawingml/2006/chart">
            <c:chart xmlns:c="http://schemas.openxmlformats.org/drawingml/2006/chart" xmlns:r="http://schemas.openxmlformats.org/officeDocument/2006/relationships" r:id="rId2"/>
          </a:graphicData>
        </a:graphic>
      </p:graphicFrame>
      <p:sp>
        <p:nvSpPr>
          <p:cNvPr id="18" name="Rectangle 17"/>
          <p:cNvSpPr/>
          <p:nvPr/>
        </p:nvSpPr>
        <p:spPr>
          <a:xfrm>
            <a:off x="2877538" y="1627266"/>
            <a:ext cx="811407" cy="197124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299844" y="1627266"/>
            <a:ext cx="1669981" cy="197124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696342" y="1633676"/>
            <a:ext cx="811407" cy="197124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498087" y="1640086"/>
            <a:ext cx="811407" cy="197124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880665" y="4484281"/>
            <a:ext cx="7855175" cy="2373719"/>
            <a:chOff x="880665" y="4484281"/>
            <a:chExt cx="7855175" cy="2373719"/>
          </a:xfrm>
        </p:grpSpPr>
        <p:pic>
          <p:nvPicPr>
            <p:cNvPr id="23" name="Picture 22" descr="HTERTvector_V791Y_match1_2011.bmp"/>
            <p:cNvPicPr>
              <a:picLocks noChangeAspect="1"/>
            </p:cNvPicPr>
            <p:nvPr/>
          </p:nvPicPr>
          <p:blipFill>
            <a:blip r:embed="rId3" cstate="print"/>
            <a:srcRect l="16465" t="41876" r="28597" b="45245"/>
            <a:stretch>
              <a:fillRect/>
            </a:stretch>
          </p:blipFill>
          <p:spPr>
            <a:xfrm flipH="1">
              <a:off x="889431" y="5822162"/>
              <a:ext cx="2455595" cy="328770"/>
            </a:xfrm>
            <a:prstGeom prst="rect">
              <a:avLst/>
            </a:prstGeom>
          </p:spPr>
        </p:pic>
        <p:pic>
          <p:nvPicPr>
            <p:cNvPr id="24" name="Picture 23" descr="vector_V791Y_actin_march1_2011.bmp"/>
            <p:cNvPicPr>
              <a:picLocks noChangeAspect="1"/>
            </p:cNvPicPr>
            <p:nvPr/>
          </p:nvPicPr>
          <p:blipFill>
            <a:blip r:embed="rId4" cstate="print"/>
            <a:srcRect l="15553" t="31960" r="25563" b="53757"/>
            <a:stretch>
              <a:fillRect/>
            </a:stretch>
          </p:blipFill>
          <p:spPr>
            <a:xfrm flipH="1">
              <a:off x="889432" y="6192133"/>
              <a:ext cx="2455594" cy="312949"/>
            </a:xfrm>
            <a:prstGeom prst="rect">
              <a:avLst/>
            </a:prstGeom>
          </p:spPr>
        </p:pic>
        <p:sp>
          <p:nvSpPr>
            <p:cNvPr id="25" name="TextBox 24"/>
            <p:cNvSpPr txBox="1">
              <a:spLocks noChangeArrowheads="1"/>
            </p:cNvSpPr>
            <p:nvPr/>
          </p:nvSpPr>
          <p:spPr bwMode="auto">
            <a:xfrm rot="18558724">
              <a:off x="5164130" y="5092472"/>
              <a:ext cx="1404309" cy="246221"/>
            </a:xfrm>
            <a:prstGeom prst="rect">
              <a:avLst/>
            </a:prstGeom>
            <a:noFill/>
            <a:ln w="9525">
              <a:noFill/>
              <a:miter lim="800000"/>
              <a:headEnd/>
              <a:tailEnd/>
            </a:ln>
          </p:spPr>
          <p:txBody>
            <a:bodyPr wrap="square">
              <a:prstTxWarp prst="textNoShape">
                <a:avLst/>
              </a:prstTxWarp>
              <a:spAutoFit/>
            </a:bodyPr>
            <a:lstStyle/>
            <a:p>
              <a:r>
                <a:rPr lang="en-US" sz="1000" dirty="0">
                  <a:latin typeface="Calibri" pitchFamily="-105" charset="0"/>
                </a:rPr>
                <a:t>W930FF1 PD207</a:t>
              </a:r>
            </a:p>
          </p:txBody>
        </p:sp>
        <p:sp>
          <p:nvSpPr>
            <p:cNvPr id="26" name="TextBox 25"/>
            <p:cNvSpPr txBox="1">
              <a:spLocks noChangeArrowheads="1"/>
            </p:cNvSpPr>
            <p:nvPr/>
          </p:nvSpPr>
          <p:spPr bwMode="auto">
            <a:xfrm rot="18558724">
              <a:off x="4806448" y="5101185"/>
              <a:ext cx="1404309" cy="246221"/>
            </a:xfrm>
            <a:prstGeom prst="rect">
              <a:avLst/>
            </a:prstGeom>
            <a:noFill/>
            <a:ln w="9525">
              <a:noFill/>
              <a:miter lim="800000"/>
              <a:headEnd/>
              <a:tailEnd/>
            </a:ln>
          </p:spPr>
          <p:txBody>
            <a:bodyPr wrap="square">
              <a:prstTxWarp prst="textNoShape">
                <a:avLst/>
              </a:prstTxWarp>
              <a:spAutoFit/>
            </a:bodyPr>
            <a:lstStyle/>
            <a:p>
              <a:r>
                <a:rPr lang="en-US" sz="1000" dirty="0">
                  <a:latin typeface="Calibri" pitchFamily="-105" charset="0"/>
                </a:rPr>
                <a:t>W930FF1 PD81</a:t>
              </a:r>
            </a:p>
          </p:txBody>
        </p:sp>
        <p:pic>
          <p:nvPicPr>
            <p:cNvPr id="27" name="Picture 26" descr="schTERTjune22010_b.bmp"/>
            <p:cNvPicPr>
              <a:picLocks noChangeAspect="1"/>
            </p:cNvPicPr>
            <p:nvPr/>
          </p:nvPicPr>
          <p:blipFill>
            <a:blip r:embed="rId5" cstate="print"/>
            <a:srcRect l="18780" t="24561" r="15825" b="56911"/>
            <a:stretch>
              <a:fillRect/>
            </a:stretch>
          </p:blipFill>
          <p:spPr bwMode="auto">
            <a:xfrm>
              <a:off x="4693031" y="5780101"/>
              <a:ext cx="2888268" cy="370832"/>
            </a:xfrm>
            <a:prstGeom prst="rect">
              <a:avLst/>
            </a:prstGeom>
            <a:noFill/>
            <a:ln w="9525">
              <a:noFill/>
              <a:miter lim="800000"/>
              <a:headEnd/>
              <a:tailEnd/>
            </a:ln>
          </p:spPr>
        </p:pic>
        <p:sp>
          <p:nvSpPr>
            <p:cNvPr id="28" name="TextBox 27"/>
            <p:cNvSpPr txBox="1">
              <a:spLocks noChangeArrowheads="1"/>
            </p:cNvSpPr>
            <p:nvPr/>
          </p:nvSpPr>
          <p:spPr bwMode="auto">
            <a:xfrm rot="18558724">
              <a:off x="4473030" y="5125892"/>
              <a:ext cx="1404309" cy="246221"/>
            </a:xfrm>
            <a:prstGeom prst="rect">
              <a:avLst/>
            </a:prstGeom>
            <a:noFill/>
            <a:ln w="9525">
              <a:noFill/>
              <a:miter lim="800000"/>
              <a:headEnd/>
              <a:tailEnd/>
            </a:ln>
          </p:spPr>
          <p:txBody>
            <a:bodyPr wrap="square">
              <a:prstTxWarp prst="textNoShape">
                <a:avLst/>
              </a:prstTxWarp>
              <a:spAutoFit/>
            </a:bodyPr>
            <a:lstStyle/>
            <a:p>
              <a:r>
                <a:rPr lang="en-US" sz="1000" dirty="0">
                  <a:latin typeface="Calibri" pitchFamily="-105" charset="0"/>
                </a:rPr>
                <a:t>W930FF1 PD10.5</a:t>
              </a:r>
            </a:p>
          </p:txBody>
        </p:sp>
        <p:pic>
          <p:nvPicPr>
            <p:cNvPr id="29" name="Picture 28" descr="actin_june32010_b.bmp"/>
            <p:cNvPicPr>
              <a:picLocks noChangeAspect="1"/>
            </p:cNvPicPr>
            <p:nvPr/>
          </p:nvPicPr>
          <p:blipFill>
            <a:blip r:embed="rId6" cstate="print"/>
            <a:srcRect l="19536" t="24980" r="12460" b="54787"/>
            <a:stretch>
              <a:fillRect/>
            </a:stretch>
          </p:blipFill>
          <p:spPr bwMode="auto">
            <a:xfrm>
              <a:off x="4701796" y="6178278"/>
              <a:ext cx="2879502" cy="326804"/>
            </a:xfrm>
            <a:prstGeom prst="rect">
              <a:avLst/>
            </a:prstGeom>
            <a:noFill/>
            <a:ln w="9525">
              <a:noFill/>
              <a:miter lim="800000"/>
              <a:headEnd/>
              <a:tailEnd/>
            </a:ln>
          </p:spPr>
        </p:pic>
        <p:sp>
          <p:nvSpPr>
            <p:cNvPr id="30" name="TextBox 29"/>
            <p:cNvSpPr txBox="1">
              <a:spLocks noChangeArrowheads="1"/>
            </p:cNvSpPr>
            <p:nvPr/>
          </p:nvSpPr>
          <p:spPr bwMode="auto">
            <a:xfrm>
              <a:off x="7952301" y="6180886"/>
              <a:ext cx="603755" cy="261610"/>
            </a:xfrm>
            <a:prstGeom prst="rect">
              <a:avLst/>
            </a:prstGeom>
            <a:noFill/>
            <a:ln w="9525">
              <a:noFill/>
              <a:miter lim="800000"/>
              <a:headEnd/>
              <a:tailEnd/>
            </a:ln>
          </p:spPr>
          <p:txBody>
            <a:bodyPr wrap="square">
              <a:prstTxWarp prst="textNoShape">
                <a:avLst/>
              </a:prstTxWarp>
              <a:spAutoFit/>
            </a:bodyPr>
            <a:lstStyle/>
            <a:p>
              <a:r>
                <a:rPr lang="en-US" sz="1100" dirty="0" err="1"/>
                <a:t>Actin</a:t>
              </a:r>
              <a:endParaRPr lang="en-US" sz="1100" dirty="0"/>
            </a:p>
          </p:txBody>
        </p:sp>
        <p:sp>
          <p:nvSpPr>
            <p:cNvPr id="31" name="TextBox 30"/>
            <p:cNvSpPr txBox="1">
              <a:spLocks noChangeArrowheads="1"/>
            </p:cNvSpPr>
            <p:nvPr/>
          </p:nvSpPr>
          <p:spPr bwMode="auto">
            <a:xfrm>
              <a:off x="7958806" y="5708327"/>
              <a:ext cx="777034" cy="430887"/>
            </a:xfrm>
            <a:prstGeom prst="rect">
              <a:avLst/>
            </a:prstGeom>
            <a:noFill/>
            <a:ln w="9525">
              <a:noFill/>
              <a:miter lim="800000"/>
              <a:headEnd/>
              <a:tailEnd/>
            </a:ln>
          </p:spPr>
          <p:txBody>
            <a:bodyPr wrap="square">
              <a:prstTxWarp prst="textNoShape">
                <a:avLst/>
              </a:prstTxWarp>
              <a:spAutoFit/>
            </a:bodyPr>
            <a:lstStyle/>
            <a:p>
              <a:r>
                <a:rPr lang="en-US" sz="1100" dirty="0" err="1"/>
                <a:t>hTERT</a:t>
              </a:r>
              <a:endParaRPr lang="en-US" sz="1100" dirty="0"/>
            </a:p>
            <a:p>
              <a:r>
                <a:rPr lang="en-US" sz="1100" dirty="0"/>
                <a:t>127Kd</a:t>
              </a:r>
            </a:p>
          </p:txBody>
        </p:sp>
        <p:pic>
          <p:nvPicPr>
            <p:cNvPr id="32" name="Content Placeholder 3" descr="schTERTmarch212010.bmp"/>
            <p:cNvPicPr>
              <a:picLocks noChangeAspect="1"/>
            </p:cNvPicPr>
            <p:nvPr/>
          </p:nvPicPr>
          <p:blipFill>
            <a:blip r:embed="rId7" cstate="print"/>
            <a:srcRect l="2794" t="19427" r="76455" b="64655"/>
            <a:stretch>
              <a:fillRect/>
            </a:stretch>
          </p:blipFill>
          <p:spPr bwMode="auto">
            <a:xfrm flipH="1">
              <a:off x="3508801" y="5807712"/>
              <a:ext cx="1063078" cy="343220"/>
            </a:xfrm>
            <a:prstGeom prst="rect">
              <a:avLst/>
            </a:prstGeom>
            <a:noFill/>
            <a:ln w="9525">
              <a:noFill/>
              <a:miter lim="800000"/>
              <a:headEnd/>
              <a:tailEnd/>
            </a:ln>
          </p:spPr>
        </p:pic>
        <p:pic>
          <p:nvPicPr>
            <p:cNvPr id="33" name="Picture 32" descr="actinmarch232010.bmp"/>
            <p:cNvPicPr>
              <a:picLocks noChangeAspect="1"/>
            </p:cNvPicPr>
            <p:nvPr/>
          </p:nvPicPr>
          <p:blipFill>
            <a:blip r:embed="rId8" cstate="print"/>
            <a:srcRect l="2776" t="16573" r="76607" b="67354"/>
            <a:stretch>
              <a:fillRect/>
            </a:stretch>
          </p:blipFill>
          <p:spPr bwMode="auto">
            <a:xfrm flipH="1">
              <a:off x="3502697" y="6205364"/>
              <a:ext cx="1063078" cy="299718"/>
            </a:xfrm>
            <a:prstGeom prst="rect">
              <a:avLst/>
            </a:prstGeom>
            <a:noFill/>
            <a:ln w="9525">
              <a:noFill/>
              <a:miter lim="800000"/>
              <a:headEnd/>
              <a:tailEnd/>
            </a:ln>
          </p:spPr>
        </p:pic>
        <p:sp>
          <p:nvSpPr>
            <p:cNvPr id="34" name="TextBox 33"/>
            <p:cNvSpPr txBox="1">
              <a:spLocks noChangeArrowheads="1"/>
            </p:cNvSpPr>
            <p:nvPr/>
          </p:nvSpPr>
          <p:spPr bwMode="auto">
            <a:xfrm rot="18558724">
              <a:off x="3324045" y="5080587"/>
              <a:ext cx="1436371" cy="261610"/>
            </a:xfrm>
            <a:prstGeom prst="rect">
              <a:avLst/>
            </a:prstGeom>
            <a:noFill/>
            <a:ln w="9525">
              <a:noFill/>
              <a:miter lim="800000"/>
              <a:headEnd/>
              <a:tailEnd/>
            </a:ln>
          </p:spPr>
          <p:txBody>
            <a:bodyPr wrap="square">
              <a:prstTxWarp prst="textNoShape">
                <a:avLst/>
              </a:prstTxWarp>
              <a:spAutoFit/>
            </a:bodyPr>
            <a:lstStyle/>
            <a:p>
              <a:r>
                <a:rPr lang="en-US" sz="1050" dirty="0">
                  <a:latin typeface="Calibri" pitchFamily="-105" charset="0"/>
                </a:rPr>
                <a:t>W930FF2 PD6</a:t>
              </a:r>
            </a:p>
          </p:txBody>
        </p:sp>
        <p:sp>
          <p:nvSpPr>
            <p:cNvPr id="35" name="TextBox 34"/>
            <p:cNvSpPr txBox="1">
              <a:spLocks noChangeArrowheads="1"/>
            </p:cNvSpPr>
            <p:nvPr/>
          </p:nvSpPr>
          <p:spPr bwMode="auto">
            <a:xfrm rot="18558724">
              <a:off x="3626285" y="5081928"/>
              <a:ext cx="1436370" cy="261610"/>
            </a:xfrm>
            <a:prstGeom prst="rect">
              <a:avLst/>
            </a:prstGeom>
            <a:noFill/>
            <a:ln w="9525">
              <a:noFill/>
              <a:miter lim="800000"/>
              <a:headEnd/>
              <a:tailEnd/>
            </a:ln>
          </p:spPr>
          <p:txBody>
            <a:bodyPr wrap="square">
              <a:prstTxWarp prst="textNoShape">
                <a:avLst/>
              </a:prstTxWarp>
              <a:spAutoFit/>
            </a:bodyPr>
            <a:lstStyle/>
            <a:p>
              <a:r>
                <a:rPr lang="en-US" sz="1050" dirty="0">
                  <a:latin typeface="Calibri" pitchFamily="-105" charset="0"/>
                </a:rPr>
                <a:t>W930FF2 PD81</a:t>
              </a:r>
            </a:p>
          </p:txBody>
        </p:sp>
        <p:sp>
          <p:nvSpPr>
            <p:cNvPr id="36" name="TextBox 35"/>
            <p:cNvSpPr txBox="1">
              <a:spLocks noChangeArrowheads="1"/>
            </p:cNvSpPr>
            <p:nvPr/>
          </p:nvSpPr>
          <p:spPr bwMode="auto">
            <a:xfrm rot="18558724">
              <a:off x="3983741" y="5071661"/>
              <a:ext cx="1436370" cy="261610"/>
            </a:xfrm>
            <a:prstGeom prst="rect">
              <a:avLst/>
            </a:prstGeom>
            <a:noFill/>
            <a:ln w="9525">
              <a:noFill/>
              <a:miter lim="800000"/>
              <a:headEnd/>
              <a:tailEnd/>
            </a:ln>
          </p:spPr>
          <p:txBody>
            <a:bodyPr wrap="square">
              <a:prstTxWarp prst="textNoShape">
                <a:avLst/>
              </a:prstTxWarp>
              <a:spAutoFit/>
            </a:bodyPr>
            <a:lstStyle/>
            <a:p>
              <a:r>
                <a:rPr lang="en-US" sz="1050" dirty="0">
                  <a:latin typeface="Calibri" pitchFamily="-105" charset="0"/>
                </a:rPr>
                <a:t>W930FF2 PD174</a:t>
              </a:r>
            </a:p>
          </p:txBody>
        </p:sp>
        <p:sp>
          <p:nvSpPr>
            <p:cNvPr id="37" name="Rectangle 36"/>
            <p:cNvSpPr/>
            <p:nvPr/>
          </p:nvSpPr>
          <p:spPr>
            <a:xfrm>
              <a:off x="880665" y="5822161"/>
              <a:ext cx="2464361" cy="68292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4693030" y="5795808"/>
              <a:ext cx="2893534" cy="70927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3502697" y="5795808"/>
              <a:ext cx="1069147" cy="70927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881250" y="4993316"/>
              <a:ext cx="2814725" cy="186468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5653123" y="4993316"/>
              <a:ext cx="2026357" cy="186468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itle 1"/>
          <p:cNvSpPr txBox="1">
            <a:spLocks/>
          </p:cNvSpPr>
          <p:nvPr/>
        </p:nvSpPr>
        <p:spPr>
          <a:xfrm>
            <a:off x="603504" y="412948"/>
            <a:ext cx="8229600" cy="533457"/>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smtClean="0">
                <a:ln>
                  <a:noFill/>
                </a:ln>
                <a:solidFill>
                  <a:schemeClr val="accent1"/>
                </a:solidFill>
                <a:effectLst/>
                <a:uLnTx/>
                <a:uFillTx/>
                <a:latin typeface="+mj-lt"/>
                <a:ea typeface="+mj-ea"/>
                <a:cs typeface="+mj-cs"/>
              </a:rPr>
              <a:t>HA5 cells expressing hTERT-V791Y undergo apoptosis</a:t>
            </a:r>
            <a:endParaRPr kumimoji="0" lang="en-US" sz="2800" b="0" i="0" u="none" strike="noStrike" kern="1200" cap="none" spc="0" normalizeH="0" baseline="0" noProof="0" dirty="0">
              <a:ln>
                <a:noFill/>
              </a:ln>
              <a:solidFill>
                <a:schemeClr val="accent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9489"/>
            <a:ext cx="8229600" cy="430918"/>
          </a:xfrm>
        </p:spPr>
        <p:txBody>
          <a:bodyPr>
            <a:noAutofit/>
          </a:bodyPr>
          <a:lstStyle/>
          <a:p>
            <a:r>
              <a:rPr lang="en-US" sz="2400" dirty="0" smtClean="0">
                <a:solidFill>
                  <a:schemeClr val="accent1"/>
                </a:solidFill>
              </a:rPr>
              <a:t>hTERT-V791Y and hTERT-W930F expressed in cells can reconstitute active enzymes</a:t>
            </a:r>
            <a:endParaRPr lang="en-US" sz="2400" dirty="0">
              <a:solidFill>
                <a:schemeClr val="accent1"/>
              </a:solidFill>
            </a:endParaRPr>
          </a:p>
        </p:txBody>
      </p:sp>
      <p:grpSp>
        <p:nvGrpSpPr>
          <p:cNvPr id="3" name="Group 25"/>
          <p:cNvGrpSpPr/>
          <p:nvPr/>
        </p:nvGrpSpPr>
        <p:grpSpPr>
          <a:xfrm>
            <a:off x="892965" y="1185756"/>
            <a:ext cx="7086014" cy="2454909"/>
            <a:chOff x="622036" y="1877201"/>
            <a:chExt cx="7790380" cy="3056466"/>
          </a:xfrm>
        </p:grpSpPr>
        <p:pic>
          <p:nvPicPr>
            <p:cNvPr id="5" name="Picture 211" descr="TRAPV791YD_sept222010.bmp"/>
            <p:cNvPicPr>
              <a:picLocks noChangeAspect="1"/>
            </p:cNvPicPr>
            <p:nvPr/>
          </p:nvPicPr>
          <p:blipFill>
            <a:blip r:embed="rId2" cstate="print"/>
            <a:srcRect l="5722" r="35420" b="-1463"/>
            <a:stretch>
              <a:fillRect/>
            </a:stretch>
          </p:blipFill>
          <p:spPr bwMode="auto">
            <a:xfrm>
              <a:off x="939995" y="2533118"/>
              <a:ext cx="2775710" cy="2400549"/>
            </a:xfrm>
            <a:prstGeom prst="rect">
              <a:avLst/>
            </a:prstGeom>
            <a:noFill/>
            <a:ln w="9525">
              <a:noFill/>
              <a:miter lim="800000"/>
              <a:headEnd/>
              <a:tailEnd/>
            </a:ln>
          </p:spPr>
        </p:pic>
        <p:pic>
          <p:nvPicPr>
            <p:cNvPr id="6" name="Picture 213" descr="TRAPV791YE_sept232010.bmp"/>
            <p:cNvPicPr>
              <a:picLocks noChangeAspect="1"/>
            </p:cNvPicPr>
            <p:nvPr/>
          </p:nvPicPr>
          <p:blipFill>
            <a:blip r:embed="rId3" cstate="print"/>
            <a:srcRect r="7806" b="77"/>
            <a:stretch>
              <a:fillRect/>
            </a:stretch>
          </p:blipFill>
          <p:spPr bwMode="auto">
            <a:xfrm flipH="1">
              <a:off x="3747681" y="2524968"/>
              <a:ext cx="4660200" cy="2345047"/>
            </a:xfrm>
            <a:prstGeom prst="rect">
              <a:avLst/>
            </a:prstGeom>
            <a:noFill/>
            <a:ln w="9525">
              <a:noFill/>
              <a:miter lim="800000"/>
              <a:headEnd/>
              <a:tailEnd/>
            </a:ln>
          </p:spPr>
        </p:pic>
        <p:sp>
          <p:nvSpPr>
            <p:cNvPr id="7" name="Right Triangle 6"/>
            <p:cNvSpPr/>
            <p:nvPr/>
          </p:nvSpPr>
          <p:spPr>
            <a:xfrm>
              <a:off x="6849946" y="2204803"/>
              <a:ext cx="1428675" cy="311760"/>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386310" fontAlgn="auto">
                <a:spcBef>
                  <a:spcPts val="0"/>
                </a:spcBef>
                <a:spcAft>
                  <a:spcPts val="0"/>
                </a:spcAft>
                <a:defRPr/>
              </a:pPr>
              <a:endParaRPr lang="en-US">
                <a:solidFill>
                  <a:schemeClr val="bg1"/>
                </a:solidFill>
              </a:endParaRPr>
            </a:p>
          </p:txBody>
        </p:sp>
        <p:sp>
          <p:nvSpPr>
            <p:cNvPr id="8" name="Right Triangle 7"/>
            <p:cNvSpPr/>
            <p:nvPr/>
          </p:nvSpPr>
          <p:spPr>
            <a:xfrm>
              <a:off x="3747681" y="2204803"/>
              <a:ext cx="1428675" cy="311760"/>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386310" fontAlgn="auto">
                <a:spcBef>
                  <a:spcPts val="0"/>
                </a:spcBef>
                <a:spcAft>
                  <a:spcPts val="0"/>
                </a:spcAft>
                <a:defRPr/>
              </a:pPr>
              <a:endParaRPr lang="en-US">
                <a:solidFill>
                  <a:schemeClr val="bg1"/>
                </a:solidFill>
              </a:endParaRPr>
            </a:p>
          </p:txBody>
        </p:sp>
        <p:sp>
          <p:nvSpPr>
            <p:cNvPr id="9" name="Right Triangle 8"/>
            <p:cNvSpPr/>
            <p:nvPr/>
          </p:nvSpPr>
          <p:spPr>
            <a:xfrm>
              <a:off x="967968" y="2232260"/>
              <a:ext cx="1428675" cy="311760"/>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386310" fontAlgn="auto">
                <a:spcBef>
                  <a:spcPts val="0"/>
                </a:spcBef>
                <a:spcAft>
                  <a:spcPts val="0"/>
                </a:spcAft>
                <a:defRPr/>
              </a:pPr>
              <a:endParaRPr lang="en-US">
                <a:solidFill>
                  <a:schemeClr val="bg1"/>
                </a:solidFill>
              </a:endParaRPr>
            </a:p>
          </p:txBody>
        </p:sp>
        <p:sp>
          <p:nvSpPr>
            <p:cNvPr id="10" name="Right Triangle 9"/>
            <p:cNvSpPr/>
            <p:nvPr/>
          </p:nvSpPr>
          <p:spPr>
            <a:xfrm>
              <a:off x="2298370" y="2232260"/>
              <a:ext cx="1428675" cy="311760"/>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386310" fontAlgn="auto">
                <a:spcBef>
                  <a:spcPts val="0"/>
                </a:spcBef>
                <a:spcAft>
                  <a:spcPts val="0"/>
                </a:spcAft>
                <a:defRPr/>
              </a:pPr>
              <a:endParaRPr lang="en-US">
                <a:solidFill>
                  <a:schemeClr val="bg1"/>
                </a:solidFill>
              </a:endParaRPr>
            </a:p>
          </p:txBody>
        </p:sp>
        <p:sp>
          <p:nvSpPr>
            <p:cNvPr id="11" name="Right Triangle 10"/>
            <p:cNvSpPr/>
            <p:nvPr/>
          </p:nvSpPr>
          <p:spPr>
            <a:xfrm>
              <a:off x="5289742" y="2204803"/>
              <a:ext cx="1428675" cy="311760"/>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386310" fontAlgn="auto">
                <a:spcBef>
                  <a:spcPts val="0"/>
                </a:spcBef>
                <a:spcAft>
                  <a:spcPts val="0"/>
                </a:spcAft>
                <a:defRPr/>
              </a:pPr>
              <a:endParaRPr lang="en-US">
                <a:solidFill>
                  <a:schemeClr val="bg1"/>
                </a:solidFill>
              </a:endParaRPr>
            </a:p>
          </p:txBody>
        </p:sp>
        <p:sp>
          <p:nvSpPr>
            <p:cNvPr id="12" name="TextBox 152"/>
            <p:cNvSpPr txBox="1">
              <a:spLocks noChangeArrowheads="1"/>
            </p:cNvSpPr>
            <p:nvPr/>
          </p:nvSpPr>
          <p:spPr bwMode="auto">
            <a:xfrm>
              <a:off x="6688936" y="1877201"/>
              <a:ext cx="1723480" cy="344876"/>
            </a:xfrm>
            <a:prstGeom prst="rect">
              <a:avLst/>
            </a:prstGeom>
            <a:noFill/>
            <a:ln w="9525">
              <a:noFill/>
              <a:miter lim="800000"/>
              <a:headEnd/>
              <a:tailEnd/>
            </a:ln>
          </p:spPr>
          <p:txBody>
            <a:bodyPr wrap="square">
              <a:prstTxWarp prst="textNoShape">
                <a:avLst/>
              </a:prstTxWarp>
              <a:spAutoFit/>
            </a:bodyPr>
            <a:lstStyle/>
            <a:p>
              <a:r>
                <a:rPr lang="en-CA" sz="1200" dirty="0">
                  <a:latin typeface="Calibri" pitchFamily="-105" charset="0"/>
                </a:rPr>
                <a:t>  Wild-type F1</a:t>
              </a:r>
              <a:endParaRPr lang="en-US" sz="1200" dirty="0">
                <a:latin typeface="Calibri" pitchFamily="-105" charset="0"/>
              </a:endParaRPr>
            </a:p>
          </p:txBody>
        </p:sp>
        <p:sp>
          <p:nvSpPr>
            <p:cNvPr id="13" name="TextBox 502"/>
            <p:cNvSpPr txBox="1">
              <a:spLocks noChangeArrowheads="1"/>
            </p:cNvSpPr>
            <p:nvPr/>
          </p:nvSpPr>
          <p:spPr bwMode="auto">
            <a:xfrm>
              <a:off x="1643140" y="1948581"/>
              <a:ext cx="1596487" cy="344876"/>
            </a:xfrm>
            <a:prstGeom prst="rect">
              <a:avLst/>
            </a:prstGeom>
            <a:noFill/>
            <a:ln w="9525">
              <a:noFill/>
              <a:miter lim="800000"/>
              <a:headEnd/>
              <a:tailEnd/>
            </a:ln>
          </p:spPr>
          <p:txBody>
            <a:bodyPr wrap="square">
              <a:prstTxWarp prst="textNoShape">
                <a:avLst/>
              </a:prstTxWarp>
              <a:spAutoFit/>
            </a:bodyPr>
            <a:lstStyle/>
            <a:p>
              <a:r>
                <a:rPr lang="en-US" sz="1200" dirty="0">
                  <a:latin typeface="Calibri" pitchFamily="-105" charset="0"/>
                </a:rPr>
                <a:t>V791YD</a:t>
              </a:r>
              <a:endParaRPr lang="en-US" sz="1200" dirty="0"/>
            </a:p>
          </p:txBody>
        </p:sp>
        <p:sp>
          <p:nvSpPr>
            <p:cNvPr id="14" name="TextBox 503"/>
            <p:cNvSpPr txBox="1">
              <a:spLocks noChangeArrowheads="1"/>
            </p:cNvSpPr>
            <p:nvPr/>
          </p:nvSpPr>
          <p:spPr bwMode="auto">
            <a:xfrm>
              <a:off x="4670345" y="1913572"/>
              <a:ext cx="1596487" cy="344876"/>
            </a:xfrm>
            <a:prstGeom prst="rect">
              <a:avLst/>
            </a:prstGeom>
            <a:noFill/>
            <a:ln w="9525">
              <a:noFill/>
              <a:miter lim="800000"/>
              <a:headEnd/>
              <a:tailEnd/>
            </a:ln>
          </p:spPr>
          <p:txBody>
            <a:bodyPr wrap="square">
              <a:prstTxWarp prst="textNoShape">
                <a:avLst/>
              </a:prstTxWarp>
              <a:spAutoFit/>
            </a:bodyPr>
            <a:lstStyle/>
            <a:p>
              <a:r>
                <a:rPr lang="en-US" sz="1200" dirty="0">
                  <a:latin typeface="Calibri" pitchFamily="-105" charset="0"/>
                </a:rPr>
                <a:t>V791YE</a:t>
              </a:r>
              <a:endParaRPr lang="en-US" sz="1200" dirty="0"/>
            </a:p>
          </p:txBody>
        </p:sp>
        <p:sp>
          <p:nvSpPr>
            <p:cNvPr id="15" name="TextBox 507"/>
            <p:cNvSpPr txBox="1">
              <a:spLocks noChangeArrowheads="1"/>
            </p:cNvSpPr>
            <p:nvPr/>
          </p:nvSpPr>
          <p:spPr bwMode="auto">
            <a:xfrm>
              <a:off x="2300637" y="2301540"/>
              <a:ext cx="870811" cy="325716"/>
            </a:xfrm>
            <a:prstGeom prst="rect">
              <a:avLst/>
            </a:prstGeom>
            <a:noFill/>
            <a:ln w="9525">
              <a:noFill/>
              <a:miter lim="800000"/>
              <a:headEnd/>
              <a:tailEnd/>
            </a:ln>
          </p:spPr>
          <p:txBody>
            <a:bodyPr wrap="square">
              <a:prstTxWarp prst="textNoShape">
                <a:avLst/>
              </a:prstTxWarp>
              <a:spAutoFit/>
            </a:bodyPr>
            <a:lstStyle/>
            <a:p>
              <a:r>
                <a:rPr lang="en-US" sz="1100">
                  <a:latin typeface="Calibri" pitchFamily="-105" charset="0"/>
                </a:rPr>
                <a:t>PD8.4</a:t>
              </a:r>
            </a:p>
          </p:txBody>
        </p:sp>
        <p:sp>
          <p:nvSpPr>
            <p:cNvPr id="16" name="TextBox 508"/>
            <p:cNvSpPr txBox="1">
              <a:spLocks noChangeArrowheads="1"/>
            </p:cNvSpPr>
            <p:nvPr/>
          </p:nvSpPr>
          <p:spPr bwMode="auto">
            <a:xfrm>
              <a:off x="974273" y="2301540"/>
              <a:ext cx="870811" cy="325716"/>
            </a:xfrm>
            <a:prstGeom prst="rect">
              <a:avLst/>
            </a:prstGeom>
            <a:noFill/>
            <a:ln w="9525">
              <a:noFill/>
              <a:miter lim="800000"/>
              <a:headEnd/>
              <a:tailEnd/>
            </a:ln>
          </p:spPr>
          <p:txBody>
            <a:bodyPr wrap="square">
              <a:prstTxWarp prst="textNoShape">
                <a:avLst/>
              </a:prstTxWarp>
              <a:spAutoFit/>
            </a:bodyPr>
            <a:lstStyle/>
            <a:p>
              <a:r>
                <a:rPr lang="en-US" sz="1100" dirty="0">
                  <a:latin typeface="Calibri" pitchFamily="-105" charset="0"/>
                </a:rPr>
                <a:t>PD5.6</a:t>
              </a:r>
            </a:p>
          </p:txBody>
        </p:sp>
        <p:sp>
          <p:nvSpPr>
            <p:cNvPr id="17" name="TextBox 509"/>
            <p:cNvSpPr txBox="1">
              <a:spLocks noChangeArrowheads="1"/>
            </p:cNvSpPr>
            <p:nvPr/>
          </p:nvSpPr>
          <p:spPr bwMode="auto">
            <a:xfrm>
              <a:off x="3804374" y="2273828"/>
              <a:ext cx="870811" cy="325716"/>
            </a:xfrm>
            <a:prstGeom prst="rect">
              <a:avLst/>
            </a:prstGeom>
            <a:noFill/>
            <a:ln w="9525">
              <a:noFill/>
              <a:miter lim="800000"/>
              <a:headEnd/>
              <a:tailEnd/>
            </a:ln>
          </p:spPr>
          <p:txBody>
            <a:bodyPr wrap="square">
              <a:prstTxWarp prst="textNoShape">
                <a:avLst/>
              </a:prstTxWarp>
              <a:spAutoFit/>
            </a:bodyPr>
            <a:lstStyle/>
            <a:p>
              <a:r>
                <a:rPr lang="en-US" sz="1100">
                  <a:latin typeface="Calibri" pitchFamily="-105" charset="0"/>
                </a:rPr>
                <a:t>PD5.6</a:t>
              </a:r>
            </a:p>
          </p:txBody>
        </p:sp>
        <p:sp>
          <p:nvSpPr>
            <p:cNvPr id="18" name="TextBox 510"/>
            <p:cNvSpPr txBox="1">
              <a:spLocks noChangeArrowheads="1"/>
            </p:cNvSpPr>
            <p:nvPr/>
          </p:nvSpPr>
          <p:spPr bwMode="auto">
            <a:xfrm>
              <a:off x="5419003" y="2259972"/>
              <a:ext cx="870811" cy="325716"/>
            </a:xfrm>
            <a:prstGeom prst="rect">
              <a:avLst/>
            </a:prstGeom>
            <a:noFill/>
            <a:ln w="9525">
              <a:noFill/>
              <a:miter lim="800000"/>
              <a:headEnd/>
              <a:tailEnd/>
            </a:ln>
          </p:spPr>
          <p:txBody>
            <a:bodyPr wrap="square">
              <a:prstTxWarp prst="textNoShape">
                <a:avLst/>
              </a:prstTxWarp>
              <a:spAutoFit/>
            </a:bodyPr>
            <a:lstStyle/>
            <a:p>
              <a:r>
                <a:rPr lang="en-US" sz="1100">
                  <a:latin typeface="Calibri" pitchFamily="-105" charset="0"/>
                </a:rPr>
                <a:t>PD8.4</a:t>
              </a:r>
            </a:p>
          </p:txBody>
        </p:sp>
        <p:sp>
          <p:nvSpPr>
            <p:cNvPr id="19" name="TextBox 511"/>
            <p:cNvSpPr txBox="1">
              <a:spLocks noChangeArrowheads="1"/>
            </p:cNvSpPr>
            <p:nvPr/>
          </p:nvSpPr>
          <p:spPr bwMode="auto">
            <a:xfrm>
              <a:off x="6961064" y="2259972"/>
              <a:ext cx="870811" cy="325716"/>
            </a:xfrm>
            <a:prstGeom prst="rect">
              <a:avLst/>
            </a:prstGeom>
            <a:noFill/>
            <a:ln w="9525">
              <a:noFill/>
              <a:miter lim="800000"/>
              <a:headEnd/>
              <a:tailEnd/>
            </a:ln>
          </p:spPr>
          <p:txBody>
            <a:bodyPr wrap="square">
              <a:prstTxWarp prst="textNoShape">
                <a:avLst/>
              </a:prstTxWarp>
              <a:spAutoFit/>
            </a:bodyPr>
            <a:lstStyle/>
            <a:p>
              <a:r>
                <a:rPr lang="en-US" sz="1100">
                  <a:latin typeface="Calibri" pitchFamily="-105" charset="0"/>
                </a:rPr>
                <a:t>PD18</a:t>
              </a:r>
            </a:p>
          </p:txBody>
        </p:sp>
        <p:sp>
          <p:nvSpPr>
            <p:cNvPr id="21" name="Rectangle 20"/>
            <p:cNvSpPr/>
            <p:nvPr/>
          </p:nvSpPr>
          <p:spPr>
            <a:xfrm>
              <a:off x="3747681" y="2544020"/>
              <a:ext cx="3059938" cy="232599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807620" y="2544020"/>
              <a:ext cx="1600270" cy="232599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13" descr="TRAPV791YE_sept232010.bmp"/>
            <p:cNvPicPr>
              <a:picLocks noChangeAspect="1"/>
            </p:cNvPicPr>
            <p:nvPr/>
          </p:nvPicPr>
          <p:blipFill>
            <a:blip r:embed="rId3" cstate="print"/>
            <a:srcRect l="93036"/>
            <a:stretch>
              <a:fillRect/>
            </a:stretch>
          </p:blipFill>
          <p:spPr bwMode="auto">
            <a:xfrm flipH="1">
              <a:off x="622877" y="2521327"/>
              <a:ext cx="352015" cy="2346857"/>
            </a:xfrm>
            <a:prstGeom prst="rect">
              <a:avLst/>
            </a:prstGeom>
            <a:noFill/>
            <a:ln w="9525">
              <a:noFill/>
              <a:miter lim="800000"/>
              <a:headEnd/>
              <a:tailEnd/>
            </a:ln>
          </p:spPr>
        </p:pic>
        <p:sp>
          <p:nvSpPr>
            <p:cNvPr id="20" name="Rectangle 19"/>
            <p:cNvSpPr/>
            <p:nvPr/>
          </p:nvSpPr>
          <p:spPr>
            <a:xfrm>
              <a:off x="622877" y="2549039"/>
              <a:ext cx="3108710" cy="230867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502"/>
            <p:cNvSpPr txBox="1">
              <a:spLocks noChangeArrowheads="1"/>
            </p:cNvSpPr>
            <p:nvPr/>
          </p:nvSpPr>
          <p:spPr bwMode="auto">
            <a:xfrm>
              <a:off x="622036" y="2247968"/>
              <a:ext cx="677409" cy="344876"/>
            </a:xfrm>
            <a:prstGeom prst="rect">
              <a:avLst/>
            </a:prstGeom>
            <a:noFill/>
            <a:ln w="9525">
              <a:noFill/>
              <a:miter lim="800000"/>
              <a:headEnd/>
              <a:tailEnd/>
            </a:ln>
          </p:spPr>
          <p:txBody>
            <a:bodyPr wrap="square">
              <a:prstTxWarp prst="textNoShape">
                <a:avLst/>
              </a:prstTxWarp>
              <a:spAutoFit/>
            </a:bodyPr>
            <a:lstStyle/>
            <a:p>
              <a:r>
                <a:rPr lang="en-US" sz="1200" dirty="0" smtClean="0">
                  <a:latin typeface="Calibri" pitchFamily="-105" charset="0"/>
                </a:rPr>
                <a:t>(-)</a:t>
              </a:r>
              <a:endParaRPr lang="en-US" sz="1200" dirty="0"/>
            </a:p>
          </p:txBody>
        </p:sp>
      </p:grpSp>
      <p:pic>
        <p:nvPicPr>
          <p:cNvPr id="25" name="Picture 24" descr="TRAP1redomarch302011.bmp"/>
          <p:cNvPicPr>
            <a:picLocks noChangeAspect="1"/>
          </p:cNvPicPr>
          <p:nvPr/>
        </p:nvPicPr>
        <p:blipFill>
          <a:blip r:embed="rId4" cstate="print"/>
          <a:srcRect l="7398" t="19471" r="71063" b="19083"/>
          <a:stretch>
            <a:fillRect/>
          </a:stretch>
        </p:blipFill>
        <p:spPr>
          <a:xfrm rot="16200000">
            <a:off x="3524815" y="3527948"/>
            <a:ext cx="2550408" cy="3942735"/>
          </a:xfrm>
          <a:prstGeom prst="rect">
            <a:avLst/>
          </a:prstGeom>
        </p:spPr>
      </p:pic>
      <p:pic>
        <p:nvPicPr>
          <p:cNvPr id="27" name="Content Placeholder 3" descr="TRAP3march272011.bmp"/>
          <p:cNvPicPr>
            <a:picLocks noGrp="1" noChangeAspect="1"/>
          </p:cNvPicPr>
          <p:nvPr>
            <p:ph idx="1"/>
          </p:nvPr>
        </p:nvPicPr>
        <p:blipFill>
          <a:blip r:embed="rId5" cstate="print"/>
          <a:srcRect l="10213" t="53789" r="71932" b="28739"/>
          <a:stretch>
            <a:fillRect/>
          </a:stretch>
        </p:blipFill>
        <p:spPr>
          <a:xfrm rot="16200000">
            <a:off x="1093722" y="4845280"/>
            <a:ext cx="2550410" cy="1308070"/>
          </a:xfrm>
        </p:spPr>
      </p:pic>
      <p:sp>
        <p:nvSpPr>
          <p:cNvPr id="28" name="Rectangle 27"/>
          <p:cNvSpPr/>
          <p:nvPr/>
        </p:nvSpPr>
        <p:spPr>
          <a:xfrm>
            <a:off x="1729002" y="4224111"/>
            <a:ext cx="1308072" cy="255040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3037074" y="4224111"/>
            <a:ext cx="1228631" cy="255040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4265705" y="4224109"/>
            <a:ext cx="1132001" cy="255040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5397704" y="4224111"/>
            <a:ext cx="1373683" cy="255040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ight Triangle 31"/>
          <p:cNvSpPr/>
          <p:nvPr/>
        </p:nvSpPr>
        <p:spPr>
          <a:xfrm>
            <a:off x="1729003" y="3898543"/>
            <a:ext cx="1428675" cy="311760"/>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386310" fontAlgn="auto">
              <a:spcBef>
                <a:spcPts val="0"/>
              </a:spcBef>
              <a:spcAft>
                <a:spcPts val="0"/>
              </a:spcAft>
              <a:defRPr/>
            </a:pPr>
            <a:endParaRPr lang="en-US">
              <a:solidFill>
                <a:schemeClr val="bg1"/>
              </a:solidFill>
            </a:endParaRPr>
          </a:p>
        </p:txBody>
      </p:sp>
      <p:sp>
        <p:nvSpPr>
          <p:cNvPr id="33" name="Right Triangle 32"/>
          <p:cNvSpPr/>
          <p:nvPr/>
        </p:nvSpPr>
        <p:spPr>
          <a:xfrm>
            <a:off x="3047238" y="3894529"/>
            <a:ext cx="1428675" cy="311760"/>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386310" fontAlgn="auto">
              <a:spcBef>
                <a:spcPts val="0"/>
              </a:spcBef>
              <a:spcAft>
                <a:spcPts val="0"/>
              </a:spcAft>
              <a:defRPr/>
            </a:pPr>
            <a:endParaRPr lang="en-US">
              <a:solidFill>
                <a:schemeClr val="bg1"/>
              </a:solidFill>
            </a:endParaRPr>
          </a:p>
        </p:txBody>
      </p:sp>
      <p:sp>
        <p:nvSpPr>
          <p:cNvPr id="34" name="Right Triangle 33"/>
          <p:cNvSpPr/>
          <p:nvPr/>
        </p:nvSpPr>
        <p:spPr>
          <a:xfrm>
            <a:off x="4265705" y="3894529"/>
            <a:ext cx="1428675" cy="311760"/>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386310" fontAlgn="auto">
              <a:spcBef>
                <a:spcPts val="0"/>
              </a:spcBef>
              <a:spcAft>
                <a:spcPts val="0"/>
              </a:spcAft>
              <a:defRPr/>
            </a:pPr>
            <a:endParaRPr lang="en-US">
              <a:solidFill>
                <a:schemeClr val="bg1"/>
              </a:solidFill>
            </a:endParaRPr>
          </a:p>
        </p:txBody>
      </p:sp>
      <p:sp>
        <p:nvSpPr>
          <p:cNvPr id="35" name="Right Triangle 34"/>
          <p:cNvSpPr/>
          <p:nvPr/>
        </p:nvSpPr>
        <p:spPr>
          <a:xfrm>
            <a:off x="5397706" y="3894529"/>
            <a:ext cx="1428675" cy="311760"/>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386310" fontAlgn="auto">
              <a:spcBef>
                <a:spcPts val="0"/>
              </a:spcBef>
              <a:spcAft>
                <a:spcPts val="0"/>
              </a:spcAft>
              <a:defRPr/>
            </a:pPr>
            <a:endParaRPr lang="en-US">
              <a:solidFill>
                <a:schemeClr val="bg1"/>
              </a:solidFill>
            </a:endParaRPr>
          </a:p>
        </p:txBody>
      </p:sp>
      <p:sp>
        <p:nvSpPr>
          <p:cNvPr id="36" name="TextBox 152"/>
          <p:cNvSpPr txBox="1">
            <a:spLocks noChangeArrowheads="1"/>
          </p:cNvSpPr>
          <p:nvPr/>
        </p:nvSpPr>
        <p:spPr bwMode="auto">
          <a:xfrm>
            <a:off x="5370094" y="3810814"/>
            <a:ext cx="1723481" cy="461665"/>
          </a:xfrm>
          <a:prstGeom prst="rect">
            <a:avLst/>
          </a:prstGeom>
          <a:noFill/>
          <a:ln w="9525">
            <a:noFill/>
            <a:miter lim="800000"/>
            <a:headEnd/>
            <a:tailEnd/>
          </a:ln>
        </p:spPr>
        <p:txBody>
          <a:bodyPr wrap="square">
            <a:prstTxWarp prst="textNoShape">
              <a:avLst/>
            </a:prstTxWarp>
            <a:spAutoFit/>
          </a:bodyPr>
          <a:lstStyle/>
          <a:p>
            <a:r>
              <a:rPr lang="en-CA" sz="1200" dirty="0">
                <a:latin typeface="Calibri" pitchFamily="-105" charset="0"/>
              </a:rPr>
              <a:t>  Wild-type </a:t>
            </a:r>
            <a:r>
              <a:rPr lang="en-CA" sz="1200" dirty="0" smtClean="0">
                <a:latin typeface="Calibri" pitchFamily="-105" charset="0"/>
              </a:rPr>
              <a:t>F1</a:t>
            </a:r>
          </a:p>
          <a:p>
            <a:r>
              <a:rPr lang="en-CA" sz="1200" dirty="0" smtClean="0">
                <a:latin typeface="Calibri" pitchFamily="-105" charset="0"/>
              </a:rPr>
              <a:t>  PD 111</a:t>
            </a:r>
            <a:endParaRPr lang="en-US" sz="1200" dirty="0">
              <a:latin typeface="Calibri" pitchFamily="-105" charset="0"/>
            </a:endParaRPr>
          </a:p>
        </p:txBody>
      </p:sp>
      <p:sp>
        <p:nvSpPr>
          <p:cNvPr id="37" name="TextBox 152"/>
          <p:cNvSpPr txBox="1">
            <a:spLocks noChangeArrowheads="1"/>
          </p:cNvSpPr>
          <p:nvPr/>
        </p:nvSpPr>
        <p:spPr bwMode="auto">
          <a:xfrm>
            <a:off x="1658718" y="3831474"/>
            <a:ext cx="1723481" cy="461665"/>
          </a:xfrm>
          <a:prstGeom prst="rect">
            <a:avLst/>
          </a:prstGeom>
          <a:noFill/>
          <a:ln w="9525">
            <a:noFill/>
            <a:miter lim="800000"/>
            <a:headEnd/>
            <a:tailEnd/>
          </a:ln>
        </p:spPr>
        <p:txBody>
          <a:bodyPr wrap="square">
            <a:prstTxWarp prst="textNoShape">
              <a:avLst/>
            </a:prstTxWarp>
            <a:spAutoFit/>
          </a:bodyPr>
          <a:lstStyle/>
          <a:p>
            <a:r>
              <a:rPr lang="en-CA" sz="1200" dirty="0">
                <a:latin typeface="Calibri" pitchFamily="-105" charset="0"/>
              </a:rPr>
              <a:t>  </a:t>
            </a:r>
            <a:r>
              <a:rPr lang="en-CA" sz="1200" dirty="0" smtClean="0">
                <a:latin typeface="Calibri" pitchFamily="-105" charset="0"/>
              </a:rPr>
              <a:t>W930F F2</a:t>
            </a:r>
          </a:p>
          <a:p>
            <a:r>
              <a:rPr lang="en-CA" sz="1200" dirty="0" smtClean="0">
                <a:latin typeface="Calibri" pitchFamily="-105" charset="0"/>
              </a:rPr>
              <a:t>  PD 12</a:t>
            </a:r>
            <a:endParaRPr lang="en-US" sz="1200" dirty="0">
              <a:latin typeface="Calibri" pitchFamily="-105" charset="0"/>
            </a:endParaRPr>
          </a:p>
        </p:txBody>
      </p:sp>
      <p:sp>
        <p:nvSpPr>
          <p:cNvPr id="38" name="TextBox 152"/>
          <p:cNvSpPr txBox="1">
            <a:spLocks noChangeArrowheads="1"/>
          </p:cNvSpPr>
          <p:nvPr/>
        </p:nvSpPr>
        <p:spPr bwMode="auto">
          <a:xfrm>
            <a:off x="3012153" y="3832008"/>
            <a:ext cx="1723481" cy="461665"/>
          </a:xfrm>
          <a:prstGeom prst="rect">
            <a:avLst/>
          </a:prstGeom>
          <a:noFill/>
          <a:ln w="9525">
            <a:noFill/>
            <a:miter lim="800000"/>
            <a:headEnd/>
            <a:tailEnd/>
          </a:ln>
        </p:spPr>
        <p:txBody>
          <a:bodyPr wrap="square">
            <a:prstTxWarp prst="textNoShape">
              <a:avLst/>
            </a:prstTxWarp>
            <a:spAutoFit/>
          </a:bodyPr>
          <a:lstStyle/>
          <a:p>
            <a:r>
              <a:rPr lang="en-CA" sz="1200" dirty="0">
                <a:latin typeface="Calibri" pitchFamily="-105" charset="0"/>
              </a:rPr>
              <a:t>  </a:t>
            </a:r>
            <a:r>
              <a:rPr lang="en-CA" sz="1200" dirty="0" smtClean="0">
                <a:latin typeface="Calibri" pitchFamily="-105" charset="0"/>
              </a:rPr>
              <a:t>W930F F2</a:t>
            </a:r>
          </a:p>
          <a:p>
            <a:r>
              <a:rPr lang="en-CA" sz="1200" dirty="0" smtClean="0">
                <a:latin typeface="Calibri" pitchFamily="-105" charset="0"/>
              </a:rPr>
              <a:t>  PD 87</a:t>
            </a:r>
            <a:endParaRPr lang="en-US" sz="1200" dirty="0">
              <a:latin typeface="Calibri" pitchFamily="-105" charset="0"/>
            </a:endParaRPr>
          </a:p>
        </p:txBody>
      </p:sp>
      <p:sp>
        <p:nvSpPr>
          <p:cNvPr id="39" name="TextBox 152"/>
          <p:cNvSpPr txBox="1">
            <a:spLocks noChangeArrowheads="1"/>
          </p:cNvSpPr>
          <p:nvPr/>
        </p:nvSpPr>
        <p:spPr bwMode="auto">
          <a:xfrm>
            <a:off x="4274609" y="3829513"/>
            <a:ext cx="1723481" cy="461665"/>
          </a:xfrm>
          <a:prstGeom prst="rect">
            <a:avLst/>
          </a:prstGeom>
          <a:noFill/>
          <a:ln w="9525">
            <a:noFill/>
            <a:miter lim="800000"/>
            <a:headEnd/>
            <a:tailEnd/>
          </a:ln>
        </p:spPr>
        <p:txBody>
          <a:bodyPr wrap="square">
            <a:prstTxWarp prst="textNoShape">
              <a:avLst/>
            </a:prstTxWarp>
            <a:spAutoFit/>
          </a:bodyPr>
          <a:lstStyle/>
          <a:p>
            <a:r>
              <a:rPr lang="en-CA" sz="1200" dirty="0">
                <a:latin typeface="Calibri" pitchFamily="-105" charset="0"/>
              </a:rPr>
              <a:t>  </a:t>
            </a:r>
            <a:r>
              <a:rPr lang="en-CA" sz="1200" dirty="0" smtClean="0">
                <a:latin typeface="Calibri" pitchFamily="-105" charset="0"/>
              </a:rPr>
              <a:t>W930F F2</a:t>
            </a:r>
          </a:p>
          <a:p>
            <a:r>
              <a:rPr lang="en-CA" sz="1200" dirty="0" smtClean="0">
                <a:latin typeface="Calibri" pitchFamily="-105" charset="0"/>
              </a:rPr>
              <a:t>  PD 207</a:t>
            </a:r>
            <a:endParaRPr lang="en-US" sz="1200" dirty="0">
              <a:latin typeface="Calibri" pitchFamily="-105" charset="0"/>
            </a:endParaRPr>
          </a:p>
        </p:txBody>
      </p:sp>
      <p:sp>
        <p:nvSpPr>
          <p:cNvPr id="40" name="Rectangle 39"/>
          <p:cNvSpPr/>
          <p:nvPr/>
        </p:nvSpPr>
        <p:spPr>
          <a:xfrm>
            <a:off x="2459948" y="1730543"/>
            <a:ext cx="2678693" cy="185429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0474"/>
            <a:ext cx="8229600" cy="1066800"/>
          </a:xfrm>
        </p:spPr>
        <p:txBody>
          <a:bodyPr anchor="t">
            <a:noAutofit/>
          </a:bodyPr>
          <a:lstStyle/>
          <a:p>
            <a:pPr algn="ctr"/>
            <a:r>
              <a:rPr lang="en-US" sz="2400" dirty="0" smtClean="0">
                <a:solidFill>
                  <a:schemeClr val="accent1"/>
                </a:solidFill>
              </a:rPr>
              <a:t>The </a:t>
            </a:r>
            <a:r>
              <a:rPr lang="en-US" sz="2400" dirty="0" err="1" smtClean="0">
                <a:solidFill>
                  <a:schemeClr val="accent1"/>
                </a:solidFill>
              </a:rPr>
              <a:t>processivity</a:t>
            </a:r>
            <a:r>
              <a:rPr lang="en-US" sz="2400" dirty="0" smtClean="0">
                <a:solidFill>
                  <a:schemeClr val="accent1"/>
                </a:solidFill>
              </a:rPr>
              <a:t> of mutant telomerase enzymes expressed in cells parallels the </a:t>
            </a:r>
            <a:r>
              <a:rPr lang="en-US" sz="2400" dirty="0" err="1" smtClean="0">
                <a:solidFill>
                  <a:schemeClr val="accent1"/>
                </a:solidFill>
              </a:rPr>
              <a:t>processivity</a:t>
            </a:r>
            <a:r>
              <a:rPr lang="en-US" sz="2400" dirty="0" smtClean="0">
                <a:solidFill>
                  <a:schemeClr val="accent1"/>
                </a:solidFill>
              </a:rPr>
              <a:t> of in vitro-reconstituted enzymes</a:t>
            </a:r>
            <a:endParaRPr lang="en-US" sz="2400" dirty="0">
              <a:solidFill>
                <a:schemeClr val="accent1"/>
              </a:solidFill>
            </a:endParaRPr>
          </a:p>
        </p:txBody>
      </p:sp>
      <p:sp>
        <p:nvSpPr>
          <p:cNvPr id="3" name="Content Placeholder 2"/>
          <p:cNvSpPr>
            <a:spLocks noGrp="1"/>
          </p:cNvSpPr>
          <p:nvPr>
            <p:ph idx="1"/>
          </p:nvPr>
        </p:nvSpPr>
        <p:spPr>
          <a:xfrm>
            <a:off x="254955" y="2333305"/>
            <a:ext cx="2736833" cy="1229287"/>
          </a:xfrm>
        </p:spPr>
        <p:txBody>
          <a:bodyPr>
            <a:normAutofit/>
          </a:bodyPr>
          <a:lstStyle/>
          <a:p>
            <a:pPr>
              <a:buNone/>
            </a:pPr>
            <a:r>
              <a:rPr lang="en-US" sz="1400" dirty="0" smtClean="0"/>
              <a:t>	</a:t>
            </a:r>
            <a:r>
              <a:rPr lang="en-US" sz="1400" dirty="0" err="1" smtClean="0"/>
              <a:t>Overexpress</a:t>
            </a:r>
            <a:r>
              <a:rPr lang="en-US" sz="1400" dirty="0" smtClean="0"/>
              <a:t> both </a:t>
            </a:r>
            <a:r>
              <a:rPr lang="en-US" sz="1400" dirty="0" err="1" smtClean="0"/>
              <a:t>hTERT</a:t>
            </a:r>
            <a:r>
              <a:rPr lang="en-US" sz="1400" dirty="0" smtClean="0"/>
              <a:t> and </a:t>
            </a:r>
            <a:r>
              <a:rPr lang="en-US" sz="1400" dirty="0" err="1" smtClean="0"/>
              <a:t>hTR</a:t>
            </a:r>
            <a:r>
              <a:rPr lang="en-US" sz="1400" dirty="0" smtClean="0"/>
              <a:t> components in 293T cells, collect extract and perform direct primer extension assay</a:t>
            </a:r>
          </a:p>
          <a:p>
            <a:pPr>
              <a:buNone/>
            </a:pPr>
            <a:endParaRPr lang="en-US" sz="1400" dirty="0" smtClean="0"/>
          </a:p>
        </p:txBody>
      </p:sp>
      <p:grpSp>
        <p:nvGrpSpPr>
          <p:cNvPr id="4" name="Group 3"/>
          <p:cNvGrpSpPr/>
          <p:nvPr/>
        </p:nvGrpSpPr>
        <p:grpSpPr>
          <a:xfrm>
            <a:off x="2991788" y="1652076"/>
            <a:ext cx="2284981" cy="4506972"/>
            <a:chOff x="4023845" y="1611055"/>
            <a:chExt cx="2284981" cy="4506972"/>
          </a:xfrm>
        </p:grpSpPr>
        <p:pic>
          <p:nvPicPr>
            <p:cNvPr id="5" name="Content Placeholder 4" descr="conventional_extractmarch102011.bmp"/>
            <p:cNvPicPr>
              <a:picLocks noChangeAspect="1"/>
            </p:cNvPicPr>
            <p:nvPr/>
          </p:nvPicPr>
          <p:blipFill>
            <a:blip r:embed="rId2" cstate="print"/>
            <a:srcRect l="21307" t="-1213" r="65463" b="-1814"/>
            <a:stretch>
              <a:fillRect/>
            </a:stretch>
          </p:blipFill>
          <p:spPr>
            <a:xfrm rot="321841">
              <a:off x="4618658" y="1611055"/>
              <a:ext cx="1088726" cy="4506972"/>
            </a:xfrm>
            <a:prstGeom prst="rect">
              <a:avLst/>
            </a:prstGeom>
          </p:spPr>
        </p:pic>
        <p:sp useBgFill="1">
          <p:nvSpPr>
            <p:cNvPr id="6" name="Rectangle 5"/>
            <p:cNvSpPr/>
            <p:nvPr/>
          </p:nvSpPr>
          <p:spPr>
            <a:xfrm>
              <a:off x="5604777" y="2292284"/>
              <a:ext cx="704049" cy="2458575"/>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7" name="Rectangle 6"/>
            <p:cNvSpPr/>
            <p:nvPr/>
          </p:nvSpPr>
          <p:spPr>
            <a:xfrm>
              <a:off x="4023845" y="3521571"/>
              <a:ext cx="704049" cy="2458575"/>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a:spLocks noChangeArrowheads="1"/>
          </p:cNvSpPr>
          <p:nvPr/>
        </p:nvSpPr>
        <p:spPr bwMode="auto">
          <a:xfrm rot="18558724">
            <a:off x="3896807" y="6012715"/>
            <a:ext cx="582077"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pitchFamily="-105" charset="0"/>
              </a:rPr>
              <a:t>V791Y</a:t>
            </a:r>
            <a:endParaRPr lang="en-US" sz="1000" dirty="0">
              <a:latin typeface="Calibri" pitchFamily="-105" charset="0"/>
            </a:endParaRPr>
          </a:p>
        </p:txBody>
      </p:sp>
      <p:sp>
        <p:nvSpPr>
          <p:cNvPr id="12" name="TextBox 11"/>
          <p:cNvSpPr txBox="1">
            <a:spLocks noChangeArrowheads="1"/>
          </p:cNvSpPr>
          <p:nvPr/>
        </p:nvSpPr>
        <p:spPr bwMode="auto">
          <a:xfrm rot="18558724">
            <a:off x="3615166" y="5952704"/>
            <a:ext cx="799082"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pitchFamily="-105" charset="0"/>
              </a:rPr>
              <a:t>W930F</a:t>
            </a:r>
            <a:endParaRPr lang="en-US" sz="1000" dirty="0">
              <a:latin typeface="Calibri" pitchFamily="-105" charset="0"/>
            </a:endParaRPr>
          </a:p>
        </p:txBody>
      </p:sp>
      <p:sp>
        <p:nvSpPr>
          <p:cNvPr id="13" name="TextBox 12"/>
          <p:cNvSpPr txBox="1">
            <a:spLocks noChangeArrowheads="1"/>
          </p:cNvSpPr>
          <p:nvPr/>
        </p:nvSpPr>
        <p:spPr bwMode="auto">
          <a:xfrm rot="18558724">
            <a:off x="4090622" y="5985637"/>
            <a:ext cx="582077" cy="246221"/>
          </a:xfrm>
          <a:prstGeom prst="rect">
            <a:avLst/>
          </a:prstGeom>
          <a:noFill/>
          <a:ln w="9525">
            <a:noFill/>
            <a:miter lim="800000"/>
            <a:headEnd/>
            <a:tailEnd/>
          </a:ln>
        </p:spPr>
        <p:txBody>
          <a:bodyPr wrap="square">
            <a:prstTxWarp prst="textNoShape">
              <a:avLst/>
            </a:prstTxWarp>
            <a:spAutoFit/>
          </a:bodyPr>
          <a:lstStyle/>
          <a:p>
            <a:r>
              <a:rPr lang="en-US" sz="1000" dirty="0" err="1" smtClean="0">
                <a:latin typeface="Calibri" pitchFamily="-105" charset="0"/>
              </a:rPr>
              <a:t>hTERT</a:t>
            </a:r>
            <a:endParaRPr lang="en-US" sz="1000" dirty="0">
              <a:latin typeface="Calibri" pitchFamily="-105" charset="0"/>
            </a:endParaRPr>
          </a:p>
        </p:txBody>
      </p:sp>
      <p:sp>
        <p:nvSpPr>
          <p:cNvPr id="14" name="TextBox 13"/>
          <p:cNvSpPr txBox="1">
            <a:spLocks noChangeArrowheads="1"/>
          </p:cNvSpPr>
          <p:nvPr/>
        </p:nvSpPr>
        <p:spPr bwMode="auto">
          <a:xfrm rot="18558724">
            <a:off x="3501433" y="6007929"/>
            <a:ext cx="582077"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pitchFamily="-105" charset="0"/>
              </a:rPr>
              <a:t>293T</a:t>
            </a:r>
            <a:endParaRPr lang="en-US" sz="1000" dirty="0">
              <a:latin typeface="Calibri" pitchFamily="-105" charset="0"/>
            </a:endParaRPr>
          </a:p>
        </p:txBody>
      </p:sp>
      <p:sp>
        <p:nvSpPr>
          <p:cNvPr id="15" name="Rectangle 14"/>
          <p:cNvSpPr/>
          <p:nvPr/>
        </p:nvSpPr>
        <p:spPr>
          <a:xfrm>
            <a:off x="3695836" y="1905000"/>
            <a:ext cx="965462" cy="411616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30567" y="427364"/>
            <a:ext cx="8229600" cy="10668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accent1"/>
                </a:solidFill>
                <a:effectLst/>
                <a:uLnTx/>
                <a:uFillTx/>
                <a:latin typeface="+mj-lt"/>
                <a:ea typeface="+mj-ea"/>
                <a:cs typeface="+mj-cs"/>
              </a:rPr>
              <a:t>Critical telomere length</a:t>
            </a:r>
            <a:endParaRPr kumimoji="0" lang="en-US" sz="3600" b="0" i="0" u="none" strike="noStrike" kern="1200" cap="none" spc="0" normalizeH="0" baseline="0" noProof="0" dirty="0">
              <a:ln>
                <a:noFill/>
              </a:ln>
              <a:solidFill>
                <a:schemeClr val="accent1"/>
              </a:solidFill>
              <a:effectLst/>
              <a:uLnTx/>
              <a:uFillTx/>
              <a:latin typeface="+mj-lt"/>
              <a:ea typeface="+mj-ea"/>
              <a:cs typeface="+mj-cs"/>
            </a:endParaRPr>
          </a:p>
        </p:txBody>
      </p:sp>
      <p:sp>
        <p:nvSpPr>
          <p:cNvPr id="3" name="Content Placeholder 2"/>
          <p:cNvSpPr txBox="1">
            <a:spLocks/>
          </p:cNvSpPr>
          <p:nvPr/>
        </p:nvSpPr>
        <p:spPr>
          <a:xfrm>
            <a:off x="457199" y="2165682"/>
            <a:ext cx="8473987" cy="4325112"/>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It is disputed whether it is one critically short telomere or a subset of critically short telomeres that directs the cell towards senescence/cell death</a:t>
            </a:r>
            <a:endParaRPr kumimoji="0" lang="en-US" sz="18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4" name="Group 107"/>
          <p:cNvGrpSpPr/>
          <p:nvPr/>
        </p:nvGrpSpPr>
        <p:grpSpPr>
          <a:xfrm>
            <a:off x="3445727" y="3976336"/>
            <a:ext cx="2205054" cy="2500330"/>
            <a:chOff x="3357554" y="1214422"/>
            <a:chExt cx="2205054" cy="2500330"/>
          </a:xfrm>
        </p:grpSpPr>
        <p:cxnSp>
          <p:nvCxnSpPr>
            <p:cNvPr id="5" name="Straight Connector 4"/>
            <p:cNvCxnSpPr/>
            <p:nvPr/>
          </p:nvCxnSpPr>
          <p:spPr>
            <a:xfrm rot="5400000">
              <a:off x="3679025" y="2607463"/>
              <a:ext cx="2214578"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100"/>
            <p:cNvGrpSpPr/>
            <p:nvPr/>
          </p:nvGrpSpPr>
          <p:grpSpPr>
            <a:xfrm>
              <a:off x="3357554" y="1214422"/>
              <a:ext cx="2205054" cy="2043817"/>
              <a:chOff x="3357554" y="1214422"/>
              <a:chExt cx="2205054" cy="2043817"/>
            </a:xfrm>
          </p:grpSpPr>
          <p:sp>
            <p:nvSpPr>
              <p:cNvPr id="7" name="Rectangle 6"/>
              <p:cNvSpPr/>
              <p:nvPr/>
            </p:nvSpPr>
            <p:spPr>
              <a:xfrm>
                <a:off x="3357554" y="1795450"/>
                <a:ext cx="142876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357554" y="2081202"/>
                <a:ext cx="142876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57554" y="2366954"/>
                <a:ext cx="142876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57554" y="2652706"/>
                <a:ext cx="1428760" cy="133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ghtning Bolt 10"/>
              <p:cNvSpPr/>
              <p:nvPr/>
            </p:nvSpPr>
            <p:spPr>
              <a:xfrm rot="9636034">
                <a:off x="4887413" y="2758173"/>
                <a:ext cx="428628" cy="500066"/>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786314" y="1795450"/>
                <a:ext cx="776294" cy="13335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3" name="Rectangle 12"/>
              <p:cNvSpPr/>
              <p:nvPr/>
            </p:nvSpPr>
            <p:spPr>
              <a:xfrm>
                <a:off x="4786314" y="2090726"/>
                <a:ext cx="571504" cy="13335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Rectangle 13"/>
              <p:cNvSpPr/>
              <p:nvPr/>
            </p:nvSpPr>
            <p:spPr>
              <a:xfrm>
                <a:off x="4786314" y="2357430"/>
                <a:ext cx="214314" cy="13335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5" name="Rectangle 14"/>
              <p:cNvSpPr/>
              <p:nvPr/>
            </p:nvSpPr>
            <p:spPr>
              <a:xfrm>
                <a:off x="3357554" y="2857496"/>
                <a:ext cx="1428760" cy="133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357554" y="3071810"/>
                <a:ext cx="1428760" cy="133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23"/>
              <p:cNvGrpSpPr/>
              <p:nvPr/>
            </p:nvGrpSpPr>
            <p:grpSpPr>
              <a:xfrm>
                <a:off x="4214810" y="1214422"/>
                <a:ext cx="714380" cy="428628"/>
                <a:chOff x="2285984" y="1000108"/>
                <a:chExt cx="714380" cy="428628"/>
              </a:xfrm>
            </p:grpSpPr>
            <p:sp>
              <p:nvSpPr>
                <p:cNvPr id="18" name="Oval 17"/>
                <p:cNvSpPr/>
                <p:nvPr/>
              </p:nvSpPr>
              <p:spPr>
                <a:xfrm>
                  <a:off x="2357422" y="1000108"/>
                  <a:ext cx="500066" cy="4286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9" name="TextBox 18"/>
                <p:cNvSpPr txBox="1"/>
                <p:nvPr/>
              </p:nvSpPr>
              <p:spPr>
                <a:xfrm>
                  <a:off x="2285984" y="1141854"/>
                  <a:ext cx="714380" cy="215444"/>
                </a:xfrm>
                <a:prstGeom prst="rect">
                  <a:avLst/>
                </a:prstGeom>
                <a:noFill/>
              </p:spPr>
              <p:txBody>
                <a:bodyPr wrap="square" rtlCol="0">
                  <a:spAutoFit/>
                </a:bodyPr>
                <a:lstStyle/>
                <a:p>
                  <a:r>
                    <a:rPr lang="en-CA" sz="800" dirty="0" smtClean="0"/>
                    <a:t>Telomerase</a:t>
                  </a:r>
                  <a:endParaRPr lang="en-US" sz="800" dirty="0"/>
                </a:p>
              </p:txBody>
            </p:sp>
          </p:grpSp>
        </p:grpSp>
      </p:grpSp>
      <p:sp>
        <p:nvSpPr>
          <p:cNvPr id="20" name="Rectangle 19"/>
          <p:cNvSpPr/>
          <p:nvPr/>
        </p:nvSpPr>
        <p:spPr>
          <a:xfrm>
            <a:off x="626327" y="4547840"/>
            <a:ext cx="142876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26327" y="4833592"/>
            <a:ext cx="142876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26327" y="5119344"/>
            <a:ext cx="142876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26327" y="5405096"/>
            <a:ext cx="142876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14"/>
          <p:cNvCxnSpPr/>
          <p:nvPr/>
        </p:nvCxnSpPr>
        <p:spPr>
          <a:xfrm rot="5400000">
            <a:off x="947798" y="5226501"/>
            <a:ext cx="2214578" cy="0"/>
          </a:xfrm>
          <a:prstGeom prst="line">
            <a:avLst/>
          </a:prstGeom>
        </p:spPr>
        <p:style>
          <a:lnRef idx="1">
            <a:schemeClr val="dk1"/>
          </a:lnRef>
          <a:fillRef idx="0">
            <a:schemeClr val="dk1"/>
          </a:fillRef>
          <a:effectRef idx="0">
            <a:schemeClr val="dk1"/>
          </a:effectRef>
          <a:fontRef idx="minor">
            <a:schemeClr val="tx1"/>
          </a:fontRef>
        </p:style>
      </p:cxnSp>
      <p:sp>
        <p:nvSpPr>
          <p:cNvPr id="25" name="Lightning Bolt 24"/>
          <p:cNvSpPr/>
          <p:nvPr/>
        </p:nvSpPr>
        <p:spPr>
          <a:xfrm rot="9636034">
            <a:off x="2127081" y="5405096"/>
            <a:ext cx="428628" cy="500066"/>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055087" y="4547840"/>
            <a:ext cx="776294" cy="13335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7" name="Rectangle 26"/>
          <p:cNvSpPr/>
          <p:nvPr/>
        </p:nvSpPr>
        <p:spPr>
          <a:xfrm>
            <a:off x="2055087" y="4843116"/>
            <a:ext cx="571504" cy="13335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8" name="Rectangle 27"/>
          <p:cNvSpPr/>
          <p:nvPr/>
        </p:nvSpPr>
        <p:spPr>
          <a:xfrm>
            <a:off x="2055087" y="5128868"/>
            <a:ext cx="214314" cy="13335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nvGrpSpPr>
          <p:cNvPr id="29" name="Group 123"/>
          <p:cNvGrpSpPr/>
          <p:nvPr/>
        </p:nvGrpSpPr>
        <p:grpSpPr>
          <a:xfrm>
            <a:off x="1412145" y="3976336"/>
            <a:ext cx="714380" cy="428628"/>
            <a:chOff x="2285984" y="1000108"/>
            <a:chExt cx="714380" cy="428628"/>
          </a:xfrm>
        </p:grpSpPr>
        <p:sp>
          <p:nvSpPr>
            <p:cNvPr id="30" name="Oval 29"/>
            <p:cNvSpPr/>
            <p:nvPr/>
          </p:nvSpPr>
          <p:spPr>
            <a:xfrm>
              <a:off x="2357422" y="1000108"/>
              <a:ext cx="500066" cy="4286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TextBox 30"/>
            <p:cNvSpPr txBox="1"/>
            <p:nvPr/>
          </p:nvSpPr>
          <p:spPr>
            <a:xfrm>
              <a:off x="2285984" y="1141854"/>
              <a:ext cx="714380" cy="215444"/>
            </a:xfrm>
            <a:prstGeom prst="rect">
              <a:avLst/>
            </a:prstGeom>
            <a:noFill/>
          </p:spPr>
          <p:txBody>
            <a:bodyPr wrap="square" rtlCol="0">
              <a:spAutoFit/>
            </a:bodyPr>
            <a:lstStyle/>
            <a:p>
              <a:r>
                <a:rPr lang="en-CA" sz="800" dirty="0" smtClean="0"/>
                <a:t>Telomerase</a:t>
              </a:r>
              <a:endParaRPr lang="en-US" sz="800" dirty="0"/>
            </a:p>
          </p:txBody>
        </p:sp>
      </p:grpSp>
      <p:sp>
        <p:nvSpPr>
          <p:cNvPr id="32" name="Multiply 31"/>
          <p:cNvSpPr/>
          <p:nvPr/>
        </p:nvSpPr>
        <p:spPr>
          <a:xfrm>
            <a:off x="1400523" y="3913364"/>
            <a:ext cx="654564" cy="581028"/>
          </a:xfrm>
          <a:prstGeom prst="mathMultiply">
            <a:avLst>
              <a:gd name="adj1" fmla="val 652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Multiply 32"/>
          <p:cNvSpPr/>
          <p:nvPr/>
        </p:nvSpPr>
        <p:spPr>
          <a:xfrm>
            <a:off x="4302983" y="3910368"/>
            <a:ext cx="654564" cy="581028"/>
          </a:xfrm>
          <a:prstGeom prst="mathMultiply">
            <a:avLst>
              <a:gd name="adj1" fmla="val 652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6971724" y="3800423"/>
            <a:ext cx="2172276" cy="923330"/>
          </a:xfrm>
          <a:prstGeom prst="rect">
            <a:avLst/>
          </a:prstGeom>
          <a:noFill/>
        </p:spPr>
        <p:txBody>
          <a:bodyPr wrap="square" rtlCol="0">
            <a:spAutoFit/>
          </a:bodyPr>
          <a:lstStyle/>
          <a:p>
            <a:r>
              <a:rPr lang="en-US" dirty="0" smtClean="0"/>
              <a:t>Critically short telomere: “SIGNAL FREE END” (SFE)</a:t>
            </a:r>
            <a:endParaRPr lang="en-US" dirty="0"/>
          </a:p>
        </p:txBody>
      </p:sp>
      <p:pic>
        <p:nvPicPr>
          <p:cNvPr id="35" name="Picture 34"/>
          <p:cNvPicPr>
            <a:picLocks noChangeAspect="1"/>
          </p:cNvPicPr>
          <p:nvPr/>
        </p:nvPicPr>
        <p:blipFill>
          <a:blip r:embed="rId2" cstate="print"/>
          <a:srcRect t="2473" r="68367" b="59066"/>
          <a:stretch>
            <a:fillRect/>
          </a:stretch>
        </p:blipFill>
        <p:spPr>
          <a:xfrm>
            <a:off x="7057730" y="4890643"/>
            <a:ext cx="2000264" cy="1850182"/>
          </a:xfrm>
          <a:prstGeom prst="rect">
            <a:avLst/>
          </a:prstGeom>
        </p:spPr>
      </p:pic>
      <p:sp>
        <p:nvSpPr>
          <p:cNvPr id="36" name="TextBox 35"/>
          <p:cNvSpPr txBox="1"/>
          <p:nvPr/>
        </p:nvSpPr>
        <p:spPr>
          <a:xfrm>
            <a:off x="7128226" y="6639815"/>
            <a:ext cx="2093344" cy="261610"/>
          </a:xfrm>
          <a:prstGeom prst="rect">
            <a:avLst/>
          </a:prstGeom>
          <a:noFill/>
        </p:spPr>
        <p:txBody>
          <a:bodyPr wrap="square" rtlCol="0">
            <a:spAutoFit/>
          </a:bodyPr>
          <a:lstStyle/>
          <a:p>
            <a:r>
              <a:rPr lang="en-US" sz="1100" dirty="0" err="1" smtClean="0"/>
              <a:t>Kamranvar</a:t>
            </a:r>
            <a:r>
              <a:rPr lang="en-US" sz="1100" dirty="0" smtClean="0"/>
              <a:t> and </a:t>
            </a:r>
            <a:r>
              <a:rPr lang="en-US" sz="1100" dirty="0" err="1" smtClean="0"/>
              <a:t>Masucci</a:t>
            </a:r>
            <a:r>
              <a:rPr lang="en-US" sz="1100" dirty="0" smtClean="0"/>
              <a:t>, 2011</a:t>
            </a:r>
            <a:endParaRPr lang="en-US" sz="11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7834"/>
            <a:ext cx="8229600" cy="869816"/>
          </a:xfrm>
        </p:spPr>
        <p:txBody>
          <a:bodyPr>
            <a:normAutofit/>
          </a:bodyPr>
          <a:lstStyle/>
          <a:p>
            <a:r>
              <a:rPr lang="en-US" sz="2400" dirty="0" smtClean="0">
                <a:solidFill>
                  <a:schemeClr val="accent1"/>
                </a:solidFill>
              </a:rPr>
              <a:t>HA5 cells expressing hTERT-V791Y contain higher number of </a:t>
            </a:r>
            <a:r>
              <a:rPr lang="en-US" sz="2400" dirty="0" err="1" smtClean="0">
                <a:solidFill>
                  <a:schemeClr val="accent1"/>
                </a:solidFill>
              </a:rPr>
              <a:t>telomeric</a:t>
            </a:r>
            <a:r>
              <a:rPr lang="en-US" sz="2400" dirty="0" smtClean="0">
                <a:solidFill>
                  <a:schemeClr val="accent1"/>
                </a:solidFill>
              </a:rPr>
              <a:t> signal free ends than cells expressing hTERT–W930F</a:t>
            </a:r>
            <a:endParaRPr lang="en-US" sz="2400" dirty="0">
              <a:solidFill>
                <a:schemeClr val="accent1"/>
              </a:solidFill>
            </a:endParaRPr>
          </a:p>
        </p:txBody>
      </p:sp>
      <p:sp>
        <p:nvSpPr>
          <p:cNvPr id="5" name="TextBox 4"/>
          <p:cNvSpPr txBox="1"/>
          <p:nvPr/>
        </p:nvSpPr>
        <p:spPr>
          <a:xfrm rot="16200000">
            <a:off x="-312742" y="1872556"/>
            <a:ext cx="1434746" cy="369332"/>
          </a:xfrm>
          <a:prstGeom prst="rect">
            <a:avLst/>
          </a:prstGeom>
          <a:noFill/>
        </p:spPr>
        <p:txBody>
          <a:bodyPr wrap="square" rtlCol="0">
            <a:spAutoFit/>
          </a:bodyPr>
          <a:lstStyle/>
          <a:p>
            <a:r>
              <a:rPr lang="en-US" dirty="0" smtClean="0"/>
              <a:t>% SFE</a:t>
            </a:r>
            <a:endParaRPr lang="en-US" dirty="0"/>
          </a:p>
        </p:txBody>
      </p:sp>
      <p:grpSp>
        <p:nvGrpSpPr>
          <p:cNvPr id="19" name="Group 18"/>
          <p:cNvGrpSpPr>
            <a:grpSpLocks noChangeAspect="1"/>
          </p:cNvGrpSpPr>
          <p:nvPr/>
        </p:nvGrpSpPr>
        <p:grpSpPr>
          <a:xfrm>
            <a:off x="5400109" y="2958834"/>
            <a:ext cx="3743891" cy="3587235"/>
            <a:chOff x="5181600" y="2958832"/>
            <a:chExt cx="4069447" cy="3899168"/>
          </a:xfrm>
        </p:grpSpPr>
        <p:pic>
          <p:nvPicPr>
            <p:cNvPr id="7" name="Picture 6" descr="delta5B6_KK.tif"/>
            <p:cNvPicPr>
              <a:picLocks noChangeAspect="1"/>
            </p:cNvPicPr>
            <p:nvPr/>
          </p:nvPicPr>
          <p:blipFill>
            <a:blip r:embed="rId2" cstate="print"/>
            <a:srcRect t="17021"/>
            <a:stretch>
              <a:fillRect/>
            </a:stretch>
          </p:blipFill>
          <p:spPr>
            <a:xfrm>
              <a:off x="5181600" y="2958832"/>
              <a:ext cx="3962400" cy="3899168"/>
            </a:xfrm>
            <a:prstGeom prst="rect">
              <a:avLst/>
            </a:prstGeom>
          </p:spPr>
        </p:pic>
        <p:sp>
          <p:nvSpPr>
            <p:cNvPr id="10" name="Left Arrow 9"/>
            <p:cNvSpPr/>
            <p:nvPr/>
          </p:nvSpPr>
          <p:spPr>
            <a:xfrm>
              <a:off x="7284499" y="5289610"/>
              <a:ext cx="279100" cy="55827"/>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a:off x="8971947" y="6293375"/>
              <a:ext cx="279100" cy="55827"/>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p:cNvSpPr/>
            <p:nvPr/>
          </p:nvSpPr>
          <p:spPr>
            <a:xfrm>
              <a:off x="8873157" y="5761895"/>
              <a:ext cx="279100" cy="55827"/>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10"/>
          <p:cNvGrpSpPr/>
          <p:nvPr/>
        </p:nvGrpSpPr>
        <p:grpSpPr>
          <a:xfrm>
            <a:off x="231699" y="4018086"/>
            <a:ext cx="4219480" cy="2905936"/>
            <a:chOff x="1977680" y="2057400"/>
            <a:chExt cx="4880320" cy="2743200"/>
          </a:xfrm>
        </p:grpSpPr>
        <p:graphicFrame>
          <p:nvGraphicFramePr>
            <p:cNvPr id="14" name="Chart 13"/>
            <p:cNvGraphicFramePr/>
            <p:nvPr/>
          </p:nvGraphicFramePr>
          <p:xfrm>
            <a:off x="2286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rot="16200000">
              <a:off x="1692450" y="3028431"/>
              <a:ext cx="997635" cy="427175"/>
            </a:xfrm>
            <a:prstGeom prst="rect">
              <a:avLst/>
            </a:prstGeom>
            <a:noFill/>
          </p:spPr>
          <p:txBody>
            <a:bodyPr wrap="square" rtlCol="0">
              <a:spAutoFit/>
            </a:bodyPr>
            <a:lstStyle/>
            <a:p>
              <a:r>
                <a:rPr lang="en-US" dirty="0" smtClean="0"/>
                <a:t>% SFE</a:t>
              </a:r>
              <a:endParaRPr lang="en-US" dirty="0"/>
            </a:p>
          </p:txBody>
        </p:sp>
      </p:grpSp>
      <p:sp>
        <p:nvSpPr>
          <p:cNvPr id="16" name="TextBox 15"/>
          <p:cNvSpPr txBox="1"/>
          <p:nvPr/>
        </p:nvSpPr>
        <p:spPr>
          <a:xfrm>
            <a:off x="4577918" y="1534495"/>
            <a:ext cx="1206500" cy="923330"/>
          </a:xfrm>
          <a:prstGeom prst="rect">
            <a:avLst/>
          </a:prstGeom>
          <a:noFill/>
        </p:spPr>
        <p:txBody>
          <a:bodyPr wrap="square" rtlCol="0">
            <a:spAutoFit/>
          </a:bodyPr>
          <a:lstStyle/>
          <a:p>
            <a:r>
              <a:rPr lang="en-US" dirty="0" smtClean="0"/>
              <a:t>3000 telomere ends</a:t>
            </a:r>
            <a:endParaRPr lang="en-US" dirty="0"/>
          </a:p>
        </p:txBody>
      </p:sp>
      <p:sp>
        <p:nvSpPr>
          <p:cNvPr id="17" name="TextBox 16"/>
          <p:cNvSpPr txBox="1"/>
          <p:nvPr/>
        </p:nvSpPr>
        <p:spPr>
          <a:xfrm>
            <a:off x="4243037" y="5728254"/>
            <a:ext cx="1206500" cy="923330"/>
          </a:xfrm>
          <a:prstGeom prst="rect">
            <a:avLst/>
          </a:prstGeom>
          <a:noFill/>
        </p:spPr>
        <p:txBody>
          <a:bodyPr wrap="square" rtlCol="0">
            <a:spAutoFit/>
          </a:bodyPr>
          <a:lstStyle/>
          <a:p>
            <a:r>
              <a:rPr lang="en-US" dirty="0" smtClean="0"/>
              <a:t>1000 telomere ends</a:t>
            </a:r>
            <a:endParaRPr lang="en-US" dirty="0"/>
          </a:p>
        </p:txBody>
      </p:sp>
      <p:graphicFrame>
        <p:nvGraphicFramePr>
          <p:cNvPr id="18" name="Chart 17"/>
          <p:cNvGraphicFramePr/>
          <p:nvPr/>
        </p:nvGraphicFramePr>
        <p:xfrm>
          <a:off x="454208" y="1553368"/>
          <a:ext cx="4456459" cy="261615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2" cstate="print"/>
          <a:srcRect/>
          <a:stretch>
            <a:fillRect/>
          </a:stretch>
        </p:blipFill>
        <p:spPr bwMode="auto">
          <a:xfrm>
            <a:off x="285230" y="2000254"/>
            <a:ext cx="8517636" cy="2628900"/>
          </a:xfrm>
          <a:prstGeom prst="rect">
            <a:avLst/>
          </a:prstGeom>
          <a:noFill/>
          <a:ln w="9525">
            <a:noFill/>
            <a:miter lim="800000"/>
            <a:headEnd/>
            <a:tailEnd/>
          </a:ln>
        </p:spPr>
      </p:pic>
      <p:sp>
        <p:nvSpPr>
          <p:cNvPr id="3" name="Text Box 6"/>
          <p:cNvSpPr txBox="1">
            <a:spLocks noChangeArrowheads="1"/>
          </p:cNvSpPr>
          <p:nvPr/>
        </p:nvSpPr>
        <p:spPr bwMode="auto">
          <a:xfrm>
            <a:off x="1129019" y="215929"/>
            <a:ext cx="7248459" cy="461665"/>
          </a:xfrm>
          <a:prstGeom prst="rect">
            <a:avLst/>
          </a:prstGeom>
          <a:noFill/>
          <a:ln w="9525">
            <a:noFill/>
            <a:miter lim="800000"/>
            <a:headEnd/>
            <a:tailEnd/>
          </a:ln>
        </p:spPr>
        <p:txBody>
          <a:bodyPr wrap="none">
            <a:spAutoFit/>
          </a:bodyPr>
          <a:lstStyle/>
          <a:p>
            <a:pPr algn="ctr"/>
            <a:r>
              <a:rPr lang="en-US" sz="2400" dirty="0" smtClean="0">
                <a:solidFill>
                  <a:schemeClr val="accent1"/>
                </a:solidFill>
              </a:rPr>
              <a:t>TCAB1: driving telomerase to </a:t>
            </a:r>
            <a:r>
              <a:rPr lang="en-US" sz="2400" dirty="0" err="1" smtClean="0">
                <a:solidFill>
                  <a:schemeClr val="accent1"/>
                </a:solidFill>
              </a:rPr>
              <a:t>Cajal</a:t>
            </a:r>
            <a:r>
              <a:rPr lang="en-US" sz="2400" dirty="0" smtClean="0">
                <a:solidFill>
                  <a:schemeClr val="accent1"/>
                </a:solidFill>
              </a:rPr>
              <a:t> bodies and telomeres</a:t>
            </a:r>
            <a:endParaRPr lang="en-US" sz="2400" dirty="0">
              <a:solidFill>
                <a:schemeClr val="accent1"/>
              </a:solidFill>
            </a:endParaRPr>
          </a:p>
        </p:txBody>
      </p:sp>
      <p:sp>
        <p:nvSpPr>
          <p:cNvPr id="4" name="Rectangle 8"/>
          <p:cNvSpPr>
            <a:spLocks noChangeArrowheads="1"/>
          </p:cNvSpPr>
          <p:nvPr/>
        </p:nvSpPr>
        <p:spPr bwMode="auto">
          <a:xfrm>
            <a:off x="261085" y="6447588"/>
            <a:ext cx="8874545" cy="261610"/>
          </a:xfrm>
          <a:prstGeom prst="rect">
            <a:avLst/>
          </a:prstGeom>
          <a:noFill/>
          <a:ln w="9525">
            <a:noFill/>
            <a:miter lim="800000"/>
            <a:headEnd/>
            <a:tailEnd/>
          </a:ln>
        </p:spPr>
        <p:txBody>
          <a:bodyPr wrap="none">
            <a:spAutoFit/>
          </a:bodyPr>
          <a:lstStyle/>
          <a:p>
            <a:r>
              <a:rPr lang="en-CA" sz="1100" dirty="0" err="1" smtClean="0"/>
              <a:t>Venteicher</a:t>
            </a:r>
            <a:r>
              <a:rPr lang="en-CA" sz="1100" dirty="0" smtClean="0"/>
              <a:t>, A.S. et al. 2009. A human telomerase </a:t>
            </a:r>
            <a:r>
              <a:rPr lang="en-CA" sz="1100" dirty="0" err="1" smtClean="0"/>
              <a:t>holoenzyme</a:t>
            </a:r>
            <a:r>
              <a:rPr lang="en-CA" sz="1100" dirty="0" smtClean="0"/>
              <a:t> protein required for </a:t>
            </a:r>
            <a:r>
              <a:rPr lang="en-CA" sz="1100" dirty="0" err="1" smtClean="0"/>
              <a:t>cajal</a:t>
            </a:r>
            <a:r>
              <a:rPr lang="en-CA" sz="1100" dirty="0" smtClean="0"/>
              <a:t> body localization and telomere synthesis. Science 323, 644-648.</a:t>
            </a:r>
            <a:endParaRPr lang="en-US" sz="11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39445" y="442000"/>
            <a:ext cx="8229600" cy="1066800"/>
          </a:xfrm>
          <a:prstGeom prst="rect">
            <a:avLst/>
          </a:prstGeom>
        </p:spPr>
        <p:txBody>
          <a:bodyPr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solidFill>
                  <a:schemeClr val="accent1"/>
                </a:solidFill>
                <a:latin typeface="+mj-lt"/>
                <a:ea typeface="+mj-ea"/>
                <a:cs typeface="+mj-cs"/>
              </a:rPr>
              <a:t>Possible identification of </a:t>
            </a:r>
            <a:r>
              <a:rPr lang="en-US" sz="2400" dirty="0" err="1" smtClean="0">
                <a:solidFill>
                  <a:schemeClr val="accent1"/>
                </a:solidFill>
                <a:latin typeface="+mj-lt"/>
                <a:ea typeface="+mj-ea"/>
                <a:cs typeface="+mj-cs"/>
              </a:rPr>
              <a:t>hTERT</a:t>
            </a:r>
            <a:r>
              <a:rPr lang="en-US" sz="2400" dirty="0" smtClean="0">
                <a:solidFill>
                  <a:schemeClr val="accent1"/>
                </a:solidFill>
                <a:latin typeface="+mj-lt"/>
                <a:ea typeface="+mj-ea"/>
                <a:cs typeface="+mj-cs"/>
              </a:rPr>
              <a:t> residues that regulate substrate utilization and/or recruitment to telomeres</a:t>
            </a:r>
            <a:endParaRPr kumimoji="0" lang="en-US" sz="2400" b="0" i="0" u="none" strike="noStrike" kern="1200" cap="none" spc="0" normalizeH="0" baseline="0" noProof="0" dirty="0">
              <a:ln>
                <a:noFill/>
              </a:ln>
              <a:solidFill>
                <a:schemeClr val="accent1"/>
              </a:solidFill>
              <a:effectLst/>
              <a:uLnTx/>
              <a:uFillTx/>
              <a:latin typeface="+mj-lt"/>
              <a:ea typeface="+mj-ea"/>
              <a:cs typeface="+mj-cs"/>
            </a:endParaRPr>
          </a:p>
        </p:txBody>
      </p:sp>
      <p:sp>
        <p:nvSpPr>
          <p:cNvPr id="3" name="Content Placeholder 2"/>
          <p:cNvSpPr txBox="1">
            <a:spLocks/>
          </p:cNvSpPr>
          <p:nvPr/>
        </p:nvSpPr>
        <p:spPr>
          <a:xfrm>
            <a:off x="474955" y="1542244"/>
            <a:ext cx="8229600" cy="4525963"/>
          </a:xfrm>
          <a:prstGeom prst="rect">
            <a:avLst/>
          </a:prstGeom>
        </p:spPr>
        <p:txBody>
          <a:bodyPr>
            <a:normAutofit lnSpcReduction="10000"/>
          </a:bodyPr>
          <a:lstStyle/>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CA" sz="19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CA" sz="1900" b="0" i="0" u="none" strike="noStrike" kern="1200" cap="none" spc="0" normalizeH="0" baseline="0" noProof="0" dirty="0" smtClean="0">
                <a:ln>
                  <a:noFill/>
                </a:ln>
                <a:solidFill>
                  <a:schemeClr val="tx1"/>
                </a:solidFill>
                <a:effectLst/>
                <a:uLnTx/>
                <a:uFillTx/>
                <a:latin typeface="+mn-lt"/>
                <a:ea typeface="+mn-ea"/>
                <a:cs typeface="+mn-cs"/>
              </a:rPr>
              <a:t>Telomerase enzymes with similar activities and </a:t>
            </a:r>
            <a:r>
              <a:rPr kumimoji="0" lang="en-CA" sz="1900" b="0" i="0" u="none" strike="noStrike" kern="1200" cap="none" spc="0" normalizeH="0" baseline="0" noProof="0" dirty="0" err="1" smtClean="0">
                <a:ln>
                  <a:noFill/>
                </a:ln>
                <a:solidFill>
                  <a:schemeClr val="tx1"/>
                </a:solidFill>
                <a:effectLst/>
                <a:uLnTx/>
                <a:uFillTx/>
                <a:latin typeface="+mn-lt"/>
                <a:ea typeface="+mn-ea"/>
                <a:cs typeface="+mn-cs"/>
              </a:rPr>
              <a:t>processivities</a:t>
            </a:r>
            <a:r>
              <a:rPr kumimoji="0" lang="en-CA" sz="1900" b="0" i="0" u="none" strike="noStrike" kern="1200" cap="none" spc="0" normalizeH="0" noProof="0" dirty="0" smtClean="0">
                <a:ln>
                  <a:noFill/>
                </a:ln>
                <a:solidFill>
                  <a:schemeClr val="tx1"/>
                </a:solidFill>
                <a:effectLst/>
                <a:uLnTx/>
                <a:uFillTx/>
                <a:latin typeface="+mn-lt"/>
                <a:ea typeface="+mn-ea"/>
                <a:cs typeface="+mn-cs"/>
              </a:rPr>
              <a:t> function differently in telomere maintenance</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CA" sz="1900" b="0" i="0" u="none" strike="noStrike" kern="1200" cap="none" spc="0" normalizeH="0" baseline="0" noProof="0" dirty="0" smtClean="0">
                <a:ln>
                  <a:noFill/>
                </a:ln>
                <a:solidFill>
                  <a:schemeClr val="tx1"/>
                </a:solidFill>
                <a:effectLst/>
                <a:uLnTx/>
                <a:uFillTx/>
                <a:latin typeface="+mn-lt"/>
                <a:ea typeface="+mn-ea"/>
                <a:cs typeface="+mn-cs"/>
              </a:rPr>
              <a:t>Activities and </a:t>
            </a:r>
            <a:r>
              <a:rPr kumimoji="0" lang="en-CA" sz="1900" b="0" i="0" u="none" strike="noStrike" kern="1200" cap="none" spc="0" normalizeH="0" baseline="0" noProof="0" dirty="0" err="1" smtClean="0">
                <a:ln>
                  <a:noFill/>
                </a:ln>
                <a:solidFill>
                  <a:schemeClr val="tx1"/>
                </a:solidFill>
                <a:effectLst/>
                <a:uLnTx/>
                <a:uFillTx/>
                <a:latin typeface="+mn-lt"/>
                <a:ea typeface="+mn-ea"/>
                <a:cs typeface="+mn-cs"/>
              </a:rPr>
              <a:t>processivities</a:t>
            </a:r>
            <a:r>
              <a:rPr kumimoji="0" lang="en-CA" sz="1900" b="0" i="0" u="none" strike="noStrike" kern="1200" cap="none" spc="0" normalizeH="0" noProof="0" dirty="0" smtClean="0">
                <a:ln>
                  <a:noFill/>
                </a:ln>
                <a:solidFill>
                  <a:schemeClr val="tx1"/>
                </a:solidFill>
                <a:effectLst/>
                <a:uLnTx/>
                <a:uFillTx/>
                <a:latin typeface="+mn-lt"/>
                <a:ea typeface="+mn-ea"/>
                <a:cs typeface="+mn-cs"/>
              </a:rPr>
              <a:t> of </a:t>
            </a:r>
            <a:r>
              <a:rPr kumimoji="0" lang="en-CA" sz="1900" b="0" i="1" u="none" strike="noStrike" kern="1200" cap="none" spc="0" normalizeH="0" noProof="0" dirty="0" smtClean="0">
                <a:ln>
                  <a:noFill/>
                </a:ln>
                <a:solidFill>
                  <a:schemeClr val="tx1"/>
                </a:solidFill>
                <a:effectLst/>
                <a:uLnTx/>
                <a:uFillTx/>
                <a:latin typeface="+mn-lt"/>
                <a:ea typeface="+mn-ea"/>
                <a:cs typeface="+mn-cs"/>
              </a:rPr>
              <a:t>in vitro</a:t>
            </a:r>
            <a:r>
              <a:rPr kumimoji="0" lang="en-CA" sz="1900" b="0" i="0" u="none" strike="noStrike" kern="1200" cap="none" spc="0" normalizeH="0" noProof="0" dirty="0" smtClean="0">
                <a:ln>
                  <a:noFill/>
                </a:ln>
                <a:solidFill>
                  <a:schemeClr val="tx1"/>
                </a:solidFill>
                <a:effectLst/>
                <a:uLnTx/>
                <a:uFillTx/>
                <a:latin typeface="+mn-lt"/>
                <a:ea typeface="+mn-ea"/>
                <a:cs typeface="+mn-cs"/>
              </a:rPr>
              <a:t>-reconstituted enzymes and enzymes expressed in cells are similar</a:t>
            </a:r>
            <a:endParaRPr kumimoji="0" lang="en-CA" sz="19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900" dirty="0" smtClean="0"/>
              <a:t>hTERT-W930F and -V791Y both accumulate SFEs however only -W930F is able to rescue those SFEs </a:t>
            </a:r>
          </a:p>
          <a:p>
            <a:pPr marL="342900" lvl="0" indent="-342900">
              <a:spcBef>
                <a:spcPct val="20000"/>
              </a:spcBef>
              <a:defRPr/>
            </a:pPr>
            <a:endParaRPr lang="en-US" sz="3200" dirty="0" smtClean="0"/>
          </a:p>
          <a:p>
            <a:pPr marL="342900" lvl="0" indent="-342900">
              <a:spcBef>
                <a:spcPct val="20000"/>
              </a:spcBef>
              <a:defRPr/>
            </a:pPr>
            <a:endParaRPr lang="en-US" sz="3200" dirty="0" smtClean="0"/>
          </a:p>
          <a:p>
            <a:pPr marL="342900" lvl="0" indent="-342900">
              <a:spcBef>
                <a:spcPct val="20000"/>
              </a:spcBef>
              <a:buFont typeface="Arial" pitchFamily="34" charset="0"/>
              <a:buChar char="•"/>
              <a:defRPr/>
            </a:pPr>
            <a:r>
              <a:rPr lang="en-US" sz="2000" b="1" i="1" dirty="0" smtClean="0">
                <a:solidFill>
                  <a:schemeClr val="accent1"/>
                </a:solidFill>
              </a:rPr>
              <a:t>We speculate that hTERT-W930F may more efficiently bind or elongate shorter substrates than hTERT-V791Y, or be more efficiently recruited to telomeres, allowing it to immortalize late passage HA5 cells with short telomeres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itle 1"/>
          <p:cNvSpPr txBox="1">
            <a:spLocks/>
          </p:cNvSpPr>
          <p:nvPr/>
        </p:nvSpPr>
        <p:spPr>
          <a:xfrm>
            <a:off x="306916" y="3690615"/>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200" b="0" i="0" u="none" strike="noStrike" kern="1200" cap="none" spc="0" normalizeH="0" baseline="0" noProof="0" dirty="0" smtClean="0">
                <a:ln>
                  <a:noFill/>
                </a:ln>
                <a:solidFill>
                  <a:srgbClr val="0070C0"/>
                </a:solidFill>
                <a:effectLst/>
                <a:uLnTx/>
                <a:uFillTx/>
                <a:latin typeface="+mj-lt"/>
                <a:ea typeface="+mj-ea"/>
                <a:cs typeface="+mj-cs"/>
              </a:rPr>
              <a:t>Conclusion</a:t>
            </a:r>
            <a:endParaRPr kumimoji="0" lang="en-US" sz="3200" b="0" i="0" u="none" strike="noStrike" kern="1200" cap="none" spc="0" normalizeH="0" baseline="0" noProof="0" dirty="0">
              <a:ln>
                <a:noFill/>
              </a:ln>
              <a:solidFill>
                <a:srgbClr val="0070C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766"/>
            <a:ext cx="8229600" cy="653872"/>
          </a:xfrm>
        </p:spPr>
        <p:txBody>
          <a:bodyPr>
            <a:normAutofit fontScale="90000"/>
          </a:bodyPr>
          <a:lstStyle/>
          <a:p>
            <a:r>
              <a:rPr lang="en-US" sz="3200" i="1" dirty="0" smtClean="0">
                <a:solidFill>
                  <a:schemeClr val="accent1"/>
                </a:solidFill>
              </a:rPr>
              <a:t>In vitro-</a:t>
            </a:r>
            <a:r>
              <a:rPr lang="en-US" sz="3200" dirty="0" smtClean="0">
                <a:solidFill>
                  <a:schemeClr val="accent1"/>
                </a:solidFill>
              </a:rPr>
              <a:t>expressed hTERT-L866Y reconstitutes similar levels of activity than wild-type enzyme</a:t>
            </a:r>
            <a:endParaRPr lang="en-US" sz="3200" dirty="0">
              <a:solidFill>
                <a:schemeClr val="accent1"/>
              </a:solidFill>
            </a:endParaRPr>
          </a:p>
        </p:txBody>
      </p:sp>
      <p:grpSp>
        <p:nvGrpSpPr>
          <p:cNvPr id="3" name="Group 10"/>
          <p:cNvGrpSpPr/>
          <p:nvPr/>
        </p:nvGrpSpPr>
        <p:grpSpPr>
          <a:xfrm>
            <a:off x="3478092" y="1416749"/>
            <a:ext cx="2424864" cy="2467073"/>
            <a:chOff x="4703598" y="2669419"/>
            <a:chExt cx="2424864" cy="2467073"/>
          </a:xfrm>
        </p:grpSpPr>
        <p:sp>
          <p:nvSpPr>
            <p:cNvPr id="9" name="Right Triangle 8"/>
            <p:cNvSpPr/>
            <p:nvPr/>
          </p:nvSpPr>
          <p:spPr>
            <a:xfrm>
              <a:off x="5712571" y="2674704"/>
              <a:ext cx="1000132" cy="285752"/>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p:nvSpPr>
          <p:spPr>
            <a:xfrm>
              <a:off x="4736627" y="2669419"/>
              <a:ext cx="1000132" cy="285752"/>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69951" y="2688359"/>
              <a:ext cx="785818" cy="307777"/>
            </a:xfrm>
            <a:prstGeom prst="rect">
              <a:avLst/>
            </a:prstGeom>
            <a:noFill/>
          </p:spPr>
          <p:txBody>
            <a:bodyPr wrap="square" rtlCol="0">
              <a:spAutoFit/>
            </a:bodyPr>
            <a:lstStyle/>
            <a:p>
              <a:r>
                <a:rPr lang="en-CA" sz="1400" dirty="0" smtClean="0"/>
                <a:t>L866Y</a:t>
              </a:r>
              <a:endParaRPr lang="en-US" sz="1400" dirty="0"/>
            </a:p>
          </p:txBody>
        </p:sp>
        <p:pic>
          <p:nvPicPr>
            <p:cNvPr id="7" name="Picture 5" descr="D:\TRAP3sept18.bmp"/>
            <p:cNvPicPr>
              <a:picLocks noChangeAspect="1" noChangeArrowheads="1"/>
            </p:cNvPicPr>
            <p:nvPr/>
          </p:nvPicPr>
          <p:blipFill>
            <a:blip r:embed="rId2" cstate="print"/>
            <a:srcRect l="8573" t="46791" r="60603" b="32553"/>
            <a:stretch>
              <a:fillRect/>
            </a:stretch>
          </p:blipFill>
          <p:spPr bwMode="auto">
            <a:xfrm rot="16422651" flipH="1">
              <a:off x="5143135" y="3498351"/>
              <a:ext cx="2145918" cy="1130363"/>
            </a:xfrm>
            <a:prstGeom prst="rect">
              <a:avLst/>
            </a:prstGeom>
            <a:noFill/>
          </p:spPr>
        </p:pic>
        <p:sp>
          <p:nvSpPr>
            <p:cNvPr id="8" name="TextBox 7"/>
            <p:cNvSpPr txBox="1"/>
            <p:nvPr/>
          </p:nvSpPr>
          <p:spPr>
            <a:xfrm>
              <a:off x="5569424" y="2674704"/>
              <a:ext cx="1559038" cy="307777"/>
            </a:xfrm>
            <a:prstGeom prst="rect">
              <a:avLst/>
            </a:prstGeom>
            <a:noFill/>
          </p:spPr>
          <p:txBody>
            <a:bodyPr wrap="square" rtlCol="0">
              <a:spAutoFit/>
            </a:bodyPr>
            <a:lstStyle/>
            <a:p>
              <a:r>
                <a:rPr lang="en-CA" sz="1400" dirty="0" smtClean="0"/>
                <a:t>  Wild-type</a:t>
              </a:r>
              <a:endParaRPr lang="en-US" sz="1400" dirty="0"/>
            </a:p>
          </p:txBody>
        </p:sp>
        <p:pic>
          <p:nvPicPr>
            <p:cNvPr id="4" name="Picture 4" descr="D:\TRAP2sept18.bmp"/>
            <p:cNvPicPr>
              <a:picLocks noChangeAspect="1" noChangeArrowheads="1"/>
            </p:cNvPicPr>
            <p:nvPr/>
          </p:nvPicPr>
          <p:blipFill>
            <a:blip r:embed="rId3" cstate="print"/>
            <a:srcRect l="20701" t="34169" r="64201" b="27183"/>
            <a:stretch>
              <a:fillRect/>
            </a:stretch>
          </p:blipFill>
          <p:spPr bwMode="auto">
            <a:xfrm>
              <a:off x="4730908" y="3051360"/>
              <a:ext cx="994118" cy="2000264"/>
            </a:xfrm>
            <a:prstGeom prst="rect">
              <a:avLst/>
            </a:prstGeom>
            <a:noFill/>
          </p:spPr>
        </p:pic>
        <p:sp>
          <p:nvSpPr>
            <p:cNvPr id="10" name="Rectangle 9"/>
            <p:cNvSpPr/>
            <p:nvPr/>
          </p:nvSpPr>
          <p:spPr>
            <a:xfrm>
              <a:off x="4703598" y="2996136"/>
              <a:ext cx="1978632" cy="2075938"/>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aphicFrame>
        <p:nvGraphicFramePr>
          <p:cNvPr id="12" name="Chart 11"/>
          <p:cNvGraphicFramePr/>
          <p:nvPr/>
        </p:nvGraphicFramePr>
        <p:xfrm>
          <a:off x="2003003" y="4069057"/>
          <a:ext cx="5016500" cy="25654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57158" y="500042"/>
            <a:ext cx="8229600" cy="868346"/>
          </a:xfrm>
        </p:spPr>
        <p:txBody>
          <a:bodyPr>
            <a:noAutofit/>
          </a:bodyPr>
          <a:lstStyle/>
          <a:p>
            <a:r>
              <a:rPr lang="en-CA" sz="2400" i="1" dirty="0" smtClean="0">
                <a:solidFill>
                  <a:schemeClr val="accent1"/>
                </a:solidFill>
              </a:rPr>
              <a:t>In vitro</a:t>
            </a:r>
            <a:r>
              <a:rPr lang="en-CA" sz="2400" dirty="0" smtClean="0">
                <a:solidFill>
                  <a:schemeClr val="accent1"/>
                </a:solidFill>
              </a:rPr>
              <a:t>-expressed hTERT-L866Y displays increased </a:t>
            </a:r>
            <a:r>
              <a:rPr lang="en-CA" sz="2400" dirty="0" err="1" smtClean="0">
                <a:solidFill>
                  <a:schemeClr val="accent1"/>
                </a:solidFill>
              </a:rPr>
              <a:t>processivity</a:t>
            </a:r>
            <a:r>
              <a:rPr lang="en-CA" sz="2400" dirty="0" smtClean="0">
                <a:solidFill>
                  <a:schemeClr val="accent1"/>
                </a:solidFill>
              </a:rPr>
              <a:t> compared to wild-type enzyme</a:t>
            </a:r>
            <a:endParaRPr lang="en-US" sz="2400" dirty="0"/>
          </a:p>
        </p:txBody>
      </p:sp>
      <p:pic>
        <p:nvPicPr>
          <p:cNvPr id="7" name="Content Placeholder 6" descr="Feb92007A.JPG"/>
          <p:cNvPicPr>
            <a:picLocks noGrp="1" noChangeAspect="1"/>
          </p:cNvPicPr>
          <p:nvPr>
            <p:ph idx="1"/>
          </p:nvPr>
        </p:nvPicPr>
        <p:blipFill>
          <a:blip r:embed="rId3" cstate="print"/>
          <a:srcRect r="93858" b="2696"/>
          <a:stretch>
            <a:fillRect/>
          </a:stretch>
        </p:blipFill>
        <p:spPr>
          <a:xfrm>
            <a:off x="1665962" y="1311944"/>
            <a:ext cx="219585" cy="4781913"/>
          </a:xfrm>
        </p:spPr>
      </p:pic>
      <p:sp>
        <p:nvSpPr>
          <p:cNvPr id="5" name="TextBox 4"/>
          <p:cNvSpPr txBox="1"/>
          <p:nvPr/>
        </p:nvSpPr>
        <p:spPr>
          <a:xfrm rot="3472626">
            <a:off x="1362971" y="6477456"/>
            <a:ext cx="1398388" cy="338554"/>
          </a:xfrm>
          <a:prstGeom prst="rect">
            <a:avLst/>
          </a:prstGeom>
          <a:noFill/>
        </p:spPr>
        <p:txBody>
          <a:bodyPr wrap="square" rtlCol="0">
            <a:spAutoFit/>
          </a:bodyPr>
          <a:lstStyle/>
          <a:p>
            <a:r>
              <a:rPr lang="en-CA" sz="1600" dirty="0" smtClean="0"/>
              <a:t>Negative</a:t>
            </a:r>
            <a:endParaRPr lang="en-US" sz="1600" dirty="0"/>
          </a:p>
        </p:txBody>
      </p:sp>
      <p:sp>
        <p:nvSpPr>
          <p:cNvPr id="11" name="TextBox 10"/>
          <p:cNvSpPr txBox="1"/>
          <p:nvPr/>
        </p:nvSpPr>
        <p:spPr>
          <a:xfrm rot="3472626">
            <a:off x="1854543" y="6284043"/>
            <a:ext cx="928694" cy="338554"/>
          </a:xfrm>
          <a:prstGeom prst="rect">
            <a:avLst/>
          </a:prstGeom>
          <a:noFill/>
        </p:spPr>
        <p:txBody>
          <a:bodyPr wrap="square" rtlCol="0">
            <a:spAutoFit/>
          </a:bodyPr>
          <a:lstStyle/>
          <a:p>
            <a:r>
              <a:rPr lang="en-CA" sz="1600" dirty="0" smtClean="0"/>
              <a:t>L866Y</a:t>
            </a:r>
            <a:endParaRPr lang="en-US" sz="1600" dirty="0"/>
          </a:p>
        </p:txBody>
      </p:sp>
      <p:sp>
        <p:nvSpPr>
          <p:cNvPr id="15" name="TextBox 14"/>
          <p:cNvSpPr txBox="1"/>
          <p:nvPr/>
        </p:nvSpPr>
        <p:spPr>
          <a:xfrm rot="3472626">
            <a:off x="2176602" y="6437129"/>
            <a:ext cx="1356858" cy="338554"/>
          </a:xfrm>
          <a:prstGeom prst="rect">
            <a:avLst/>
          </a:prstGeom>
          <a:noFill/>
        </p:spPr>
        <p:txBody>
          <a:bodyPr wrap="square" rtlCol="0">
            <a:spAutoFit/>
          </a:bodyPr>
          <a:lstStyle/>
          <a:p>
            <a:r>
              <a:rPr lang="en-CA" sz="1600" dirty="0" smtClean="0"/>
              <a:t>Wild-type</a:t>
            </a:r>
            <a:endParaRPr lang="en-US" sz="1600" dirty="0"/>
          </a:p>
        </p:txBody>
      </p:sp>
      <p:pic>
        <p:nvPicPr>
          <p:cNvPr id="6" name="Content Placeholder 6" descr="Feb92007A.JPG"/>
          <p:cNvPicPr>
            <a:picLocks noChangeAspect="1"/>
          </p:cNvPicPr>
          <p:nvPr/>
        </p:nvPicPr>
        <p:blipFill>
          <a:blip r:embed="rId3" cstate="print"/>
          <a:srcRect l="89770" t="144" b="2552"/>
          <a:stretch>
            <a:fillRect/>
          </a:stretch>
        </p:blipFill>
        <p:spPr>
          <a:xfrm>
            <a:off x="2357074" y="1311944"/>
            <a:ext cx="365717" cy="4781913"/>
          </a:xfrm>
          <a:prstGeom prst="rect">
            <a:avLst/>
          </a:prstGeom>
        </p:spPr>
      </p:pic>
      <p:pic>
        <p:nvPicPr>
          <p:cNvPr id="8" name="Content Placeholder 6" descr="Feb92007A.JPG"/>
          <p:cNvPicPr>
            <a:picLocks noChangeAspect="1"/>
          </p:cNvPicPr>
          <p:nvPr/>
        </p:nvPicPr>
        <p:blipFill>
          <a:blip r:embed="rId3" cstate="print"/>
          <a:srcRect l="41572" r="44441" b="2552"/>
          <a:stretch>
            <a:fillRect/>
          </a:stretch>
        </p:blipFill>
        <p:spPr>
          <a:xfrm>
            <a:off x="1873997" y="1311944"/>
            <a:ext cx="500066" cy="4788966"/>
          </a:xfrm>
          <a:prstGeom prst="rect">
            <a:avLst/>
          </a:prstGeom>
        </p:spPr>
      </p:pic>
      <p:graphicFrame>
        <p:nvGraphicFramePr>
          <p:cNvPr id="13" name="Chart 12"/>
          <p:cNvGraphicFramePr/>
          <p:nvPr/>
        </p:nvGraphicFramePr>
        <p:xfrm>
          <a:off x="3131469" y="2416856"/>
          <a:ext cx="5703577" cy="2949384"/>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p:cNvSpPr/>
          <p:nvPr/>
        </p:nvSpPr>
        <p:spPr>
          <a:xfrm>
            <a:off x="1680072" y="1311944"/>
            <a:ext cx="1043201" cy="478191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2"/>
            <a:ext cx="8229600" cy="599253"/>
          </a:xfrm>
        </p:spPr>
        <p:txBody>
          <a:bodyPr>
            <a:noAutofit/>
          </a:bodyPr>
          <a:lstStyle/>
          <a:p>
            <a:r>
              <a:rPr lang="en-US" sz="2400" dirty="0" smtClean="0">
                <a:solidFill>
                  <a:schemeClr val="accent1"/>
                </a:solidFill>
              </a:rPr>
              <a:t>Growth rate of HA5-hTERT-L866Y is similar to HA5 expressing wild-type </a:t>
            </a:r>
            <a:r>
              <a:rPr lang="en-US" sz="2400" dirty="0" err="1" smtClean="0">
                <a:solidFill>
                  <a:schemeClr val="accent1"/>
                </a:solidFill>
              </a:rPr>
              <a:t>hTERT</a:t>
            </a:r>
            <a:r>
              <a:rPr lang="en-US" sz="2400" dirty="0" smtClean="0">
                <a:solidFill>
                  <a:schemeClr val="accent1"/>
                </a:solidFill>
              </a:rPr>
              <a:t> despite increased </a:t>
            </a:r>
            <a:r>
              <a:rPr lang="en-US" sz="2400" dirty="0" err="1" smtClean="0">
                <a:solidFill>
                  <a:schemeClr val="accent1"/>
                </a:solidFill>
              </a:rPr>
              <a:t>processivity</a:t>
            </a:r>
            <a:endParaRPr lang="en-US" sz="2400" dirty="0">
              <a:solidFill>
                <a:schemeClr val="accent1"/>
              </a:solidFill>
            </a:endParaRPr>
          </a:p>
        </p:txBody>
      </p:sp>
      <p:graphicFrame>
        <p:nvGraphicFramePr>
          <p:cNvPr id="4" name="Chart 3"/>
          <p:cNvGraphicFramePr>
            <a:graphicFrameLocks noGrp="1"/>
          </p:cNvGraphicFramePr>
          <p:nvPr/>
        </p:nvGraphicFramePr>
        <p:xfrm>
          <a:off x="375270" y="1242564"/>
          <a:ext cx="8379805" cy="544356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5713"/>
            <a:ext cx="8229600" cy="611042"/>
          </a:xfrm>
        </p:spPr>
        <p:txBody>
          <a:bodyPr>
            <a:noAutofit/>
          </a:bodyPr>
          <a:lstStyle/>
          <a:p>
            <a:r>
              <a:rPr lang="en-US" sz="2400" dirty="0" smtClean="0">
                <a:solidFill>
                  <a:schemeClr val="accent1"/>
                </a:solidFill>
              </a:rPr>
              <a:t>hTERT-L866Y enzyme extracted from cells is highly </a:t>
            </a:r>
            <a:r>
              <a:rPr lang="en-US" sz="2400" dirty="0" err="1" smtClean="0">
                <a:solidFill>
                  <a:schemeClr val="accent1"/>
                </a:solidFill>
              </a:rPr>
              <a:t>processive</a:t>
            </a:r>
            <a:endParaRPr lang="en-US" sz="2400" dirty="0">
              <a:solidFill>
                <a:schemeClr val="accent1"/>
              </a:solidFill>
            </a:endParaRPr>
          </a:p>
        </p:txBody>
      </p:sp>
      <p:pic>
        <p:nvPicPr>
          <p:cNvPr id="5" name="Content Placeholder 4" descr="conventional_extractmarch102011.bmp"/>
          <p:cNvPicPr>
            <a:picLocks noGrp="1" noChangeAspect="1"/>
          </p:cNvPicPr>
          <p:nvPr>
            <p:ph idx="1"/>
          </p:nvPr>
        </p:nvPicPr>
        <p:blipFill>
          <a:blip r:embed="rId2" cstate="print"/>
          <a:srcRect l="29844" t="-1730" r="60703" b="842"/>
          <a:stretch>
            <a:fillRect/>
          </a:stretch>
        </p:blipFill>
        <p:spPr>
          <a:xfrm rot="321841">
            <a:off x="2356735" y="1487456"/>
            <a:ext cx="777892" cy="4413459"/>
          </a:xfrm>
        </p:spPr>
      </p:pic>
      <p:sp useBgFill="1">
        <p:nvSpPr>
          <p:cNvPr id="9" name="Rectangle 8"/>
          <p:cNvSpPr/>
          <p:nvPr/>
        </p:nvSpPr>
        <p:spPr>
          <a:xfrm>
            <a:off x="1620656" y="3344783"/>
            <a:ext cx="704049" cy="2458575"/>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a:spLocks noChangeArrowheads="1"/>
          </p:cNvSpPr>
          <p:nvPr/>
        </p:nvSpPr>
        <p:spPr bwMode="auto">
          <a:xfrm rot="18558724">
            <a:off x="2273542" y="5869868"/>
            <a:ext cx="799082"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pitchFamily="-105" charset="0"/>
              </a:rPr>
              <a:t>L866Y</a:t>
            </a:r>
            <a:endParaRPr lang="en-US" sz="1000" dirty="0">
              <a:latin typeface="Calibri" pitchFamily="-105" charset="0"/>
            </a:endParaRPr>
          </a:p>
        </p:txBody>
      </p:sp>
      <p:sp>
        <p:nvSpPr>
          <p:cNvPr id="14" name="TextBox 13"/>
          <p:cNvSpPr txBox="1">
            <a:spLocks noChangeArrowheads="1"/>
          </p:cNvSpPr>
          <p:nvPr/>
        </p:nvSpPr>
        <p:spPr bwMode="auto">
          <a:xfrm rot="18558724">
            <a:off x="2075082" y="5928198"/>
            <a:ext cx="582077" cy="246221"/>
          </a:xfrm>
          <a:prstGeom prst="rect">
            <a:avLst/>
          </a:prstGeom>
          <a:noFill/>
          <a:ln w="9525">
            <a:noFill/>
            <a:miter lim="800000"/>
            <a:headEnd/>
            <a:tailEnd/>
          </a:ln>
        </p:spPr>
        <p:txBody>
          <a:bodyPr wrap="square">
            <a:prstTxWarp prst="textNoShape">
              <a:avLst/>
            </a:prstTxWarp>
            <a:spAutoFit/>
          </a:bodyPr>
          <a:lstStyle/>
          <a:p>
            <a:r>
              <a:rPr lang="en-US" sz="1000" dirty="0" err="1" smtClean="0">
                <a:latin typeface="Calibri" pitchFamily="-105" charset="0"/>
              </a:rPr>
              <a:t>hTERT</a:t>
            </a:r>
            <a:endParaRPr lang="en-US" sz="1000" dirty="0">
              <a:latin typeface="Calibri" pitchFamily="-105" charset="0"/>
            </a:endParaRPr>
          </a:p>
        </p:txBody>
      </p:sp>
      <p:sp>
        <p:nvSpPr>
          <p:cNvPr id="15" name="TextBox 14"/>
          <p:cNvSpPr txBox="1">
            <a:spLocks noChangeArrowheads="1"/>
          </p:cNvSpPr>
          <p:nvPr/>
        </p:nvSpPr>
        <p:spPr bwMode="auto">
          <a:xfrm rot="18558724">
            <a:off x="2576498" y="5883675"/>
            <a:ext cx="582077"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pitchFamily="-105" charset="0"/>
              </a:rPr>
              <a:t>293T</a:t>
            </a:r>
            <a:endParaRPr lang="en-US" sz="1000" dirty="0">
              <a:latin typeface="Calibri" pitchFamily="-105" charset="0"/>
            </a:endParaRPr>
          </a:p>
        </p:txBody>
      </p:sp>
      <p:graphicFrame>
        <p:nvGraphicFramePr>
          <p:cNvPr id="8" name="Chart 7"/>
          <p:cNvGraphicFramePr/>
          <p:nvPr/>
        </p:nvGraphicFramePr>
        <p:xfrm>
          <a:off x="4114800" y="2862655"/>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5390439" y="2398889"/>
            <a:ext cx="2991561" cy="369332"/>
          </a:xfrm>
          <a:prstGeom prst="rect">
            <a:avLst/>
          </a:prstGeom>
          <a:noFill/>
        </p:spPr>
        <p:txBody>
          <a:bodyPr wrap="square" rtlCol="0">
            <a:spAutoFit/>
          </a:bodyPr>
          <a:lstStyle/>
          <a:p>
            <a:r>
              <a:rPr lang="en-US" dirty="0" err="1" smtClean="0"/>
              <a:t>Processivity</a:t>
            </a:r>
            <a:r>
              <a:rPr lang="en-US" dirty="0" smtClean="0"/>
              <a:t> of L866Y</a:t>
            </a:r>
            <a:endParaRPr lang="en-US" dirty="0"/>
          </a:p>
        </p:txBody>
      </p:sp>
      <p:sp>
        <p:nvSpPr>
          <p:cNvPr id="11" name="TextBox 10"/>
          <p:cNvSpPr txBox="1"/>
          <p:nvPr/>
        </p:nvSpPr>
        <p:spPr>
          <a:xfrm rot="16200000">
            <a:off x="2662603" y="3499953"/>
            <a:ext cx="2571460" cy="369332"/>
          </a:xfrm>
          <a:prstGeom prst="rect">
            <a:avLst/>
          </a:prstGeom>
          <a:noFill/>
        </p:spPr>
        <p:txBody>
          <a:bodyPr wrap="square" rtlCol="0">
            <a:spAutoFit/>
          </a:bodyPr>
          <a:lstStyle/>
          <a:p>
            <a:r>
              <a:rPr lang="en-US" dirty="0" smtClean="0"/>
              <a:t>Fold over WT</a:t>
            </a:r>
            <a:endParaRPr lang="en-US" dirty="0"/>
          </a:p>
        </p:txBody>
      </p:sp>
      <p:sp>
        <p:nvSpPr>
          <p:cNvPr id="12" name="Rectangle 11"/>
          <p:cNvSpPr/>
          <p:nvPr/>
        </p:nvSpPr>
        <p:spPr>
          <a:xfrm>
            <a:off x="2152146" y="1763889"/>
            <a:ext cx="869316" cy="416372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154"/>
            <a:ext cx="9144000" cy="843031"/>
          </a:xfrm>
        </p:spPr>
        <p:txBody>
          <a:bodyPr>
            <a:noAutofit/>
          </a:bodyPr>
          <a:lstStyle/>
          <a:p>
            <a:r>
              <a:rPr lang="en-US" sz="2400" dirty="0" smtClean="0">
                <a:solidFill>
                  <a:schemeClr val="accent1"/>
                </a:solidFill>
              </a:rPr>
              <a:t>hTERT-L866Y-expressing </a:t>
            </a:r>
            <a:r>
              <a:rPr lang="en-US" sz="2400" dirty="0">
                <a:solidFill>
                  <a:schemeClr val="accent1"/>
                </a:solidFill>
              </a:rPr>
              <a:t>clones </a:t>
            </a:r>
            <a:r>
              <a:rPr lang="en-US" sz="2400" dirty="0" smtClean="0">
                <a:solidFill>
                  <a:schemeClr val="accent1"/>
                </a:solidFill>
              </a:rPr>
              <a:t>display </a:t>
            </a:r>
            <a:r>
              <a:rPr lang="en-US" sz="2400" dirty="0" err="1" smtClean="0">
                <a:solidFill>
                  <a:schemeClr val="accent1"/>
                </a:solidFill>
              </a:rPr>
              <a:t>heterogenous</a:t>
            </a:r>
            <a:r>
              <a:rPr lang="en-US" sz="2400" dirty="0" smtClean="0">
                <a:solidFill>
                  <a:schemeClr val="accent1"/>
                </a:solidFill>
              </a:rPr>
              <a:t> telomere lengths</a:t>
            </a:r>
            <a:endParaRPr lang="en-US" sz="2400" dirty="0">
              <a:solidFill>
                <a:schemeClr val="accent1"/>
              </a:solidFill>
            </a:endParaRPr>
          </a:p>
        </p:txBody>
      </p:sp>
      <p:sp>
        <p:nvSpPr>
          <p:cNvPr id="51" name="TextBox 50"/>
          <p:cNvSpPr txBox="1"/>
          <p:nvPr/>
        </p:nvSpPr>
        <p:spPr>
          <a:xfrm>
            <a:off x="2739219" y="1555402"/>
            <a:ext cx="5785562" cy="307777"/>
          </a:xfrm>
          <a:prstGeom prst="rect">
            <a:avLst/>
          </a:prstGeom>
          <a:noFill/>
        </p:spPr>
        <p:txBody>
          <a:bodyPr wrap="square" rtlCol="0">
            <a:spAutoFit/>
          </a:bodyPr>
          <a:lstStyle/>
          <a:p>
            <a:r>
              <a:rPr lang="en-CA" sz="1400" dirty="0" smtClean="0"/>
              <a:t>L866YM3                               L866YF1                                       Wild-type M2</a:t>
            </a:r>
            <a:endParaRPr lang="en-US" sz="1400" dirty="0"/>
          </a:p>
        </p:txBody>
      </p:sp>
      <p:pic>
        <p:nvPicPr>
          <p:cNvPr id="52" name="Picture 51" descr="TRF_L866YM3_W930FF2_april2009_converted.tif"/>
          <p:cNvPicPr>
            <a:picLocks noChangeAspect="1"/>
          </p:cNvPicPr>
          <p:nvPr/>
        </p:nvPicPr>
        <p:blipFill>
          <a:blip r:embed="rId2" cstate="print"/>
          <a:srcRect l="16276" t="24090" r="56594" b="3125"/>
          <a:stretch>
            <a:fillRect/>
          </a:stretch>
        </p:blipFill>
        <p:spPr>
          <a:xfrm>
            <a:off x="2484596" y="2140178"/>
            <a:ext cx="1428760" cy="3857652"/>
          </a:xfrm>
          <a:prstGeom prst="rect">
            <a:avLst/>
          </a:prstGeom>
        </p:spPr>
      </p:pic>
      <p:sp>
        <p:nvSpPr>
          <p:cNvPr id="53" name="TextBox 52"/>
          <p:cNvSpPr txBox="1"/>
          <p:nvPr/>
        </p:nvSpPr>
        <p:spPr>
          <a:xfrm>
            <a:off x="2200507" y="3140310"/>
            <a:ext cx="428628" cy="2631490"/>
          </a:xfrm>
          <a:prstGeom prst="rect">
            <a:avLst/>
          </a:prstGeom>
          <a:noFill/>
        </p:spPr>
        <p:txBody>
          <a:bodyPr wrap="square" rtlCol="0">
            <a:spAutoFit/>
          </a:bodyPr>
          <a:lstStyle/>
          <a:p>
            <a:r>
              <a:rPr lang="en-CA" sz="1100" dirty="0" smtClean="0"/>
              <a:t>10</a:t>
            </a:r>
          </a:p>
          <a:p>
            <a:r>
              <a:rPr lang="en-CA" sz="1100" dirty="0" smtClean="0"/>
              <a:t>8</a:t>
            </a:r>
          </a:p>
          <a:p>
            <a:r>
              <a:rPr lang="en-CA" sz="1100" dirty="0" smtClean="0"/>
              <a:t>6</a:t>
            </a:r>
          </a:p>
          <a:p>
            <a:endParaRPr lang="en-CA" sz="1100" dirty="0" smtClean="0"/>
          </a:p>
          <a:p>
            <a:endParaRPr lang="en-CA" sz="1100" dirty="0" smtClean="0"/>
          </a:p>
          <a:p>
            <a:r>
              <a:rPr lang="en-CA" sz="1100" dirty="0" smtClean="0"/>
              <a:t>3</a:t>
            </a:r>
          </a:p>
          <a:p>
            <a:endParaRPr lang="en-CA" sz="1100" dirty="0" smtClean="0"/>
          </a:p>
          <a:p>
            <a:endParaRPr lang="en-CA" sz="1100" dirty="0" smtClean="0"/>
          </a:p>
          <a:p>
            <a:endParaRPr lang="en-CA" sz="1100" dirty="0" smtClean="0"/>
          </a:p>
          <a:p>
            <a:r>
              <a:rPr lang="en-CA" sz="1100" dirty="0" smtClean="0"/>
              <a:t>2</a:t>
            </a:r>
          </a:p>
          <a:p>
            <a:endParaRPr lang="en-CA" sz="1100" dirty="0" smtClean="0"/>
          </a:p>
          <a:p>
            <a:endParaRPr lang="en-CA" sz="1100" dirty="0" smtClean="0"/>
          </a:p>
          <a:p>
            <a:r>
              <a:rPr lang="en-CA" sz="1100" dirty="0" smtClean="0"/>
              <a:t>1.5</a:t>
            </a:r>
          </a:p>
          <a:p>
            <a:endParaRPr lang="en-CA" sz="1100" dirty="0" smtClean="0"/>
          </a:p>
          <a:p>
            <a:r>
              <a:rPr lang="en-CA" sz="1100" dirty="0" smtClean="0"/>
              <a:t>1.2</a:t>
            </a:r>
            <a:endParaRPr lang="en-US" sz="1100" dirty="0"/>
          </a:p>
        </p:txBody>
      </p:sp>
      <p:sp>
        <p:nvSpPr>
          <p:cNvPr id="54" name="TextBox 53"/>
          <p:cNvSpPr txBox="1"/>
          <p:nvPr/>
        </p:nvSpPr>
        <p:spPr>
          <a:xfrm>
            <a:off x="2484596" y="1863179"/>
            <a:ext cx="1714512" cy="276999"/>
          </a:xfrm>
          <a:prstGeom prst="rect">
            <a:avLst/>
          </a:prstGeom>
          <a:noFill/>
        </p:spPr>
        <p:txBody>
          <a:bodyPr wrap="square" rtlCol="0">
            <a:spAutoFit/>
          </a:bodyPr>
          <a:lstStyle/>
          <a:p>
            <a:r>
              <a:rPr lang="en-CA" sz="1200" dirty="0" smtClean="0"/>
              <a:t>9    12     45   102  141</a:t>
            </a:r>
            <a:endParaRPr lang="en-US" sz="1200" dirty="0"/>
          </a:p>
        </p:txBody>
      </p:sp>
      <p:sp>
        <p:nvSpPr>
          <p:cNvPr id="55" name="TextBox 54"/>
          <p:cNvSpPr txBox="1"/>
          <p:nvPr/>
        </p:nvSpPr>
        <p:spPr>
          <a:xfrm rot="2587622">
            <a:off x="2462724" y="5990543"/>
            <a:ext cx="500066" cy="261610"/>
          </a:xfrm>
          <a:prstGeom prst="rect">
            <a:avLst/>
          </a:prstGeom>
          <a:noFill/>
        </p:spPr>
        <p:txBody>
          <a:bodyPr wrap="square" rtlCol="0">
            <a:spAutoFit/>
          </a:bodyPr>
          <a:lstStyle/>
          <a:p>
            <a:r>
              <a:rPr lang="en-CA" sz="1100" dirty="0" smtClean="0"/>
              <a:t>8.18</a:t>
            </a:r>
            <a:endParaRPr lang="en-US" sz="1100" dirty="0"/>
          </a:p>
        </p:txBody>
      </p:sp>
      <p:sp>
        <p:nvSpPr>
          <p:cNvPr id="56" name="TextBox 55"/>
          <p:cNvSpPr txBox="1"/>
          <p:nvPr/>
        </p:nvSpPr>
        <p:spPr>
          <a:xfrm rot="2587622">
            <a:off x="2748476" y="5990543"/>
            <a:ext cx="500066" cy="261610"/>
          </a:xfrm>
          <a:prstGeom prst="rect">
            <a:avLst/>
          </a:prstGeom>
          <a:noFill/>
        </p:spPr>
        <p:txBody>
          <a:bodyPr wrap="square" rtlCol="0">
            <a:spAutoFit/>
          </a:bodyPr>
          <a:lstStyle/>
          <a:p>
            <a:r>
              <a:rPr lang="en-CA" sz="1100" dirty="0" smtClean="0"/>
              <a:t>6.59</a:t>
            </a:r>
            <a:endParaRPr lang="en-US" sz="1100" dirty="0"/>
          </a:p>
        </p:txBody>
      </p:sp>
      <p:sp>
        <p:nvSpPr>
          <p:cNvPr id="57" name="TextBox 56"/>
          <p:cNvSpPr txBox="1"/>
          <p:nvPr/>
        </p:nvSpPr>
        <p:spPr>
          <a:xfrm rot="2587622">
            <a:off x="3034228" y="5990543"/>
            <a:ext cx="500066" cy="261610"/>
          </a:xfrm>
          <a:prstGeom prst="rect">
            <a:avLst/>
          </a:prstGeom>
          <a:noFill/>
        </p:spPr>
        <p:txBody>
          <a:bodyPr wrap="square" rtlCol="0">
            <a:spAutoFit/>
          </a:bodyPr>
          <a:lstStyle/>
          <a:p>
            <a:r>
              <a:rPr lang="en-CA" sz="1100" dirty="0" smtClean="0"/>
              <a:t>4.0</a:t>
            </a:r>
            <a:endParaRPr lang="en-US" sz="1100" dirty="0"/>
          </a:p>
        </p:txBody>
      </p:sp>
      <p:sp>
        <p:nvSpPr>
          <p:cNvPr id="58" name="TextBox 57"/>
          <p:cNvSpPr txBox="1"/>
          <p:nvPr/>
        </p:nvSpPr>
        <p:spPr>
          <a:xfrm rot="2587622">
            <a:off x="3339574" y="5990543"/>
            <a:ext cx="500066" cy="261610"/>
          </a:xfrm>
          <a:prstGeom prst="rect">
            <a:avLst/>
          </a:prstGeom>
          <a:noFill/>
        </p:spPr>
        <p:txBody>
          <a:bodyPr wrap="square" rtlCol="0">
            <a:spAutoFit/>
          </a:bodyPr>
          <a:lstStyle/>
          <a:p>
            <a:r>
              <a:rPr lang="en-CA" sz="1100" dirty="0" smtClean="0"/>
              <a:t>3.17</a:t>
            </a:r>
            <a:endParaRPr lang="en-US" sz="1100" dirty="0"/>
          </a:p>
        </p:txBody>
      </p:sp>
      <p:sp>
        <p:nvSpPr>
          <p:cNvPr id="59" name="TextBox 58"/>
          <p:cNvSpPr txBox="1"/>
          <p:nvPr/>
        </p:nvSpPr>
        <p:spPr>
          <a:xfrm rot="2587622">
            <a:off x="3677170" y="5990543"/>
            <a:ext cx="500066" cy="261610"/>
          </a:xfrm>
          <a:prstGeom prst="rect">
            <a:avLst/>
          </a:prstGeom>
          <a:noFill/>
        </p:spPr>
        <p:txBody>
          <a:bodyPr wrap="square" rtlCol="0">
            <a:spAutoFit/>
          </a:bodyPr>
          <a:lstStyle/>
          <a:p>
            <a:r>
              <a:rPr lang="en-CA" sz="1100" dirty="0" smtClean="0"/>
              <a:t>3.15</a:t>
            </a:r>
            <a:endParaRPr lang="en-US" sz="1100" dirty="0"/>
          </a:p>
        </p:txBody>
      </p:sp>
      <p:sp>
        <p:nvSpPr>
          <p:cNvPr id="60" name="TextBox 59"/>
          <p:cNvSpPr txBox="1"/>
          <p:nvPr/>
        </p:nvSpPr>
        <p:spPr>
          <a:xfrm>
            <a:off x="2150097" y="5968263"/>
            <a:ext cx="386441" cy="307777"/>
          </a:xfrm>
          <a:prstGeom prst="rect">
            <a:avLst/>
          </a:prstGeom>
          <a:noFill/>
        </p:spPr>
        <p:txBody>
          <a:bodyPr wrap="square" rtlCol="0">
            <a:spAutoFit/>
          </a:bodyPr>
          <a:lstStyle/>
          <a:p>
            <a:r>
              <a:rPr lang="en-CA" sz="1400" dirty="0" smtClean="0"/>
              <a:t>kb</a:t>
            </a:r>
            <a:endParaRPr lang="en-US" sz="1400" dirty="0"/>
          </a:p>
        </p:txBody>
      </p:sp>
      <p:sp>
        <p:nvSpPr>
          <p:cNvPr id="61" name="Rectangle 60"/>
          <p:cNvSpPr/>
          <p:nvPr/>
        </p:nvSpPr>
        <p:spPr>
          <a:xfrm>
            <a:off x="2425450" y="5968263"/>
            <a:ext cx="1601624" cy="35719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2" name="TextBox 61"/>
          <p:cNvSpPr txBox="1"/>
          <p:nvPr/>
        </p:nvSpPr>
        <p:spPr>
          <a:xfrm>
            <a:off x="6007897" y="2907584"/>
            <a:ext cx="428628" cy="2631490"/>
          </a:xfrm>
          <a:prstGeom prst="rect">
            <a:avLst/>
          </a:prstGeom>
          <a:noFill/>
        </p:spPr>
        <p:txBody>
          <a:bodyPr wrap="square" rtlCol="0">
            <a:spAutoFit/>
          </a:bodyPr>
          <a:lstStyle/>
          <a:p>
            <a:r>
              <a:rPr lang="en-CA" sz="1100" dirty="0" smtClean="0"/>
              <a:t>10</a:t>
            </a:r>
          </a:p>
          <a:p>
            <a:r>
              <a:rPr lang="en-CA" sz="1100" dirty="0" smtClean="0"/>
              <a:t>8</a:t>
            </a:r>
          </a:p>
          <a:p>
            <a:r>
              <a:rPr lang="en-CA" sz="1100" dirty="0" smtClean="0"/>
              <a:t>6</a:t>
            </a:r>
          </a:p>
          <a:p>
            <a:endParaRPr lang="en-CA" sz="1100" dirty="0" smtClean="0"/>
          </a:p>
          <a:p>
            <a:endParaRPr lang="en-CA" sz="1100" dirty="0" smtClean="0"/>
          </a:p>
          <a:p>
            <a:r>
              <a:rPr lang="en-CA" sz="1100" dirty="0" smtClean="0"/>
              <a:t>3</a:t>
            </a:r>
          </a:p>
          <a:p>
            <a:endParaRPr lang="en-CA" sz="1100" dirty="0" smtClean="0"/>
          </a:p>
          <a:p>
            <a:endParaRPr lang="en-CA" sz="1100" dirty="0" smtClean="0"/>
          </a:p>
          <a:p>
            <a:endParaRPr lang="en-CA" sz="1100" dirty="0" smtClean="0"/>
          </a:p>
          <a:p>
            <a:r>
              <a:rPr lang="en-CA" sz="1100" dirty="0" smtClean="0"/>
              <a:t>2</a:t>
            </a:r>
          </a:p>
          <a:p>
            <a:endParaRPr lang="en-CA" sz="1100" dirty="0" smtClean="0"/>
          </a:p>
          <a:p>
            <a:endParaRPr lang="en-CA" sz="1100" dirty="0" smtClean="0"/>
          </a:p>
          <a:p>
            <a:r>
              <a:rPr lang="en-CA" sz="1100" dirty="0" smtClean="0"/>
              <a:t>1.5</a:t>
            </a:r>
          </a:p>
          <a:p>
            <a:endParaRPr lang="en-CA" sz="1100" dirty="0" smtClean="0"/>
          </a:p>
          <a:p>
            <a:r>
              <a:rPr lang="en-CA" sz="1100" dirty="0" smtClean="0"/>
              <a:t>1.2</a:t>
            </a:r>
            <a:endParaRPr lang="en-US" sz="1100" dirty="0"/>
          </a:p>
        </p:txBody>
      </p:sp>
      <p:pic>
        <p:nvPicPr>
          <p:cNvPr id="63" name="Picture 62" descr="TRF_WTM2_deltas_Ha5.jpg"/>
          <p:cNvPicPr>
            <a:picLocks noChangeAspect="1"/>
          </p:cNvPicPr>
          <p:nvPr/>
        </p:nvPicPr>
        <p:blipFill>
          <a:blip r:embed="rId3" cstate="print"/>
          <a:srcRect l="46616" t="16938" r="14954" b="1174"/>
          <a:stretch>
            <a:fillRect/>
          </a:stretch>
        </p:blipFill>
        <p:spPr>
          <a:xfrm flipH="1">
            <a:off x="6271278" y="2124511"/>
            <a:ext cx="2253503" cy="3843752"/>
          </a:xfrm>
          <a:prstGeom prst="rect">
            <a:avLst/>
          </a:prstGeom>
        </p:spPr>
      </p:pic>
      <p:sp>
        <p:nvSpPr>
          <p:cNvPr id="64" name="TextBox 63"/>
          <p:cNvSpPr txBox="1"/>
          <p:nvPr/>
        </p:nvSpPr>
        <p:spPr>
          <a:xfrm>
            <a:off x="6271278" y="1877079"/>
            <a:ext cx="2591912" cy="276999"/>
          </a:xfrm>
          <a:prstGeom prst="rect">
            <a:avLst/>
          </a:prstGeom>
          <a:noFill/>
        </p:spPr>
        <p:txBody>
          <a:bodyPr wrap="square" rtlCol="0">
            <a:spAutoFit/>
          </a:bodyPr>
          <a:lstStyle/>
          <a:p>
            <a:r>
              <a:rPr lang="en-CA" sz="1200" dirty="0" smtClean="0"/>
              <a:t>24     48     126  165    180    198</a:t>
            </a:r>
            <a:endParaRPr lang="en-US" sz="1200" dirty="0"/>
          </a:p>
        </p:txBody>
      </p:sp>
      <p:sp>
        <p:nvSpPr>
          <p:cNvPr id="65" name="TextBox 64"/>
          <p:cNvSpPr txBox="1"/>
          <p:nvPr/>
        </p:nvSpPr>
        <p:spPr>
          <a:xfrm>
            <a:off x="5993942" y="2571364"/>
            <a:ext cx="428628" cy="261610"/>
          </a:xfrm>
          <a:prstGeom prst="rect">
            <a:avLst/>
          </a:prstGeom>
          <a:noFill/>
        </p:spPr>
        <p:txBody>
          <a:bodyPr wrap="square" rtlCol="0">
            <a:spAutoFit/>
          </a:bodyPr>
          <a:lstStyle/>
          <a:p>
            <a:r>
              <a:rPr lang="en-CA" sz="1100" dirty="0" smtClean="0"/>
              <a:t>30</a:t>
            </a:r>
          </a:p>
        </p:txBody>
      </p:sp>
      <p:sp>
        <p:nvSpPr>
          <p:cNvPr id="66" name="TextBox 65"/>
          <p:cNvSpPr txBox="1"/>
          <p:nvPr/>
        </p:nvSpPr>
        <p:spPr>
          <a:xfrm rot="2587622">
            <a:off x="6335015" y="5985340"/>
            <a:ext cx="500066" cy="261610"/>
          </a:xfrm>
          <a:prstGeom prst="rect">
            <a:avLst/>
          </a:prstGeom>
          <a:noFill/>
        </p:spPr>
        <p:txBody>
          <a:bodyPr wrap="square" rtlCol="0">
            <a:spAutoFit/>
          </a:bodyPr>
          <a:lstStyle/>
          <a:p>
            <a:r>
              <a:rPr lang="en-CA" sz="1100" dirty="0" smtClean="0"/>
              <a:t>4.78</a:t>
            </a:r>
            <a:endParaRPr lang="en-US" sz="1100" dirty="0"/>
          </a:p>
        </p:txBody>
      </p:sp>
      <p:sp>
        <p:nvSpPr>
          <p:cNvPr id="67" name="TextBox 66"/>
          <p:cNvSpPr txBox="1"/>
          <p:nvPr/>
        </p:nvSpPr>
        <p:spPr>
          <a:xfrm rot="2587622">
            <a:off x="6654875" y="5984213"/>
            <a:ext cx="500066" cy="261610"/>
          </a:xfrm>
          <a:prstGeom prst="rect">
            <a:avLst/>
          </a:prstGeom>
          <a:noFill/>
        </p:spPr>
        <p:txBody>
          <a:bodyPr wrap="square" rtlCol="0">
            <a:spAutoFit/>
          </a:bodyPr>
          <a:lstStyle/>
          <a:p>
            <a:r>
              <a:rPr lang="en-CA" sz="1100" dirty="0" smtClean="0"/>
              <a:t>4.36</a:t>
            </a:r>
            <a:endParaRPr lang="en-US" sz="1100" dirty="0"/>
          </a:p>
        </p:txBody>
      </p:sp>
      <p:sp>
        <p:nvSpPr>
          <p:cNvPr id="68" name="TextBox 67"/>
          <p:cNvSpPr txBox="1"/>
          <p:nvPr/>
        </p:nvSpPr>
        <p:spPr>
          <a:xfrm rot="2587622">
            <a:off x="6995449" y="6041167"/>
            <a:ext cx="500066" cy="261610"/>
          </a:xfrm>
          <a:prstGeom prst="rect">
            <a:avLst/>
          </a:prstGeom>
          <a:noFill/>
        </p:spPr>
        <p:txBody>
          <a:bodyPr wrap="square" rtlCol="0">
            <a:spAutoFit/>
          </a:bodyPr>
          <a:lstStyle/>
          <a:p>
            <a:r>
              <a:rPr lang="en-CA" sz="1100" dirty="0" smtClean="0"/>
              <a:t>3.48</a:t>
            </a:r>
            <a:endParaRPr lang="en-US" sz="1100" dirty="0"/>
          </a:p>
        </p:txBody>
      </p:sp>
      <p:sp>
        <p:nvSpPr>
          <p:cNvPr id="69" name="TextBox 68"/>
          <p:cNvSpPr txBox="1"/>
          <p:nvPr/>
        </p:nvSpPr>
        <p:spPr>
          <a:xfrm rot="2587622">
            <a:off x="7382376" y="6023587"/>
            <a:ext cx="477572" cy="261610"/>
          </a:xfrm>
          <a:prstGeom prst="rect">
            <a:avLst/>
          </a:prstGeom>
          <a:noFill/>
        </p:spPr>
        <p:txBody>
          <a:bodyPr wrap="square" rtlCol="0">
            <a:spAutoFit/>
          </a:bodyPr>
          <a:lstStyle/>
          <a:p>
            <a:r>
              <a:rPr lang="en-CA" sz="1100" dirty="0" smtClean="0"/>
              <a:t>3.58</a:t>
            </a:r>
            <a:endParaRPr lang="en-US" sz="1100" dirty="0"/>
          </a:p>
        </p:txBody>
      </p:sp>
      <p:sp>
        <p:nvSpPr>
          <p:cNvPr id="70" name="TextBox 69"/>
          <p:cNvSpPr txBox="1"/>
          <p:nvPr/>
        </p:nvSpPr>
        <p:spPr>
          <a:xfrm rot="2587622">
            <a:off x="7758056" y="6008503"/>
            <a:ext cx="477572" cy="261610"/>
          </a:xfrm>
          <a:prstGeom prst="rect">
            <a:avLst/>
          </a:prstGeom>
          <a:noFill/>
        </p:spPr>
        <p:txBody>
          <a:bodyPr wrap="square" rtlCol="0">
            <a:spAutoFit/>
          </a:bodyPr>
          <a:lstStyle/>
          <a:p>
            <a:r>
              <a:rPr lang="en-CA" sz="1100" dirty="0" smtClean="0"/>
              <a:t>3.83</a:t>
            </a:r>
            <a:endParaRPr lang="en-US" sz="1100" dirty="0"/>
          </a:p>
        </p:txBody>
      </p:sp>
      <p:sp>
        <p:nvSpPr>
          <p:cNvPr id="71" name="TextBox 70"/>
          <p:cNvSpPr txBox="1"/>
          <p:nvPr/>
        </p:nvSpPr>
        <p:spPr>
          <a:xfrm rot="2587622">
            <a:off x="8174154" y="6040336"/>
            <a:ext cx="477572" cy="261610"/>
          </a:xfrm>
          <a:prstGeom prst="rect">
            <a:avLst/>
          </a:prstGeom>
          <a:noFill/>
        </p:spPr>
        <p:txBody>
          <a:bodyPr wrap="square" rtlCol="0">
            <a:spAutoFit/>
          </a:bodyPr>
          <a:lstStyle/>
          <a:p>
            <a:r>
              <a:rPr lang="en-CA" sz="1100" dirty="0" smtClean="0"/>
              <a:t>3.17</a:t>
            </a:r>
            <a:endParaRPr lang="en-US" sz="1100" dirty="0"/>
          </a:p>
        </p:txBody>
      </p:sp>
      <p:sp>
        <p:nvSpPr>
          <p:cNvPr id="72" name="Rectangle 71"/>
          <p:cNvSpPr/>
          <p:nvPr/>
        </p:nvSpPr>
        <p:spPr>
          <a:xfrm>
            <a:off x="6313143" y="5968263"/>
            <a:ext cx="2211638" cy="35719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3" name="Rectangle 72"/>
          <p:cNvSpPr/>
          <p:nvPr/>
        </p:nvSpPr>
        <p:spPr>
          <a:xfrm>
            <a:off x="2187278" y="1243602"/>
            <a:ext cx="6522527" cy="5194764"/>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Box 73"/>
          <p:cNvSpPr txBox="1"/>
          <p:nvPr/>
        </p:nvSpPr>
        <p:spPr>
          <a:xfrm>
            <a:off x="551591" y="2332672"/>
            <a:ext cx="1202533" cy="523220"/>
          </a:xfrm>
          <a:prstGeom prst="rect">
            <a:avLst/>
          </a:prstGeom>
          <a:noFill/>
        </p:spPr>
        <p:txBody>
          <a:bodyPr wrap="square" rtlCol="0">
            <a:spAutoFit/>
          </a:bodyPr>
          <a:lstStyle/>
          <a:p>
            <a:r>
              <a:rPr lang="en-US" sz="1400" dirty="0" smtClean="0"/>
              <a:t>Digest with  </a:t>
            </a:r>
            <a:r>
              <a:rPr lang="en-US" sz="1400" dirty="0" err="1" smtClean="0"/>
              <a:t>RsaI</a:t>
            </a:r>
            <a:r>
              <a:rPr lang="en-US" sz="1400" dirty="0" smtClean="0"/>
              <a:t> and </a:t>
            </a:r>
            <a:r>
              <a:rPr lang="en-US" sz="1400" dirty="0" err="1" smtClean="0"/>
              <a:t>HinfI</a:t>
            </a:r>
            <a:endParaRPr lang="en-US" sz="1400" dirty="0"/>
          </a:p>
        </p:txBody>
      </p:sp>
      <p:sp>
        <p:nvSpPr>
          <p:cNvPr id="75" name="TextBox 74"/>
          <p:cNvSpPr txBox="1"/>
          <p:nvPr/>
        </p:nvSpPr>
        <p:spPr>
          <a:xfrm>
            <a:off x="605526" y="3247721"/>
            <a:ext cx="1202533" cy="307777"/>
          </a:xfrm>
          <a:prstGeom prst="rect">
            <a:avLst/>
          </a:prstGeom>
          <a:noFill/>
        </p:spPr>
        <p:txBody>
          <a:bodyPr wrap="square" rtlCol="0">
            <a:spAutoFit/>
          </a:bodyPr>
          <a:lstStyle/>
          <a:p>
            <a:r>
              <a:rPr lang="en-US" sz="1400" dirty="0" smtClean="0"/>
              <a:t>PFGE</a:t>
            </a:r>
            <a:endParaRPr lang="en-US" sz="1400" dirty="0"/>
          </a:p>
        </p:txBody>
      </p:sp>
      <p:sp>
        <p:nvSpPr>
          <p:cNvPr id="76" name="TextBox 75"/>
          <p:cNvSpPr txBox="1"/>
          <p:nvPr/>
        </p:nvSpPr>
        <p:spPr>
          <a:xfrm>
            <a:off x="605526" y="3979569"/>
            <a:ext cx="1202533" cy="738664"/>
          </a:xfrm>
          <a:prstGeom prst="rect">
            <a:avLst/>
          </a:prstGeom>
          <a:noFill/>
        </p:spPr>
        <p:txBody>
          <a:bodyPr wrap="square" rtlCol="0">
            <a:spAutoFit/>
          </a:bodyPr>
          <a:lstStyle/>
          <a:p>
            <a:r>
              <a:rPr lang="en-US" sz="1400" dirty="0" smtClean="0"/>
              <a:t>Probe with </a:t>
            </a:r>
            <a:r>
              <a:rPr lang="en-US" sz="1400" dirty="0" err="1" smtClean="0"/>
              <a:t>radiolabelled</a:t>
            </a:r>
            <a:r>
              <a:rPr lang="en-US" sz="1400" dirty="0" smtClean="0"/>
              <a:t> (C3TA2)4</a:t>
            </a:r>
            <a:endParaRPr lang="en-US" sz="1400" dirty="0"/>
          </a:p>
        </p:txBody>
      </p:sp>
      <p:sp>
        <p:nvSpPr>
          <p:cNvPr id="77" name="TextBox 76"/>
          <p:cNvSpPr txBox="1"/>
          <p:nvPr/>
        </p:nvSpPr>
        <p:spPr>
          <a:xfrm>
            <a:off x="4270546" y="1891424"/>
            <a:ext cx="1928826" cy="276999"/>
          </a:xfrm>
          <a:prstGeom prst="rect">
            <a:avLst/>
          </a:prstGeom>
          <a:noFill/>
        </p:spPr>
        <p:txBody>
          <a:bodyPr wrap="square" rtlCol="0">
            <a:spAutoFit/>
          </a:bodyPr>
          <a:lstStyle/>
          <a:p>
            <a:r>
              <a:rPr lang="en-CA" sz="1200" dirty="0" smtClean="0"/>
              <a:t>15  39  111 144  162  189</a:t>
            </a:r>
            <a:endParaRPr lang="en-US" sz="1200" dirty="0"/>
          </a:p>
        </p:txBody>
      </p:sp>
      <p:pic>
        <p:nvPicPr>
          <p:cNvPr id="78" name="Picture 77" descr="TRF_L866YF102-04-09.tif"/>
          <p:cNvPicPr>
            <a:picLocks noChangeAspect="1"/>
          </p:cNvPicPr>
          <p:nvPr/>
        </p:nvPicPr>
        <p:blipFill>
          <a:blip r:embed="rId4" cstate="print"/>
          <a:srcRect l="58244" t="20113" r="10976" b="7483"/>
          <a:stretch>
            <a:fillRect/>
          </a:stretch>
        </p:blipFill>
        <p:spPr>
          <a:xfrm>
            <a:off x="4199108" y="2177176"/>
            <a:ext cx="1857388" cy="3857652"/>
          </a:xfrm>
          <a:prstGeom prst="rect">
            <a:avLst/>
          </a:prstGeom>
        </p:spPr>
      </p:pic>
      <p:sp>
        <p:nvSpPr>
          <p:cNvPr id="79" name="TextBox 78"/>
          <p:cNvSpPr txBox="1"/>
          <p:nvPr/>
        </p:nvSpPr>
        <p:spPr>
          <a:xfrm>
            <a:off x="3984794" y="2974710"/>
            <a:ext cx="428628" cy="1785104"/>
          </a:xfrm>
          <a:prstGeom prst="rect">
            <a:avLst/>
          </a:prstGeom>
          <a:noFill/>
        </p:spPr>
        <p:txBody>
          <a:bodyPr wrap="square" rtlCol="0">
            <a:spAutoFit/>
          </a:bodyPr>
          <a:lstStyle/>
          <a:p>
            <a:r>
              <a:rPr lang="en-CA" sz="1100" dirty="0" smtClean="0"/>
              <a:t>30</a:t>
            </a:r>
          </a:p>
          <a:p>
            <a:r>
              <a:rPr lang="en-CA" sz="1100" dirty="0" smtClean="0"/>
              <a:t>12</a:t>
            </a:r>
          </a:p>
          <a:p>
            <a:endParaRPr lang="en-CA" sz="1100" dirty="0" smtClean="0"/>
          </a:p>
          <a:p>
            <a:endParaRPr lang="en-CA" sz="1100" dirty="0" smtClean="0"/>
          </a:p>
          <a:p>
            <a:r>
              <a:rPr lang="en-CA" sz="1100" dirty="0" smtClean="0"/>
              <a:t>4.3</a:t>
            </a:r>
          </a:p>
          <a:p>
            <a:r>
              <a:rPr lang="en-CA" sz="1100" dirty="0" smtClean="0"/>
              <a:t>3.6</a:t>
            </a:r>
          </a:p>
          <a:p>
            <a:r>
              <a:rPr lang="en-CA" sz="1100" dirty="0" smtClean="0"/>
              <a:t>3.1</a:t>
            </a:r>
          </a:p>
          <a:p>
            <a:endParaRPr lang="en-CA" sz="1100" dirty="0" smtClean="0"/>
          </a:p>
          <a:p>
            <a:endParaRPr lang="en-CA" sz="1100" dirty="0" smtClean="0"/>
          </a:p>
          <a:p>
            <a:endParaRPr lang="en-CA" sz="1100" dirty="0" smtClean="0"/>
          </a:p>
        </p:txBody>
      </p:sp>
      <p:sp>
        <p:nvSpPr>
          <p:cNvPr id="80" name="TextBox 79"/>
          <p:cNvSpPr txBox="1"/>
          <p:nvPr/>
        </p:nvSpPr>
        <p:spPr>
          <a:xfrm rot="2587622">
            <a:off x="4149542" y="6027541"/>
            <a:ext cx="500066" cy="261610"/>
          </a:xfrm>
          <a:prstGeom prst="rect">
            <a:avLst/>
          </a:prstGeom>
          <a:noFill/>
        </p:spPr>
        <p:txBody>
          <a:bodyPr wrap="square" rtlCol="0">
            <a:spAutoFit/>
          </a:bodyPr>
          <a:lstStyle/>
          <a:p>
            <a:r>
              <a:rPr lang="en-CA" sz="1100" dirty="0" smtClean="0"/>
              <a:t>4.16</a:t>
            </a:r>
            <a:endParaRPr lang="en-US" sz="1100" dirty="0"/>
          </a:p>
        </p:txBody>
      </p:sp>
      <p:sp>
        <p:nvSpPr>
          <p:cNvPr id="81" name="TextBox 80"/>
          <p:cNvSpPr txBox="1"/>
          <p:nvPr/>
        </p:nvSpPr>
        <p:spPr>
          <a:xfrm rot="2587622">
            <a:off x="4435294" y="6027541"/>
            <a:ext cx="500066" cy="261610"/>
          </a:xfrm>
          <a:prstGeom prst="rect">
            <a:avLst/>
          </a:prstGeom>
          <a:noFill/>
        </p:spPr>
        <p:txBody>
          <a:bodyPr wrap="square" rtlCol="0">
            <a:spAutoFit/>
          </a:bodyPr>
          <a:lstStyle/>
          <a:p>
            <a:r>
              <a:rPr lang="en-CA" sz="1100" dirty="0" smtClean="0"/>
              <a:t>3.9</a:t>
            </a:r>
            <a:endParaRPr lang="en-US" sz="1100" dirty="0"/>
          </a:p>
        </p:txBody>
      </p:sp>
      <p:sp>
        <p:nvSpPr>
          <p:cNvPr id="82" name="TextBox 81"/>
          <p:cNvSpPr txBox="1"/>
          <p:nvPr/>
        </p:nvSpPr>
        <p:spPr>
          <a:xfrm rot="2587622">
            <a:off x="4721046" y="6027541"/>
            <a:ext cx="500066" cy="261610"/>
          </a:xfrm>
          <a:prstGeom prst="rect">
            <a:avLst/>
          </a:prstGeom>
          <a:noFill/>
        </p:spPr>
        <p:txBody>
          <a:bodyPr wrap="square" rtlCol="0">
            <a:spAutoFit/>
          </a:bodyPr>
          <a:lstStyle/>
          <a:p>
            <a:r>
              <a:rPr lang="en-CA" sz="1100" dirty="0" smtClean="0"/>
              <a:t>4.0</a:t>
            </a:r>
            <a:endParaRPr lang="en-US" sz="1100" dirty="0"/>
          </a:p>
        </p:txBody>
      </p:sp>
      <p:sp>
        <p:nvSpPr>
          <p:cNvPr id="83" name="TextBox 82"/>
          <p:cNvSpPr txBox="1"/>
          <p:nvPr/>
        </p:nvSpPr>
        <p:spPr>
          <a:xfrm rot="2587622">
            <a:off x="5078236" y="6027541"/>
            <a:ext cx="500066" cy="261610"/>
          </a:xfrm>
          <a:prstGeom prst="rect">
            <a:avLst/>
          </a:prstGeom>
          <a:noFill/>
        </p:spPr>
        <p:txBody>
          <a:bodyPr wrap="square" rtlCol="0">
            <a:spAutoFit/>
          </a:bodyPr>
          <a:lstStyle/>
          <a:p>
            <a:r>
              <a:rPr lang="en-CA" sz="1100" dirty="0" smtClean="0"/>
              <a:t>4.5</a:t>
            </a:r>
            <a:endParaRPr lang="en-US" sz="1100" dirty="0"/>
          </a:p>
        </p:txBody>
      </p:sp>
      <p:sp>
        <p:nvSpPr>
          <p:cNvPr id="84" name="TextBox 83"/>
          <p:cNvSpPr txBox="1"/>
          <p:nvPr/>
        </p:nvSpPr>
        <p:spPr>
          <a:xfrm rot="2587622">
            <a:off x="5363988" y="6027541"/>
            <a:ext cx="500066" cy="261610"/>
          </a:xfrm>
          <a:prstGeom prst="rect">
            <a:avLst/>
          </a:prstGeom>
          <a:noFill/>
        </p:spPr>
        <p:txBody>
          <a:bodyPr wrap="square" rtlCol="0">
            <a:spAutoFit/>
          </a:bodyPr>
          <a:lstStyle/>
          <a:p>
            <a:r>
              <a:rPr lang="en-CA" sz="1100" dirty="0" smtClean="0"/>
              <a:t>4.0</a:t>
            </a:r>
            <a:endParaRPr lang="en-US" sz="1100" dirty="0"/>
          </a:p>
        </p:txBody>
      </p:sp>
      <p:sp>
        <p:nvSpPr>
          <p:cNvPr id="85" name="TextBox 84"/>
          <p:cNvSpPr txBox="1"/>
          <p:nvPr/>
        </p:nvSpPr>
        <p:spPr>
          <a:xfrm rot="2587622">
            <a:off x="5677434" y="6027541"/>
            <a:ext cx="500066" cy="261610"/>
          </a:xfrm>
          <a:prstGeom prst="rect">
            <a:avLst/>
          </a:prstGeom>
          <a:noFill/>
        </p:spPr>
        <p:txBody>
          <a:bodyPr wrap="square" rtlCol="0">
            <a:spAutoFit/>
          </a:bodyPr>
          <a:lstStyle/>
          <a:p>
            <a:r>
              <a:rPr lang="en-CA" sz="1100" dirty="0" smtClean="0"/>
              <a:t>3.85</a:t>
            </a:r>
            <a:endParaRPr lang="en-US" sz="1100" dirty="0"/>
          </a:p>
        </p:txBody>
      </p:sp>
      <p:sp>
        <p:nvSpPr>
          <p:cNvPr id="86" name="Rectangle 85"/>
          <p:cNvSpPr/>
          <p:nvPr/>
        </p:nvSpPr>
        <p:spPr>
          <a:xfrm>
            <a:off x="4199108" y="5963390"/>
            <a:ext cx="1928826" cy="35719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64" y="197055"/>
            <a:ext cx="9144000" cy="48383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chemeClr val="accent1"/>
                </a:solidFill>
                <a:effectLst/>
                <a:uLnTx/>
                <a:uFillTx/>
                <a:latin typeface="+mj-lt"/>
                <a:ea typeface="+mj-ea"/>
                <a:cs typeface="+mj-cs"/>
              </a:rPr>
              <a:t>hTERT-L866Y-expressing clones initially display an increase in telomere length followed by telomere length heterogeneity</a:t>
            </a:r>
            <a:endParaRPr kumimoji="0" lang="en-US" sz="2000" b="0" i="0" u="none" strike="noStrike" kern="1200" cap="none" spc="0" normalizeH="0" baseline="0" noProof="0" dirty="0">
              <a:ln>
                <a:noFill/>
              </a:ln>
              <a:solidFill>
                <a:schemeClr val="accent1"/>
              </a:solidFill>
              <a:effectLst/>
              <a:uLnTx/>
              <a:uFillTx/>
              <a:latin typeface="+mj-lt"/>
              <a:ea typeface="+mj-ea"/>
              <a:cs typeface="+mj-cs"/>
            </a:endParaRPr>
          </a:p>
        </p:txBody>
      </p:sp>
      <p:sp>
        <p:nvSpPr>
          <p:cNvPr id="3" name="TextBox 2"/>
          <p:cNvSpPr txBox="1"/>
          <p:nvPr/>
        </p:nvSpPr>
        <p:spPr>
          <a:xfrm>
            <a:off x="615577" y="1555402"/>
            <a:ext cx="3646730" cy="307777"/>
          </a:xfrm>
          <a:prstGeom prst="rect">
            <a:avLst/>
          </a:prstGeom>
          <a:noFill/>
        </p:spPr>
        <p:txBody>
          <a:bodyPr wrap="square" rtlCol="0">
            <a:spAutoFit/>
          </a:bodyPr>
          <a:lstStyle/>
          <a:p>
            <a:r>
              <a:rPr lang="en-CA" sz="1400" dirty="0" smtClean="0"/>
              <a:t>L866YM3                                    Wild-type M2</a:t>
            </a:r>
            <a:endParaRPr lang="en-US" sz="1400" dirty="0"/>
          </a:p>
        </p:txBody>
      </p:sp>
      <p:pic>
        <p:nvPicPr>
          <p:cNvPr id="4" name="Picture 3" descr="TRF_L866YM3_W930FF2_april2009_converted.tif"/>
          <p:cNvPicPr>
            <a:picLocks noChangeAspect="1"/>
          </p:cNvPicPr>
          <p:nvPr/>
        </p:nvPicPr>
        <p:blipFill>
          <a:blip r:embed="rId2" cstate="print"/>
          <a:srcRect l="16276" t="24090" r="56594" b="3125"/>
          <a:stretch>
            <a:fillRect/>
          </a:stretch>
        </p:blipFill>
        <p:spPr>
          <a:xfrm>
            <a:off x="360954" y="2140178"/>
            <a:ext cx="1428760" cy="3857652"/>
          </a:xfrm>
          <a:prstGeom prst="rect">
            <a:avLst/>
          </a:prstGeom>
        </p:spPr>
      </p:pic>
      <p:sp>
        <p:nvSpPr>
          <p:cNvPr id="5" name="TextBox 4"/>
          <p:cNvSpPr txBox="1"/>
          <p:nvPr/>
        </p:nvSpPr>
        <p:spPr>
          <a:xfrm>
            <a:off x="76865" y="3140310"/>
            <a:ext cx="428628" cy="2631490"/>
          </a:xfrm>
          <a:prstGeom prst="rect">
            <a:avLst/>
          </a:prstGeom>
          <a:noFill/>
        </p:spPr>
        <p:txBody>
          <a:bodyPr wrap="square" rtlCol="0">
            <a:spAutoFit/>
          </a:bodyPr>
          <a:lstStyle/>
          <a:p>
            <a:r>
              <a:rPr lang="en-CA" sz="1100" dirty="0" smtClean="0"/>
              <a:t>10</a:t>
            </a:r>
          </a:p>
          <a:p>
            <a:r>
              <a:rPr lang="en-CA" sz="1100" dirty="0" smtClean="0"/>
              <a:t>8</a:t>
            </a:r>
          </a:p>
          <a:p>
            <a:r>
              <a:rPr lang="en-CA" sz="1100" dirty="0" smtClean="0"/>
              <a:t>6</a:t>
            </a:r>
          </a:p>
          <a:p>
            <a:endParaRPr lang="en-CA" sz="1100" dirty="0" smtClean="0"/>
          </a:p>
          <a:p>
            <a:endParaRPr lang="en-CA" sz="1100" dirty="0" smtClean="0"/>
          </a:p>
          <a:p>
            <a:r>
              <a:rPr lang="en-CA" sz="1100" dirty="0" smtClean="0"/>
              <a:t>3</a:t>
            </a:r>
          </a:p>
          <a:p>
            <a:endParaRPr lang="en-CA" sz="1100" dirty="0" smtClean="0"/>
          </a:p>
          <a:p>
            <a:endParaRPr lang="en-CA" sz="1100" dirty="0" smtClean="0"/>
          </a:p>
          <a:p>
            <a:endParaRPr lang="en-CA" sz="1100" dirty="0" smtClean="0"/>
          </a:p>
          <a:p>
            <a:r>
              <a:rPr lang="en-CA" sz="1100" dirty="0" smtClean="0"/>
              <a:t>2</a:t>
            </a:r>
          </a:p>
          <a:p>
            <a:endParaRPr lang="en-CA" sz="1100" dirty="0" smtClean="0"/>
          </a:p>
          <a:p>
            <a:endParaRPr lang="en-CA" sz="1100" dirty="0" smtClean="0"/>
          </a:p>
          <a:p>
            <a:r>
              <a:rPr lang="en-CA" sz="1100" dirty="0" smtClean="0"/>
              <a:t>1.5</a:t>
            </a:r>
          </a:p>
          <a:p>
            <a:endParaRPr lang="en-CA" sz="1100" dirty="0" smtClean="0"/>
          </a:p>
          <a:p>
            <a:r>
              <a:rPr lang="en-CA" sz="1100" dirty="0" smtClean="0"/>
              <a:t>1.2</a:t>
            </a:r>
            <a:endParaRPr lang="en-US" sz="1100" dirty="0"/>
          </a:p>
        </p:txBody>
      </p:sp>
      <p:sp>
        <p:nvSpPr>
          <p:cNvPr id="6" name="TextBox 5"/>
          <p:cNvSpPr txBox="1"/>
          <p:nvPr/>
        </p:nvSpPr>
        <p:spPr>
          <a:xfrm>
            <a:off x="360954" y="1863179"/>
            <a:ext cx="1714512" cy="276999"/>
          </a:xfrm>
          <a:prstGeom prst="rect">
            <a:avLst/>
          </a:prstGeom>
          <a:noFill/>
        </p:spPr>
        <p:txBody>
          <a:bodyPr wrap="square" rtlCol="0">
            <a:spAutoFit/>
          </a:bodyPr>
          <a:lstStyle/>
          <a:p>
            <a:r>
              <a:rPr lang="en-CA" sz="1200" dirty="0" smtClean="0"/>
              <a:t>9    12     45   102  141</a:t>
            </a:r>
            <a:endParaRPr lang="en-US" sz="1200" dirty="0"/>
          </a:p>
        </p:txBody>
      </p:sp>
      <p:sp>
        <p:nvSpPr>
          <p:cNvPr id="7" name="TextBox 6"/>
          <p:cNvSpPr txBox="1"/>
          <p:nvPr/>
        </p:nvSpPr>
        <p:spPr>
          <a:xfrm rot="2587622">
            <a:off x="339082" y="5990543"/>
            <a:ext cx="500066" cy="261610"/>
          </a:xfrm>
          <a:prstGeom prst="rect">
            <a:avLst/>
          </a:prstGeom>
          <a:noFill/>
        </p:spPr>
        <p:txBody>
          <a:bodyPr wrap="square" rtlCol="0">
            <a:spAutoFit/>
          </a:bodyPr>
          <a:lstStyle/>
          <a:p>
            <a:r>
              <a:rPr lang="en-CA" sz="1100" dirty="0" smtClean="0"/>
              <a:t>8.18</a:t>
            </a:r>
            <a:endParaRPr lang="en-US" sz="1100" dirty="0"/>
          </a:p>
        </p:txBody>
      </p:sp>
      <p:sp>
        <p:nvSpPr>
          <p:cNvPr id="8" name="TextBox 7"/>
          <p:cNvSpPr txBox="1"/>
          <p:nvPr/>
        </p:nvSpPr>
        <p:spPr>
          <a:xfrm rot="2587622">
            <a:off x="624834" y="5990543"/>
            <a:ext cx="500066" cy="261610"/>
          </a:xfrm>
          <a:prstGeom prst="rect">
            <a:avLst/>
          </a:prstGeom>
          <a:noFill/>
        </p:spPr>
        <p:txBody>
          <a:bodyPr wrap="square" rtlCol="0">
            <a:spAutoFit/>
          </a:bodyPr>
          <a:lstStyle/>
          <a:p>
            <a:r>
              <a:rPr lang="en-CA" sz="1100" dirty="0" smtClean="0"/>
              <a:t>6.59</a:t>
            </a:r>
            <a:endParaRPr lang="en-US" sz="1100" dirty="0"/>
          </a:p>
        </p:txBody>
      </p:sp>
      <p:sp>
        <p:nvSpPr>
          <p:cNvPr id="9" name="TextBox 8"/>
          <p:cNvSpPr txBox="1"/>
          <p:nvPr/>
        </p:nvSpPr>
        <p:spPr>
          <a:xfrm rot="2587622">
            <a:off x="910586" y="5990543"/>
            <a:ext cx="500066" cy="261610"/>
          </a:xfrm>
          <a:prstGeom prst="rect">
            <a:avLst/>
          </a:prstGeom>
          <a:noFill/>
        </p:spPr>
        <p:txBody>
          <a:bodyPr wrap="square" rtlCol="0">
            <a:spAutoFit/>
          </a:bodyPr>
          <a:lstStyle/>
          <a:p>
            <a:r>
              <a:rPr lang="en-CA" sz="1100" dirty="0" smtClean="0"/>
              <a:t>4.0</a:t>
            </a:r>
            <a:endParaRPr lang="en-US" sz="1100" dirty="0"/>
          </a:p>
        </p:txBody>
      </p:sp>
      <p:sp>
        <p:nvSpPr>
          <p:cNvPr id="10" name="TextBox 9"/>
          <p:cNvSpPr txBox="1"/>
          <p:nvPr/>
        </p:nvSpPr>
        <p:spPr>
          <a:xfrm rot="2587622">
            <a:off x="1267776" y="5990543"/>
            <a:ext cx="500066" cy="261610"/>
          </a:xfrm>
          <a:prstGeom prst="rect">
            <a:avLst/>
          </a:prstGeom>
          <a:noFill/>
        </p:spPr>
        <p:txBody>
          <a:bodyPr wrap="square" rtlCol="0">
            <a:spAutoFit/>
          </a:bodyPr>
          <a:lstStyle/>
          <a:p>
            <a:r>
              <a:rPr lang="en-CA" sz="1100" dirty="0" smtClean="0"/>
              <a:t>3.17</a:t>
            </a:r>
            <a:endParaRPr lang="en-US" sz="1100" dirty="0"/>
          </a:p>
        </p:txBody>
      </p:sp>
      <p:sp>
        <p:nvSpPr>
          <p:cNvPr id="11" name="TextBox 10"/>
          <p:cNvSpPr txBox="1"/>
          <p:nvPr/>
        </p:nvSpPr>
        <p:spPr>
          <a:xfrm rot="2587622">
            <a:off x="1553528" y="5990543"/>
            <a:ext cx="500066" cy="261610"/>
          </a:xfrm>
          <a:prstGeom prst="rect">
            <a:avLst/>
          </a:prstGeom>
          <a:noFill/>
        </p:spPr>
        <p:txBody>
          <a:bodyPr wrap="square" rtlCol="0">
            <a:spAutoFit/>
          </a:bodyPr>
          <a:lstStyle/>
          <a:p>
            <a:r>
              <a:rPr lang="en-CA" sz="1100" dirty="0" smtClean="0"/>
              <a:t>3.15</a:t>
            </a:r>
            <a:endParaRPr lang="en-US" sz="1100" dirty="0"/>
          </a:p>
        </p:txBody>
      </p:sp>
      <p:sp>
        <p:nvSpPr>
          <p:cNvPr id="12" name="TextBox 11"/>
          <p:cNvSpPr txBox="1"/>
          <p:nvPr/>
        </p:nvSpPr>
        <p:spPr>
          <a:xfrm>
            <a:off x="26455" y="5968263"/>
            <a:ext cx="386441" cy="307777"/>
          </a:xfrm>
          <a:prstGeom prst="rect">
            <a:avLst/>
          </a:prstGeom>
          <a:noFill/>
        </p:spPr>
        <p:txBody>
          <a:bodyPr wrap="square" rtlCol="0">
            <a:spAutoFit/>
          </a:bodyPr>
          <a:lstStyle/>
          <a:p>
            <a:r>
              <a:rPr lang="en-CA" sz="1400" dirty="0" smtClean="0"/>
              <a:t>kb</a:t>
            </a:r>
            <a:endParaRPr lang="en-US" sz="1400" dirty="0"/>
          </a:p>
        </p:txBody>
      </p:sp>
      <p:sp>
        <p:nvSpPr>
          <p:cNvPr id="13" name="Rectangle 12"/>
          <p:cNvSpPr/>
          <p:nvPr/>
        </p:nvSpPr>
        <p:spPr>
          <a:xfrm>
            <a:off x="301808" y="5968263"/>
            <a:ext cx="1601624" cy="35719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1758651" y="3063080"/>
            <a:ext cx="428628" cy="2631490"/>
          </a:xfrm>
          <a:prstGeom prst="rect">
            <a:avLst/>
          </a:prstGeom>
          <a:noFill/>
        </p:spPr>
        <p:txBody>
          <a:bodyPr wrap="square" rtlCol="0">
            <a:spAutoFit/>
          </a:bodyPr>
          <a:lstStyle/>
          <a:p>
            <a:r>
              <a:rPr lang="en-CA" sz="1100" dirty="0" smtClean="0"/>
              <a:t>10</a:t>
            </a:r>
          </a:p>
          <a:p>
            <a:r>
              <a:rPr lang="en-CA" sz="1100" dirty="0" smtClean="0"/>
              <a:t>8</a:t>
            </a:r>
          </a:p>
          <a:p>
            <a:r>
              <a:rPr lang="en-CA" sz="1100" dirty="0" smtClean="0"/>
              <a:t>6</a:t>
            </a:r>
          </a:p>
          <a:p>
            <a:endParaRPr lang="en-CA" sz="1100" dirty="0" smtClean="0"/>
          </a:p>
          <a:p>
            <a:endParaRPr lang="en-CA" sz="1100" dirty="0" smtClean="0"/>
          </a:p>
          <a:p>
            <a:r>
              <a:rPr lang="en-CA" sz="1100" dirty="0" smtClean="0"/>
              <a:t>3</a:t>
            </a:r>
          </a:p>
          <a:p>
            <a:endParaRPr lang="en-CA" sz="1100" dirty="0" smtClean="0"/>
          </a:p>
          <a:p>
            <a:endParaRPr lang="en-CA" sz="1100" dirty="0" smtClean="0"/>
          </a:p>
          <a:p>
            <a:endParaRPr lang="en-CA" sz="1100" dirty="0" smtClean="0"/>
          </a:p>
          <a:p>
            <a:r>
              <a:rPr lang="en-CA" sz="1100" dirty="0" smtClean="0"/>
              <a:t>2</a:t>
            </a:r>
          </a:p>
          <a:p>
            <a:endParaRPr lang="en-CA" sz="1100" dirty="0" smtClean="0"/>
          </a:p>
          <a:p>
            <a:endParaRPr lang="en-CA" sz="1100" dirty="0" smtClean="0"/>
          </a:p>
          <a:p>
            <a:r>
              <a:rPr lang="en-CA" sz="1100" dirty="0" smtClean="0"/>
              <a:t>1.5</a:t>
            </a:r>
          </a:p>
          <a:p>
            <a:endParaRPr lang="en-CA" sz="1100" dirty="0" smtClean="0"/>
          </a:p>
          <a:p>
            <a:r>
              <a:rPr lang="en-CA" sz="1100" dirty="0" smtClean="0"/>
              <a:t>1.2</a:t>
            </a:r>
            <a:endParaRPr lang="en-US" sz="1100" dirty="0"/>
          </a:p>
        </p:txBody>
      </p:sp>
      <p:pic>
        <p:nvPicPr>
          <p:cNvPr id="15" name="Picture 14" descr="TRF_WTM2_deltas_Ha5.jpg"/>
          <p:cNvPicPr>
            <a:picLocks noChangeAspect="1"/>
          </p:cNvPicPr>
          <p:nvPr/>
        </p:nvPicPr>
        <p:blipFill>
          <a:blip r:embed="rId3" cstate="print"/>
          <a:srcRect l="46616" t="16938" r="14954" b="1174"/>
          <a:stretch>
            <a:fillRect/>
          </a:stretch>
        </p:blipFill>
        <p:spPr>
          <a:xfrm flipH="1">
            <a:off x="2022032" y="2124511"/>
            <a:ext cx="2253503" cy="3843752"/>
          </a:xfrm>
          <a:prstGeom prst="rect">
            <a:avLst/>
          </a:prstGeom>
        </p:spPr>
      </p:pic>
      <p:sp>
        <p:nvSpPr>
          <p:cNvPr id="16" name="TextBox 15"/>
          <p:cNvSpPr txBox="1"/>
          <p:nvPr/>
        </p:nvSpPr>
        <p:spPr>
          <a:xfrm>
            <a:off x="2022032" y="1877079"/>
            <a:ext cx="2591912" cy="276999"/>
          </a:xfrm>
          <a:prstGeom prst="rect">
            <a:avLst/>
          </a:prstGeom>
          <a:noFill/>
        </p:spPr>
        <p:txBody>
          <a:bodyPr wrap="square" rtlCol="0">
            <a:spAutoFit/>
          </a:bodyPr>
          <a:lstStyle/>
          <a:p>
            <a:r>
              <a:rPr lang="en-CA" sz="1200" dirty="0" smtClean="0"/>
              <a:t>24     48     126  165    180    198</a:t>
            </a:r>
            <a:endParaRPr lang="en-US" sz="1200" dirty="0"/>
          </a:p>
        </p:txBody>
      </p:sp>
      <p:sp>
        <p:nvSpPr>
          <p:cNvPr id="17" name="TextBox 16"/>
          <p:cNvSpPr txBox="1"/>
          <p:nvPr/>
        </p:nvSpPr>
        <p:spPr>
          <a:xfrm>
            <a:off x="1744696" y="2726860"/>
            <a:ext cx="428628" cy="261610"/>
          </a:xfrm>
          <a:prstGeom prst="rect">
            <a:avLst/>
          </a:prstGeom>
          <a:noFill/>
        </p:spPr>
        <p:txBody>
          <a:bodyPr wrap="square" rtlCol="0">
            <a:spAutoFit/>
          </a:bodyPr>
          <a:lstStyle/>
          <a:p>
            <a:r>
              <a:rPr lang="en-CA" sz="1100" dirty="0" smtClean="0"/>
              <a:t>30</a:t>
            </a:r>
          </a:p>
        </p:txBody>
      </p:sp>
      <p:sp>
        <p:nvSpPr>
          <p:cNvPr id="18" name="TextBox 17"/>
          <p:cNvSpPr txBox="1"/>
          <p:nvPr/>
        </p:nvSpPr>
        <p:spPr>
          <a:xfrm rot="2587622">
            <a:off x="2085769" y="5985340"/>
            <a:ext cx="500066" cy="261610"/>
          </a:xfrm>
          <a:prstGeom prst="rect">
            <a:avLst/>
          </a:prstGeom>
          <a:noFill/>
        </p:spPr>
        <p:txBody>
          <a:bodyPr wrap="square" rtlCol="0">
            <a:spAutoFit/>
          </a:bodyPr>
          <a:lstStyle/>
          <a:p>
            <a:r>
              <a:rPr lang="en-CA" sz="1100" dirty="0" smtClean="0"/>
              <a:t>4.78</a:t>
            </a:r>
            <a:endParaRPr lang="en-US" sz="1100" dirty="0"/>
          </a:p>
        </p:txBody>
      </p:sp>
      <p:sp>
        <p:nvSpPr>
          <p:cNvPr id="19" name="TextBox 18"/>
          <p:cNvSpPr txBox="1"/>
          <p:nvPr/>
        </p:nvSpPr>
        <p:spPr>
          <a:xfrm rot="2587622">
            <a:off x="2405629" y="5984213"/>
            <a:ext cx="500066" cy="261610"/>
          </a:xfrm>
          <a:prstGeom prst="rect">
            <a:avLst/>
          </a:prstGeom>
          <a:noFill/>
        </p:spPr>
        <p:txBody>
          <a:bodyPr wrap="square" rtlCol="0">
            <a:spAutoFit/>
          </a:bodyPr>
          <a:lstStyle/>
          <a:p>
            <a:r>
              <a:rPr lang="en-CA" sz="1100" dirty="0" smtClean="0"/>
              <a:t>4.36</a:t>
            </a:r>
            <a:endParaRPr lang="en-US" sz="1100" dirty="0"/>
          </a:p>
        </p:txBody>
      </p:sp>
      <p:sp>
        <p:nvSpPr>
          <p:cNvPr id="20" name="TextBox 19"/>
          <p:cNvSpPr txBox="1"/>
          <p:nvPr/>
        </p:nvSpPr>
        <p:spPr>
          <a:xfrm rot="2587622">
            <a:off x="2746203" y="6041167"/>
            <a:ext cx="500066" cy="261610"/>
          </a:xfrm>
          <a:prstGeom prst="rect">
            <a:avLst/>
          </a:prstGeom>
          <a:noFill/>
        </p:spPr>
        <p:txBody>
          <a:bodyPr wrap="square" rtlCol="0">
            <a:spAutoFit/>
          </a:bodyPr>
          <a:lstStyle/>
          <a:p>
            <a:r>
              <a:rPr lang="en-CA" sz="1100" dirty="0" smtClean="0"/>
              <a:t>3.48</a:t>
            </a:r>
            <a:endParaRPr lang="en-US" sz="1100" dirty="0"/>
          </a:p>
        </p:txBody>
      </p:sp>
      <p:sp>
        <p:nvSpPr>
          <p:cNvPr id="21" name="TextBox 20"/>
          <p:cNvSpPr txBox="1"/>
          <p:nvPr/>
        </p:nvSpPr>
        <p:spPr>
          <a:xfrm rot="2587622">
            <a:off x="3133130" y="6023587"/>
            <a:ext cx="477572" cy="261610"/>
          </a:xfrm>
          <a:prstGeom prst="rect">
            <a:avLst/>
          </a:prstGeom>
          <a:noFill/>
        </p:spPr>
        <p:txBody>
          <a:bodyPr wrap="square" rtlCol="0">
            <a:spAutoFit/>
          </a:bodyPr>
          <a:lstStyle/>
          <a:p>
            <a:r>
              <a:rPr lang="en-CA" sz="1100" dirty="0" smtClean="0"/>
              <a:t>3.58</a:t>
            </a:r>
            <a:endParaRPr lang="en-US" sz="1100" dirty="0"/>
          </a:p>
        </p:txBody>
      </p:sp>
      <p:sp>
        <p:nvSpPr>
          <p:cNvPr id="22" name="TextBox 21"/>
          <p:cNvSpPr txBox="1"/>
          <p:nvPr/>
        </p:nvSpPr>
        <p:spPr>
          <a:xfrm rot="2587622">
            <a:off x="3508810" y="6008503"/>
            <a:ext cx="477572" cy="261610"/>
          </a:xfrm>
          <a:prstGeom prst="rect">
            <a:avLst/>
          </a:prstGeom>
          <a:noFill/>
        </p:spPr>
        <p:txBody>
          <a:bodyPr wrap="square" rtlCol="0">
            <a:spAutoFit/>
          </a:bodyPr>
          <a:lstStyle/>
          <a:p>
            <a:r>
              <a:rPr lang="en-CA" sz="1100" dirty="0" smtClean="0"/>
              <a:t>3.83</a:t>
            </a:r>
            <a:endParaRPr lang="en-US" sz="1100" dirty="0"/>
          </a:p>
        </p:txBody>
      </p:sp>
      <p:sp>
        <p:nvSpPr>
          <p:cNvPr id="23" name="TextBox 22"/>
          <p:cNvSpPr txBox="1"/>
          <p:nvPr/>
        </p:nvSpPr>
        <p:spPr>
          <a:xfrm rot="2587622">
            <a:off x="3924908" y="6040336"/>
            <a:ext cx="477572" cy="261610"/>
          </a:xfrm>
          <a:prstGeom prst="rect">
            <a:avLst/>
          </a:prstGeom>
          <a:noFill/>
        </p:spPr>
        <p:txBody>
          <a:bodyPr wrap="square" rtlCol="0">
            <a:spAutoFit/>
          </a:bodyPr>
          <a:lstStyle/>
          <a:p>
            <a:r>
              <a:rPr lang="en-CA" sz="1100" dirty="0" smtClean="0"/>
              <a:t>3.17</a:t>
            </a:r>
            <a:endParaRPr lang="en-US" sz="1100" dirty="0"/>
          </a:p>
        </p:txBody>
      </p:sp>
      <p:sp>
        <p:nvSpPr>
          <p:cNvPr id="24" name="Rectangle 23"/>
          <p:cNvSpPr/>
          <p:nvPr/>
        </p:nvSpPr>
        <p:spPr>
          <a:xfrm>
            <a:off x="2063897" y="5968263"/>
            <a:ext cx="2211638" cy="35719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25" name="Chart 24"/>
          <p:cNvGraphicFramePr>
            <a:graphicFrameLocks noGrp="1"/>
          </p:cNvGraphicFramePr>
          <p:nvPr/>
        </p:nvGraphicFramePr>
        <p:xfrm>
          <a:off x="4547804" y="3915959"/>
          <a:ext cx="4580932" cy="28651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5"/>
          <p:cNvGraphicFramePr>
            <a:graphicFrameLocks noGrp="1"/>
          </p:cNvGraphicFramePr>
          <p:nvPr/>
        </p:nvGraphicFramePr>
        <p:xfrm>
          <a:off x="4534576" y="852878"/>
          <a:ext cx="4459111" cy="3063080"/>
        </p:xfrm>
        <a:graphic>
          <a:graphicData uri="http://schemas.openxmlformats.org/drawingml/2006/chart">
            <c:chart xmlns:c="http://schemas.openxmlformats.org/drawingml/2006/chart" xmlns:r="http://schemas.openxmlformats.org/officeDocument/2006/relationships" r:id="rId5"/>
          </a:graphicData>
        </a:graphic>
      </p:graphicFrame>
      <p:sp>
        <p:nvSpPr>
          <p:cNvPr id="27" name="Rectangle 26"/>
          <p:cNvSpPr/>
          <p:nvPr/>
        </p:nvSpPr>
        <p:spPr>
          <a:xfrm>
            <a:off x="63637" y="1243602"/>
            <a:ext cx="4350526" cy="5194764"/>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Graphic spid="26" grpId="0">
        <p:bldAsOne/>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4962"/>
            <a:ext cx="8229600" cy="1066800"/>
          </a:xfrm>
        </p:spPr>
        <p:txBody>
          <a:bodyPr>
            <a:noAutofit/>
          </a:bodyPr>
          <a:lstStyle/>
          <a:p>
            <a:r>
              <a:rPr lang="en-US" sz="3200" dirty="0" smtClean="0">
                <a:solidFill>
                  <a:schemeClr val="accent1"/>
                </a:solidFill>
              </a:rPr>
              <a:t>Negative regulation of telomere length by a </a:t>
            </a:r>
            <a:r>
              <a:rPr lang="en-US" sz="3200" dirty="0" err="1" smtClean="0">
                <a:solidFill>
                  <a:schemeClr val="accent1"/>
                </a:solidFill>
              </a:rPr>
              <a:t>telomeric</a:t>
            </a:r>
            <a:r>
              <a:rPr lang="en-US" sz="3200" dirty="0" smtClean="0">
                <a:solidFill>
                  <a:schemeClr val="accent1"/>
                </a:solidFill>
              </a:rPr>
              <a:t> DNA trimming mechanism</a:t>
            </a:r>
            <a:endParaRPr lang="en-US" sz="3200" dirty="0">
              <a:solidFill>
                <a:schemeClr val="accent1"/>
              </a:solidFill>
            </a:endParaRPr>
          </a:p>
        </p:txBody>
      </p:sp>
      <p:sp>
        <p:nvSpPr>
          <p:cNvPr id="3" name="Content Placeholder 2"/>
          <p:cNvSpPr>
            <a:spLocks noGrp="1"/>
          </p:cNvSpPr>
          <p:nvPr>
            <p:ph idx="1"/>
          </p:nvPr>
        </p:nvSpPr>
        <p:spPr>
          <a:xfrm>
            <a:off x="457200" y="1632940"/>
            <a:ext cx="8229600" cy="4941596"/>
          </a:xfrm>
        </p:spPr>
        <p:txBody>
          <a:bodyPr>
            <a:normAutofit/>
          </a:bodyPr>
          <a:lstStyle/>
          <a:p>
            <a:r>
              <a:rPr lang="en-US" sz="2000" dirty="0" err="1" smtClean="0"/>
              <a:t>Overexpression</a:t>
            </a:r>
            <a:r>
              <a:rPr lang="en-US" sz="2000" dirty="0" smtClean="0"/>
              <a:t> of both telomerase components in telomerase positive cancer cells results in increased telomere length that eventually reaches a plateau, accompanied by ALT characteristics such as telomere length </a:t>
            </a:r>
            <a:r>
              <a:rPr lang="en-US" sz="2000" dirty="0" smtClean="0"/>
              <a:t>heterogeneity and  </a:t>
            </a:r>
            <a:r>
              <a:rPr lang="en-US" sz="2000" dirty="0" err="1" smtClean="0"/>
              <a:t>extrachromosomal</a:t>
            </a:r>
            <a:r>
              <a:rPr lang="en-US" sz="2000" dirty="0" smtClean="0"/>
              <a:t> </a:t>
            </a:r>
            <a:r>
              <a:rPr lang="en-US" sz="2000" dirty="0" err="1" smtClean="0"/>
              <a:t>telomeric</a:t>
            </a:r>
            <a:r>
              <a:rPr lang="en-US" sz="2000" dirty="0" smtClean="0"/>
              <a:t> repeat (ECTR) DNA in the form of T circles (Pickett et al, 2009)</a:t>
            </a:r>
          </a:p>
          <a:p>
            <a:r>
              <a:rPr lang="en-US" sz="2000" dirty="0" smtClean="0"/>
              <a:t>Not all characteristics of ALT were observed, including no telomere exchange events and no telomere dysfunction-induced foci</a:t>
            </a:r>
          </a:p>
          <a:p>
            <a:r>
              <a:rPr lang="en-US" sz="2000" dirty="0" smtClean="0">
                <a:solidFill>
                  <a:schemeClr val="accent1"/>
                </a:solidFill>
              </a:rPr>
              <a:t>Are we observing telomere trimming in HA5 cells expressing L866Y?</a:t>
            </a:r>
          </a:p>
          <a:p>
            <a:endParaRPr lang="en-US" sz="2000" dirty="0" smtClean="0"/>
          </a:p>
          <a:p>
            <a:endParaRPr lang="en-US" sz="2000" dirty="0" smtClean="0"/>
          </a:p>
          <a:p>
            <a:pPr>
              <a:buNone/>
            </a:pPr>
            <a:endParaRPr lang="en-US" sz="2000" dirty="0" smtClean="0"/>
          </a:p>
          <a:p>
            <a:endParaRPr lang="en-US" sz="2000" dirty="0" smtClean="0"/>
          </a:p>
          <a:p>
            <a:endParaRPr lang="en-US" sz="2000" dirty="0" smtClean="0"/>
          </a:p>
        </p:txBody>
      </p:sp>
      <p:grpSp>
        <p:nvGrpSpPr>
          <p:cNvPr id="4" name="Group 25"/>
          <p:cNvGrpSpPr/>
          <p:nvPr/>
        </p:nvGrpSpPr>
        <p:grpSpPr>
          <a:xfrm>
            <a:off x="1377936" y="4625010"/>
            <a:ext cx="2857520" cy="1947347"/>
            <a:chOff x="1377936" y="3278261"/>
            <a:chExt cx="2857520" cy="1947347"/>
          </a:xfrm>
        </p:grpSpPr>
        <p:cxnSp>
          <p:nvCxnSpPr>
            <p:cNvPr id="5" name="Straight Connector 4"/>
            <p:cNvCxnSpPr/>
            <p:nvPr/>
          </p:nvCxnSpPr>
          <p:spPr>
            <a:xfrm rot="5400000">
              <a:off x="2138353" y="4546153"/>
              <a:ext cx="1357322" cy="1588"/>
            </a:xfrm>
            <a:prstGeom prst="line">
              <a:avLst/>
            </a:prstGeom>
          </p:spPr>
          <p:style>
            <a:lnRef idx="1">
              <a:schemeClr val="dk1"/>
            </a:lnRef>
            <a:fillRef idx="0">
              <a:schemeClr val="dk1"/>
            </a:fillRef>
            <a:effectRef idx="0">
              <a:schemeClr val="dk1"/>
            </a:effectRef>
            <a:fontRef idx="minor">
              <a:schemeClr val="tx1"/>
            </a:fontRef>
          </p:style>
        </p:cxnSp>
        <p:sp>
          <p:nvSpPr>
            <p:cNvPr id="6" name="Rectangle 5"/>
            <p:cNvSpPr/>
            <p:nvPr/>
          </p:nvSpPr>
          <p:spPr>
            <a:xfrm>
              <a:off x="1387460" y="4509640"/>
              <a:ext cx="142876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87460" y="4795392"/>
              <a:ext cx="142876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387460" y="4161974"/>
              <a:ext cx="142876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16220" y="4509640"/>
              <a:ext cx="776294" cy="13335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0" name="Rectangle 9"/>
            <p:cNvSpPr/>
            <p:nvPr/>
          </p:nvSpPr>
          <p:spPr>
            <a:xfrm>
              <a:off x="2816220" y="4804916"/>
              <a:ext cx="571504" cy="13335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 name="Rectangle 10"/>
            <p:cNvSpPr/>
            <p:nvPr/>
          </p:nvSpPr>
          <p:spPr>
            <a:xfrm>
              <a:off x="2816220" y="4152450"/>
              <a:ext cx="214314" cy="13335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nvGrpSpPr>
            <p:cNvPr id="12" name="Group 92"/>
            <p:cNvGrpSpPr/>
            <p:nvPr/>
          </p:nvGrpSpPr>
          <p:grpSpPr>
            <a:xfrm>
              <a:off x="2878134" y="3509508"/>
              <a:ext cx="714380" cy="428628"/>
              <a:chOff x="2285984" y="1000108"/>
              <a:chExt cx="714380" cy="428628"/>
            </a:xfrm>
          </p:grpSpPr>
          <p:sp>
            <p:nvSpPr>
              <p:cNvPr id="18" name="Oval 17"/>
              <p:cNvSpPr/>
              <p:nvPr/>
            </p:nvSpPr>
            <p:spPr>
              <a:xfrm>
                <a:off x="2357422" y="1000108"/>
                <a:ext cx="500066" cy="4286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9" name="TextBox 18"/>
              <p:cNvSpPr txBox="1"/>
              <p:nvPr/>
            </p:nvSpPr>
            <p:spPr>
              <a:xfrm>
                <a:off x="2285984" y="1142984"/>
                <a:ext cx="714380" cy="215444"/>
              </a:xfrm>
              <a:prstGeom prst="rect">
                <a:avLst/>
              </a:prstGeom>
              <a:noFill/>
            </p:spPr>
            <p:txBody>
              <a:bodyPr wrap="square" rtlCol="0">
                <a:spAutoFit/>
              </a:bodyPr>
              <a:lstStyle/>
              <a:p>
                <a:r>
                  <a:rPr lang="en-CA" sz="800" dirty="0" smtClean="0"/>
                  <a:t>Telomerase</a:t>
                </a:r>
                <a:endParaRPr lang="en-US" sz="800" dirty="0"/>
              </a:p>
            </p:txBody>
          </p:sp>
        </p:grpSp>
        <p:sp>
          <p:nvSpPr>
            <p:cNvPr id="13" name="Rectangle 12"/>
            <p:cNvSpPr/>
            <p:nvPr/>
          </p:nvSpPr>
          <p:spPr>
            <a:xfrm>
              <a:off x="1377936" y="5081144"/>
              <a:ext cx="142876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806696" y="5073735"/>
              <a:ext cx="571504" cy="13335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15" name="Straight Connector 14"/>
            <p:cNvCxnSpPr/>
            <p:nvPr/>
          </p:nvCxnSpPr>
          <p:spPr>
            <a:xfrm rot="5400000">
              <a:off x="2913853" y="4545359"/>
              <a:ext cx="1357322" cy="1588"/>
            </a:xfrm>
            <a:prstGeom prst="line">
              <a:avLst/>
            </a:prstGeom>
          </p:spPr>
          <p:style>
            <a:lnRef idx="1">
              <a:schemeClr val="dk1"/>
            </a:lnRef>
            <a:fillRef idx="0">
              <a:schemeClr val="dk1"/>
            </a:fillRef>
            <a:effectRef idx="0">
              <a:schemeClr val="dk1"/>
            </a:effectRef>
            <a:fontRef idx="minor">
              <a:schemeClr val="tx1"/>
            </a:fontRef>
          </p:style>
        </p:cxnSp>
        <p:sp>
          <p:nvSpPr>
            <p:cNvPr id="16" name="Oval 15"/>
            <p:cNvSpPr/>
            <p:nvPr/>
          </p:nvSpPr>
          <p:spPr>
            <a:xfrm>
              <a:off x="3306762" y="3580946"/>
              <a:ext cx="71438" cy="7143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TextBox 16"/>
            <p:cNvSpPr txBox="1"/>
            <p:nvPr/>
          </p:nvSpPr>
          <p:spPr>
            <a:xfrm>
              <a:off x="2735258" y="3278261"/>
              <a:ext cx="1500198" cy="276999"/>
            </a:xfrm>
            <a:prstGeom prst="rect">
              <a:avLst/>
            </a:prstGeom>
            <a:noFill/>
          </p:spPr>
          <p:txBody>
            <a:bodyPr wrap="square" rtlCol="0">
              <a:spAutoFit/>
            </a:bodyPr>
            <a:lstStyle/>
            <a:p>
              <a:r>
                <a:rPr lang="en-CA" sz="1200" dirty="0" smtClean="0"/>
                <a:t>hTERT-L866Y</a:t>
              </a:r>
              <a:endParaRPr lang="en-US" sz="1200" dirty="0"/>
            </a:p>
          </p:txBody>
        </p:sp>
      </p:grpSp>
      <p:sp>
        <p:nvSpPr>
          <p:cNvPr id="21" name="TextBox 20"/>
          <p:cNvSpPr txBox="1"/>
          <p:nvPr/>
        </p:nvSpPr>
        <p:spPr>
          <a:xfrm>
            <a:off x="3318396" y="5630613"/>
            <a:ext cx="2249641" cy="830997"/>
          </a:xfrm>
          <a:prstGeom prst="rect">
            <a:avLst/>
          </a:prstGeom>
          <a:noFill/>
        </p:spPr>
        <p:txBody>
          <a:bodyPr wrap="square" rtlCol="0">
            <a:spAutoFit/>
          </a:bodyPr>
          <a:lstStyle/>
          <a:p>
            <a:pPr marL="342900" lvl="1" indent="-342900"/>
            <a:r>
              <a:rPr lang="en-CA" sz="1200" dirty="0" smtClean="0"/>
              <a:t>	Telomeres are longer at earlier PD but then shorten to a regulated, pre-determined length</a:t>
            </a:r>
            <a:endParaRPr lang="en-US" sz="1200" dirty="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accent1"/>
                </a:solidFill>
                <a:effectLst/>
                <a:uLnTx/>
                <a:uFillTx/>
                <a:latin typeface="+mj-lt"/>
                <a:ea typeface="+mj-ea"/>
                <a:cs typeface="+mj-cs"/>
              </a:rPr>
              <a:t>ECTR (T circle) formation</a:t>
            </a:r>
            <a:endParaRPr kumimoji="0" lang="en-US" sz="4400" b="0" i="0" u="none" strike="noStrike" kern="1200" cap="none" spc="0" normalizeH="0" baseline="0" noProof="0" dirty="0">
              <a:ln>
                <a:noFill/>
              </a:ln>
              <a:solidFill>
                <a:schemeClr val="accent1"/>
              </a:solidFill>
              <a:effectLst/>
              <a:uLnTx/>
              <a:uFillTx/>
              <a:latin typeface="+mj-lt"/>
              <a:ea typeface="+mj-ea"/>
              <a:cs typeface="+mj-cs"/>
            </a:endParaRPr>
          </a:p>
        </p:txBody>
      </p:sp>
      <p:pic>
        <p:nvPicPr>
          <p:cNvPr id="3" name="Content Placeholder 3" descr="0.jpeg"/>
          <p:cNvPicPr>
            <a:picLocks noChangeAspect="1"/>
          </p:cNvPicPr>
          <p:nvPr/>
        </p:nvPicPr>
        <p:blipFill>
          <a:blip r:embed="rId2" cstate="print"/>
          <a:srcRect l="33219" t="-4034" r="-1812" b="9396"/>
          <a:stretch>
            <a:fillRect/>
          </a:stretch>
        </p:blipFill>
        <p:spPr>
          <a:xfrm>
            <a:off x="2968047" y="1417638"/>
            <a:ext cx="4186286" cy="4283251"/>
          </a:xfrm>
          <a:prstGeom prst="rect">
            <a:avLst/>
          </a:prstGeom>
        </p:spPr>
      </p:pic>
      <p:sp>
        <p:nvSpPr>
          <p:cNvPr id="4" name="TextBox 3"/>
          <p:cNvSpPr txBox="1"/>
          <p:nvPr/>
        </p:nvSpPr>
        <p:spPr>
          <a:xfrm>
            <a:off x="6819603" y="6319447"/>
            <a:ext cx="2346827" cy="369332"/>
          </a:xfrm>
          <a:prstGeom prst="rect">
            <a:avLst/>
          </a:prstGeom>
          <a:noFill/>
        </p:spPr>
        <p:txBody>
          <a:bodyPr wrap="square" rtlCol="0">
            <a:spAutoFit/>
          </a:bodyPr>
          <a:lstStyle/>
          <a:p>
            <a:r>
              <a:rPr lang="en-US" dirty="0" smtClean="0"/>
              <a:t>Wang et al, Cell, 2004</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580" y="609600"/>
            <a:ext cx="8789419" cy="674697"/>
          </a:xfrm>
        </p:spPr>
        <p:txBody>
          <a:bodyPr>
            <a:noAutofit/>
          </a:bodyPr>
          <a:lstStyle/>
          <a:p>
            <a:r>
              <a:rPr lang="en-US" sz="2400" dirty="0" smtClean="0">
                <a:solidFill>
                  <a:schemeClr val="accent1"/>
                </a:solidFill>
              </a:rPr>
              <a:t>Presence of T-circles in late passage hTERT-L866Y-expressing cells suggest that trimming events are occurring</a:t>
            </a:r>
            <a:endParaRPr lang="en-US" sz="2400" dirty="0">
              <a:solidFill>
                <a:schemeClr val="accent1"/>
              </a:solidFill>
            </a:endParaRPr>
          </a:p>
        </p:txBody>
      </p:sp>
      <p:pic>
        <p:nvPicPr>
          <p:cNvPr id="8" name="Picture 7" descr="L866YF166_april122011_T.bmp"/>
          <p:cNvPicPr>
            <a:picLocks noChangeAspect="1"/>
          </p:cNvPicPr>
          <p:nvPr/>
        </p:nvPicPr>
        <p:blipFill>
          <a:blip r:embed="rId2" cstate="print"/>
          <a:srcRect l="27217" t="23572" r="37062"/>
          <a:stretch>
            <a:fillRect/>
          </a:stretch>
        </p:blipFill>
        <p:spPr>
          <a:xfrm flipH="1">
            <a:off x="4842946" y="2050003"/>
            <a:ext cx="2085843" cy="3010729"/>
          </a:xfrm>
          <a:prstGeom prst="rect">
            <a:avLst/>
          </a:prstGeom>
        </p:spPr>
      </p:pic>
      <p:pic>
        <p:nvPicPr>
          <p:cNvPr id="9" name="Picture 8" descr="tcirclefeb72011.bmp"/>
          <p:cNvPicPr>
            <a:picLocks noChangeAspect="1"/>
          </p:cNvPicPr>
          <p:nvPr/>
        </p:nvPicPr>
        <p:blipFill>
          <a:blip r:embed="rId3" cstate="print"/>
          <a:srcRect l="5000" t="21644" r="67901" b="35056"/>
          <a:stretch>
            <a:fillRect/>
          </a:stretch>
        </p:blipFill>
        <p:spPr>
          <a:xfrm rot="5400000">
            <a:off x="2312320" y="2556914"/>
            <a:ext cx="3010730" cy="1996913"/>
          </a:xfrm>
          <a:prstGeom prst="rect">
            <a:avLst/>
          </a:prstGeom>
        </p:spPr>
      </p:pic>
      <p:sp>
        <p:nvSpPr>
          <p:cNvPr id="10" name="Rectangle 9"/>
          <p:cNvSpPr/>
          <p:nvPr/>
        </p:nvSpPr>
        <p:spPr>
          <a:xfrm>
            <a:off x="4834068" y="2050003"/>
            <a:ext cx="2085843" cy="301073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2" name="Rectangle 11"/>
          <p:cNvSpPr/>
          <p:nvPr/>
        </p:nvSpPr>
        <p:spPr>
          <a:xfrm>
            <a:off x="2792594" y="2050003"/>
            <a:ext cx="2041474" cy="301072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955742" y="5083320"/>
            <a:ext cx="2763179" cy="523220"/>
          </a:xfrm>
          <a:prstGeom prst="rect">
            <a:avLst/>
          </a:prstGeom>
          <a:noFill/>
        </p:spPr>
        <p:txBody>
          <a:bodyPr wrap="square" rtlCol="0">
            <a:spAutoFit/>
          </a:bodyPr>
          <a:lstStyle/>
          <a:p>
            <a:r>
              <a:rPr lang="en-US" sz="1400" dirty="0" smtClean="0"/>
              <a:t>Ha5-hTERT-L866YF1 </a:t>
            </a:r>
          </a:p>
          <a:p>
            <a:r>
              <a:rPr lang="en-US" sz="1400" dirty="0" smtClean="0"/>
              <a:t>PD198</a:t>
            </a:r>
            <a:endParaRPr lang="en-US" sz="1400" dirty="0"/>
          </a:p>
        </p:txBody>
      </p:sp>
      <p:sp>
        <p:nvSpPr>
          <p:cNvPr id="14" name="TextBox 13"/>
          <p:cNvSpPr txBox="1"/>
          <p:nvPr/>
        </p:nvSpPr>
        <p:spPr>
          <a:xfrm>
            <a:off x="2785234" y="5096776"/>
            <a:ext cx="2170508" cy="307777"/>
          </a:xfrm>
          <a:prstGeom prst="rect">
            <a:avLst/>
          </a:prstGeom>
          <a:noFill/>
        </p:spPr>
        <p:txBody>
          <a:bodyPr wrap="square" rtlCol="0">
            <a:spAutoFit/>
          </a:bodyPr>
          <a:lstStyle/>
          <a:p>
            <a:r>
              <a:rPr lang="en-US" sz="1400" dirty="0" smtClean="0"/>
              <a:t>GM847 ALT cell</a:t>
            </a:r>
            <a:endParaRPr lang="en-US" sz="1400" dirty="0"/>
          </a:p>
        </p:txBody>
      </p:sp>
      <p:sp>
        <p:nvSpPr>
          <p:cNvPr id="15" name="Right Arrow 14"/>
          <p:cNvSpPr/>
          <p:nvPr/>
        </p:nvSpPr>
        <p:spPr>
          <a:xfrm rot="8714097">
            <a:off x="6070189" y="2738903"/>
            <a:ext cx="493075" cy="11117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8714097">
            <a:off x="3791608" y="2974848"/>
            <a:ext cx="493075" cy="11117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tcircleWTM269_feb222011.bmp"/>
          <p:cNvPicPr>
            <a:picLocks noChangeAspect="1"/>
          </p:cNvPicPr>
          <p:nvPr/>
        </p:nvPicPr>
        <p:blipFill>
          <a:blip r:embed="rId4" cstate="print"/>
          <a:srcRect l="14043" t="8703" r="64660" b="28996"/>
          <a:stretch>
            <a:fillRect/>
          </a:stretch>
        </p:blipFill>
        <p:spPr>
          <a:xfrm rot="10800000">
            <a:off x="6928789" y="2052226"/>
            <a:ext cx="2041474" cy="3022936"/>
          </a:xfrm>
          <a:prstGeom prst="rect">
            <a:avLst/>
          </a:prstGeom>
        </p:spPr>
      </p:pic>
      <p:sp>
        <p:nvSpPr>
          <p:cNvPr id="19" name="Rectangle 18"/>
          <p:cNvSpPr/>
          <p:nvPr/>
        </p:nvSpPr>
        <p:spPr>
          <a:xfrm>
            <a:off x="6919912" y="2052226"/>
            <a:ext cx="2041474" cy="301072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793424" y="5083320"/>
            <a:ext cx="2763179" cy="523220"/>
          </a:xfrm>
          <a:prstGeom prst="rect">
            <a:avLst/>
          </a:prstGeom>
          <a:noFill/>
        </p:spPr>
        <p:txBody>
          <a:bodyPr wrap="square" rtlCol="0">
            <a:spAutoFit/>
          </a:bodyPr>
          <a:lstStyle/>
          <a:p>
            <a:r>
              <a:rPr lang="en-US" sz="1400" dirty="0" smtClean="0"/>
              <a:t>Ha5-hTERT</a:t>
            </a:r>
          </a:p>
          <a:p>
            <a:r>
              <a:rPr lang="en-US" sz="1400" dirty="0" smtClean="0"/>
              <a:t>PD207</a:t>
            </a:r>
            <a:endParaRPr lang="en-US" sz="1400" dirty="0"/>
          </a:p>
        </p:txBody>
      </p:sp>
      <p:pic>
        <p:nvPicPr>
          <p:cNvPr id="17" name="Picture 3"/>
          <p:cNvPicPr>
            <a:picLocks noChangeAspect="1" noChangeArrowheads="1"/>
          </p:cNvPicPr>
          <p:nvPr/>
        </p:nvPicPr>
        <p:blipFill>
          <a:blip r:embed="rId5" cstate="print"/>
          <a:srcRect r="50000" b="71123"/>
          <a:stretch>
            <a:fillRect/>
          </a:stretch>
        </p:blipFill>
        <p:spPr bwMode="auto">
          <a:xfrm>
            <a:off x="0" y="2388244"/>
            <a:ext cx="2714625" cy="23595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3043157" y="123650"/>
            <a:ext cx="2950359" cy="461665"/>
          </a:xfrm>
          <a:prstGeom prst="rect">
            <a:avLst/>
          </a:prstGeom>
          <a:noFill/>
          <a:ln w="9525">
            <a:noFill/>
            <a:miter lim="800000"/>
            <a:headEnd/>
            <a:tailEnd/>
          </a:ln>
        </p:spPr>
        <p:txBody>
          <a:bodyPr wrap="none">
            <a:spAutoFit/>
          </a:bodyPr>
          <a:lstStyle/>
          <a:p>
            <a:pPr algn="ctr"/>
            <a:r>
              <a:rPr lang="en-US" sz="2400" dirty="0" smtClean="0">
                <a:solidFill>
                  <a:schemeClr val="accent1"/>
                </a:solidFill>
              </a:rPr>
              <a:t>TERRA, </a:t>
            </a:r>
            <a:r>
              <a:rPr lang="en-US" sz="2400" dirty="0" err="1" smtClean="0">
                <a:solidFill>
                  <a:schemeClr val="accent1"/>
                </a:solidFill>
              </a:rPr>
              <a:t>telomeric</a:t>
            </a:r>
            <a:r>
              <a:rPr lang="en-US" sz="2400" dirty="0" smtClean="0">
                <a:solidFill>
                  <a:schemeClr val="accent1"/>
                </a:solidFill>
              </a:rPr>
              <a:t> RNA</a:t>
            </a:r>
            <a:endParaRPr lang="en-US" sz="2400" dirty="0">
              <a:solidFill>
                <a:schemeClr val="accent1"/>
              </a:solidFill>
            </a:endParaRPr>
          </a:p>
        </p:txBody>
      </p:sp>
      <p:pic>
        <p:nvPicPr>
          <p:cNvPr id="158722" name="Picture 2" descr="http://www.sciencedirect.com/cache/MiamiImageURL/1-s2.0-S0014579310005909-gr1_lrg.jpg/0?wchp=dGLzVlS-zSkWz"/>
          <p:cNvPicPr>
            <a:picLocks noChangeAspect="1" noChangeArrowheads="1"/>
          </p:cNvPicPr>
          <p:nvPr/>
        </p:nvPicPr>
        <p:blipFill>
          <a:blip r:embed="rId2" cstate="print"/>
          <a:srcRect/>
          <a:stretch>
            <a:fillRect/>
          </a:stretch>
        </p:blipFill>
        <p:spPr bwMode="auto">
          <a:xfrm>
            <a:off x="2512901" y="618595"/>
            <a:ext cx="4053078" cy="5731916"/>
          </a:xfrm>
          <a:prstGeom prst="rect">
            <a:avLst/>
          </a:prstGeom>
          <a:noFill/>
        </p:spPr>
      </p:pic>
      <p:sp>
        <p:nvSpPr>
          <p:cNvPr id="5" name="Rectangle 8"/>
          <p:cNvSpPr>
            <a:spLocks noChangeArrowheads="1"/>
          </p:cNvSpPr>
          <p:nvPr/>
        </p:nvSpPr>
        <p:spPr bwMode="auto">
          <a:xfrm>
            <a:off x="261085" y="6447588"/>
            <a:ext cx="7060523" cy="461665"/>
          </a:xfrm>
          <a:prstGeom prst="rect">
            <a:avLst/>
          </a:prstGeom>
          <a:noFill/>
          <a:ln w="9525">
            <a:noFill/>
            <a:miter lim="800000"/>
            <a:headEnd/>
            <a:tailEnd/>
          </a:ln>
        </p:spPr>
        <p:txBody>
          <a:bodyPr wrap="none">
            <a:spAutoFit/>
          </a:bodyPr>
          <a:lstStyle/>
          <a:p>
            <a:r>
              <a:rPr lang="en-CA" sz="1200" dirty="0" err="1" smtClean="0"/>
              <a:t>Feuerhahn</a:t>
            </a:r>
            <a:r>
              <a:rPr lang="en-CA" sz="1200" dirty="0" smtClean="0"/>
              <a:t>, S. et al. 2010. FEBS </a:t>
            </a:r>
            <a:r>
              <a:rPr lang="en-CA" sz="1200" dirty="0" err="1" smtClean="0"/>
              <a:t>Lett</a:t>
            </a:r>
            <a:r>
              <a:rPr lang="en-CA" sz="1200" dirty="0" smtClean="0"/>
              <a:t>. </a:t>
            </a:r>
            <a:r>
              <a:rPr lang="en-US" sz="1200" dirty="0" smtClean="0"/>
              <a:t>TERRA biogenesis, turnover and implications for function. 584, 3812-3818.</a:t>
            </a:r>
          </a:p>
          <a:p>
            <a:endParaRPr lang="en-US" sz="12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479027"/>
          </a:xfrm>
        </p:spPr>
        <p:txBody>
          <a:bodyPr>
            <a:noAutofit/>
          </a:bodyPr>
          <a:lstStyle/>
          <a:p>
            <a:r>
              <a:rPr lang="en-US" sz="3200" dirty="0" smtClean="0">
                <a:solidFill>
                  <a:schemeClr val="accent1"/>
                </a:solidFill>
              </a:rPr>
              <a:t>Regulation of telomere length and homeostasis by </a:t>
            </a:r>
            <a:r>
              <a:rPr lang="en-US" sz="3200" dirty="0" err="1" smtClean="0">
                <a:solidFill>
                  <a:schemeClr val="accent1"/>
                </a:solidFill>
              </a:rPr>
              <a:t>processivity</a:t>
            </a:r>
            <a:endParaRPr lang="en-US" sz="3200" dirty="0">
              <a:solidFill>
                <a:schemeClr val="accent1"/>
              </a:solidFill>
            </a:endParaRPr>
          </a:p>
        </p:txBody>
      </p:sp>
      <p:sp>
        <p:nvSpPr>
          <p:cNvPr id="3" name="Content Placeholder 2"/>
          <p:cNvSpPr>
            <a:spLocks noGrp="1"/>
          </p:cNvSpPr>
          <p:nvPr>
            <p:ph idx="1"/>
          </p:nvPr>
        </p:nvSpPr>
        <p:spPr>
          <a:xfrm>
            <a:off x="350668" y="3592302"/>
            <a:ext cx="8229600" cy="5095120"/>
          </a:xfrm>
        </p:spPr>
        <p:txBody>
          <a:bodyPr>
            <a:normAutofit/>
          </a:bodyPr>
          <a:lstStyle/>
          <a:p>
            <a:pPr>
              <a:buNone/>
            </a:pPr>
            <a:endParaRPr lang="en-US" dirty="0" smtClean="0"/>
          </a:p>
          <a:p>
            <a:pPr lvl="0">
              <a:defRPr/>
            </a:pPr>
            <a:r>
              <a:rPr lang="en-US" sz="1900" b="1" i="1" dirty="0" smtClean="0">
                <a:solidFill>
                  <a:schemeClr val="accent1"/>
                </a:solidFill>
              </a:rPr>
              <a:t>We speculate that </a:t>
            </a:r>
            <a:r>
              <a:rPr lang="en-US" sz="1900" b="1" i="1" dirty="0" err="1" smtClean="0">
                <a:solidFill>
                  <a:schemeClr val="accent1"/>
                </a:solidFill>
              </a:rPr>
              <a:t>processivity</a:t>
            </a:r>
            <a:r>
              <a:rPr lang="en-US" sz="1900" b="1" i="1" dirty="0" smtClean="0">
                <a:solidFill>
                  <a:schemeClr val="accent1"/>
                </a:solidFill>
              </a:rPr>
              <a:t> is a regulator of telomere homeostasis</a:t>
            </a:r>
          </a:p>
          <a:p>
            <a:pPr lvl="0">
              <a:defRPr/>
            </a:pPr>
            <a:r>
              <a:rPr lang="en-US" sz="1900" b="1" i="1" dirty="0" smtClean="0">
                <a:solidFill>
                  <a:schemeClr val="accent1"/>
                </a:solidFill>
              </a:rPr>
              <a:t>This would be the first report that trimming occurs physiologically in limited lifespan cells that require telomerase expression for cell survival versus in immortal telomerase-positive cells that </a:t>
            </a:r>
            <a:r>
              <a:rPr lang="en-US" sz="1900" b="1" i="1" dirty="0" err="1" smtClean="0">
                <a:solidFill>
                  <a:schemeClr val="accent1"/>
                </a:solidFill>
              </a:rPr>
              <a:t>overexpress</a:t>
            </a:r>
            <a:r>
              <a:rPr lang="en-US" sz="1900" b="1" i="1" dirty="0" smtClean="0">
                <a:solidFill>
                  <a:schemeClr val="accent1"/>
                </a:solidFill>
              </a:rPr>
              <a:t> both telomerase components</a:t>
            </a:r>
          </a:p>
          <a:p>
            <a:pPr>
              <a:buNone/>
            </a:pPr>
            <a:endParaRPr lang="en-US" dirty="0"/>
          </a:p>
        </p:txBody>
      </p:sp>
      <p:sp>
        <p:nvSpPr>
          <p:cNvPr id="4" name="Content Placeholder 2"/>
          <p:cNvSpPr txBox="1">
            <a:spLocks/>
          </p:cNvSpPr>
          <p:nvPr/>
        </p:nvSpPr>
        <p:spPr>
          <a:xfrm>
            <a:off x="474955" y="1542244"/>
            <a:ext cx="8229600" cy="4525963"/>
          </a:xfrm>
          <a:prstGeom prst="rect">
            <a:avLst/>
          </a:prstGeom>
        </p:spPr>
        <p:txBody>
          <a:bodyPr>
            <a:normAutofit/>
          </a:bodyPr>
          <a:lstStyle/>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CA" sz="19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CA" dirty="0" smtClean="0"/>
              <a:t>L866Y reconstituted telomerase exhibits increased </a:t>
            </a:r>
            <a:r>
              <a:rPr lang="en-CA" dirty="0" err="1" smtClean="0"/>
              <a:t>processivity</a:t>
            </a:r>
            <a:endParaRPr lang="en-CA" dirty="0" smtClean="0"/>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CA" dirty="0" smtClean="0"/>
              <a:t>Telomeres of hTERT-L866Y expressing cells are heterogeneous in length</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CA" b="0" i="0" u="none" strike="noStrike" kern="1200" cap="none" spc="0" normalizeH="0" noProof="0" dirty="0" smtClean="0">
                <a:ln>
                  <a:noFill/>
                </a:ln>
                <a:solidFill>
                  <a:schemeClr val="tx1"/>
                </a:solidFill>
                <a:effectLst/>
                <a:uLnTx/>
                <a:uFillTx/>
                <a:latin typeface="+mn-lt"/>
                <a:ea typeface="+mn-ea"/>
                <a:cs typeface="+mn-cs"/>
              </a:rPr>
              <a:t>T-circles indicative of telomere trimming is observed in late passage L866Y</a:t>
            </a:r>
          </a:p>
          <a:p>
            <a:pPr marL="342900" lvl="0" indent="-342900">
              <a:spcBef>
                <a:spcPct val="20000"/>
              </a:spcBef>
              <a:defRPr/>
            </a:pPr>
            <a:endParaRPr lang="en-US" sz="3200" dirty="0" smtClean="0"/>
          </a:p>
          <a:p>
            <a:pPr marL="342900" lvl="0" indent="-342900">
              <a:spcBef>
                <a:spcPct val="20000"/>
              </a:spcBef>
              <a:defRPr/>
            </a:pPr>
            <a:endParaRPr lang="en-US" sz="3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itle 1"/>
          <p:cNvSpPr txBox="1">
            <a:spLocks/>
          </p:cNvSpPr>
          <p:nvPr/>
        </p:nvSpPr>
        <p:spPr>
          <a:xfrm>
            <a:off x="289160" y="3104689"/>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200" b="0" i="0" u="none" strike="noStrike" kern="1200" cap="none" spc="0" normalizeH="0" baseline="0" noProof="0" dirty="0" smtClean="0">
                <a:ln>
                  <a:noFill/>
                </a:ln>
                <a:solidFill>
                  <a:srgbClr val="0070C0"/>
                </a:solidFill>
                <a:effectLst/>
                <a:uLnTx/>
                <a:uFillTx/>
                <a:latin typeface="+mj-lt"/>
                <a:ea typeface="+mj-ea"/>
                <a:cs typeface="+mj-cs"/>
              </a:rPr>
              <a:t>Conclusion</a:t>
            </a:r>
            <a:endParaRPr kumimoji="0" lang="en-US" sz="3200" b="0" i="0" u="none" strike="noStrike" kern="1200" cap="none" spc="0" normalizeH="0" baseline="0" noProof="0" dirty="0">
              <a:ln>
                <a:noFill/>
              </a:ln>
              <a:solidFill>
                <a:srgbClr val="0070C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911183" y="340680"/>
            <a:ext cx="3457228" cy="584775"/>
          </a:xfrm>
          <a:prstGeom prst="rect">
            <a:avLst/>
          </a:prstGeom>
          <a:noFill/>
          <a:ln w="12700">
            <a:noFill/>
            <a:miter lim="800000"/>
            <a:headEnd/>
            <a:tailEnd/>
          </a:ln>
          <a:effectLst/>
        </p:spPr>
        <p:txBody>
          <a:bodyPr wrap="none">
            <a:spAutoFit/>
          </a:bodyPr>
          <a:lstStyle/>
          <a:p>
            <a:pPr fontAlgn="auto">
              <a:spcBef>
                <a:spcPts val="0"/>
              </a:spcBef>
              <a:spcAft>
                <a:spcPts val="0"/>
              </a:spcAft>
              <a:defRPr/>
            </a:pPr>
            <a:r>
              <a:rPr lang="en-US" sz="3200" dirty="0">
                <a:solidFill>
                  <a:srgbClr val="0070C0"/>
                </a:solidFill>
                <a:latin typeface="+mj-lt"/>
              </a:rPr>
              <a:t>Acknowledgements</a:t>
            </a:r>
          </a:p>
        </p:txBody>
      </p:sp>
      <p:sp>
        <p:nvSpPr>
          <p:cNvPr id="3" name="Rectangle 4"/>
          <p:cNvSpPr>
            <a:spLocks noChangeArrowheads="1"/>
          </p:cNvSpPr>
          <p:nvPr/>
        </p:nvSpPr>
        <p:spPr bwMode="auto">
          <a:xfrm>
            <a:off x="539750" y="1196975"/>
            <a:ext cx="5224463" cy="2062103"/>
          </a:xfrm>
          <a:prstGeom prst="rect">
            <a:avLst/>
          </a:prstGeom>
          <a:noFill/>
          <a:ln w="9525">
            <a:noFill/>
            <a:miter lim="800000"/>
            <a:headEnd/>
            <a:tailEnd/>
          </a:ln>
        </p:spPr>
        <p:txBody>
          <a:bodyPr>
            <a:spAutoFit/>
          </a:bodyPr>
          <a:lstStyle/>
          <a:p>
            <a:r>
              <a:rPr lang="en-US" sz="2000" u="sng" dirty="0"/>
              <a:t>Collaborators and Colleagues</a:t>
            </a:r>
          </a:p>
          <a:p>
            <a:endParaRPr lang="en-CA" dirty="0"/>
          </a:p>
          <a:p>
            <a:r>
              <a:rPr lang="en-US" dirty="0" smtClean="0"/>
              <a:t>Kurt </a:t>
            </a:r>
            <a:r>
              <a:rPr lang="en-US" dirty="0" err="1" smtClean="0"/>
              <a:t>Dejgaard</a:t>
            </a:r>
            <a:endParaRPr lang="en-US" dirty="0" smtClean="0"/>
          </a:p>
          <a:p>
            <a:r>
              <a:rPr lang="en-US" dirty="0" smtClean="0"/>
              <a:t>Joachim </a:t>
            </a:r>
            <a:r>
              <a:rPr lang="en-US" dirty="0" err="1" smtClean="0"/>
              <a:t>Lingner</a:t>
            </a:r>
            <a:endParaRPr lang="en-US" dirty="0" smtClean="0"/>
          </a:p>
          <a:p>
            <a:r>
              <a:rPr lang="en-US" dirty="0" smtClean="0"/>
              <a:t>José-Arturo </a:t>
            </a:r>
            <a:r>
              <a:rPr lang="en-US" dirty="0" err="1"/>
              <a:t>Londoño</a:t>
            </a:r>
            <a:r>
              <a:rPr lang="en-US" dirty="0"/>
              <a:t>-Vallejo</a:t>
            </a:r>
          </a:p>
          <a:p>
            <a:r>
              <a:rPr lang="en-US" dirty="0"/>
              <a:t>Silvia Bacchetti</a:t>
            </a:r>
          </a:p>
          <a:p>
            <a:endParaRPr lang="en-US" dirty="0"/>
          </a:p>
        </p:txBody>
      </p:sp>
      <p:sp>
        <p:nvSpPr>
          <p:cNvPr id="4" name="Text Box 5"/>
          <p:cNvSpPr txBox="1">
            <a:spLocks noChangeArrowheads="1"/>
          </p:cNvSpPr>
          <p:nvPr/>
        </p:nvSpPr>
        <p:spPr bwMode="auto">
          <a:xfrm>
            <a:off x="381000" y="304800"/>
            <a:ext cx="3810000" cy="396875"/>
          </a:xfrm>
          <a:prstGeom prst="rect">
            <a:avLst/>
          </a:prstGeom>
          <a:noFill/>
          <a:ln w="9525">
            <a:noFill/>
            <a:miter lim="800000"/>
            <a:headEnd/>
            <a:tailEnd/>
          </a:ln>
        </p:spPr>
        <p:txBody>
          <a:bodyPr>
            <a:spAutoFit/>
          </a:bodyPr>
          <a:lstStyle/>
          <a:p>
            <a:endParaRPr lang="en-CA" sz="2000"/>
          </a:p>
        </p:txBody>
      </p:sp>
      <p:sp>
        <p:nvSpPr>
          <p:cNvPr id="5" name="Text Box 7"/>
          <p:cNvSpPr txBox="1">
            <a:spLocks noChangeArrowheads="1"/>
          </p:cNvSpPr>
          <p:nvPr/>
        </p:nvSpPr>
        <p:spPr bwMode="auto">
          <a:xfrm>
            <a:off x="1889125" y="3165475"/>
            <a:ext cx="184150" cy="457200"/>
          </a:xfrm>
          <a:prstGeom prst="rect">
            <a:avLst/>
          </a:prstGeom>
          <a:noFill/>
          <a:ln w="9525">
            <a:noFill/>
            <a:miter lim="800000"/>
            <a:headEnd/>
            <a:tailEnd/>
          </a:ln>
        </p:spPr>
        <p:txBody>
          <a:bodyPr wrap="none">
            <a:spAutoFit/>
          </a:bodyPr>
          <a:lstStyle/>
          <a:p>
            <a:endParaRPr lang="en-CA" sz="2400"/>
          </a:p>
        </p:txBody>
      </p:sp>
      <p:pic>
        <p:nvPicPr>
          <p:cNvPr id="6" name="Picture 8" descr="CIHRlogo_e"/>
          <p:cNvPicPr>
            <a:picLocks noChangeAspect="1" noChangeArrowheads="1"/>
          </p:cNvPicPr>
          <p:nvPr/>
        </p:nvPicPr>
        <p:blipFill>
          <a:blip r:embed="rId2" cstate="print"/>
          <a:srcRect/>
          <a:stretch>
            <a:fillRect/>
          </a:stretch>
        </p:blipFill>
        <p:spPr bwMode="auto">
          <a:xfrm>
            <a:off x="4214810" y="4286256"/>
            <a:ext cx="1511300" cy="1408113"/>
          </a:xfrm>
          <a:prstGeom prst="rect">
            <a:avLst/>
          </a:prstGeom>
          <a:noFill/>
          <a:ln w="9525">
            <a:noFill/>
            <a:miter lim="800000"/>
            <a:headEnd/>
            <a:tailEnd/>
          </a:ln>
        </p:spPr>
      </p:pic>
      <p:sp>
        <p:nvSpPr>
          <p:cNvPr id="7" name="Text Box 9"/>
          <p:cNvSpPr txBox="1">
            <a:spLocks noChangeArrowheads="1"/>
          </p:cNvSpPr>
          <p:nvPr/>
        </p:nvSpPr>
        <p:spPr bwMode="auto">
          <a:xfrm>
            <a:off x="6143625" y="1643063"/>
            <a:ext cx="2428875" cy="6093976"/>
          </a:xfrm>
          <a:prstGeom prst="rect">
            <a:avLst/>
          </a:prstGeom>
          <a:noFill/>
          <a:ln w="9525">
            <a:noFill/>
            <a:miter lim="800000"/>
            <a:headEnd/>
            <a:tailEnd/>
          </a:ln>
        </p:spPr>
        <p:txBody>
          <a:bodyPr>
            <a:spAutoFit/>
          </a:bodyPr>
          <a:lstStyle/>
          <a:p>
            <a:r>
              <a:rPr lang="en-CA" sz="2000" u="sng" dirty="0"/>
              <a:t>Lab members</a:t>
            </a:r>
          </a:p>
          <a:p>
            <a:endParaRPr lang="en-CA" sz="2000" dirty="0"/>
          </a:p>
          <a:p>
            <a:r>
              <a:rPr lang="en-CA" b="1" dirty="0" smtClean="0">
                <a:solidFill>
                  <a:schemeClr val="accent1"/>
                </a:solidFill>
              </a:rPr>
              <a:t>Shusen </a:t>
            </a:r>
            <a:r>
              <a:rPr lang="en-CA" b="1" dirty="0">
                <a:solidFill>
                  <a:schemeClr val="accent1"/>
                </a:solidFill>
              </a:rPr>
              <a:t>Zhu</a:t>
            </a:r>
          </a:p>
          <a:p>
            <a:r>
              <a:rPr lang="en-CA" b="1" dirty="0">
                <a:solidFill>
                  <a:schemeClr val="accent1"/>
                </a:solidFill>
              </a:rPr>
              <a:t>Yasmin D’Souza</a:t>
            </a:r>
          </a:p>
          <a:p>
            <a:r>
              <a:rPr lang="en-CA" dirty="0"/>
              <a:t>Marie-Eve Brault</a:t>
            </a:r>
          </a:p>
          <a:p>
            <a:r>
              <a:rPr lang="en-CA" b="1" dirty="0">
                <a:solidFill>
                  <a:schemeClr val="accent1"/>
                </a:solidFill>
              </a:rPr>
              <a:t>May Shawi</a:t>
            </a:r>
          </a:p>
          <a:p>
            <a:r>
              <a:rPr lang="en-CA" dirty="0"/>
              <a:t>Catherine </a:t>
            </a:r>
            <a:r>
              <a:rPr lang="en-CA" dirty="0" smtClean="0"/>
              <a:t>Lauzon</a:t>
            </a:r>
          </a:p>
          <a:p>
            <a:r>
              <a:rPr lang="en-CA" b="1" dirty="0" smtClean="0">
                <a:solidFill>
                  <a:schemeClr val="accent1"/>
                </a:solidFill>
              </a:rPr>
              <a:t>Sanjida Khondaker</a:t>
            </a:r>
          </a:p>
          <a:p>
            <a:r>
              <a:rPr lang="en-CA" dirty="0" smtClean="0"/>
              <a:t>Johanna Mancini</a:t>
            </a:r>
          </a:p>
          <a:p>
            <a:r>
              <a:rPr lang="en-CA" dirty="0" smtClean="0"/>
              <a:t>Josephine Chu</a:t>
            </a:r>
          </a:p>
          <a:p>
            <a:r>
              <a:rPr lang="en-CA" dirty="0" err="1" smtClean="0"/>
              <a:t>Nahid</a:t>
            </a:r>
            <a:r>
              <a:rPr lang="en-CA" dirty="0" smtClean="0"/>
              <a:t> </a:t>
            </a:r>
            <a:r>
              <a:rPr lang="en-CA" dirty="0" err="1" smtClean="0"/>
              <a:t>Golabi</a:t>
            </a:r>
            <a:endParaRPr lang="en-CA" dirty="0" smtClean="0"/>
          </a:p>
          <a:p>
            <a:r>
              <a:rPr lang="en-CA" dirty="0" smtClean="0"/>
              <a:t>Ricky Kwan</a:t>
            </a:r>
            <a:endParaRPr lang="en-CA" dirty="0"/>
          </a:p>
          <a:p>
            <a:endParaRPr lang="en-CA" sz="2000" dirty="0"/>
          </a:p>
          <a:p>
            <a:endParaRPr lang="en-CA" sz="2000" b="1" dirty="0">
              <a:solidFill>
                <a:srgbClr val="FF8D3E"/>
              </a:solidFill>
            </a:endParaRPr>
          </a:p>
          <a:p>
            <a:endParaRPr lang="en-CA" dirty="0">
              <a:latin typeface="Verdana" pitchFamily="34" charset="0"/>
            </a:endParaRPr>
          </a:p>
          <a:p>
            <a:endParaRPr lang="en-CA" dirty="0"/>
          </a:p>
          <a:p>
            <a:endParaRPr lang="en-CA" dirty="0"/>
          </a:p>
          <a:p>
            <a:endParaRPr lang="en-CA" dirty="0"/>
          </a:p>
          <a:p>
            <a:endParaRPr lang="en-CA" dirty="0"/>
          </a:p>
          <a:p>
            <a:endParaRPr lang="en-CA" sz="2000" u="sng" dirty="0"/>
          </a:p>
          <a:p>
            <a:endParaRPr lang="en-CA" sz="2000" u="sng" dirty="0"/>
          </a:p>
        </p:txBody>
      </p:sp>
      <p:pic>
        <p:nvPicPr>
          <p:cNvPr id="8" name="Picture 10" descr="ac1_bandeau"/>
          <p:cNvPicPr>
            <a:picLocks noChangeAspect="1" noChangeArrowheads="1"/>
          </p:cNvPicPr>
          <p:nvPr/>
        </p:nvPicPr>
        <p:blipFill>
          <a:blip r:embed="rId3" cstate="print"/>
          <a:srcRect r="72110"/>
          <a:stretch>
            <a:fillRect/>
          </a:stretch>
        </p:blipFill>
        <p:spPr bwMode="auto">
          <a:xfrm>
            <a:off x="1928794" y="4929198"/>
            <a:ext cx="2019300" cy="952500"/>
          </a:xfrm>
          <a:prstGeom prst="rect">
            <a:avLst/>
          </a:prstGeom>
          <a:noFill/>
          <a:ln w="9525">
            <a:noFill/>
            <a:miter lim="800000"/>
            <a:headEnd/>
            <a:tailEnd/>
          </a:ln>
        </p:spPr>
      </p:pic>
      <p:pic>
        <p:nvPicPr>
          <p:cNvPr id="161794" name="Picture 2"/>
          <p:cNvPicPr>
            <a:picLocks noChangeAspect="1" noChangeArrowheads="1"/>
          </p:cNvPicPr>
          <p:nvPr/>
        </p:nvPicPr>
        <p:blipFill>
          <a:blip r:embed="rId4" cstate="print"/>
          <a:srcRect/>
          <a:stretch>
            <a:fillRect/>
          </a:stretch>
        </p:blipFill>
        <p:spPr bwMode="auto">
          <a:xfrm>
            <a:off x="684274" y="4386123"/>
            <a:ext cx="2200275" cy="57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cstate="print"/>
          <a:srcRect/>
          <a:stretch>
            <a:fillRect/>
          </a:stretch>
        </p:blipFill>
        <p:spPr bwMode="auto">
          <a:xfrm>
            <a:off x="999256" y="1314716"/>
            <a:ext cx="7399973" cy="4906328"/>
          </a:xfrm>
          <a:prstGeom prst="rect">
            <a:avLst/>
          </a:prstGeom>
          <a:noFill/>
          <a:ln w="9525">
            <a:noFill/>
            <a:miter lim="800000"/>
            <a:headEnd/>
            <a:tailEnd/>
          </a:ln>
        </p:spPr>
      </p:pic>
      <p:sp>
        <p:nvSpPr>
          <p:cNvPr id="3" name="Text Box 6"/>
          <p:cNvSpPr txBox="1">
            <a:spLocks noChangeArrowheads="1"/>
          </p:cNvSpPr>
          <p:nvPr/>
        </p:nvSpPr>
        <p:spPr bwMode="auto">
          <a:xfrm>
            <a:off x="1079300" y="274652"/>
            <a:ext cx="7112973" cy="461665"/>
          </a:xfrm>
          <a:prstGeom prst="rect">
            <a:avLst/>
          </a:prstGeom>
          <a:noFill/>
          <a:ln w="9525">
            <a:noFill/>
            <a:miter lim="800000"/>
            <a:headEnd/>
            <a:tailEnd/>
          </a:ln>
        </p:spPr>
        <p:txBody>
          <a:bodyPr wrap="none">
            <a:spAutoFit/>
          </a:bodyPr>
          <a:lstStyle/>
          <a:p>
            <a:pPr algn="ctr"/>
            <a:r>
              <a:rPr lang="en-US" sz="2400" dirty="0" smtClean="0">
                <a:solidFill>
                  <a:schemeClr val="accent1"/>
                </a:solidFill>
              </a:rPr>
              <a:t>Telomerase </a:t>
            </a:r>
            <a:r>
              <a:rPr lang="en-US" sz="2400" dirty="0" err="1" smtClean="0">
                <a:solidFill>
                  <a:schemeClr val="accent1"/>
                </a:solidFill>
              </a:rPr>
              <a:t>processivity</a:t>
            </a:r>
            <a:r>
              <a:rPr lang="en-US" sz="2400" dirty="0" smtClean="0">
                <a:solidFill>
                  <a:schemeClr val="accent1"/>
                </a:solidFill>
              </a:rPr>
              <a:t> and telomere length regulation</a:t>
            </a:r>
            <a:endParaRPr lang="en-US" sz="2400" dirty="0">
              <a:solidFill>
                <a:schemeClr val="accent1"/>
              </a:solidFill>
            </a:endParaRPr>
          </a:p>
        </p:txBody>
      </p:sp>
      <p:sp>
        <p:nvSpPr>
          <p:cNvPr id="4" name="Rectangle 8"/>
          <p:cNvSpPr>
            <a:spLocks noChangeArrowheads="1"/>
          </p:cNvSpPr>
          <p:nvPr/>
        </p:nvSpPr>
        <p:spPr bwMode="auto">
          <a:xfrm>
            <a:off x="261085" y="6447588"/>
            <a:ext cx="6244210" cy="276999"/>
          </a:xfrm>
          <a:prstGeom prst="rect">
            <a:avLst/>
          </a:prstGeom>
          <a:noFill/>
          <a:ln w="9525">
            <a:noFill/>
            <a:miter lim="800000"/>
            <a:headEnd/>
            <a:tailEnd/>
          </a:ln>
        </p:spPr>
        <p:txBody>
          <a:bodyPr wrap="none">
            <a:spAutoFit/>
          </a:bodyPr>
          <a:lstStyle/>
          <a:p>
            <a:r>
              <a:rPr lang="en-CA" sz="1200" dirty="0" err="1" smtClean="0"/>
              <a:t>Cifuentes</a:t>
            </a:r>
            <a:r>
              <a:rPr lang="en-CA" sz="1200" dirty="0" smtClean="0"/>
              <a:t>-Rojas, C. and Shippen, D.E. 2012. Telomerase regulation. Mutation Research 730, 20-27.</a:t>
            </a:r>
            <a:endParaRPr lang="en-US" sz="1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5780</TotalTime>
  <Words>3695</Words>
  <Application>Microsoft Office PowerPoint</Application>
  <PresentationFormat>On-screen Show (4:3)</PresentationFormat>
  <Paragraphs>796</Paragraphs>
  <Slides>81</Slides>
  <Notes>4</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81</vt:i4>
      </vt:variant>
    </vt:vector>
  </HeadingPairs>
  <TitlesOfParts>
    <vt:vector size="85" baseType="lpstr">
      <vt:lpstr>Office Theme</vt:lpstr>
      <vt:lpstr>CorelPhotoPaint.Image.6</vt:lpstr>
      <vt:lpstr>Chart</vt:lpstr>
      <vt:lpstr>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Residues predicted to be important for processivity</vt:lpstr>
      <vt:lpstr>In vitro-reconstituted hTERT RT domain mutants -W930F and -V791Y are less active than wild-type </vt:lpstr>
      <vt:lpstr>Processivity of in vitro-reconstituted hTERT-W930F and -V791Y enzymes are severely compromised</vt:lpstr>
      <vt:lpstr>Mutant telomerases reconstituted in cells with limited lifespan</vt:lpstr>
      <vt:lpstr>Despite similar activities of in vitro-reconstituted enzymes, HA5 cells expressing hTERT-V791Y are unable to survive in culture, unlike HA5 cells expressing hTERT–W930F</vt:lpstr>
      <vt:lpstr>Slide 65</vt:lpstr>
      <vt:lpstr>hTERT-V791Y and hTERT-W930F expressed in cells can reconstitute active enzymes</vt:lpstr>
      <vt:lpstr>The processivity of mutant telomerase enzymes expressed in cells parallels the processivity of in vitro-reconstituted enzymes</vt:lpstr>
      <vt:lpstr>Slide 68</vt:lpstr>
      <vt:lpstr>HA5 cells expressing hTERT-V791Y contain higher number of telomeric signal free ends than cells expressing hTERT–W930F</vt:lpstr>
      <vt:lpstr>Slide 70</vt:lpstr>
      <vt:lpstr>In vitro-expressed hTERT-L866Y reconstitutes similar levels of activity than wild-type enzyme</vt:lpstr>
      <vt:lpstr>In vitro-expressed hTERT-L866Y displays increased processivity compared to wild-type enzyme</vt:lpstr>
      <vt:lpstr>Growth rate of HA5-hTERT-L866Y is similar to HA5 expressing wild-type hTERT despite increased processivity</vt:lpstr>
      <vt:lpstr>hTERT-L866Y enzyme extracted from cells is highly processive</vt:lpstr>
      <vt:lpstr>hTERT-L866Y-expressing clones display heterogenous telomere lengths</vt:lpstr>
      <vt:lpstr>Slide 76</vt:lpstr>
      <vt:lpstr>Negative regulation of telomere length by a telomeric DNA trimming mechanism</vt:lpstr>
      <vt:lpstr>Slide 78</vt:lpstr>
      <vt:lpstr>Presence of T-circles in late passage hTERT-L866Y-expressing cells suggest that trimming events are occurring</vt:lpstr>
      <vt:lpstr>Regulation of telomere length and homeostasis by processivity</vt:lpstr>
      <vt:lpstr>Slide 81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Telomere Dysfunction in Breast Cancer Cells</dc:title>
  <dc:creator>Marie Eve Brault</dc:creator>
  <cp:lastModifiedBy>Chantal Laptop</cp:lastModifiedBy>
  <cp:revision>440</cp:revision>
  <dcterms:created xsi:type="dcterms:W3CDTF">2009-04-14T15:27:42Z</dcterms:created>
  <dcterms:modified xsi:type="dcterms:W3CDTF">2012-02-28T21:15:21Z</dcterms:modified>
</cp:coreProperties>
</file>