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7" r:id="rId8"/>
    <p:sldId id="296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6" r:id="rId27"/>
    <p:sldId id="315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/>
            <a:r>
              <a:rPr lang="cs-CZ" sz="2800" dirty="0" smtClean="0">
                <a:solidFill>
                  <a:schemeClr val="tx1"/>
                </a:solidFill>
              </a:rPr>
              <a:t>Případová studie</a:t>
            </a:r>
            <a:r>
              <a:rPr lang="cs-CZ" sz="2800" dirty="0" smtClean="0"/>
              <a:t>: Přeložka </a:t>
            </a:r>
            <a:r>
              <a:rPr lang="cs-CZ" sz="2800" dirty="0" smtClean="0"/>
              <a:t>silnice I/14 obchvat města</a:t>
            </a:r>
            <a:endParaRPr lang="cs-CZ" sz="3100" b="1" dirty="0" smtClean="0">
              <a:solidFill>
                <a:schemeClr val="tx1"/>
              </a:solidFill>
            </a:endParaRPr>
          </a:p>
        </p:txBody>
      </p:sp>
      <p:pic>
        <p:nvPicPr>
          <p:cNvPr id="14338" name="Picture 2" descr="http://zcole.edublogs.org/files/2011/03/TrafficJamCartoon-2hk0md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4543425" cy="3286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Screening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– identifikace vlivů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7503" y="1125538"/>
          <a:ext cx="885698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1080120"/>
                <a:gridCol w="108012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výstavba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provoz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ukončení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fyzikální vlivy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spojené s havarijními stavy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na zdraví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3068960"/>
            <a:ext cx="82296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Většina </a:t>
            </a:r>
            <a:r>
              <a:rPr lang="cs-CZ" sz="2000" dirty="0" smtClean="0"/>
              <a:t>identifikovaných vlivů je spojena s etapou výstavby a s následným provozem na vybudované komunikaci. 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Etapa </a:t>
            </a:r>
            <a:r>
              <a:rPr lang="cs-CZ" sz="2000" dirty="0" smtClean="0"/>
              <a:t>výstavby je identifikována vlivy, které vycházejí zejména ze skutečnosti, že se jedná o stavbu „na zelené louce” se všemi predikovanými dopady do jednotlivých složek životního prostředí. </a:t>
            </a: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smtClean="0"/>
              <a:t>Etapa </a:t>
            </a:r>
            <a:r>
              <a:rPr lang="cs-CZ" sz="2000" dirty="0" smtClean="0"/>
              <a:t>vlastního provozu potom signalizuje vlivy trvalé z hlediska časového působení a vlivy spojené s vlastním provozem na liniové komunikaci včetně změn, které nastanou ve funkčním využití území.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096344"/>
          </a:xfrm>
        </p:spPr>
        <p:txBody>
          <a:bodyPr>
            <a:normAutofit fontScale="92500"/>
          </a:bodyPr>
          <a:lstStyle/>
          <a:p>
            <a:pPr marL="457200" indent="-457200">
              <a:buNone/>
            </a:pPr>
            <a:r>
              <a:rPr lang="cs-CZ" sz="2200" b="1" dirty="0" smtClean="0"/>
              <a:t>Změny v čistotě ovzduší</a:t>
            </a:r>
          </a:p>
          <a:p>
            <a:pPr marL="857250" lvl="1" indent="-457200"/>
            <a:r>
              <a:rPr lang="cs-CZ" sz="2200" dirty="0" smtClean="0"/>
              <a:t>Vlastní výstavba obchvatu, jakož i dočasné skládky sypkých materiálů a zemní práce během výstavby mohou být významným aspektem narušujícím faktory pohody obyvatel nejbližší obytné zástavby. </a:t>
            </a:r>
            <a:endParaRPr lang="cs-CZ" sz="2200" dirty="0" smtClean="0"/>
          </a:p>
          <a:p>
            <a:pPr marL="857250" lvl="1" indent="-457200"/>
            <a:r>
              <a:rPr lang="cs-CZ" sz="2200" dirty="0" smtClean="0"/>
              <a:t>doporučeno </a:t>
            </a:r>
            <a:r>
              <a:rPr lang="cs-CZ" sz="2200" dirty="0" smtClean="0"/>
              <a:t>během výstavby všechny plošné zdroje chránit před vznikem nadměrné prašnosti. Z hlediska významnosti je vliv hodnocen jako nulový. </a:t>
            </a:r>
            <a:endParaRPr lang="cs-CZ" sz="2200" dirty="0" smtClean="0"/>
          </a:p>
          <a:p>
            <a:pPr marL="857250" lvl="1" indent="-457200"/>
            <a:r>
              <a:rPr lang="cs-CZ" sz="2200" dirty="0" smtClean="0"/>
              <a:t>Rozhodující </a:t>
            </a:r>
            <a:r>
              <a:rPr lang="cs-CZ" sz="2200" dirty="0" smtClean="0"/>
              <a:t>vliv na čistotu ovzduší bude mít vlastní provoz na komunikaci. </a:t>
            </a:r>
          </a:p>
          <a:p>
            <a:pPr marL="857250" lvl="1" indent="-45720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915816" y="3861048"/>
          <a:ext cx="48245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/>
                <a:gridCol w="1440160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Referenční bod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Varianta 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Varianta 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RB1</a:t>
                      </a:r>
                      <a:r>
                        <a:rPr lang="cs-CZ" sz="1200" dirty="0" smtClean="0"/>
                        <a:t> (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cs-CZ" sz="12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cs-CZ" sz="12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[mg.m</a:t>
                      </a:r>
                      <a:r>
                        <a:rPr lang="cs-CZ" sz="12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23,6</a:t>
                      </a:r>
                      <a:endParaRPr lang="cs-CZ" sz="9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35,6</a:t>
                      </a:r>
                      <a:endParaRPr lang="cs-CZ" sz="9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RB2 </a:t>
                      </a:r>
                      <a:r>
                        <a:rPr lang="cs-CZ" sz="1200" dirty="0" smtClean="0"/>
                        <a:t>(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cs-CZ" sz="12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cs-CZ" sz="12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[mg.m</a:t>
                      </a:r>
                      <a:r>
                        <a:rPr lang="cs-CZ" sz="12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27,3</a:t>
                      </a:r>
                      <a:endParaRPr lang="cs-CZ" sz="9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20,1</a:t>
                      </a:r>
                      <a:endParaRPr lang="cs-CZ" sz="9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88032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200" b="1" dirty="0" smtClean="0"/>
              <a:t>Změna </a:t>
            </a:r>
            <a:r>
              <a:rPr lang="cs-CZ" sz="2200" b="1" dirty="0" smtClean="0"/>
              <a:t>mikroklimatu</a:t>
            </a:r>
            <a:endParaRPr lang="cs-CZ" sz="2200" b="1" dirty="0" smtClean="0"/>
          </a:p>
          <a:p>
            <a:pPr marL="857250" lvl="1" indent="-457200"/>
            <a:r>
              <a:rPr lang="cs-CZ" sz="2400" dirty="0" smtClean="0"/>
              <a:t>Riziko zhoršení rozptylových podmínek v údolní nivě </a:t>
            </a:r>
            <a:r>
              <a:rPr lang="cs-CZ" sz="2400" dirty="0" err="1" smtClean="0"/>
              <a:t>Zdobnice</a:t>
            </a:r>
            <a:r>
              <a:rPr lang="cs-CZ" sz="2400" dirty="0" smtClean="0"/>
              <a:t> je částečně eliminováno celkovou navrženou světlostí mostu 154 m. </a:t>
            </a:r>
            <a:endParaRPr lang="cs-CZ" sz="2400" dirty="0" smtClean="0"/>
          </a:p>
          <a:p>
            <a:pPr marL="857250" lvl="1" indent="-457200"/>
            <a:r>
              <a:rPr lang="cs-CZ" sz="2400" dirty="0" smtClean="0"/>
              <a:t>Neprokázalo se </a:t>
            </a:r>
            <a:r>
              <a:rPr lang="cs-CZ" sz="2400" dirty="0" smtClean="0"/>
              <a:t>zvýšení četnosti inverzí vlivem výstavby náspu komunikace přes nivu </a:t>
            </a:r>
            <a:r>
              <a:rPr lang="cs-CZ" sz="2400" dirty="0" err="1" smtClean="0"/>
              <a:t>Zdobnice</a:t>
            </a:r>
            <a:r>
              <a:rPr lang="cs-CZ" sz="2400" dirty="0" smtClean="0"/>
              <a:t>.</a:t>
            </a: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Změna kvality povrchových vod</a:t>
            </a:r>
          </a:p>
          <a:p>
            <a:r>
              <a:rPr lang="cs-CZ" sz="2900" dirty="0" smtClean="0"/>
              <a:t>Pokud nepočítáme jednorázový vliv havárií, lze za nejvýznamnější vliv na jakost vod označit </a:t>
            </a:r>
            <a:r>
              <a:rPr lang="cs-CZ" sz="2900" b="1" dirty="0" smtClean="0"/>
              <a:t>zimní údržbu komunikace</a:t>
            </a:r>
            <a:r>
              <a:rPr lang="cs-CZ" sz="2900" dirty="0" smtClean="0"/>
              <a:t>, která je spojena s aplikací značného množství posypových materiálů s vysokým obsahem </a:t>
            </a:r>
            <a:r>
              <a:rPr lang="cs-CZ" sz="2900" dirty="0" err="1" smtClean="0"/>
              <a:t>NaCl</a:t>
            </a:r>
            <a:endParaRPr lang="cs-CZ" sz="2900" dirty="0" smtClean="0"/>
          </a:p>
          <a:p>
            <a:r>
              <a:rPr lang="cs-CZ" sz="2900" dirty="0" smtClean="0"/>
              <a:t>V </a:t>
            </a:r>
            <a:r>
              <a:rPr lang="cs-CZ" sz="2900" dirty="0" smtClean="0"/>
              <a:t>řece </a:t>
            </a:r>
            <a:r>
              <a:rPr lang="cs-CZ" sz="2900" dirty="0" err="1" smtClean="0"/>
              <a:t>Zdobnici</a:t>
            </a:r>
            <a:r>
              <a:rPr lang="cs-CZ" sz="2900" dirty="0" smtClean="0"/>
              <a:t> dojde k navýšení chloridových iontů o cca 0,53 mg/l. Limit pro ostatní toky dle NV ČR č. 171/92 Sb. je pro chloridy 350 mg/l. Předpokládané navýšení představuje </a:t>
            </a:r>
            <a:r>
              <a:rPr lang="cs-CZ" sz="2900" b="1" dirty="0" smtClean="0"/>
              <a:t>zanedbatelný nárůst</a:t>
            </a:r>
            <a:r>
              <a:rPr lang="cs-CZ" sz="2900" dirty="0" smtClean="0"/>
              <a:t>. </a:t>
            </a:r>
            <a:endParaRPr lang="cs-CZ" sz="2900" dirty="0" smtClean="0"/>
          </a:p>
          <a:p>
            <a:r>
              <a:rPr lang="cs-CZ" sz="2900" dirty="0" smtClean="0"/>
              <a:t>Zatížení </a:t>
            </a:r>
            <a:r>
              <a:rPr lang="cs-CZ" sz="2900" dirty="0" smtClean="0"/>
              <a:t>odpadních vod v dalších ukazatelích, jako např. BSK5, NL nebo ropnými látkami, se za normální situace předpokládá </a:t>
            </a:r>
            <a:r>
              <a:rPr lang="cs-CZ" sz="2900" b="1" dirty="0" smtClean="0"/>
              <a:t>minimální</a:t>
            </a:r>
            <a:r>
              <a:rPr lang="cs-CZ" sz="2900" dirty="0" smtClean="0"/>
              <a:t>. Pro zachycení ropných a jiných látek škodlivých vodám v případě </a:t>
            </a:r>
            <a:r>
              <a:rPr lang="cs-CZ" sz="2900" dirty="0" smtClean="0"/>
              <a:t>havárie se doporučuje osadit </a:t>
            </a:r>
            <a:r>
              <a:rPr lang="cs-CZ" sz="2900" dirty="0" smtClean="0"/>
              <a:t>vyústění příkopů </a:t>
            </a:r>
            <a:r>
              <a:rPr lang="cs-CZ" sz="2900" b="1" dirty="0" smtClean="0"/>
              <a:t>lapači nečistot </a:t>
            </a:r>
            <a:r>
              <a:rPr lang="cs-CZ" sz="2900" dirty="0" smtClean="0"/>
              <a:t>s možností instalace </a:t>
            </a:r>
            <a:r>
              <a:rPr lang="cs-CZ" sz="2900" b="1" dirty="0" smtClean="0"/>
              <a:t>norné stěny</a:t>
            </a:r>
            <a:r>
              <a:rPr lang="cs-CZ" sz="2900" dirty="0" smtClean="0"/>
              <a:t>. 	</a:t>
            </a:r>
          </a:p>
          <a:p>
            <a:r>
              <a:rPr lang="cs-CZ" sz="2900" dirty="0" smtClean="0"/>
              <a:t>Z</a:t>
            </a:r>
            <a:r>
              <a:rPr lang="cs-CZ" sz="2900" dirty="0" smtClean="0"/>
              <a:t> hlediska ochrany vodních zdrojů bude </a:t>
            </a:r>
            <a:r>
              <a:rPr lang="cs-CZ" sz="2900" dirty="0" smtClean="0"/>
              <a:t>nezbytné </a:t>
            </a:r>
            <a:r>
              <a:rPr lang="cs-CZ" sz="2900" dirty="0" smtClean="0"/>
              <a:t>zajistit i nutné manipulační plochy pro výstavbu mostního tělesa způsobem, který bude minimalizovat riziko ohrožení vod.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0,5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8722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Změna kvality podzemních vod</a:t>
            </a:r>
          </a:p>
          <a:p>
            <a:r>
              <a:rPr lang="cs-CZ" sz="1800" dirty="0" smtClean="0"/>
              <a:t>z </a:t>
            </a:r>
            <a:r>
              <a:rPr lang="cs-CZ" sz="1800" dirty="0" smtClean="0"/>
              <a:t>regionálního hlediska nehrozí pro stavbu nebezpečí agresivních vod</a:t>
            </a:r>
          </a:p>
          <a:p>
            <a:r>
              <a:rPr lang="cs-CZ" sz="1800" dirty="0" smtClean="0"/>
              <a:t>stavba </a:t>
            </a:r>
            <a:r>
              <a:rPr lang="cs-CZ" sz="1800" dirty="0" smtClean="0"/>
              <a:t>sama přímo neohrožuje zdroj ani PHO zdroje hromadného zásobování</a:t>
            </a:r>
          </a:p>
          <a:p>
            <a:r>
              <a:rPr lang="cs-CZ" sz="1800" dirty="0" smtClean="0"/>
              <a:t>přechod </a:t>
            </a:r>
            <a:r>
              <a:rPr lang="cs-CZ" sz="1800" dirty="0" smtClean="0"/>
              <a:t>plánované komunikace přes řeku je možné technicky řešit tak, aby nedošlo k narušení kvality podzemní vody regionálního kolektoru</a:t>
            </a:r>
            <a:endParaRPr lang="cs-CZ" sz="29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0,5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Vliv </a:t>
            </a:r>
            <a:r>
              <a:rPr lang="cs-CZ" sz="2000" b="1" dirty="0" smtClean="0"/>
              <a:t>na povrchový odtok a změnu říční sítě</a:t>
            </a:r>
            <a:endParaRPr lang="cs-CZ" sz="2000" b="1" dirty="0" smtClean="0"/>
          </a:p>
          <a:p>
            <a:r>
              <a:rPr lang="cs-CZ" sz="1800" dirty="0" smtClean="0"/>
              <a:t>Vlivy na průtoky se mohou projevit zejména při přívalových deštích, kdy dojde ke zvýšení a zrychlení odtoku ze zpevněné vozovky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Zpevněná </a:t>
            </a:r>
            <a:r>
              <a:rPr lang="cs-CZ" sz="1800" dirty="0" smtClean="0"/>
              <a:t>plocha vozovky bude zdrojem zrychleného odtoku vodních srážek v území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výstavbou mostního objektu přes </a:t>
            </a:r>
            <a:r>
              <a:rPr lang="cs-CZ" sz="1800" dirty="0" err="1" smtClean="0"/>
              <a:t>Zdobnici</a:t>
            </a:r>
            <a:r>
              <a:rPr lang="cs-CZ" sz="1800" dirty="0" smtClean="0"/>
              <a:t> a násypu přeložky silnice I/14 dojde v profilu mostu ke zvýšení hladiny stoleté vody z původních 292,22 m </a:t>
            </a:r>
            <a:r>
              <a:rPr lang="cs-CZ" sz="1800" dirty="0" err="1" smtClean="0"/>
              <a:t>n.m</a:t>
            </a:r>
            <a:r>
              <a:rPr lang="cs-CZ" sz="1800" dirty="0" smtClean="0"/>
              <a:t> na 292,61 m </a:t>
            </a:r>
            <a:r>
              <a:rPr lang="cs-CZ" sz="1800" dirty="0" err="1" smtClean="0"/>
              <a:t>n.m</a:t>
            </a:r>
            <a:r>
              <a:rPr lang="cs-CZ" sz="1800" dirty="0" smtClean="0"/>
              <a:t>. (</a:t>
            </a:r>
            <a:r>
              <a:rPr lang="cs-CZ" sz="1800" dirty="0" err="1" smtClean="0"/>
              <a:t>t.j</a:t>
            </a:r>
            <a:r>
              <a:rPr lang="cs-CZ" sz="1800" dirty="0" smtClean="0"/>
              <a:t> o 39 cm)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0,5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Ovlivnění </a:t>
            </a:r>
            <a:r>
              <a:rPr lang="cs-CZ" sz="2000" b="1" dirty="0" smtClean="0"/>
              <a:t>režimu podzemních vod, změny ve vydatnosti zdrojů a změny hladiny podzemní vody</a:t>
            </a:r>
            <a:endParaRPr lang="cs-CZ" sz="2000" b="1" dirty="0" smtClean="0"/>
          </a:p>
          <a:p>
            <a:r>
              <a:rPr lang="cs-CZ" sz="1800" dirty="0" smtClean="0"/>
              <a:t>Na základě dostupných informací o záměru není předpokládáno ovlivnění režimu podzemních </a:t>
            </a:r>
            <a:r>
              <a:rPr lang="cs-CZ" sz="1800" dirty="0" smtClean="0"/>
              <a:t>vod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Zábor ZPF</a:t>
            </a:r>
          </a:p>
          <a:p>
            <a:r>
              <a:rPr lang="cs-CZ" sz="1800" dirty="0" smtClean="0"/>
              <a:t>Během výstavby musí být sejmuta ornice a podorniční vrstva. Tyto budou využity v dalších fázích výstavby k rekultivacím zářezů, násypů a dočasně zabraných ploch, respektive s nimi bude naloženo v souladu s rozhodnutím příslušného orgánu ochrany ZPF. </a:t>
            </a:r>
            <a:endParaRPr lang="cs-CZ" sz="1800" dirty="0" smtClean="0"/>
          </a:p>
          <a:p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2204864"/>
          <a:ext cx="726080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</a:tblGrid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BPEJ</a:t>
                      </a:r>
                      <a:endParaRPr lang="cs-CZ" sz="1400" dirty="0">
                        <a:solidFill>
                          <a:schemeClr val="bg1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m2</a:t>
                      </a:r>
                      <a:endParaRPr lang="cs-CZ" sz="1400" dirty="0">
                        <a:solidFill>
                          <a:schemeClr val="bg1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tř. ochrany</a:t>
                      </a:r>
                      <a:endParaRPr lang="cs-CZ" sz="1400">
                        <a:solidFill>
                          <a:schemeClr val="bg1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400">
                        <a:solidFill>
                          <a:schemeClr val="bg1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cs-CZ" sz="1400" dirty="0">
                        <a:solidFill>
                          <a:schemeClr val="bg1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5.56.00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9 590</a:t>
                      </a:r>
                      <a:endParaRPr lang="cs-CZ" sz="14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cs-CZ" sz="14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25 573</a:t>
                      </a:r>
                      <a:endParaRPr lang="cs-CZ" sz="14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53,000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5.58.00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15 983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5.43.10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1 066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3 143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7,000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5.14.10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2 078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5.47.00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5 594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III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5 594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12,000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5.22.12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13 639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IV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13 639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28,000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44145" algn="just">
                        <a:lnSpc>
                          <a:spcPts val="105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47 950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47 950</a:t>
                      </a:r>
                      <a:endParaRPr lang="cs-CZ" sz="140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4145" algn="ctr">
                        <a:lnSpc>
                          <a:spcPts val="105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Switzerla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Zábor PUPFL</a:t>
            </a:r>
          </a:p>
          <a:p>
            <a:r>
              <a:rPr lang="cs-CZ" sz="1800" dirty="0" smtClean="0"/>
              <a:t>Vliv výstavby obchvatu I/14 spočívá také v záboru lesní půdy. Na úrovni zpracovaných podkladů lze prezentovat následující orientační předpoklady trvalého záboru půdy (ha):</a:t>
            </a:r>
          </a:p>
          <a:p>
            <a:r>
              <a:rPr lang="cs-CZ" sz="1800" dirty="0" smtClean="0"/>
              <a:t> </a:t>
            </a:r>
            <a:r>
              <a:rPr lang="cs-CZ" sz="1800" dirty="0" smtClean="0"/>
              <a:t>zábor půdy trvalý</a:t>
            </a:r>
            <a:r>
              <a:rPr lang="cs-CZ" sz="1800" dirty="0" smtClean="0"/>
              <a:t> </a:t>
            </a:r>
            <a:r>
              <a:rPr lang="cs-CZ" sz="1800" dirty="0" smtClean="0"/>
              <a:t>	0,108</a:t>
            </a:r>
            <a:endParaRPr lang="cs-CZ" sz="1800" dirty="0" smtClean="0"/>
          </a:p>
          <a:p>
            <a:r>
              <a:rPr lang="cs-CZ" sz="1800" dirty="0" smtClean="0"/>
              <a:t>zábor půdy </a:t>
            </a:r>
            <a:r>
              <a:rPr lang="cs-CZ" sz="1800" dirty="0" smtClean="0"/>
              <a:t>dočasný 	0</a:t>
            </a:r>
            <a:endParaRPr lang="cs-CZ" sz="1800" dirty="0" smtClean="0"/>
          </a:p>
          <a:p>
            <a:r>
              <a:rPr lang="cs-CZ" sz="1800" dirty="0" smtClean="0"/>
              <a:t>Celkem		0,108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Vliv </a:t>
            </a:r>
            <a:r>
              <a:rPr lang="cs-CZ" sz="2000" b="1" dirty="0" smtClean="0"/>
              <a:t>na </a:t>
            </a:r>
            <a:r>
              <a:rPr lang="cs-CZ" sz="2000" b="1" dirty="0" smtClean="0"/>
              <a:t>čistotu půd</a:t>
            </a:r>
          </a:p>
          <a:p>
            <a:r>
              <a:rPr lang="cs-CZ" sz="2000" dirty="0" smtClean="0"/>
              <a:t>Hlavním </a:t>
            </a:r>
            <a:r>
              <a:rPr lang="cs-CZ" sz="2000" dirty="0" smtClean="0"/>
              <a:t>opatřením omezujícím kontaminaci půdy je výsadba zeleně podél komunikace realizovaná na základě zpracovaného a schváleného projektu ozelenění, kterou lze považovat za částečnou formu ochranu s ohledem na specifikované šíření kontaminace olovem podél komunikací.</a:t>
            </a: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0,2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záměru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cs-CZ" sz="2000" b="1" dirty="0" smtClean="0"/>
              <a:t>Charakter</a:t>
            </a:r>
            <a:r>
              <a:rPr lang="cs-CZ" sz="2000" dirty="0" smtClean="0"/>
              <a:t> </a:t>
            </a:r>
            <a:r>
              <a:rPr lang="cs-CZ" sz="2000" b="1" dirty="0" smtClean="0"/>
              <a:t>stavby: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 marL="457200" indent="-457200" algn="just"/>
            <a:r>
              <a:rPr lang="cs-CZ" sz="2000" dirty="0" smtClean="0"/>
              <a:t>nová </a:t>
            </a:r>
            <a:r>
              <a:rPr lang="cs-CZ" sz="2000" dirty="0" smtClean="0"/>
              <a:t>stavba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Důvod umístění:</a:t>
            </a:r>
            <a:r>
              <a:rPr lang="cs-CZ" sz="2000" dirty="0" smtClean="0"/>
              <a:t>  </a:t>
            </a:r>
          </a:p>
          <a:p>
            <a:r>
              <a:rPr lang="cs-CZ" sz="2000" dirty="0" smtClean="0"/>
              <a:t>převedení </a:t>
            </a:r>
            <a:r>
              <a:rPr lang="cs-CZ" sz="2000" dirty="0" smtClean="0"/>
              <a:t>silniční dopravy mimo město. </a:t>
            </a:r>
            <a:endParaRPr lang="cs-CZ" sz="2000" dirty="0" smtClean="0"/>
          </a:p>
          <a:p>
            <a:r>
              <a:rPr lang="cs-CZ" sz="2000" dirty="0" smtClean="0"/>
              <a:t>zklidnění </a:t>
            </a:r>
            <a:r>
              <a:rPr lang="cs-CZ" sz="2000" dirty="0" smtClean="0"/>
              <a:t>dopravy v centru města vyvolané odkloněním tranzitní </a:t>
            </a:r>
            <a:r>
              <a:rPr lang="cs-CZ" sz="2000" dirty="0" smtClean="0"/>
              <a:t>dopravy.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Stručný </a:t>
            </a:r>
            <a:r>
              <a:rPr lang="cs-CZ" sz="2000" b="1" dirty="0" smtClean="0"/>
              <a:t>popis dopravního řešení:</a:t>
            </a:r>
            <a:endParaRPr lang="cs-CZ" sz="2000" dirty="0" smtClean="0"/>
          </a:p>
          <a:p>
            <a:r>
              <a:rPr lang="cs-CZ" sz="2000" dirty="0" smtClean="0"/>
              <a:t>Délka </a:t>
            </a:r>
            <a:r>
              <a:rPr lang="cs-CZ" sz="2000" dirty="0" smtClean="0"/>
              <a:t>1,550 </a:t>
            </a:r>
            <a:r>
              <a:rPr lang="cs-CZ" sz="2000" dirty="0" smtClean="0"/>
              <a:t>km. </a:t>
            </a:r>
            <a:r>
              <a:rPr lang="cs-CZ" sz="2000" dirty="0" smtClean="0"/>
              <a:t>Kategorie komunikace S 11,5/70 odpovídá standardní šířce v koruně 11,5 m. Jedná se o silnici dvoupruhou, směrově nerozdělenou.</a:t>
            </a:r>
            <a:endParaRPr lang="cs-CZ" sz="2000" dirty="0" smtClean="0"/>
          </a:p>
          <a:p>
            <a:r>
              <a:rPr lang="cs-CZ" sz="2000" dirty="0" smtClean="0"/>
              <a:t>Průběh </a:t>
            </a:r>
            <a:r>
              <a:rPr lang="cs-CZ" sz="2000" dirty="0" smtClean="0"/>
              <a:t>trasy v údolí je řešen pomocí násypového zemního tělesa o výšce 8 - 12 m a tří samostatných mostních objektů zajišťujících mimoúrovňové křížení přeložky silnice s tratí </a:t>
            </a:r>
            <a:r>
              <a:rPr lang="cs-CZ" sz="2000" dirty="0" smtClean="0"/>
              <a:t>ČD, </a:t>
            </a:r>
            <a:r>
              <a:rPr lang="cs-CZ" sz="2000" dirty="0" smtClean="0"/>
              <a:t>železniční vlečky a řeky </a:t>
            </a:r>
            <a:r>
              <a:rPr lang="cs-CZ" sz="2000" dirty="0" err="1" smtClean="0"/>
              <a:t>Zdobnice</a:t>
            </a:r>
            <a:r>
              <a:rPr lang="cs-CZ" sz="2000" dirty="0" smtClean="0"/>
              <a:t>. 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Projevy půdní eroze</a:t>
            </a:r>
          </a:p>
          <a:p>
            <a:r>
              <a:rPr lang="cs-CZ" sz="1800" dirty="0" smtClean="0"/>
              <a:t>Místní topografie bude změněna vybudováním nového obchvatu, a to zejména v údolí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, kde bude trasa vedena v násypu s přemostěním železniční tratě, železniční vlečky a řeky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. </a:t>
            </a:r>
            <a:endParaRPr lang="cs-CZ" sz="1800" dirty="0" smtClean="0"/>
          </a:p>
          <a:p>
            <a:r>
              <a:rPr lang="cs-CZ" sz="1800" dirty="0" smtClean="0"/>
              <a:t>Potenciálním </a:t>
            </a:r>
            <a:r>
              <a:rPr lang="cs-CZ" sz="1800" dirty="0" smtClean="0"/>
              <a:t>místem eroze mohou být svahy násypů na trase budovaného obchvatu. Tento problém je dle projektu zcela kompenzován navrženým svahováním (které bude po ozelenění sloužit jako část biokoridoru) a navrženým projektem ozelenění zpracovaným v koordinaci se zpracovatelem místní části ÚSES.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Svahové </a:t>
            </a:r>
            <a:r>
              <a:rPr lang="cs-CZ" sz="2000" b="1" dirty="0" smtClean="0"/>
              <a:t>pohyby a pohyby vzniklé poddolováním </a:t>
            </a:r>
            <a:endParaRPr lang="cs-CZ" sz="2000" b="1" dirty="0" smtClean="0"/>
          </a:p>
          <a:p>
            <a:pPr marL="457200" indent="-457200"/>
            <a:r>
              <a:rPr lang="cs-CZ" sz="2000" dirty="0" smtClean="0"/>
              <a:t>Dle mapy sesuvů </a:t>
            </a:r>
            <a:r>
              <a:rPr lang="cs-CZ" sz="2000" dirty="0" smtClean="0"/>
              <a:t>bylo zjištěno, že stavba koliduje s místem potenciální svahové </a:t>
            </a:r>
            <a:r>
              <a:rPr lang="cs-CZ" sz="2000" dirty="0" smtClean="0"/>
              <a:t>aktivity. V </a:t>
            </a:r>
            <a:r>
              <a:rPr lang="cs-CZ" sz="2000" dirty="0" smtClean="0"/>
              <a:t>uvedeném prostoru proto nelze vyloučit riziko aktivizace svahových pohybů. </a:t>
            </a:r>
            <a:endParaRPr lang="cs-CZ" sz="2000" dirty="0" smtClean="0"/>
          </a:p>
          <a:p>
            <a:pPr marL="457200" indent="-457200"/>
            <a:r>
              <a:rPr lang="cs-CZ" sz="2000" dirty="0" smtClean="0"/>
              <a:t>Vzhledem </a:t>
            </a:r>
            <a:r>
              <a:rPr lang="cs-CZ" sz="2000" dirty="0" smtClean="0"/>
              <a:t>k absenci dalších podkladů je řešení tohoto vlivu přeneseno do dalších stupňů projektové dokumentace. Dle konzultací s projektantem bude trasa komunikace řešena na základě IG posouzení způsobem, který musí vyloučit riziko svahových pohybů.</a:t>
            </a: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cs-CZ" sz="2400" b="1" dirty="0" smtClean="0"/>
              <a:t>likvidace, poškození populací vzácných a zvláště chráněných druhů rostlin a živočichů </a:t>
            </a:r>
            <a:endParaRPr lang="cs-CZ" sz="2400" b="1" dirty="0" smtClean="0"/>
          </a:p>
          <a:p>
            <a:pPr marL="457200" indent="-457200"/>
            <a:r>
              <a:rPr lang="cs-CZ" sz="2000" dirty="0" smtClean="0"/>
              <a:t>ve </a:t>
            </a:r>
            <a:r>
              <a:rPr lang="cs-CZ" sz="2000" dirty="0" smtClean="0"/>
              <a:t>sledovaném území se vyskytuje několik typů lokalit vesměs bez ochranářského významu. </a:t>
            </a:r>
            <a:endParaRPr lang="cs-CZ" sz="2000" dirty="0" smtClean="0"/>
          </a:p>
          <a:p>
            <a:pPr marL="457200" indent="-457200"/>
            <a:r>
              <a:rPr lang="cs-CZ" sz="2000" dirty="0" smtClean="0"/>
              <a:t>Ze </a:t>
            </a:r>
            <a:r>
              <a:rPr lang="cs-CZ" sz="2000" dirty="0" smtClean="0"/>
              <a:t>závěrů posudku vyplývá, že navrhovaná trasa obchvatu nezasahuje do plochy žádného zvláště chráněného území ani do jeho ochranného pásma. Během průzkumu nebyl v plánované trase obchvatu nalezen žádný chráněný druh rostliny podle </a:t>
            </a:r>
            <a:r>
              <a:rPr lang="cs-CZ" sz="2000" dirty="0" err="1" smtClean="0"/>
              <a:t>Vyhl</a:t>
            </a:r>
            <a:r>
              <a:rPr lang="cs-CZ" sz="2000" dirty="0" smtClean="0"/>
              <a:t>. č.395/92 Sb. (seznam zvláště chráněných rostlin a hub). </a:t>
            </a:r>
            <a:endParaRPr lang="cs-CZ" sz="2000" dirty="0" smtClean="0"/>
          </a:p>
          <a:p>
            <a:pPr marL="457200" indent="-457200"/>
            <a:r>
              <a:rPr lang="cs-CZ" sz="2000" dirty="0" smtClean="0"/>
              <a:t>Plánovaná </a:t>
            </a:r>
            <a:r>
              <a:rPr lang="cs-CZ" sz="2000" dirty="0" smtClean="0"/>
              <a:t>trasa se nachází na pozemcích s běžnou antropogenní vegetací a z hlediska ochrany přírody nelze vznést vůči vedení trasy závažné námitky. </a:t>
            </a:r>
            <a:endParaRPr lang="cs-CZ" sz="2000" dirty="0" smtClean="0"/>
          </a:p>
          <a:p>
            <a:pPr marL="457200" indent="-457200"/>
            <a:r>
              <a:rPr lang="cs-CZ" sz="2000" dirty="0" smtClean="0"/>
              <a:t>Ze </a:t>
            </a:r>
            <a:r>
              <a:rPr lang="cs-CZ" sz="2000" dirty="0" smtClean="0"/>
              <a:t>závěrů zoologického posouzení vyplývá, že plánovaná trasa obchvatu nenarušuje žádnou významnou zoologickou lokalitu, a že populace živočišných druhů vyskytujících se v dané oblasti nebudou ohroženy na své existenci. </a:t>
            </a:r>
            <a:endParaRPr lang="cs-CZ" sz="2000" dirty="0" smtClean="0"/>
          </a:p>
          <a:p>
            <a:pPr marL="457200" indent="-457200"/>
            <a:r>
              <a:rPr lang="cs-CZ" sz="2000" dirty="0" smtClean="0"/>
              <a:t>Naopak </a:t>
            </a:r>
            <a:r>
              <a:rPr lang="cs-CZ" sz="2000" dirty="0" smtClean="0"/>
              <a:t>vhodnými terénními a </a:t>
            </a:r>
            <a:r>
              <a:rPr lang="cs-CZ" sz="2000" dirty="0" err="1" smtClean="0"/>
              <a:t>ozeleňovacími</a:t>
            </a:r>
            <a:r>
              <a:rPr lang="cs-CZ" sz="2000" dirty="0" smtClean="0"/>
              <a:t> úpravami by mohlo dojít ke zvýšení druhové </a:t>
            </a:r>
            <a:r>
              <a:rPr lang="cs-CZ" sz="2000" dirty="0" err="1" smtClean="0"/>
              <a:t>diverzity</a:t>
            </a:r>
            <a:r>
              <a:rPr lang="cs-CZ" sz="2000" dirty="0" smtClean="0"/>
              <a:t> a početnosti vyskytujících se druhů. </a:t>
            </a:r>
            <a:r>
              <a:rPr lang="cs-CZ" sz="2000" dirty="0" smtClean="0"/>
              <a:t>Zpracovaný </a:t>
            </a:r>
            <a:r>
              <a:rPr lang="cs-CZ" sz="2000" dirty="0" smtClean="0"/>
              <a:t>lokální systém ekologické stability již počítá s využitím pásu zeleně podél komunikace jako části navrženého biokoridoru.</a:t>
            </a: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800" b="1" dirty="0" smtClean="0"/>
              <a:t>likvidace, poškození stromů a porostů dřevin rostoucích mimo les</a:t>
            </a:r>
            <a:r>
              <a:rPr lang="cs-CZ" sz="2000" b="1" dirty="0" smtClean="0"/>
              <a:t> </a:t>
            </a:r>
          </a:p>
          <a:p>
            <a:pPr marL="457200" indent="-457200"/>
            <a:r>
              <a:rPr lang="cs-CZ" sz="1800" dirty="0" smtClean="0"/>
              <a:t>V rámci výstavby bude nezbytné provést vykácení cca 500 m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náletových křovin, 10 starších ovocných stromů a nelze vyloučit zásah do dřevinného doprovodu vodoteče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, kde však bude možné přesnější vyhodnocení až po konečném zaměření trasy (tato skutečnost je považována za určitou nejistotu v rámci dokumentace EIA).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Vypracovaná </a:t>
            </a:r>
            <a:r>
              <a:rPr lang="cs-CZ" sz="1800" dirty="0" smtClean="0"/>
              <a:t>rozptylová studie dokládá, že nejbližší stromy rostoucí mimo les budou zasaženy minimálními koncentracemi oxidů dusíku, pohybující se v krátkodobých koncentracích v jednotkách mikrogramů.</a:t>
            </a: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800" b="1" dirty="0" smtClean="0"/>
              <a:t>likvidace, poškození lesních porostů</a:t>
            </a:r>
            <a:r>
              <a:rPr lang="cs-CZ" sz="2000" b="1" dirty="0" smtClean="0"/>
              <a:t> </a:t>
            </a:r>
          </a:p>
          <a:p>
            <a:r>
              <a:rPr lang="cs-CZ" sz="1800" dirty="0" smtClean="0"/>
              <a:t>Záměr znamená nepatrný zásah do lesního porostu. Jedná se o pruh lesa nad řekou </a:t>
            </a:r>
            <a:r>
              <a:rPr lang="cs-CZ" sz="1800" dirty="0" err="1" smtClean="0"/>
              <a:t>Zdobnicí</a:t>
            </a:r>
            <a:r>
              <a:rPr lang="cs-CZ" sz="1800" dirty="0" smtClean="0"/>
              <a:t>, kde je tento lesní porost protnut trasou elektrovodu. Tento průsek elektrického vedení představuje i optimální průchod obchvatu s minimem kácení dalších lesních porostů. </a:t>
            </a:r>
            <a:endParaRPr lang="cs-CZ" sz="1800" dirty="0" smtClean="0"/>
          </a:p>
          <a:p>
            <a:r>
              <a:rPr lang="cs-CZ" sz="1800" dirty="0" smtClean="0"/>
              <a:t>Navržené </a:t>
            </a:r>
            <a:r>
              <a:rPr lang="cs-CZ" sz="1800" dirty="0" smtClean="0"/>
              <a:t>vedení pozemní komunikace tak nevyvolá nové rozdělení lesního pozemku.</a:t>
            </a: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cs-CZ" sz="1800" b="1" dirty="0" smtClean="0"/>
              <a:t>likvidace, zásah do prvků ÚSES a významných krajinných </a:t>
            </a:r>
            <a:r>
              <a:rPr lang="cs-CZ" sz="1800" b="1" dirty="0" smtClean="0"/>
              <a:t>prvků</a:t>
            </a:r>
          </a:p>
          <a:p>
            <a:r>
              <a:rPr lang="cs-CZ" sz="1800" dirty="0" smtClean="0"/>
              <a:t>V rámci navržené trasy obchvatu dojde ke kontaktu s následujícími prvky ÚSES:</a:t>
            </a:r>
          </a:p>
          <a:p>
            <a:pPr lvl="1"/>
            <a:r>
              <a:rPr lang="cs-CZ" sz="1400" dirty="0" smtClean="0"/>
              <a:t>lokální </a:t>
            </a:r>
            <a:r>
              <a:rPr lang="cs-CZ" sz="1400" dirty="0" smtClean="0"/>
              <a:t>biokoridor označený v mapovém podkladu č. 93, který je reprezentován lesem na skalnatém břehu </a:t>
            </a:r>
            <a:r>
              <a:rPr lang="cs-CZ" sz="1400" dirty="0" err="1" smtClean="0"/>
              <a:t>Zdobnice</a:t>
            </a:r>
            <a:r>
              <a:rPr lang="cs-CZ" sz="1400" dirty="0" smtClean="0"/>
              <a:t>, louky podél projektovaného obchvatu a pás zeleně podél trati</a:t>
            </a:r>
          </a:p>
          <a:p>
            <a:pPr lvl="1"/>
            <a:r>
              <a:rPr lang="cs-CZ" sz="1400" dirty="0" smtClean="0"/>
              <a:t>lokální </a:t>
            </a:r>
            <a:r>
              <a:rPr lang="cs-CZ" sz="1400" dirty="0" smtClean="0"/>
              <a:t>(navržený) biokoridor označený v mapovém podkladu č. 94, využívající prostor podle navrženého obchvatu spojující sérii BC kolem města s BC Doudlebská bažantnice</a:t>
            </a:r>
          </a:p>
          <a:p>
            <a:pPr lvl="1"/>
            <a:r>
              <a:rPr lang="cs-CZ" sz="1400" dirty="0" smtClean="0"/>
              <a:t>interakční </a:t>
            </a:r>
            <a:r>
              <a:rPr lang="cs-CZ" sz="1400" dirty="0" smtClean="0"/>
              <a:t>prvek navržený kolem projektovaného obchvatu</a:t>
            </a:r>
          </a:p>
          <a:p>
            <a:r>
              <a:rPr lang="cs-CZ" sz="1800" dirty="0" smtClean="0"/>
              <a:t>Lokální územní systém ekologické stability je navržen a koncipován v souladu s plánovanou trasou obchvatu a tudíž nedochází k významnějším střetům ÚSES s navrhovaným obchvatem v trase pozemní komunikace. </a:t>
            </a:r>
            <a:endParaRPr lang="cs-CZ" sz="1800" dirty="0" smtClean="0"/>
          </a:p>
          <a:p>
            <a:r>
              <a:rPr lang="cs-CZ" sz="1800" dirty="0" smtClean="0"/>
              <a:t>Potenciálně </a:t>
            </a:r>
            <a:r>
              <a:rPr lang="cs-CZ" sz="1800" dirty="0" smtClean="0"/>
              <a:t>nejvýznamnějším ovlivněním ve vztahu k lokálnímu územnímu systému ekologické stability je křížení obchvatu a vodního toku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 s funkcí biokoridoru. </a:t>
            </a:r>
            <a:endParaRPr lang="cs-CZ" sz="1800" dirty="0" smtClean="0"/>
          </a:p>
          <a:p>
            <a:r>
              <a:rPr lang="cs-CZ" sz="1800" dirty="0" smtClean="0"/>
              <a:t>Z </a:t>
            </a:r>
            <a:r>
              <a:rPr lang="cs-CZ" sz="1800" dirty="0" smtClean="0"/>
              <a:t>hlediska pojetí Metodiky Agentury ochrany přírody a krajiny ČR „Křížení komunikací a vodních toků s funkcí biokoridorů“ je dokumentací požadováno, aby v rámci zřízení nového mostního objektu přes </a:t>
            </a:r>
            <a:r>
              <a:rPr lang="cs-CZ" sz="1800" dirty="0" err="1" smtClean="0"/>
              <a:t>Zdobnici</a:t>
            </a:r>
            <a:r>
              <a:rPr lang="cs-CZ" sz="1800" dirty="0" smtClean="0"/>
              <a:t> byla dodržena zásada na zřízení </a:t>
            </a:r>
            <a:r>
              <a:rPr lang="cs-CZ" sz="1800" dirty="0" err="1" smtClean="0"/>
              <a:t>oboubřežních</a:t>
            </a:r>
            <a:r>
              <a:rPr lang="cs-CZ" sz="1800" dirty="0" smtClean="0"/>
              <a:t> suchých břehů. 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67240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 smtClean="0"/>
              <a:t>Vlivy </a:t>
            </a:r>
            <a:r>
              <a:rPr lang="cs-CZ" sz="2000" b="1" dirty="0" smtClean="0"/>
              <a:t>na další významná společenstva</a:t>
            </a:r>
            <a:endParaRPr lang="cs-CZ" sz="2000" b="1" dirty="0" smtClean="0"/>
          </a:p>
          <a:p>
            <a:r>
              <a:rPr lang="cs-CZ" sz="1800" dirty="0" smtClean="0"/>
              <a:t>Zpracované studie dokládají, že záměr není realizován do přírodovědecky cenných lokalit.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800" b="1" dirty="0" smtClean="0"/>
              <a:t>změny </a:t>
            </a:r>
            <a:r>
              <a:rPr lang="cs-CZ" sz="1800" b="1" dirty="0" smtClean="0"/>
              <a:t>reliéfu krajiny</a:t>
            </a:r>
          </a:p>
          <a:p>
            <a:pPr marL="457200" indent="-457200"/>
            <a:r>
              <a:rPr lang="cs-CZ" sz="1800" dirty="0" smtClean="0"/>
              <a:t>Vzhledem k charakteru území s navrženou pozemní komunikací si stavba vyžádá terénní úpravy, které zejména v údolní nivě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 vytvoří nové pohledové dominantní krajinné prostory.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S</a:t>
            </a:r>
            <a:r>
              <a:rPr lang="cs-CZ" sz="1800" dirty="0" smtClean="0"/>
              <a:t> ohledem na celkovou délku trasy a na charakter reliéfu se nejedná o významnější pohledové dominanty.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800" b="1" dirty="0" smtClean="0"/>
              <a:t>vlivy na krajinný ráz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Realizace pozemní komunikace bude především v údolní nivě </a:t>
            </a:r>
            <a:r>
              <a:rPr lang="cs-CZ" sz="1800" dirty="0" err="1" smtClean="0"/>
              <a:t>Zdobnice</a:t>
            </a:r>
            <a:r>
              <a:rPr lang="cs-CZ" sz="1800" dirty="0" smtClean="0"/>
              <a:t> ovlivňovat pohledově významné krajinné prostory.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Nadzemní </a:t>
            </a:r>
            <a:r>
              <a:rPr lang="cs-CZ" sz="1800" dirty="0" smtClean="0"/>
              <a:t>linie části trasy sice změní výškové parametry stávající krajiny, lze však provést částečnou kompenzaci kvalitním projektem ozelenění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0,2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1800" b="1" dirty="0" smtClean="0"/>
              <a:t>narušení a likvidace budov a kulturních památek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Na vržené vedení pozemní komunikace nevyžaduje likvidaci budov nebo kulturních památek. Trasa je navržena v dostatečné vzdálenosti od budov a tudíž nelze očekávat ani sekundární působení na tyto objekty (vibrace apod.)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vstupech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Zábor půdy</a:t>
            </a:r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Spotřeba vody</a:t>
            </a:r>
          </a:p>
          <a:p>
            <a:r>
              <a:rPr lang="cs-CZ" sz="2000" dirty="0" smtClean="0"/>
              <a:t>Pouze během </a:t>
            </a:r>
            <a:r>
              <a:rPr lang="cs-CZ" sz="2000" dirty="0" smtClean="0"/>
              <a:t>výstavby. </a:t>
            </a:r>
            <a:endParaRPr lang="cs-CZ" sz="2000" dirty="0" smtClean="0"/>
          </a:p>
          <a:p>
            <a:r>
              <a:rPr lang="cs-CZ" sz="2000" dirty="0" smtClean="0"/>
              <a:t>Voda odebírána </a:t>
            </a:r>
            <a:r>
              <a:rPr lang="cs-CZ" sz="2000" dirty="0" smtClean="0"/>
              <a:t>v prostoru zařízení staveniště a její množství bude záviset na počtu pracovníků a rychlosti stavebních prací. </a:t>
            </a:r>
            <a:r>
              <a:rPr lang="cs-CZ" sz="2000" dirty="0" smtClean="0"/>
              <a:t>Na základě uvedených bilancí lze odhadovat předpokládanou spotřebu vody na množství cca 625 m3/rok. </a:t>
            </a:r>
          </a:p>
          <a:p>
            <a:pPr>
              <a:buNone/>
            </a:pPr>
            <a:r>
              <a:rPr lang="cs-CZ" sz="2000" b="1" dirty="0" smtClean="0"/>
              <a:t>Surovinové zdroje:</a:t>
            </a:r>
            <a:endParaRPr lang="cs-CZ" sz="2000" b="1" dirty="0" smtClean="0"/>
          </a:p>
          <a:p>
            <a:r>
              <a:rPr lang="cs-CZ" sz="2000" dirty="0" smtClean="0"/>
              <a:t>zemina </a:t>
            </a:r>
            <a:r>
              <a:rPr lang="cs-CZ" sz="2000" dirty="0" smtClean="0"/>
              <a:t>pro výstavbu násypů</a:t>
            </a:r>
          </a:p>
          <a:p>
            <a:r>
              <a:rPr lang="cs-CZ" sz="2000" dirty="0" smtClean="0"/>
              <a:t>prefabrikáty </a:t>
            </a:r>
            <a:r>
              <a:rPr lang="cs-CZ" sz="2000" dirty="0" smtClean="0"/>
              <a:t>na výstavbu mostů</a:t>
            </a:r>
          </a:p>
          <a:p>
            <a:r>
              <a:rPr lang="cs-CZ" sz="2000" dirty="0" smtClean="0"/>
              <a:t>kamenivo</a:t>
            </a:r>
            <a:r>
              <a:rPr lang="cs-CZ" sz="2000" dirty="0" smtClean="0"/>
              <a:t>, štěrky a štěrkopísky pro konstrukci vozovky</a:t>
            </a:r>
          </a:p>
          <a:p>
            <a:r>
              <a:rPr lang="cs-CZ" sz="2000" dirty="0" smtClean="0"/>
              <a:t>živičný </a:t>
            </a:r>
            <a:r>
              <a:rPr lang="cs-CZ" sz="2000" dirty="0" smtClean="0"/>
              <a:t>kryt vozovky</a:t>
            </a:r>
          </a:p>
          <a:p>
            <a:r>
              <a:rPr lang="cs-CZ" sz="2000" dirty="0" smtClean="0"/>
              <a:t>železo </a:t>
            </a:r>
            <a:r>
              <a:rPr lang="cs-CZ" sz="2000" dirty="0" smtClean="0"/>
              <a:t>pro armatury, svodidla, sloupy apod.</a:t>
            </a:r>
          </a:p>
          <a:p>
            <a:r>
              <a:rPr lang="cs-CZ" sz="2000" dirty="0" smtClean="0"/>
              <a:t>elektrická </a:t>
            </a:r>
            <a:r>
              <a:rPr lang="cs-CZ" sz="2000" dirty="0" smtClean="0"/>
              <a:t>energie potřebná při výstavbě v prostoru zařízení staveniště</a:t>
            </a:r>
            <a:endParaRPr lang="cs-CZ" sz="20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Zábor půdy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Trvalý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Dočasný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PUPFL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0,108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0,413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0,873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6,035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na geologické a paleontologické památky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Vzhledem k historickému osídlení území a rozsahu zemních prací nelze vyloučit případné archeologické nálezy.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Pokud </a:t>
            </a:r>
            <a:r>
              <a:rPr lang="cs-CZ" sz="1800" dirty="0" smtClean="0"/>
              <a:t>při zemních </a:t>
            </a:r>
            <a:r>
              <a:rPr lang="cs-CZ" sz="1800" dirty="0" smtClean="0"/>
              <a:t>pracích </a:t>
            </a:r>
            <a:r>
              <a:rPr lang="cs-CZ" sz="1800" dirty="0" smtClean="0"/>
              <a:t>během výstavby dojde k nálezům kulturně cenných předmětů, detailům staveb jakož i k archeologickým nálezům, musí být informován příslušný stavební úřad, který v dohodě s příslušným orgánem státní památkové péče stanoví podmínky k zabezpečení státní památkové péče. 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spojené se změnou v dopravní obslužnosti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Účelem navrhovaného řešení je výstavbou obchvatu komunikace I/14 převedení silniční dopravy mimo město.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Na </a:t>
            </a:r>
            <a:r>
              <a:rPr lang="cs-CZ" sz="1800" dirty="0" smtClean="0"/>
              <a:t>území města komunikace prochází zástavbou, která brání realizaci jiné než obchvatové varianty.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Výsledkem </a:t>
            </a:r>
            <a:r>
              <a:rPr lang="cs-CZ" sz="1800" dirty="0" smtClean="0"/>
              <a:t>navrženého řešení bude významné zklidnění dopravy v centru města vyvolané odkloněním tranzitní </a:t>
            </a:r>
            <a:r>
              <a:rPr lang="cs-CZ" sz="1800" dirty="0" smtClean="0"/>
              <a:t>dopravy. </a:t>
            </a:r>
          </a:p>
          <a:p>
            <a:pPr marL="457200" indent="-457200"/>
            <a:r>
              <a:rPr lang="cs-CZ" sz="1800" dirty="0" smtClean="0"/>
              <a:t>Navržené </a:t>
            </a:r>
            <a:r>
              <a:rPr lang="cs-CZ" sz="1800" dirty="0" smtClean="0"/>
              <a:t>řešení jednoznačně usnadní propojenost území bez významnějších negativních dopadů na toto území.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spojené se změnou funkčního využití krajiny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Vybudováním obchvatu by mohlo dojít ke ztížení dostupnosti zemědělských pozemků, a to zejména v údolní nivě vybudováním násypových těles.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V </a:t>
            </a:r>
            <a:r>
              <a:rPr lang="cs-CZ" sz="1800" dirty="0" smtClean="0"/>
              <a:t>kilometru 1,0 uvažované trasy obchvatu dojde k přerušení místní komunikace vedoucí v lokalitě Mníšek k trvale obydlenému objektu a ke kolonii rekreačních chat.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Tyto aspekty požaduje dokumentace EIA vyřešit </a:t>
            </a:r>
            <a:r>
              <a:rPr lang="cs-CZ" sz="1800" dirty="0" smtClean="0"/>
              <a:t>jako ochranné opatření </a:t>
            </a:r>
            <a:r>
              <a:rPr lang="cs-CZ" sz="1800" dirty="0" smtClean="0"/>
              <a:t>v</a:t>
            </a:r>
            <a:r>
              <a:rPr lang="cs-CZ" sz="1800" dirty="0" smtClean="0"/>
              <a:t> dalších stupních projektové </a:t>
            </a:r>
            <a:r>
              <a:rPr lang="cs-CZ" sz="1800" dirty="0" smtClean="0"/>
              <a:t>dokumentace.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na rekreační využití území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Návrh obchvatu probíhá většinou na zemědělsky využívaných plochách a nebude mít podstatný negativní vliv na obecné rekreační využití </a:t>
            </a:r>
            <a:r>
              <a:rPr lang="cs-CZ" sz="1800" dirty="0" smtClean="0"/>
              <a:t>krajiny.</a:t>
            </a:r>
          </a:p>
          <a:p>
            <a:pPr marL="457200" indent="-457200"/>
            <a:r>
              <a:rPr lang="cs-CZ" sz="1800" dirty="0" smtClean="0"/>
              <a:t>Potenciální </a:t>
            </a:r>
            <a:r>
              <a:rPr lang="cs-CZ" sz="1800" dirty="0" smtClean="0"/>
              <a:t>ovlivnění rekreačního využití území týkající se blízké chatové osady je eliminováno předcházejícím požadavkem na řešení napojení této lokality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biologické vlivy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Na základě posouzení tohoto aspektu nelze předpokládat, že by záměr znamenal biologické vlivy představované například šířením plevelných druhů rostlin.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Tento </a:t>
            </a:r>
            <a:r>
              <a:rPr lang="cs-CZ" sz="1800" dirty="0" smtClean="0"/>
              <a:t>předpoklad je dán kvalitně navrženým projektem ozelenění, zahrnujícím i požadavek na ošetřování zeleně po výsadbě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63727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fyzikální vlivy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Z hlediska fyzikálních vlivů připadá v úvahu především problematika hluku</a:t>
            </a:r>
            <a:r>
              <a:rPr lang="cs-CZ" sz="1800" dirty="0" smtClean="0"/>
              <a:t>.</a:t>
            </a:r>
          </a:p>
          <a:p>
            <a:pPr marL="457200" indent="-457200"/>
            <a:r>
              <a:rPr lang="cs-CZ" sz="1800" dirty="0" smtClean="0"/>
              <a:t>V</a:t>
            </a:r>
            <a:r>
              <a:rPr lang="cs-CZ" sz="1800" dirty="0" smtClean="0"/>
              <a:t> rámci uvažovaného záměru byla zpracována akustická studie. Z předložených výsledků vyplývá, že provozu na obchvatu I/14 budou bezprostředně vystaveny 4 objekty.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Z </a:t>
            </a:r>
            <a:r>
              <a:rPr lang="cs-CZ" sz="1800" dirty="0" smtClean="0"/>
              <a:t>výsledků výpočtu vyplývá, že u těchto obytných objektů nedojde k překročení limitních hodnot hlukové zátěže, a proto není navrhována žádná ochrana.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spojené s havarijními stavy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Toto riziko je spojeno především s použitím stavebních mechanismů ve vlastní etapě výstavby a s tím spojenou možností úniku ropných látek z těchto mechanismů.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Rizika </a:t>
            </a:r>
            <a:r>
              <a:rPr lang="cs-CZ" sz="1800" dirty="0" smtClean="0"/>
              <a:t>v rámci vlastního provozu spočívají především v možnosti vzniku havárií vozidel projíždějících po komunikaci. Potom je třeba počítat s únikem technologických kapalin nebo přepravovaného nákladu (včetně kapalin) na povrch vozovky, do příkopů nebo okolí.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Z</a:t>
            </a:r>
            <a:r>
              <a:rPr lang="cs-CZ" sz="1800" dirty="0" smtClean="0"/>
              <a:t> uvedených důvodů jsou v projektové dokumentaci stavby navržena taková technická opatření, která rozsah takové havárie minimalizují. Nelze však vyloučit riziko kontaminace vodoteče.</a:t>
            </a:r>
            <a:endParaRPr lang="cs-CZ" sz="1800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0,3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t-BR" sz="1800" b="1" dirty="0" smtClean="0"/>
              <a:t>vlivy na zdraví</a:t>
            </a:r>
            <a:endParaRPr lang="cs-CZ" sz="1800" b="1" dirty="0" smtClean="0"/>
          </a:p>
          <a:p>
            <a:pPr marL="457200" indent="-457200"/>
            <a:r>
              <a:rPr lang="cs-CZ" sz="1800" dirty="0" smtClean="0"/>
              <a:t>Jak je zřejmé z dalších částí předkládané dokumentace, z hlediska imisní a hlukové zátěže ve vztahu k nejbližší obytné zástavbě nedojde k ovlivnění hygienických limitů, v porovnání stávajícího a očekávaného stavu dojde k významnému zlepšení faktorů pohody podél stávající komunikační sítě odkloněním významné části tranzitní dopravy na obchvat.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Obyvatelstvo </a:t>
            </a:r>
            <a:r>
              <a:rPr lang="cs-CZ" sz="1800" dirty="0" smtClean="0"/>
              <a:t>podél navrhované trasy nebude ovlivněno imisní ani hlukovou zátěží. Výpočty imisní a akustické situace sice jsou zaznamenatelné průniky fyzikálních a chemických škodlivin, které spolu s pozadím zůstanou spolehlivě pod stanovenými limity</a:t>
            </a:r>
            <a:r>
              <a:rPr lang="cs-CZ" sz="1800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5301208"/>
          <a:ext cx="88569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283"/>
                <a:gridCol w="1265283"/>
                <a:gridCol w="1265283"/>
                <a:gridCol w="1265283"/>
                <a:gridCol w="1265283"/>
                <a:gridCol w="1265283"/>
                <a:gridCol w="1265283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KRITERIA VÝZNAMNOSTI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Velikost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Časový rozsah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Reverzi-</a:t>
                      </a:r>
                      <a:r>
                        <a:rPr lang="cs-CZ" dirty="0" err="1" smtClean="0"/>
                        <a:t>bilita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Citlivost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Veřejnost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Nejistoty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Možnost ochrany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významnosti vlivu - závěry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457200" indent="-457200"/>
            <a:r>
              <a:rPr lang="cs-CZ" sz="1800" dirty="0" smtClean="0"/>
              <a:t>navržené vedení trasy spolu s v projektu navrženými technickými opatřeními neznamená z hlediska identifikovaných vlivů žádný významný nepříznivý vliv.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Dle </a:t>
            </a:r>
            <a:r>
              <a:rPr lang="cs-CZ" sz="1800" dirty="0" smtClean="0"/>
              <a:t>provedeného vyhodnocení představuje navržený záměr nepříznivý vliv zejména v oblasti ohrožení kvality povrchových a podzemních vod, z hlediska svahových pohybů, záboru ZPF, v oblasti vlivů </a:t>
            </a:r>
            <a:r>
              <a:rPr lang="cs-CZ" sz="1800" dirty="0" smtClean="0"/>
              <a:t>na </a:t>
            </a:r>
            <a:r>
              <a:rPr lang="cs-CZ" sz="1800" dirty="0" smtClean="0"/>
              <a:t>faunu a floru.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Nepříznivý </a:t>
            </a:r>
            <a:r>
              <a:rPr lang="cs-CZ" sz="1800" dirty="0" smtClean="0"/>
              <a:t>vliv je zaznamenán také v oblasti změn reliéfu krajiny a krajinného rázu.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Mezi </a:t>
            </a:r>
            <a:r>
              <a:rPr lang="cs-CZ" sz="1800" dirty="0" smtClean="0"/>
              <a:t>nepříznivé vlivy patří dále ztížení funkčního využití území, fyzikální vlivy a vlivy spojené s havarijními stavy.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Na </a:t>
            </a:r>
            <a:r>
              <a:rPr lang="cs-CZ" sz="1800" dirty="0" smtClean="0"/>
              <a:t>základě vyhodnocení vlivů záměru na jednotlivé složky životního prostředí byly dokumentací o hodnocení vlivu na životní prostředí navržena některá ochranná opatření.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uvažovaný </a:t>
            </a:r>
            <a:r>
              <a:rPr lang="cs-CZ" sz="1800" dirty="0" smtClean="0"/>
              <a:t>záměr bude představovat nepříznivý vliv pouze v oblasti záboru ZPF, vlivech na čistotu půd (kde výsledná významnost souvisí s </a:t>
            </a:r>
            <a:r>
              <a:rPr lang="cs-CZ" sz="1800" dirty="0" smtClean="0"/>
              <a:t>nevratným </a:t>
            </a:r>
            <a:r>
              <a:rPr lang="cs-CZ" sz="1800" dirty="0" smtClean="0"/>
              <a:t>znečištěním a neznalostí konečného složení dopravního proudu), z hlediska kácení a poškození stromů rostoucích mimo les a likvidace lesních porostů.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Záměr </a:t>
            </a:r>
            <a:r>
              <a:rPr lang="cs-CZ" sz="1800" dirty="0" smtClean="0"/>
              <a:t>představuje negativní vliv i v oblasti změny reliéfu krajiny. </a:t>
            </a:r>
            <a:endParaRPr lang="cs-CZ" sz="1800" dirty="0" smtClean="0"/>
          </a:p>
          <a:p>
            <a:pPr marL="457200" indent="-457200"/>
            <a:r>
              <a:rPr lang="cs-CZ" sz="1800" dirty="0" smtClean="0"/>
              <a:t>z</a:t>
            </a:r>
            <a:r>
              <a:rPr lang="cs-CZ" sz="1800" dirty="0" smtClean="0"/>
              <a:t> hlediska významnosti jednotlivých identifikovaných vlivů je záměr </a:t>
            </a:r>
            <a:r>
              <a:rPr lang="cs-CZ" sz="1800" b="1" dirty="0" smtClean="0"/>
              <a:t>realizovatelný</a:t>
            </a:r>
            <a:r>
              <a:rPr lang="cs-CZ" sz="1800" dirty="0" smtClean="0"/>
              <a:t> a při respektování doporučených opatření dokumentací EIA </a:t>
            </a:r>
            <a:r>
              <a:rPr lang="cs-CZ" sz="1800" b="1" dirty="0" smtClean="0"/>
              <a:t>nebude znamenat významné ovlivnění hodnocených složek životního prostředí</a:t>
            </a:r>
            <a:r>
              <a:rPr lang="cs-CZ" sz="1800" dirty="0" smtClean="0"/>
              <a:t>. Dokumentací EIA je proto záměr </a:t>
            </a:r>
            <a:r>
              <a:rPr lang="cs-CZ" sz="1800" b="1" dirty="0" smtClean="0"/>
              <a:t>akceptovatelný s podmínkami spojenými s doporučenými ochrannými opatřeními</a:t>
            </a:r>
            <a:r>
              <a:rPr lang="cs-CZ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výstupech: ovzduší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b="1" i="1" dirty="0" smtClean="0"/>
              <a:t>Bodový zdroj znečištění ovzduší.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Stavba </a:t>
            </a:r>
            <a:r>
              <a:rPr lang="cs-CZ" sz="2000" dirty="0" smtClean="0"/>
              <a:t>ani provoz </a:t>
            </a:r>
            <a:r>
              <a:rPr lang="cs-CZ" sz="2000" dirty="0" smtClean="0"/>
              <a:t>nebude </a:t>
            </a:r>
            <a:r>
              <a:rPr lang="cs-CZ" sz="2000" dirty="0" smtClean="0"/>
              <a:t>bodovým zdrojem znečištění ovzduší. </a:t>
            </a:r>
          </a:p>
          <a:p>
            <a:pPr>
              <a:buNone/>
            </a:pPr>
            <a:r>
              <a:rPr lang="cs-CZ" sz="2000" b="1" i="1" dirty="0" smtClean="0"/>
              <a:t>Plošný zdroj znečištění ovzduší.</a:t>
            </a:r>
            <a:r>
              <a:rPr lang="cs-CZ" sz="2000" b="1" dirty="0" smtClean="0"/>
              <a:t> </a:t>
            </a:r>
            <a:endParaRPr lang="cs-CZ" sz="2000" b="1" dirty="0" smtClean="0"/>
          </a:p>
          <a:p>
            <a:r>
              <a:rPr lang="cs-CZ" sz="2000" dirty="0" smtClean="0"/>
              <a:t>dočasné skládky </a:t>
            </a:r>
            <a:r>
              <a:rPr lang="cs-CZ" sz="2000" dirty="0" smtClean="0"/>
              <a:t>sypkých materiálů během </a:t>
            </a:r>
            <a:r>
              <a:rPr lang="cs-CZ" sz="2000" dirty="0" smtClean="0"/>
              <a:t>výstavby</a:t>
            </a:r>
          </a:p>
          <a:p>
            <a:r>
              <a:rPr lang="cs-CZ" sz="2000" dirty="0" smtClean="0"/>
              <a:t>vlastní zemní práce </a:t>
            </a:r>
            <a:r>
              <a:rPr lang="cs-CZ" sz="2000" dirty="0" smtClean="0"/>
              <a:t>v etapě výstavby - skrývka ornice, násypy, zářezy. </a:t>
            </a:r>
            <a:endParaRPr lang="cs-CZ" sz="2000" dirty="0" smtClean="0"/>
          </a:p>
          <a:p>
            <a:r>
              <a:rPr lang="cs-CZ" sz="2000" dirty="0" smtClean="0"/>
              <a:t>Působnost </a:t>
            </a:r>
            <a:r>
              <a:rPr lang="cs-CZ" sz="2000" dirty="0" smtClean="0"/>
              <a:t>uvedeného zdroje lze omezit pouze vlastním obdobím výstavby po dobu cca 3 let. Vzhledem k charakteru zdroje, současné fázi projektové přípravy a nemožnosti určit klimatické období, ve kterém budou plošné zdroje existovat, nelze množství emitovaných škodlivin objektivně stanovit. </a:t>
            </a:r>
          </a:p>
          <a:p>
            <a:pPr>
              <a:buNone/>
            </a:pPr>
            <a:r>
              <a:rPr lang="cs-CZ" sz="2000" b="1" i="1" dirty="0" smtClean="0"/>
              <a:t>Liniový zdroj znečištění ovzduší. </a:t>
            </a:r>
            <a:endParaRPr lang="cs-CZ" sz="2000" b="1" i="1" dirty="0" smtClean="0"/>
          </a:p>
          <a:p>
            <a:r>
              <a:rPr lang="cs-CZ" sz="2000" dirty="0" smtClean="0"/>
              <a:t>Hodnoceným </a:t>
            </a:r>
            <a:r>
              <a:rPr lang="cs-CZ" sz="2000" dirty="0" smtClean="0"/>
              <a:t>druhem zdroje je provoz na obchvatu komunikace I/14 v celkové délce 1,55 km. </a:t>
            </a:r>
            <a:endParaRPr lang="cs-CZ" sz="2000" dirty="0" smtClean="0"/>
          </a:p>
          <a:p>
            <a:r>
              <a:rPr lang="cs-CZ" sz="2000" dirty="0" smtClean="0"/>
              <a:t>Na </a:t>
            </a:r>
            <a:r>
              <a:rPr lang="cs-CZ" sz="2000" dirty="0" smtClean="0"/>
              <a:t>základě emisních faktorů, očekávané intenzity dopravy a délce obchvatu 1,55 km lze specifikovat následující roční sumu emisí z provozu na obchvatu: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NO</a:t>
            </a:r>
            <a:r>
              <a:rPr lang="cs-CZ" sz="2000" baseline="-25000" dirty="0" smtClean="0"/>
              <a:t>X</a:t>
            </a:r>
            <a:r>
              <a:rPr lang="cs-CZ" sz="2000" dirty="0" smtClean="0"/>
              <a:t>: 10.318 </a:t>
            </a:r>
            <a:r>
              <a:rPr lang="cs-CZ" sz="2000" dirty="0" smtClean="0"/>
              <a:t>t/rok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CO: 16.439 </a:t>
            </a:r>
            <a:r>
              <a:rPr lang="cs-CZ" sz="2000" dirty="0" smtClean="0"/>
              <a:t>t/rok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Suma uhlovodíků (</a:t>
            </a:r>
            <a:r>
              <a:rPr lang="cs-CZ" sz="2000" dirty="0" err="1" smtClean="0"/>
              <a:t>C</a:t>
            </a:r>
            <a:r>
              <a:rPr lang="cs-CZ" sz="2000" cap="all" baseline="-25000" dirty="0" err="1" smtClean="0"/>
              <a:t>x</a:t>
            </a:r>
            <a:r>
              <a:rPr lang="cs-CZ" sz="2000" dirty="0" err="1" smtClean="0"/>
              <a:t>H</a:t>
            </a:r>
            <a:r>
              <a:rPr lang="cs-CZ" sz="2000" cap="all" baseline="-25000" dirty="0" err="1" smtClean="0"/>
              <a:t>y</a:t>
            </a:r>
            <a:r>
              <a:rPr lang="cs-CZ" sz="2000" dirty="0" smtClean="0"/>
              <a:t>): </a:t>
            </a:r>
            <a:r>
              <a:rPr lang="cs-CZ" sz="2000" dirty="0" smtClean="0"/>
              <a:t>4.014 t/rok</a:t>
            </a: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výstupech: voda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b="1" dirty="0" smtClean="0"/>
              <a:t>Srážkové </a:t>
            </a:r>
            <a:r>
              <a:rPr lang="cs-CZ" sz="2000" b="1" dirty="0" smtClean="0"/>
              <a:t>odpadních </a:t>
            </a:r>
            <a:r>
              <a:rPr lang="cs-CZ" sz="2000" b="1" dirty="0" smtClean="0"/>
              <a:t>vody</a:t>
            </a:r>
          </a:p>
          <a:p>
            <a:r>
              <a:rPr lang="cs-CZ" sz="2000" dirty="0" smtClean="0"/>
              <a:t>je </a:t>
            </a:r>
            <a:r>
              <a:rPr lang="cs-CZ" sz="2000" dirty="0" smtClean="0"/>
              <a:t>stanoveno na základě výpočtu, který vychází z celkového úhrnu srážek za rok (718 mm), ze šířky zpevněné vozovky 11,5 m (+ rozšíření v místech křižovatek):</a:t>
            </a:r>
          </a:p>
          <a:p>
            <a:r>
              <a:rPr lang="cs-CZ" sz="2000" dirty="0" smtClean="0"/>
              <a:t>Úhrn srážek: 718 mm/rok, plocha </a:t>
            </a:r>
            <a:r>
              <a:rPr lang="cs-CZ" sz="2000" dirty="0" smtClean="0"/>
              <a:t>19.600 </a:t>
            </a:r>
            <a:r>
              <a:rPr lang="cs-CZ" sz="2000" dirty="0" smtClean="0"/>
              <a:t>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,  koeficient odtoku 0,80 =&gt; </a:t>
            </a:r>
            <a:r>
              <a:rPr lang="cs-CZ" sz="2000" b="1" dirty="0" smtClean="0"/>
              <a:t>odtok 11.260 m</a:t>
            </a:r>
            <a:r>
              <a:rPr lang="cs-CZ" sz="2000" b="1" baseline="30000" dirty="0" smtClean="0"/>
              <a:t>3</a:t>
            </a:r>
            <a:r>
              <a:rPr lang="cs-CZ" sz="2000" b="1" dirty="0" smtClean="0"/>
              <a:t> </a:t>
            </a:r>
          </a:p>
          <a:p>
            <a:r>
              <a:rPr lang="cs-CZ" sz="2000" dirty="0" smtClean="0"/>
              <a:t>Dešťová </a:t>
            </a:r>
            <a:r>
              <a:rPr lang="cs-CZ" sz="2000" dirty="0" smtClean="0"/>
              <a:t>voda bude svedena do otevřených příkopů, v místech zářezů do mělkých rigolů a odtud prostřednictvím stávajících melioračních svodnic nebo přímo do vodního toku </a:t>
            </a:r>
            <a:r>
              <a:rPr lang="cs-CZ" sz="2000" dirty="0" err="1" smtClean="0"/>
              <a:t>Zdobnice</a:t>
            </a:r>
            <a:r>
              <a:rPr lang="cs-CZ" sz="2000" dirty="0" smtClean="0"/>
              <a:t>. </a:t>
            </a:r>
            <a:endParaRPr lang="cs-CZ" sz="2000" dirty="0" smtClean="0"/>
          </a:p>
          <a:p>
            <a:r>
              <a:rPr lang="cs-CZ" sz="2000" dirty="0" smtClean="0"/>
              <a:t>odpadní </a:t>
            </a:r>
            <a:r>
              <a:rPr lang="cs-CZ" sz="2000" dirty="0" smtClean="0"/>
              <a:t>vody z oblasti mostního tělesa a odpadní vody ze zpevněných příkopů podél komunikace </a:t>
            </a:r>
            <a:r>
              <a:rPr lang="cs-CZ" sz="2000" dirty="0" err="1" smtClean="0"/>
              <a:t>vyspádovaných</a:t>
            </a:r>
            <a:r>
              <a:rPr lang="cs-CZ" sz="2000" dirty="0" smtClean="0"/>
              <a:t> přímo do </a:t>
            </a:r>
            <a:r>
              <a:rPr lang="cs-CZ" sz="2000" dirty="0" err="1" smtClean="0"/>
              <a:t>Zdobnice</a:t>
            </a:r>
            <a:r>
              <a:rPr lang="cs-CZ" sz="2000" dirty="0" smtClean="0"/>
              <a:t> budou svedeny do vodoteče přes </a:t>
            </a:r>
            <a:r>
              <a:rPr lang="cs-CZ" sz="2000" b="1" dirty="0" smtClean="0"/>
              <a:t>lapače nečistot s možností osazení norné stěny </a:t>
            </a:r>
            <a:r>
              <a:rPr lang="cs-CZ" sz="2000" dirty="0" smtClean="0"/>
              <a:t>pro případ eliminace havárie na komunikace v bezprostřední blízkosti tok. </a:t>
            </a:r>
            <a:endParaRPr lang="cs-CZ" sz="2000" dirty="0" smtClean="0"/>
          </a:p>
          <a:p>
            <a:r>
              <a:rPr lang="cs-CZ" sz="2000" dirty="0" smtClean="0"/>
              <a:t>Recipientem </a:t>
            </a:r>
            <a:r>
              <a:rPr lang="cs-CZ" sz="2000" dirty="0" smtClean="0"/>
              <a:t>je vodní tok </a:t>
            </a:r>
            <a:r>
              <a:rPr lang="cs-CZ" sz="2000" dirty="0" err="1" smtClean="0"/>
              <a:t>Zdobnice</a:t>
            </a:r>
            <a:r>
              <a:rPr lang="cs-CZ" sz="2000" dirty="0" smtClean="0"/>
              <a:t> s plochou povodí 124,5 km2. Průměrný průtok u ústí je 2,08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.s</a:t>
            </a:r>
            <a:r>
              <a:rPr lang="cs-CZ" sz="2000" baseline="30000" dirty="0" smtClean="0"/>
              <a:t>-1</a:t>
            </a:r>
            <a:r>
              <a:rPr lang="cs-CZ" sz="2000" dirty="0" smtClean="0"/>
              <a:t>. Po výstavbě obchvatu dojde k navýšení o 0,36 l/s, což představuje 0,02%. Jedná se o vodohospodářsky významný tok, většinou ve třídě čistoty I.</a:t>
            </a:r>
          </a:p>
          <a:p>
            <a:pPr>
              <a:buNone/>
            </a:pPr>
            <a:r>
              <a:rPr lang="cs-CZ" sz="2000" b="1" dirty="0" smtClean="0"/>
              <a:t>Splaškové </a:t>
            </a:r>
            <a:r>
              <a:rPr lang="cs-CZ" sz="2000" b="1" dirty="0" smtClean="0"/>
              <a:t>odpadní vody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budou </a:t>
            </a:r>
            <a:r>
              <a:rPr lang="cs-CZ" sz="2000" dirty="0" smtClean="0"/>
              <a:t>vznikat </a:t>
            </a:r>
            <a:r>
              <a:rPr lang="cs-CZ" sz="2000" b="1" dirty="0" smtClean="0"/>
              <a:t>pouze během výstavby</a:t>
            </a:r>
            <a:r>
              <a:rPr lang="cs-CZ" sz="2000" dirty="0" smtClean="0"/>
              <a:t>, </a:t>
            </a:r>
            <a:r>
              <a:rPr lang="cs-CZ" sz="2000" dirty="0" smtClean="0"/>
              <a:t>v </a:t>
            </a:r>
            <a:r>
              <a:rPr lang="cs-CZ" sz="2000" dirty="0" smtClean="0"/>
              <a:t>prostoru stavebního </a:t>
            </a:r>
            <a:r>
              <a:rPr lang="cs-CZ" sz="2000" dirty="0" smtClean="0"/>
              <a:t>dvora, jejich </a:t>
            </a:r>
            <a:r>
              <a:rPr lang="cs-CZ" sz="2000" dirty="0" smtClean="0"/>
              <a:t>množství lze odhadnout na 625 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výstupech: odpady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09634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Nakládání </a:t>
            </a:r>
            <a:r>
              <a:rPr lang="cs-CZ" sz="2000" dirty="0" smtClean="0"/>
              <a:t>s odpady - tedy i jejich bezpečné zneškodnění, je povinností všech původců, kteří se budou na výstavbě obchvatu podílet bez ohledu na původního vlastníka nebo generálního dodavatele. </a:t>
            </a:r>
            <a:endParaRPr lang="cs-CZ" sz="2000" dirty="0" smtClean="0"/>
          </a:p>
          <a:p>
            <a:r>
              <a:rPr lang="cs-CZ" sz="2000" dirty="0" smtClean="0"/>
              <a:t>Všichni </a:t>
            </a:r>
            <a:r>
              <a:rPr lang="cs-CZ" sz="2000" dirty="0" smtClean="0"/>
              <a:t>původci jsou povinni vést evidenci odpadů </a:t>
            </a:r>
            <a:endParaRPr lang="cs-CZ" sz="2000" dirty="0" smtClean="0"/>
          </a:p>
          <a:p>
            <a:r>
              <a:rPr lang="cs-CZ" sz="2000" dirty="0" smtClean="0"/>
              <a:t>Množství </a:t>
            </a:r>
            <a:r>
              <a:rPr lang="cs-CZ" sz="2000" dirty="0" smtClean="0"/>
              <a:t>odpadů </a:t>
            </a:r>
            <a:r>
              <a:rPr lang="cs-CZ" sz="2000" dirty="0" smtClean="0"/>
              <a:t>není </a:t>
            </a:r>
            <a:r>
              <a:rPr lang="cs-CZ" sz="2000" dirty="0" smtClean="0"/>
              <a:t>možno v této fázi projektové přípravy stanovit, je však nezbytné , aby jednotlivé druhy odpadů byly dále sledovány jak v další přípravě, tak při výstavbě a provozu. </a:t>
            </a:r>
            <a:endParaRPr lang="cs-CZ" sz="2000" dirty="0" smtClean="0"/>
          </a:p>
          <a:p>
            <a:r>
              <a:rPr lang="cs-CZ" sz="2000" dirty="0" smtClean="0"/>
              <a:t>Projekt </a:t>
            </a:r>
            <a:r>
              <a:rPr lang="cs-CZ" sz="2000" dirty="0" smtClean="0"/>
              <a:t>předkládá přehled očekávaných odpadů vznikajících v etapě výstavby.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Základní údaje o výstupech: hluk a vibrace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b="1" dirty="0" smtClean="0"/>
              <a:t>Etapa výstavby</a:t>
            </a:r>
          </a:p>
          <a:p>
            <a:r>
              <a:rPr lang="cs-CZ" sz="2000" b="1" dirty="0" smtClean="0"/>
              <a:t>Hluk</a:t>
            </a:r>
            <a:r>
              <a:rPr lang="cs-CZ" sz="2000" dirty="0" smtClean="0"/>
              <a:t> bude vznikat z </a:t>
            </a:r>
            <a:r>
              <a:rPr lang="cs-CZ" sz="2000" dirty="0" smtClean="0"/>
              <a:t>provozu stavebních mechanismů použitých při stavbě obchvatu. </a:t>
            </a:r>
            <a:endParaRPr lang="cs-CZ" sz="2000" dirty="0" smtClean="0"/>
          </a:p>
          <a:p>
            <a:pPr lvl="1"/>
            <a:r>
              <a:rPr lang="cs-CZ" sz="1600" dirty="0" smtClean="0"/>
              <a:t>Největší </a:t>
            </a:r>
            <a:r>
              <a:rPr lang="cs-CZ" sz="1600" dirty="0" smtClean="0"/>
              <a:t>ovlivnění hlukem lze očekávat při výstavbě mostních objektů a sypání a hutnění násypů. Hluk z rypadel používaných při stavbách pozemních komunikací se udává mezi 80 - 95 dB(A) ve vzdálenosti 5 m, hluk nákladních vozidel 70 - 82 dB(A) ve vzdálenosti 5 m. </a:t>
            </a:r>
            <a:endParaRPr lang="cs-CZ" sz="1600" dirty="0" smtClean="0"/>
          </a:p>
          <a:p>
            <a:r>
              <a:rPr lang="cs-CZ" sz="2000" b="1" dirty="0" smtClean="0"/>
              <a:t>Vibrace</a:t>
            </a:r>
            <a:r>
              <a:rPr lang="cs-CZ" sz="2000" dirty="0" smtClean="0"/>
              <a:t> budou vznikat během výstavby, zejména při hutnění násypů. </a:t>
            </a:r>
          </a:p>
          <a:p>
            <a:pPr>
              <a:buNone/>
            </a:pPr>
            <a:r>
              <a:rPr lang="cs-CZ" sz="2000" b="1" dirty="0" smtClean="0"/>
              <a:t>Provoz</a:t>
            </a:r>
          </a:p>
          <a:p>
            <a:r>
              <a:rPr lang="cs-CZ" sz="2000" dirty="0" smtClean="0"/>
              <a:t>Obchvat </a:t>
            </a:r>
            <a:r>
              <a:rPr lang="cs-CZ" sz="2000" dirty="0" smtClean="0"/>
              <a:t>silnice I/14 bude patřit mezi liniový zdroj hluku vznikající v důsledku provozu vozidel po komunikaci. Vznikající hluk bude záviset na počtu a charakteru projíždějících vozidel, složení a rychlosti dopravního proudu, povrchu a sklonu vozovky apod. Ve fázi dosud realizovaných projektových prací není uvažováno s </a:t>
            </a:r>
            <a:r>
              <a:rPr lang="cs-CZ" sz="2000" dirty="0" smtClean="0"/>
              <a:t>výstavbou </a:t>
            </a:r>
            <a:r>
              <a:rPr lang="cs-CZ" sz="2000" dirty="0" smtClean="0"/>
              <a:t>protihlukových opatření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Za provozu komunikace budou vznikat vibrace v důsledku jízdy vozidel. Vibrace se projevují maximálně do vzdálenosti několika desítek metrů, dosahují frekvencí 30 - 150 Hz a amplitud několika desítek m. Předpokládá se, že stavba a provoz přeložky silnice I/14 nebude zdrojem nadměrných vibrací.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Screening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– identifikace vlivů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7503" y="1125538"/>
          <a:ext cx="8856986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5"/>
                <a:gridCol w="1080120"/>
                <a:gridCol w="108012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výstavba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provoz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ukončení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změny v čistotě ovzduší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</a:t>
                      </a:r>
                      <a:endParaRPr lang="cs-CZ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</a:t>
                      </a:r>
                      <a:endParaRPr lang="cs-CZ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-</a:t>
                      </a:r>
                      <a:endParaRPr lang="cs-CZ" sz="18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změna mikroklimatu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-</a:t>
                      </a:r>
                      <a:endParaRPr lang="cs-CZ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</a:t>
                      </a:r>
                      <a:endParaRPr lang="cs-CZ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-</a:t>
                      </a:r>
                      <a:endParaRPr lang="cs-CZ" sz="18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změna kvality povrchových vod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</a:t>
                      </a:r>
                      <a:endParaRPr lang="cs-CZ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</a:t>
                      </a:r>
                      <a:endParaRPr lang="cs-CZ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/>
                        <a:t>-</a:t>
                      </a:r>
                      <a:endParaRPr lang="cs-CZ" sz="18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změna kvality podzemních vod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vliv na povrchový odtok a změnu říční sítě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ovlivnění režimu podzemních vod, změny ve vydatnosti zdrojů a změny hladiny podzemní vody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zábor ZPF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zábor PUPFL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vlivy na čistotu půd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projevy eroze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svahové pohyby a pohyby vzniklé poddolováním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likvidace, poškození populací vzácných a zvláště chráněných druhů rostlin a živočichů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Screening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– identifikace vlivů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7503" y="1125538"/>
          <a:ext cx="8856986" cy="517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5"/>
                <a:gridCol w="1080120"/>
                <a:gridCol w="1080120"/>
                <a:gridCol w="108012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výstavba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provoz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ukončení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likvidace, poškození stromů a porostů dřevin rostoucích mimo les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likvidace, poškození lesních porostů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likvidace, zásah do prvků ÚSES a významných krajinných prvků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na další významná společenstva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změny reliéfu krajiny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na krajinný ráz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likvidace, narušení budov a kulturních památek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na geologické a paleontologické památky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spojené se změnou v dopravní obslužnosti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spojené se změnou funkčního využití krajiny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vlivy na rekreační využití území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cs-CZ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biologické vlivy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1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685" marR="1968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2505</Words>
  <Application>Microsoft Office PowerPoint</Application>
  <PresentationFormat>Předvádění na obrazovce (4:3)</PresentationFormat>
  <Paragraphs>792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Z X 5 0 4      H   o   d   n   o   c   e   n   í       v   l   i   v   ů       n   a       ž   i   v   o   t   n   í       p   r   o   s   t   ř   e   d   í</vt:lpstr>
      <vt:lpstr>Základní údaje o záměru</vt:lpstr>
      <vt:lpstr>Základní údaje o vstupech</vt:lpstr>
      <vt:lpstr>Základní údaje o výstupech: ovzduší</vt:lpstr>
      <vt:lpstr>Základní údaje o výstupech: voda</vt:lpstr>
      <vt:lpstr>Základní údaje o výstupech: odpady</vt:lpstr>
      <vt:lpstr>Základní údaje o výstupech: hluk a vibrace</vt:lpstr>
      <vt:lpstr>Screening – identifikace vlivů</vt:lpstr>
      <vt:lpstr>Screening – identifikace vlivů</vt:lpstr>
      <vt:lpstr>Screening – identifikace vlivů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</vt:lpstr>
      <vt:lpstr>Hodnocení významnosti vlivu - závěry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vlivů na životní prostředí</dc:title>
  <dc:creator>Stanislav Cetkovsky Mgr.</dc:creator>
  <cp:lastModifiedBy>Stanislav Cetkovsky Mgr.</cp:lastModifiedBy>
  <cp:revision>79</cp:revision>
  <dcterms:modified xsi:type="dcterms:W3CDTF">2011-04-10T22:06:26Z</dcterms:modified>
</cp:coreProperties>
</file>