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477" r:id="rId3"/>
    <p:sldId id="260" r:id="rId4"/>
    <p:sldId id="476" r:id="rId5"/>
    <p:sldId id="521" r:id="rId6"/>
    <p:sldId id="457" r:id="rId7"/>
    <p:sldId id="478" r:id="rId8"/>
    <p:sldId id="582" r:id="rId9"/>
    <p:sldId id="335" r:id="rId10"/>
    <p:sldId id="581" r:id="rId11"/>
    <p:sldId id="458" r:id="rId12"/>
    <p:sldId id="460" r:id="rId13"/>
    <p:sldId id="461" r:id="rId14"/>
    <p:sldId id="463" r:id="rId15"/>
    <p:sldId id="464" r:id="rId16"/>
    <p:sldId id="433" r:id="rId17"/>
    <p:sldId id="435" r:id="rId18"/>
    <p:sldId id="437" r:id="rId19"/>
    <p:sldId id="439" r:id="rId20"/>
    <p:sldId id="440" r:id="rId21"/>
    <p:sldId id="441" r:id="rId22"/>
    <p:sldId id="524" r:id="rId23"/>
    <p:sldId id="523" r:id="rId24"/>
    <p:sldId id="525" r:id="rId25"/>
    <p:sldId id="526" r:id="rId26"/>
    <p:sldId id="583" r:id="rId27"/>
    <p:sldId id="585" r:id="rId28"/>
    <p:sldId id="627" r:id="rId29"/>
    <p:sldId id="698" r:id="rId30"/>
    <p:sldId id="515" r:id="rId31"/>
    <p:sldId id="622" r:id="rId32"/>
    <p:sldId id="540" r:id="rId33"/>
    <p:sldId id="628" r:id="rId34"/>
    <p:sldId id="545" r:id="rId35"/>
    <p:sldId id="547" r:id="rId36"/>
    <p:sldId id="630" r:id="rId37"/>
    <p:sldId id="555" r:id="rId38"/>
    <p:sldId id="546" r:id="rId39"/>
    <p:sldId id="557" r:id="rId40"/>
    <p:sldId id="396" r:id="rId41"/>
    <p:sldId id="569" r:id="rId42"/>
    <p:sldId id="633" r:id="rId43"/>
    <p:sldId id="636" r:id="rId44"/>
    <p:sldId id="665" r:id="rId45"/>
    <p:sldId id="643" r:id="rId46"/>
    <p:sldId id="645" r:id="rId47"/>
    <p:sldId id="655" r:id="rId48"/>
    <p:sldId id="486" r:id="rId49"/>
    <p:sldId id="484" r:id="rId50"/>
    <p:sldId id="669" r:id="rId51"/>
    <p:sldId id="670" r:id="rId52"/>
    <p:sldId id="498" r:id="rId53"/>
    <p:sldId id="499" r:id="rId54"/>
    <p:sldId id="500" r:id="rId55"/>
    <p:sldId id="501" r:id="rId56"/>
    <p:sldId id="502" r:id="rId57"/>
    <p:sldId id="503" r:id="rId58"/>
    <p:sldId id="504" r:id="rId59"/>
    <p:sldId id="702" r:id="rId60"/>
    <p:sldId id="676" r:id="rId61"/>
    <p:sldId id="677" r:id="rId62"/>
    <p:sldId id="678" r:id="rId63"/>
    <p:sldId id="703" r:id="rId64"/>
    <p:sldId id="704" r:id="rId65"/>
    <p:sldId id="681" r:id="rId66"/>
    <p:sldId id="685" r:id="rId67"/>
    <p:sldId id="508" r:id="rId68"/>
    <p:sldId id="511" r:id="rId69"/>
    <p:sldId id="660" r:id="rId70"/>
    <p:sldId id="666" r:id="rId71"/>
    <p:sldId id="667" r:id="rId72"/>
    <p:sldId id="586" r:id="rId73"/>
    <p:sldId id="686" r:id="rId74"/>
    <p:sldId id="700" r:id="rId75"/>
    <p:sldId id="623" r:id="rId76"/>
    <p:sldId id="587" r:id="rId77"/>
    <p:sldId id="658" r:id="rId78"/>
    <p:sldId id="701" r:id="rId79"/>
    <p:sldId id="456" r:id="rId80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1" autoAdjust="0"/>
    <p:restoredTop sz="94660"/>
  </p:normalViewPr>
  <p:slideViewPr>
    <p:cSldViewPr showGuides="1">
      <p:cViewPr varScale="1">
        <p:scale>
          <a:sx n="99" d="100"/>
          <a:sy n="99" d="100"/>
        </p:scale>
        <p:origin x="-1170" y="-90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197.png"/><Relationship Id="rId1" Type="http://schemas.openxmlformats.org/officeDocument/2006/relationships/image" Target="../media/image196.png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defTabSz="88265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r" defTabSz="88265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F17432D-3B7F-45ED-B07F-D53148389A5B}" type="datetimeFigureOut">
              <a:rPr lang="cs-CZ"/>
              <a:pPr>
                <a:defRPr/>
              </a:pPr>
              <a:t>12.12.2012</a:t>
            </a:fld>
            <a:endParaRPr lang="cs-CZ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defTabSz="88265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r" defTabSz="88265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F22A40-6DC9-4F30-BD63-9C1F465748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99D5F6-8B88-44E6-A5AA-C8B5F1D8ACA4}" type="datetimeFigureOut">
              <a:rPr lang="cs-CZ"/>
              <a:pPr>
                <a:defRPr/>
              </a:pPr>
              <a:t>12.12.2012</a:t>
            </a:fld>
            <a:endParaRPr lang="cs-CZ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E5AC47-E452-4161-A1AB-9D8EC23446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7762" cy="3719513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3867"/>
            <a:ext cx="5435708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7762" cy="3719513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3867"/>
            <a:ext cx="5435708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7762" cy="371951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3867"/>
            <a:ext cx="5435708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4112" cy="37226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8050"/>
            <a:ext cx="5441950" cy="446405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4750" cy="4468812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4112" cy="3722688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8050"/>
            <a:ext cx="5441950" cy="446405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4112" cy="3722688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8050"/>
            <a:ext cx="5441950" cy="446405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4112" cy="3722688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8050"/>
            <a:ext cx="5441950" cy="446405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406"/>
            <a:ext cx="4985772" cy="446747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406"/>
            <a:ext cx="4985772" cy="446747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4112" cy="3722688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8050"/>
            <a:ext cx="5441950" cy="446405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406"/>
            <a:ext cx="4985772" cy="4467471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432" y="4716947"/>
            <a:ext cx="4988812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406"/>
            <a:ext cx="4985772" cy="4467471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432" y="4716947"/>
            <a:ext cx="4988812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504" y="4720027"/>
            <a:ext cx="5432668" cy="446747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4112" cy="3722688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8050"/>
            <a:ext cx="5441950" cy="446405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0034" y="745348"/>
            <a:ext cx="4897609" cy="3722122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406"/>
            <a:ext cx="4985772" cy="4467471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7762" cy="3719513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3867"/>
            <a:ext cx="5435708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9350" cy="3719513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3288"/>
            <a:ext cx="5435600" cy="4468812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211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6947"/>
            <a:ext cx="5438748" cy="446593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7762" cy="3719513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3867"/>
            <a:ext cx="5435708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9350" cy="37195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3288"/>
            <a:ext cx="5435600" cy="4468812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9350" cy="37195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3288"/>
            <a:ext cx="5435600" cy="4468812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7762" cy="3719513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3867"/>
            <a:ext cx="5435708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7762" cy="3719513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3867"/>
            <a:ext cx="5435708" cy="446901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68313" y="623728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1A9E4-8D8B-4F0D-B7C8-F75914817A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251520" y="1052736"/>
            <a:ext cx="86409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pic>
        <p:nvPicPr>
          <p:cNvPr id="1029" name="Obrázek 9" descr="logo_mu_cerne.gif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17" y="6373462"/>
            <a:ext cx="18161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Obrázek 7" descr="trojlogo.gif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7824" y="6315303"/>
            <a:ext cx="42481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8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16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hyperlink" Target="http://www.oecd.org/document/40/0,3746,en_2649_34377_37051368_1_1_1_1,00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hyperlink" Target="http://www.oecd.org/document/40/0,3746,en_2649_34377_37051368_1_1_1_1,0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a.gov/opptsfrs/publications/OPPTS_Harmonized/850_Ecological_Effects_Test_Guidelines/Drafts/850-1055.pdf" TargetMode="External"/><Relationship Id="rId13" Type="http://schemas.openxmlformats.org/officeDocument/2006/relationships/hyperlink" Target="http://www.epa.gov/opptsfrs/publications/OPPTS_Harmonized/850_Ecological_Effects_Test_Guidelines/Drafts/850-1400.pdf" TargetMode="External"/><Relationship Id="rId18" Type="http://schemas.openxmlformats.org/officeDocument/2006/relationships/hyperlink" Target="http://www.epa.gov/opptsfrs/publications/OPPTS_Harmonized/850_Ecological_Effects_Test_Guidelines/Drafts/850-1740.pdf" TargetMode="External"/><Relationship Id="rId26" Type="http://schemas.openxmlformats.org/officeDocument/2006/relationships/hyperlink" Target="http://www.epa.gov/opptsfrs/publications/OPPTS_Harmonized/850_Ecological_Effects_Test_Guidelines/Drafts/850-4450.pdf" TargetMode="External"/><Relationship Id="rId3" Type="http://schemas.openxmlformats.org/officeDocument/2006/relationships/hyperlink" Target="http://www.epa.gov/opptsfrs/publications/OPPTS_Harmonized/850_Ecological_Effects_Test_Guidelines/Drafts/850-1010.pdf" TargetMode="External"/><Relationship Id="rId21" Type="http://schemas.openxmlformats.org/officeDocument/2006/relationships/hyperlink" Target="http://www.epa.gov/opptsfrs/publications/OPPTS_Harmonized/850_Ecological_Effects_Test_Guidelines/Drafts/850-1850.pdf" TargetMode="External"/><Relationship Id="rId7" Type="http://schemas.openxmlformats.org/officeDocument/2006/relationships/hyperlink" Target="http://www.epa.gov/opptsfrs/publications/OPPTS_Harmonized/850_Ecological_Effects_Test_Guidelines/Drafts/850-1045.pdf" TargetMode="External"/><Relationship Id="rId12" Type="http://schemas.openxmlformats.org/officeDocument/2006/relationships/hyperlink" Target="http://www.epa.gov/opptsfrs/publications/OPPTS_Harmonized/850_Ecological_Effects_Test_Guidelines/Drafts/850-1350.pdf" TargetMode="External"/><Relationship Id="rId17" Type="http://schemas.openxmlformats.org/officeDocument/2006/relationships/hyperlink" Target="http://www.epa.gov/opptsfrs/publications/OPPTS_Harmonized/850_Ecological_Effects_Test_Guidelines/Drafts/850-1735.pdf" TargetMode="External"/><Relationship Id="rId25" Type="http://schemas.openxmlformats.org/officeDocument/2006/relationships/hyperlink" Target="http://www.epa.gov/opptsfrs/publications/OPPTS_Harmonized/850_Ecological_Effects_Test_Guidelines/Drafts/850-4400.pdf" TargetMode="External"/><Relationship Id="rId2" Type="http://schemas.openxmlformats.org/officeDocument/2006/relationships/hyperlink" Target="http://www.epa.gov/ocspp/pubs/frs/home/draftguidelines.htm" TargetMode="External"/><Relationship Id="rId16" Type="http://schemas.openxmlformats.org/officeDocument/2006/relationships/hyperlink" Target="http://www.epa.gov/opptsfrs/publications/OPPTS_Harmonized/850_Ecological_Effects_Test_Guidelines/Drafts/850-1730.pdf" TargetMode="External"/><Relationship Id="rId20" Type="http://schemas.openxmlformats.org/officeDocument/2006/relationships/hyperlink" Target="http://www.epa.gov/opptsfrs/publications/OPPTS_Harmonized/850_Ecological_Effects_Test_Guidelines/Drafts/850-1800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epa.gov/opptsfrs/publications/OPPTS_Harmonized/850_Ecological_Effects_Test_Guidelines/Drafts/850-1035.pdf" TargetMode="External"/><Relationship Id="rId11" Type="http://schemas.openxmlformats.org/officeDocument/2006/relationships/hyperlink" Target="http://www.epa.gov/opptsfrs/publications/OPPTS_Harmonized/850_Ecological_Effects_Test_Guidelines/Drafts/850-1300.pdf" TargetMode="External"/><Relationship Id="rId24" Type="http://schemas.openxmlformats.org/officeDocument/2006/relationships/hyperlink" Target="http://www.epa.gov/opptsfrs/publications/OPPTS_Harmonized/850_Ecological_Effects_Test_Guidelines/Drafts/850-1950.pdf" TargetMode="External"/><Relationship Id="rId5" Type="http://schemas.openxmlformats.org/officeDocument/2006/relationships/hyperlink" Target="http://www.epa.gov/opptsfrs/publications/OPPTS_Harmonized/850_Ecological_Effects_Test_Guidelines/Drafts/850-1025.pdf" TargetMode="External"/><Relationship Id="rId15" Type="http://schemas.openxmlformats.org/officeDocument/2006/relationships/hyperlink" Target="http://www.epa.gov/opptsfrs/publications/OPPTS_Harmonized/850_Ecological_Effects_Test_Guidelines/Drafts/850-1710.pdf" TargetMode="External"/><Relationship Id="rId23" Type="http://schemas.openxmlformats.org/officeDocument/2006/relationships/hyperlink" Target="http://www.epa.gov/opptsfrs/publications/OPPTS_Harmonized/850_Ecological_Effects_Test_Guidelines/Drafts/850-1925.pdf" TargetMode="External"/><Relationship Id="rId28" Type="http://schemas.openxmlformats.org/officeDocument/2006/relationships/hyperlink" Target="http://www.epa.gov/opptsfrs/publications/OPPTS_Harmonized/850_Ecological_Effects_Test_Guidelines/Drafts/850-6800.pdf" TargetMode="External"/><Relationship Id="rId10" Type="http://schemas.openxmlformats.org/officeDocument/2006/relationships/hyperlink" Target="http://www.epa.gov/opptsfrs/publications/OPPTS_Harmonized/850_Ecological_Effects_Test_Guidelines/Drafts/850-1085.pdf" TargetMode="External"/><Relationship Id="rId19" Type="http://schemas.openxmlformats.org/officeDocument/2006/relationships/hyperlink" Target="http://www.epa.gov/opptsfrs/publications/OPPTS_Harmonized/850_Ecological_Effects_Test_Guidelines/Drafts/850-1790.pdf" TargetMode="External"/><Relationship Id="rId4" Type="http://schemas.openxmlformats.org/officeDocument/2006/relationships/hyperlink" Target="http://www.epa.gov/opptsfrs/publications/OPPTS_Harmonized/850_Ecological_Effects_Test_Guidelines/Drafts/850-1020.pdf" TargetMode="External"/><Relationship Id="rId9" Type="http://schemas.openxmlformats.org/officeDocument/2006/relationships/hyperlink" Target="http://www.epa.gov/opptsfrs/publications/OPPTS_Harmonized/850_Ecological_Effects_Test_Guidelines/Drafts/850-1075.pdf" TargetMode="External"/><Relationship Id="rId14" Type="http://schemas.openxmlformats.org/officeDocument/2006/relationships/hyperlink" Target="http://www.epa.gov/opptsfrs/publications/OPPTS_Harmonized/850_Ecological_Effects_Test_Guidelines/Drafts/850-1500.pdf" TargetMode="External"/><Relationship Id="rId22" Type="http://schemas.openxmlformats.org/officeDocument/2006/relationships/hyperlink" Target="http://www.epa.gov/opptsfrs/publications/OPPTS_Harmonized/850_Ecological_Effects_Test_Guidelines/Drafts/850-1900.pdf" TargetMode="External"/><Relationship Id="rId27" Type="http://schemas.openxmlformats.org/officeDocument/2006/relationships/hyperlink" Target="http://www.epa.gov/opptsfrs/publications/OPPTS_Harmonized/850_Ecological_Effects_Test_Guidelines/Drafts/850-5400.pd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a.gov/opptsfrs/publications/OPPTS_Harmonized/850_Ecological_Effects_Test_Guidelines/Drafts/850-4200.pdf" TargetMode="External"/><Relationship Id="rId13" Type="http://schemas.openxmlformats.org/officeDocument/2006/relationships/hyperlink" Target="http://www.epa.gov/opptsfrs/publications/OPPTS_Harmonized/850_Ecological_Effects_Test_Guidelines/Drafts/850-4600.pdf" TargetMode="External"/><Relationship Id="rId18" Type="http://schemas.openxmlformats.org/officeDocument/2006/relationships/hyperlink" Target="http://www.epa.gov/opptsfrs/publications/OPPTS_Harmonized/850_Ecological_Effects_Test_Guidelines/Drafts/850-2200.pdf" TargetMode="External"/><Relationship Id="rId3" Type="http://schemas.openxmlformats.org/officeDocument/2006/relationships/hyperlink" Target="http://www.epa.gov/opptsfrs/publications/OPPTS_Harmonized/850_Ecological_Effects_Test_Guidelines/Drafts/850-2450.pdf" TargetMode="External"/><Relationship Id="rId21" Type="http://schemas.openxmlformats.org/officeDocument/2006/relationships/hyperlink" Target="http://www.epa.gov/opptsfrs/publications/OPPTS_Harmonized/850_Ecological_Effects_Test_Guidelines/Drafts/850-2500.pdf" TargetMode="External"/><Relationship Id="rId7" Type="http://schemas.openxmlformats.org/officeDocument/2006/relationships/hyperlink" Target="http://www.epa.gov/opptsfrs/publications/OPPTS_Harmonized/850_Ecological_Effects_Test_Guidelines/Drafts/850-4150.pdf" TargetMode="External"/><Relationship Id="rId12" Type="http://schemas.openxmlformats.org/officeDocument/2006/relationships/hyperlink" Target="http://www.epa.gov/opptsfrs/publications/OPPTS_Harmonized/850_Ecological_Effects_Test_Guidelines/Drafts/850-4300.pdf" TargetMode="External"/><Relationship Id="rId17" Type="http://schemas.openxmlformats.org/officeDocument/2006/relationships/hyperlink" Target="http://www.epa.gov/opptsfrs/publications/OPPTS_Harmonized/850_Ecological_Effects_Test_Guidelines/Drafts/850-2100.pdf" TargetMode="External"/><Relationship Id="rId2" Type="http://schemas.openxmlformats.org/officeDocument/2006/relationships/hyperlink" Target="http://www.epa.gov/ocspp/pubs/frs/home/draftguidelines.htm" TargetMode="External"/><Relationship Id="rId16" Type="http://schemas.openxmlformats.org/officeDocument/2006/relationships/hyperlink" Target="http://www.epa.gov/opptsfrs/publications/OPPTS_Harmonized/850_Ecological_Effects_Test_Guidelines/Drafts/850-6200.pdf" TargetMode="External"/><Relationship Id="rId20" Type="http://schemas.openxmlformats.org/officeDocument/2006/relationships/hyperlink" Target="http://www.epa.gov/opptsfrs/publications/OPPTS_Harmonized/850_Ecological_Effects_Test_Guidelines/Drafts/850-2400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epa.gov/opptsfrs/publications/OPPTS_Harmonized/850_Ecological_Effects_Test_Guidelines/Drafts/850-4100.pdf" TargetMode="External"/><Relationship Id="rId11" Type="http://schemas.openxmlformats.org/officeDocument/2006/relationships/hyperlink" Target="http://www.epa.gov/opptsfrs/publications/OPPTS_Harmonized/850_Ecological_Effects_Test_Guidelines/Drafts/850-4250.pdf" TargetMode="External"/><Relationship Id="rId24" Type="http://schemas.openxmlformats.org/officeDocument/2006/relationships/hyperlink" Target="http://www.epa.gov/opptsfrs/publications/OPPTS_Harmonized/850_Ecological_Effects_Test_Guidelines/Drafts/850-3040.pdf" TargetMode="External"/><Relationship Id="rId5" Type="http://schemas.openxmlformats.org/officeDocument/2006/relationships/hyperlink" Target="http://www.epa.gov/opptsfrs/publications/OPPTS_Harmonized/850_Ecological_Effects_Test_Guidelines/Drafts/850-4025.pdf" TargetMode="External"/><Relationship Id="rId15" Type="http://schemas.openxmlformats.org/officeDocument/2006/relationships/hyperlink" Target="http://www.epa.gov/opptsfrs/publications/OPPTS_Harmonized/850_Ecological_Effects_Test_Guidelines/Drafts/850-5100.pdf" TargetMode="External"/><Relationship Id="rId23" Type="http://schemas.openxmlformats.org/officeDocument/2006/relationships/hyperlink" Target="http://www.epa.gov/opptsfrs/publications/OPPTS_Harmonized/850_Ecological_Effects_Test_Guidelines/Drafts/850-3030.pdf" TargetMode="External"/><Relationship Id="rId10" Type="http://schemas.openxmlformats.org/officeDocument/2006/relationships/hyperlink" Target="http://www.epa.gov/opptsfrs/publications/OPPTS_Harmonized/850_Ecological_Effects_Test_Guidelines/Drafts/850-4230.pdf" TargetMode="External"/><Relationship Id="rId19" Type="http://schemas.openxmlformats.org/officeDocument/2006/relationships/hyperlink" Target="http://www.epa.gov/opptsfrs/publications/OPPTS_Harmonized/850_Ecological_Effects_Test_Guidelines/Drafts/850-2300.pdf" TargetMode="External"/><Relationship Id="rId4" Type="http://schemas.openxmlformats.org/officeDocument/2006/relationships/hyperlink" Target="http://www.epa.gov/opptsfrs/publications/OPPTS_Harmonized/850_Ecological_Effects_Test_Guidelines/Drafts/850-4000.pdf" TargetMode="External"/><Relationship Id="rId9" Type="http://schemas.openxmlformats.org/officeDocument/2006/relationships/hyperlink" Target="http://www.epa.gov/opptsfrs/publications/OPPTS_Harmonized/850_Ecological_Effects_Test_Guidelines/Drafts/850-4225.pdf" TargetMode="External"/><Relationship Id="rId14" Type="http://schemas.openxmlformats.org/officeDocument/2006/relationships/hyperlink" Target="http://www.epa.gov/opptsfrs/publications/OPPTS_Harmonized/850_Ecological_Effects_Test_Guidelines/Drafts/850-4800.pdf" TargetMode="External"/><Relationship Id="rId22" Type="http://schemas.openxmlformats.org/officeDocument/2006/relationships/hyperlink" Target="http://www.epa.gov/opptsfrs/publications/OPPTS_Harmonized/850_Ecological_Effects_Test_Guidelines/Drafts/850-3020.pdf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hyperlink" Target="http://www.imp.mtu.edu/matchar/algal1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11" Type="http://schemas.openxmlformats.org/officeDocument/2006/relationships/image" Target="../media/image63.jpeg"/><Relationship Id="rId5" Type="http://schemas.openxmlformats.org/officeDocument/2006/relationships/image" Target="../media/image87.png"/><Relationship Id="rId10" Type="http://schemas.openxmlformats.org/officeDocument/2006/relationships/image" Target="../media/image62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naturegrid.org.uk/biodiversity/invert/graphics/daphnia.jpg&amp;imgrefurl=http://www.naturegrid.org.uk/biodiversity/invert/daphnia.html&amp;h=237&amp;w=269&amp;prev=/images?q=daphnia&amp;svnum=10&amp;hl=cs&amp;lr=&amp;ie=UTF-8&amp;oe=UTF-8&amp;sa=G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emf"/><Relationship Id="rId5" Type="http://schemas.openxmlformats.org/officeDocument/2006/relationships/image" Target="../media/image95.wmf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://lufa-speyer.de/soil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pn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6.jpeg"/><Relationship Id="rId3" Type="http://schemas.openxmlformats.org/officeDocument/2006/relationships/video" Target="file:///c:\--=%20KUBA%20=--\Konference\2012%20SS\Prezentace\18%20Enchytraeus%20albidus%20egg.avi" TargetMode="External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video" Target="file:///c:\--=%20KUBA%20=--\Konference\2012%20SS\Prezentace\17%20Enchytraeus%20albidus.avi" TargetMode="External"/><Relationship Id="rId1" Type="http://schemas.openxmlformats.org/officeDocument/2006/relationships/video" Target="file:///c:\--=%20KUBA%20=--\Konference\2012%20SS\Prezentace\16%20Enchytraeus%20albidus.avi" TargetMode="External"/><Relationship Id="rId6" Type="http://schemas.openxmlformats.org/officeDocument/2006/relationships/image" Target="../media/image179.png"/><Relationship Id="rId11" Type="http://schemas.openxmlformats.org/officeDocument/2006/relationships/image" Target="../media/image184.jpe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18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10" Type="http://schemas.openxmlformats.org/officeDocument/2006/relationships/image" Target="../media/image195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03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7.jpeg"/><Relationship Id="rId2" Type="http://schemas.openxmlformats.org/officeDocument/2006/relationships/video" Target="file:///c:\--=%20KUBA%20=--\Konference\2012%20SS\Prezentace\21%20Folsomia%20candida.avi" TargetMode="External"/><Relationship Id="rId1" Type="http://schemas.openxmlformats.org/officeDocument/2006/relationships/video" Target="file:///c:\--=%20KUBA%20=--\Konference\2012%20SS\Prezentace\23%20Folsomia%20candida.avi" TargetMode="Externa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12" Type="http://schemas.openxmlformats.org/officeDocument/2006/relationships/image" Target="../media/image219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3.png"/><Relationship Id="rId2" Type="http://schemas.openxmlformats.org/officeDocument/2006/relationships/video" Target="file:///c:\--=%20KUBA%20=--\Konference\2012%20SS\Prezentace\15%20Panagrellus.avi" TargetMode="External"/><Relationship Id="rId1" Type="http://schemas.openxmlformats.org/officeDocument/2006/relationships/video" Target="file:///c:\--=%20KUBA%20=--\Konference\2012%20SS\Prezentace\14%20Panagrellus.avi" TargetMode="Externa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video" Target="file:///c:\--=%20KUBA%20=--\Konference\2012%20SS\Prezentace\28%20Hypoaspis%20aculeifer%20and%20nematodes.avi" TargetMode="External"/><Relationship Id="rId7" Type="http://schemas.openxmlformats.org/officeDocument/2006/relationships/image" Target="../media/image227.png"/><Relationship Id="rId2" Type="http://schemas.openxmlformats.org/officeDocument/2006/relationships/video" Target="file:///c:\--=%20KUBA%20=--\Konference\2012%20SS\Prezentace\27%20Mites%20and%20enchytraeids.avi" TargetMode="External"/><Relationship Id="rId1" Type="http://schemas.openxmlformats.org/officeDocument/2006/relationships/video" Target="file:///c:\--=%20KUBA%20=--\Konference\2012%20SS\Prezentace\26%20Hypoaspis%20aculeifer%20and%20springtail.avi" TargetMode="External"/><Relationship Id="rId6" Type="http://schemas.openxmlformats.org/officeDocument/2006/relationships/image" Target="../media/image226.png"/><Relationship Id="rId11" Type="http://schemas.openxmlformats.org/officeDocument/2006/relationships/image" Target="../media/image23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0.jpeg"/><Relationship Id="rId4" Type="http://schemas.openxmlformats.org/officeDocument/2006/relationships/video" Target="file:///c:\--=%20KUBA%20=--\Konference\2012%20SS\Prezentace\29%20Hypoaspis%20aculeifer.avi" TargetMode="External"/><Relationship Id="rId9" Type="http://schemas.openxmlformats.org/officeDocument/2006/relationships/image" Target="../media/image2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7" Type="http://schemas.openxmlformats.org/officeDocument/2006/relationships/image" Target="../media/image243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11" Type="http://schemas.openxmlformats.org/officeDocument/2006/relationships/image" Target="../media/image262.jpeg"/><Relationship Id="rId5" Type="http://schemas.openxmlformats.org/officeDocument/2006/relationships/image" Target="../media/image256.jpeg"/><Relationship Id="rId10" Type="http://schemas.openxmlformats.org/officeDocument/2006/relationships/image" Target="../media/image261.jpeg"/><Relationship Id="rId4" Type="http://schemas.openxmlformats.org/officeDocument/2006/relationships/image" Target="../media/image255.jpeg"/><Relationship Id="rId9" Type="http://schemas.openxmlformats.org/officeDocument/2006/relationships/image" Target="../media/image26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 bwMode="auto">
          <a:xfrm>
            <a:off x="250825" y="1814513"/>
            <a:ext cx="8642350" cy="1327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4400" b="1" dirty="0" smtClean="0"/>
              <a:t>Ecotoxicological bioassays</a:t>
            </a:r>
            <a:endParaRPr lang="cs-CZ" sz="3400" dirty="0" smtClean="0"/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584028"/>
          </a:xfrm>
        </p:spPr>
        <p:txBody>
          <a:bodyPr/>
          <a:lstStyle/>
          <a:p>
            <a:pPr eaLnBrk="1" hangingPunct="1"/>
            <a:r>
              <a:rPr lang="cs-CZ" sz="2500" dirty="0" smtClean="0"/>
              <a:t>Jakub Hofman </a:t>
            </a:r>
            <a:r>
              <a:rPr lang="en-US" sz="2500" dirty="0" smtClean="0"/>
              <a:t>&amp;</a:t>
            </a:r>
            <a:r>
              <a:rPr lang="cs-CZ" sz="2500" dirty="0" smtClean="0"/>
              <a:t> Klára Hilscherová</a:t>
            </a:r>
          </a:p>
        </p:txBody>
      </p:sp>
      <p:pic>
        <p:nvPicPr>
          <p:cNvPr id="13316" name="Picture 5" descr="DaphniaMag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50" y="3367088"/>
            <a:ext cx="1116013" cy="98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7" name="Picture 6" descr="baceco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9213" y="3382963"/>
            <a:ext cx="1027112" cy="979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8" name="Picture 7" descr="lem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8613" y="3357563"/>
            <a:ext cx="1055687" cy="1001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"/>
          <p:cNvPicPr>
            <a:picLocks noChangeAspect="1" noChangeArrowheads="1"/>
          </p:cNvPicPr>
          <p:nvPr/>
        </p:nvPicPr>
        <p:blipFill>
          <a:blip r:embed="rId3" cstate="print"/>
          <a:srcRect l="55308" t="53806" r="12497" b="37567"/>
          <a:stretch>
            <a:fillRect/>
          </a:stretch>
        </p:blipFill>
        <p:spPr bwMode="auto">
          <a:xfrm>
            <a:off x="0" y="980728"/>
            <a:ext cx="5434509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lechovka 6"/>
          <p:cNvSpPr/>
          <p:nvPr/>
        </p:nvSpPr>
        <p:spPr>
          <a:xfrm>
            <a:off x="1043608" y="5157192"/>
            <a:ext cx="1403648" cy="360040"/>
          </a:xfrm>
          <a:prstGeom prst="can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1"/>
          <p:cNvPicPr>
            <a:picLocks noChangeAspect="1" noChangeArrowheads="1"/>
          </p:cNvPicPr>
          <p:nvPr/>
        </p:nvPicPr>
        <p:blipFill>
          <a:blip r:embed="rId3" cstate="print"/>
          <a:srcRect l="22581" t="24090" r="12497" b="15520"/>
          <a:stretch>
            <a:fillRect/>
          </a:stretch>
        </p:blipFill>
        <p:spPr bwMode="auto">
          <a:xfrm>
            <a:off x="149241" y="1052736"/>
            <a:ext cx="4494768" cy="385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7"/>
          <p:cNvSpPr>
            <a:spLocks noGrp="1"/>
          </p:cNvSpPr>
          <p:nvPr>
            <p:ph type="title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smtClean="0"/>
              <a:t>Differenciation of bioassays</a:t>
            </a:r>
            <a:endParaRPr lang="en-US" sz="2800" b="1" smtClean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652119" y="1052736"/>
            <a:ext cx="3490293" cy="5184576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size, complexity</a:t>
            </a:r>
          </a:p>
          <a:p>
            <a:pPr>
              <a:buNone/>
            </a:pPr>
            <a:r>
              <a:rPr lang="en-US" sz="2000" dirty="0" smtClean="0"/>
              <a:t>ecological relevancy</a:t>
            </a:r>
          </a:p>
          <a:p>
            <a:pPr>
              <a:buNone/>
            </a:pPr>
            <a:r>
              <a:rPr lang="en-US" sz="2000" dirty="0" err="1" smtClean="0"/>
              <a:t>controling</a:t>
            </a:r>
            <a:r>
              <a:rPr lang="en-US" sz="2000" dirty="0" smtClean="0"/>
              <a:t> the conditions</a:t>
            </a:r>
          </a:p>
          <a:p>
            <a:pPr>
              <a:buNone/>
            </a:pPr>
            <a:r>
              <a:rPr lang="en-US" sz="2000" dirty="0" smtClean="0"/>
              <a:t>old / fresh contamination</a:t>
            </a:r>
          </a:p>
          <a:p>
            <a:pPr>
              <a:buNone/>
            </a:pPr>
            <a:r>
              <a:rPr lang="en-US" sz="2000" dirty="0" smtClean="0"/>
              <a:t>no. of species</a:t>
            </a:r>
          </a:p>
          <a:p>
            <a:pPr>
              <a:buNone/>
            </a:pPr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86567" y="5115286"/>
            <a:ext cx="7777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cell lines</a:t>
            </a:r>
            <a:endParaRPr lang="en-US" sz="1100" b="1" dirty="0"/>
          </a:p>
        </p:txBody>
      </p:sp>
      <p:sp>
        <p:nvSpPr>
          <p:cNvPr id="9" name="Šipka doprava 8"/>
          <p:cNvSpPr/>
          <p:nvPr/>
        </p:nvSpPr>
        <p:spPr>
          <a:xfrm rot="18601669">
            <a:off x="2168244" y="4802574"/>
            <a:ext cx="580987" cy="198939"/>
          </a:xfrm>
          <a:prstGeom prst="rightArrow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Documents and Settings\Ludek Blaha\Plocha\1.gif"/>
          <p:cNvPicPr>
            <a:picLocks noChangeAspect="1" noChangeArrowheads="1"/>
          </p:cNvPicPr>
          <p:nvPr/>
        </p:nvPicPr>
        <p:blipFill>
          <a:blip r:embed="rId4" cstate="print"/>
          <a:srcRect l="11140" t="14142" r="4979" b="58375"/>
          <a:stretch>
            <a:fillRect/>
          </a:stretch>
        </p:blipFill>
        <p:spPr bwMode="auto">
          <a:xfrm>
            <a:off x="4139952" y="4221088"/>
            <a:ext cx="4838353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63513" y="4795838"/>
            <a:ext cx="4321175" cy="1512887"/>
          </a:xfrm>
          <a:prstGeom prst="rect">
            <a:avLst/>
          </a:prstGeom>
          <a:solidFill>
            <a:srgbClr val="FFCC66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63513" y="1700213"/>
            <a:ext cx="4321175" cy="2952750"/>
          </a:xfrm>
          <a:prstGeom prst="rect">
            <a:avLst/>
          </a:prstGeom>
          <a:solidFill>
            <a:srgbClr val="99CCFF">
              <a:alpha val="4117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2228" name="Picture 4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3068638"/>
            <a:ext cx="1793875" cy="141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9" name="Picture 5" descr="AcuteToxScheme_R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3474" b="6259"/>
          <a:stretch>
            <a:fillRect/>
          </a:stretch>
        </p:blipFill>
        <p:spPr bwMode="auto">
          <a:xfrm>
            <a:off x="5060950" y="2060575"/>
            <a:ext cx="4083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HaF-adu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8563" y="5013325"/>
            <a:ext cx="1720850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1" name="Picture 7" descr="arenic~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975" y="5013325"/>
            <a:ext cx="1871663" cy="113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2" name="Picture 8" descr="Daphn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1938" y="2205038"/>
            <a:ext cx="1379537" cy="158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3" name="Picture 9" descr="Dania pic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4463" y="1916113"/>
            <a:ext cx="1584325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060950" y="1628775"/>
            <a:ext cx="3744913" cy="4699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smtClean="0">
                <a:latin typeface="Tahoma" pitchFamily="34" charset="0"/>
              </a:rPr>
              <a:t>Cu addition</a:t>
            </a:r>
            <a:endParaRPr lang="en-US" sz="2400">
              <a:latin typeface="Tahoma" pitchFamily="34" charset="0"/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5060950" y="4508500"/>
            <a:ext cx="3744913" cy="7143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smtClean="0">
                <a:latin typeface="Tahoma" pitchFamily="34" charset="0"/>
              </a:rPr>
              <a:t>Effect concentrations expressed in total/dissolved Cu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5060950" y="5549900"/>
            <a:ext cx="3744913" cy="40005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smtClean="0">
                <a:latin typeface="Tahoma" pitchFamily="34" charset="0"/>
              </a:rPr>
              <a:t>??? Safe concentrations ???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flipV="1">
            <a:off x="2252663" y="3860800"/>
            <a:ext cx="27352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 flipV="1">
            <a:off x="3260725" y="3500438"/>
            <a:ext cx="172878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>
            <a:off x="4413250" y="2779713"/>
            <a:ext cx="6477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2240" name="AutoShape 16"/>
          <p:cNvSpPr>
            <a:spLocks noChangeArrowheads="1"/>
          </p:cNvSpPr>
          <p:nvPr/>
        </p:nvSpPr>
        <p:spPr bwMode="auto">
          <a:xfrm>
            <a:off x="6716713" y="2132013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2241" name="AutoShape 17"/>
          <p:cNvSpPr>
            <a:spLocks noChangeArrowheads="1"/>
          </p:cNvSpPr>
          <p:nvPr/>
        </p:nvSpPr>
        <p:spPr bwMode="auto">
          <a:xfrm>
            <a:off x="6716713" y="5229225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2242" name="Rectangle 18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smtClean="0"/>
              <a:t>1</a:t>
            </a:r>
            <a:r>
              <a:rPr lang="cs-CZ" sz="2800" dirty="0" smtClean="0"/>
              <a:t> -</a:t>
            </a:r>
            <a:r>
              <a:rPr lang="en-US" sz="2800" dirty="0" smtClean="0"/>
              <a:t> Laboratory studies</a:t>
            </a: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2915815" y="4221087"/>
            <a:ext cx="2088233" cy="64807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04800" y="900113"/>
            <a:ext cx="8610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smtClean="0"/>
              <a:t>Expensive &amp; </a:t>
            </a:r>
            <a:r>
              <a:rPr lang="en-US" sz="2200"/>
              <a:t>time </a:t>
            </a:r>
            <a:r>
              <a:rPr lang="en-US" sz="2200" smtClean="0"/>
              <a:t>consuming </a:t>
            </a:r>
            <a:r>
              <a:rPr lang="en-US" sz="2200" i="1" smtClean="0"/>
              <a:t>(e.g. Pesticide testing)</a:t>
            </a:r>
            <a:endParaRPr lang="en-US" sz="2200" i="1"/>
          </a:p>
          <a:p>
            <a:pPr eaLnBrk="0" hangingPunct="0"/>
            <a:r>
              <a:rPr lang="en-US" sz="2200"/>
              <a:t>Variable results </a:t>
            </a:r>
            <a:r>
              <a:rPr lang="en-US" sz="2200" smtClean="0"/>
              <a:t>(natural variability …)</a:t>
            </a:r>
            <a:endParaRPr lang="en-US" sz="2200"/>
          </a:p>
          <a:p>
            <a:pPr eaLnBrk="0" hangingPunct="0"/>
            <a:r>
              <a:rPr lang="en-US" sz="2200"/>
              <a:t>Higher </a:t>
            </a:r>
            <a:r>
              <a:rPr lang="en-US" sz="2200" smtClean="0"/>
              <a:t>ecological relevancy</a:t>
            </a:r>
          </a:p>
          <a:p>
            <a:pPr eaLnBrk="0" hangingPunct="0"/>
            <a:endParaRPr lang="en-US" sz="2200"/>
          </a:p>
        </p:txBody>
      </p:sp>
      <p:pic>
        <p:nvPicPr>
          <p:cNvPr id="54275" name="Picture 3" descr="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93" t="6473" r="19025" b="53445"/>
          <a:stretch>
            <a:fillRect/>
          </a:stretch>
        </p:blipFill>
        <p:spPr bwMode="auto">
          <a:xfrm>
            <a:off x="5503845" y="1196752"/>
            <a:ext cx="3638568" cy="288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1"/>
          <p:cNvPicPr>
            <a:picLocks noChangeAspect="1" noChangeArrowheads="1"/>
          </p:cNvPicPr>
          <p:nvPr/>
        </p:nvPicPr>
        <p:blipFill>
          <a:blip r:embed="rId4" cstate="print"/>
          <a:srcRect l="20738" t="3738" r="2344" b="58577"/>
          <a:stretch>
            <a:fillRect/>
          </a:stretch>
        </p:blipFill>
        <p:spPr bwMode="auto">
          <a:xfrm>
            <a:off x="5220072" y="4149080"/>
            <a:ext cx="3816424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78" name="Rectangle 6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smtClean="0"/>
              <a:t>2 - Micro &amp; Mesocosms</a:t>
            </a:r>
          </a:p>
        </p:txBody>
      </p:sp>
      <p:pic>
        <p:nvPicPr>
          <p:cNvPr id="7" name="Picture 4" descr="1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47" t="8049" r="22195" b="70027"/>
          <a:stretch>
            <a:fillRect/>
          </a:stretch>
        </p:blipFill>
        <p:spPr bwMode="auto">
          <a:xfrm>
            <a:off x="181260" y="2436837"/>
            <a:ext cx="5178344" cy="25649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6" descr="tme01_b.jpg (66.851 Byte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4864"/>
            <a:ext cx="1475655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04800" y="980728"/>
            <a:ext cx="8610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dirty="0" smtClean="0"/>
              <a:t>Complex issue (chemistry, biology</a:t>
            </a:r>
            <a:r>
              <a:rPr lang="cs-CZ" sz="2200" dirty="0" smtClean="0"/>
              <a:t>, </a:t>
            </a:r>
            <a:r>
              <a:rPr lang="en-US" sz="2200" dirty="0" smtClean="0"/>
              <a:t>geology, climate,</a:t>
            </a:r>
            <a:r>
              <a:rPr lang="cs-CZ" sz="2200" dirty="0" smtClean="0"/>
              <a:t> pedology</a:t>
            </a:r>
            <a:r>
              <a:rPr lang="en-US" sz="2200" dirty="0" smtClean="0"/>
              <a:t> ..) </a:t>
            </a:r>
          </a:p>
          <a:p>
            <a:pPr eaLnBrk="0" hangingPunct="0"/>
            <a:r>
              <a:rPr lang="en-US" sz="2200" dirty="0" smtClean="0"/>
              <a:t>Ecotoxicology + Ecology</a:t>
            </a:r>
          </a:p>
          <a:p>
            <a:pPr eaLnBrk="0" hangingPunct="0"/>
            <a:r>
              <a:rPr lang="en-US" sz="2200" dirty="0" smtClean="0"/>
              <a:t>Comparing „contaminated“ </a:t>
            </a:r>
            <a:r>
              <a:rPr lang="cs-CZ" sz="2200" dirty="0" smtClean="0"/>
              <a:t> </a:t>
            </a:r>
            <a:r>
              <a:rPr lang="en-US" sz="2200" dirty="0" smtClean="0"/>
              <a:t>to „control“ sites</a:t>
            </a:r>
            <a:br>
              <a:rPr lang="en-US" sz="2200" dirty="0" smtClean="0"/>
            </a:br>
            <a:endParaRPr lang="en-US" sz="2200" dirty="0"/>
          </a:p>
        </p:txBody>
      </p:sp>
      <p:pic>
        <p:nvPicPr>
          <p:cNvPr id="55299" name="Picture 3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86112"/>
            <a:ext cx="4768850" cy="367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0" name="Picture 4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132856"/>
            <a:ext cx="3027362" cy="211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1" name="Picture 5" descr="figur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470523"/>
            <a:ext cx="2376264" cy="338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2" name="Picture 6" descr="figure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0035" y="4869160"/>
            <a:ext cx="292237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303" name="Rectangle 7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928688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smtClean="0"/>
              <a:t>3</a:t>
            </a:r>
            <a:r>
              <a:rPr lang="cs-CZ" sz="2800" dirty="0" smtClean="0"/>
              <a:t> - </a:t>
            </a:r>
            <a:r>
              <a:rPr lang="en-US" sz="2800" dirty="0" smtClean="0"/>
              <a:t>Field assessment / biomonitoring</a:t>
            </a:r>
            <a:endParaRPr lang="nl-NL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404813"/>
            <a:ext cx="9144000" cy="7112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500" smtClean="0"/>
              <a:t>Use of bioassays</a:t>
            </a:r>
          </a:p>
        </p:txBody>
      </p:sp>
      <p:sp>
        <p:nvSpPr>
          <p:cNvPr id="52227" name="Rectangle 3"/>
          <p:cNvSpPr>
            <a:spLocks noGrp="1"/>
          </p:cNvSpPr>
          <p:nvPr>
            <p:ph type="body" idx="4294967295"/>
          </p:nvPr>
        </p:nvSpPr>
        <p:spPr>
          <a:xfrm>
            <a:off x="409575" y="1196752"/>
            <a:ext cx="8915400" cy="518499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Testing chemicals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Traditional / bioassays developed to assess </a:t>
            </a:r>
            <a:r>
              <a:rPr lang="en-US" sz="2000" b="1" dirty="0" smtClean="0">
                <a:solidFill>
                  <a:srgbClr val="FF0000"/>
                </a:solidFill>
              </a:rPr>
              <a:t>individual chemicals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Advantage: Standardized approaches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OECD – Guideline methods - series „2“ Effects on biota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ISO methods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E.g. Fish tests - OECD 203 / ISO 7346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E.g. D. magna - OECD 202 / ISO 6341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Disadvantage: Limited ecological relevance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often </a:t>
            </a:r>
            <a:r>
              <a:rPr lang="en-US" sz="1800" b="1" dirty="0" smtClean="0">
                <a:solidFill>
                  <a:schemeClr val="tx1"/>
                </a:solidFill>
              </a:rPr>
              <a:t>acute </a:t>
            </a:r>
            <a:r>
              <a:rPr lang="en-US" sz="1800" dirty="0" smtClean="0">
                <a:solidFill>
                  <a:schemeClr val="tx1"/>
                </a:solidFill>
              </a:rPr>
              <a:t>tests only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„too standardized…“ (? Less representative ?)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does not assess/consider bioavailability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no consideration of mixture effects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no consideration of specific modes of action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no consideration of ecological situation</a:t>
            </a:r>
          </a:p>
          <a:p>
            <a:pPr lvl="3" eaLnBrk="1" hangingPunct="1">
              <a:lnSpc>
                <a:spcPct val="90000"/>
              </a:lnSpc>
            </a:pPr>
            <a:endParaRPr lang="en-US" sz="14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4" name="Picture 5" descr="AcuteToxScheme_RM"/>
          <p:cNvPicPr>
            <a:picLocks noChangeAspect="1" noChangeArrowheads="1"/>
          </p:cNvPicPr>
          <p:nvPr/>
        </p:nvPicPr>
        <p:blipFill>
          <a:blip r:embed="rId3" cstate="print"/>
          <a:srcRect t="23474" b="6259"/>
          <a:stretch>
            <a:fillRect/>
          </a:stretch>
        </p:blipFill>
        <p:spPr bwMode="auto">
          <a:xfrm>
            <a:off x="6516216" y="2852936"/>
            <a:ext cx="2430044" cy="148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09" t="67438" r="49367" b="15776"/>
          <a:stretch>
            <a:fillRect/>
          </a:stretch>
        </p:blipFill>
        <p:spPr bwMode="auto">
          <a:xfrm>
            <a:off x="7812360" y="2060848"/>
            <a:ext cx="903562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404813"/>
            <a:ext cx="9144000" cy="7112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500" dirty="0" smtClean="0"/>
              <a:t>Use of bioassays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196752"/>
            <a:ext cx="8915400" cy="489607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Testing toxicity of natural </a:t>
            </a:r>
            <a:r>
              <a:rPr lang="en-US" sz="2400" b="1" dirty="0" smtClean="0">
                <a:solidFill>
                  <a:srgbClr val="FF0000"/>
                </a:solidFill>
              </a:rPr>
              <a:t>contaminated matrices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Rather new in ecotoxicology – many open challenges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Whole effluent toxicity testing (WET)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Contact soil toxicity assays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More complex and more complicated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„cause-effects“ often not clear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Natural variability in matrices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Algal tests - nutrients (Nitrogen, </a:t>
            </a:r>
            <a:r>
              <a:rPr lang="en-US" sz="1400" dirty="0" err="1" smtClean="0">
                <a:solidFill>
                  <a:schemeClr val="tx1"/>
                </a:solidFill>
              </a:rPr>
              <a:t>Phosporus</a:t>
            </a:r>
            <a:r>
              <a:rPr lang="en-US" sz="1400" dirty="0" smtClean="0">
                <a:solidFill>
                  <a:schemeClr val="tx1"/>
                </a:solidFill>
              </a:rPr>
              <a:t>) &gt;&gt; Toxic compounds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-40112" b="-26553"/>
          <a:stretch>
            <a:fillRect/>
          </a:stretch>
        </p:blipFill>
        <p:spPr bwMode="auto">
          <a:xfrm>
            <a:off x="3383434" y="5084614"/>
            <a:ext cx="2597150" cy="57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Example of light coloured springtail (Folsomia candida)"/>
          <p:cNvPicPr>
            <a:picLocks noChangeAspect="1" noChangeArrowheads="1"/>
          </p:cNvPicPr>
          <p:nvPr/>
        </p:nvPicPr>
        <p:blipFill>
          <a:blip r:embed="rId4" cstate="print"/>
          <a:srcRect l="21457" b="57344"/>
          <a:stretch>
            <a:fillRect/>
          </a:stretch>
        </p:blipFill>
        <p:spPr bwMode="auto">
          <a:xfrm>
            <a:off x="7236296" y="5013176"/>
            <a:ext cx="1727200" cy="70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51520" y="4725144"/>
            <a:ext cx="3168650" cy="1296988"/>
          </a:xfrm>
          <a:prstGeom prst="homePlate">
            <a:avLst>
              <a:gd name="adj" fmla="val 610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7" name="Picture 6" descr="Èerná skládk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32381" t="34474" r="20096" b="36755"/>
          <a:stretch>
            <a:fillRect/>
          </a:stretch>
        </p:blipFill>
        <p:spPr>
          <a:xfrm>
            <a:off x="430684" y="3789214"/>
            <a:ext cx="1435100" cy="78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43571" y="3789214"/>
            <a:ext cx="1326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effectLst/>
              </a:rPr>
              <a:t>eluate 1:10</a:t>
            </a:r>
          </a:p>
        </p:txBody>
      </p:sp>
      <p:pic>
        <p:nvPicPr>
          <p:cNvPr id="9" name="Picture 8" descr="sdiluti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 l="35567" t="7693" r="13800" b="79720"/>
          <a:stretch>
            <a:fillRect/>
          </a:stretch>
        </p:blipFill>
        <p:spPr>
          <a:xfrm>
            <a:off x="3096096" y="4090839"/>
            <a:ext cx="2376488" cy="67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583209" y="4147989"/>
            <a:ext cx="1728787" cy="215900"/>
          </a:xfrm>
          <a:prstGeom prst="rightArrow">
            <a:avLst>
              <a:gd name="adj1" fmla="val 50000"/>
              <a:gd name="adj2" fmla="val 200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546" y="3716189"/>
            <a:ext cx="942975" cy="94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5399559" y="4076551"/>
            <a:ext cx="1368425" cy="215900"/>
          </a:xfrm>
          <a:prstGeom prst="rightArrow">
            <a:avLst>
              <a:gd name="adj1" fmla="val 50000"/>
              <a:gd name="adj2" fmla="val 1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3" name="Picture 12" descr="IMG_4025"/>
          <p:cNvPicPr>
            <a:picLocks noChangeAspect="1" noChangeArrowheads="1"/>
          </p:cNvPicPr>
          <p:nvPr/>
        </p:nvPicPr>
        <p:blipFill>
          <a:blip r:embed="rId8" cstate="print"/>
          <a:srcRect l="51007" t="74886" r="23729" b="12036"/>
          <a:stretch>
            <a:fillRect/>
          </a:stretch>
        </p:blipFill>
        <p:spPr bwMode="auto">
          <a:xfrm>
            <a:off x="430684" y="4797276"/>
            <a:ext cx="1152525" cy="60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produce_ph05"/>
          <p:cNvPicPr>
            <a:picLocks noChangeAspect="1" noChangeArrowheads="1"/>
          </p:cNvPicPr>
          <p:nvPr/>
        </p:nvPicPr>
        <p:blipFill>
          <a:blip r:embed="rId9" cstate="print">
            <a:lum bright="-36000"/>
          </a:blip>
          <a:srcRect/>
          <a:stretch>
            <a:fillRect/>
          </a:stretch>
        </p:blipFill>
        <p:spPr bwMode="auto">
          <a:xfrm>
            <a:off x="430684" y="5371951"/>
            <a:ext cx="11525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30684" y="4724251"/>
            <a:ext cx="1100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effectLst/>
              </a:rPr>
              <a:t>Control soil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75146" y="5589439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effectLst/>
              </a:rPr>
              <a:t>waste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510184" y="4940151"/>
            <a:ext cx="1387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effectLst/>
              </a:rPr>
              <a:t>Mixture at different ratios</a:t>
            </a:r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5904384" y="5229076"/>
            <a:ext cx="1439862" cy="215900"/>
          </a:xfrm>
          <a:prstGeom prst="rightArrow">
            <a:avLst>
              <a:gd name="adj1" fmla="val 50000"/>
              <a:gd name="adj2" fmla="val 166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19" name="Picture 13" descr="21_%20Excavation_jpg"/>
          <p:cNvPicPr>
            <a:picLocks noChangeAspect="1" noChangeArrowheads="1"/>
          </p:cNvPicPr>
          <p:nvPr/>
        </p:nvPicPr>
        <p:blipFill>
          <a:blip r:embed="rId10" cstate="print"/>
          <a:srcRect t="12230" b="1959"/>
          <a:stretch>
            <a:fillRect/>
          </a:stretch>
        </p:blipFill>
        <p:spPr bwMode="auto">
          <a:xfrm>
            <a:off x="7164288" y="1988840"/>
            <a:ext cx="1690093" cy="96455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5">
              <a:lumMod val="50000"/>
              <a:alpha val="60000"/>
            </a:schemeClr>
          </a:solidFill>
        </p:spPr>
        <p:txBody>
          <a:bodyPr/>
          <a:lstStyle/>
          <a:p>
            <a:pPr marL="108000" algn="l">
              <a:spcBef>
                <a:spcPts val="600"/>
              </a:spcBef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OECD guidelines </a:t>
            </a:r>
            <a:br>
              <a:rPr lang="en-US" b="1" dirty="0" smtClean="0"/>
            </a:br>
            <a:r>
              <a:rPr lang="en-US" sz="1400" dirty="0" smtClean="0">
                <a:solidFill>
                  <a:srgbClr val="7030A0"/>
                </a:solidFill>
                <a:hlinkClick r:id="rId2"/>
              </a:rPr>
              <a:t>http://www.oecd.org/document/40/0,3746,en_2649_34377_37051368_1_1_1_1,00.html</a:t>
            </a:r>
            <a:r>
              <a:rPr lang="en-US" sz="2800" dirty="0" smtClean="0">
                <a:solidFill>
                  <a:srgbClr val="7030A0"/>
                </a:solidFill>
              </a:rPr>
              <a:t/>
            </a:r>
            <a:br>
              <a:rPr lang="en-US" sz="2800" dirty="0" smtClean="0">
                <a:solidFill>
                  <a:srgbClr val="7030A0"/>
                </a:solidFill>
              </a:rPr>
            </a:br>
            <a:endParaRPr lang="en-US" b="1" dirty="0"/>
          </a:p>
        </p:txBody>
      </p:sp>
      <p:pic>
        <p:nvPicPr>
          <p:cNvPr id="21508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552" y="1268760"/>
          <a:ext cx="8208912" cy="3147804"/>
        </p:xfrm>
        <a:graphic>
          <a:graphicData uri="http://schemas.openxmlformats.org/drawingml/2006/table">
            <a:tbl>
              <a:tblPr/>
              <a:tblGrid>
                <a:gridCol w="7183291"/>
                <a:gridCol w="1025621"/>
              </a:tblGrid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4F6228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202: Daphnia sp. Acute </a:t>
                      </a:r>
                      <a:r>
                        <a:rPr lang="en-US" sz="1400" b="1" i="0" u="none" strike="noStrike" dirty="0" err="1">
                          <a:solidFill>
                            <a:srgbClr val="376091"/>
                          </a:solidFill>
                          <a:latin typeface="Calibri"/>
                        </a:rPr>
                        <a:t>Immobilisation</a:t>
                      </a:r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2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08720"/>
            <a:ext cx="842486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2000" b="1" kern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Aquatic organisms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en-US" sz="2800" b="1" kern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39552" y="4941168"/>
          <a:ext cx="8208912" cy="1101968"/>
        </p:xfrm>
        <a:graphic>
          <a:graphicData uri="http://schemas.openxmlformats.org/drawingml/2006/table">
            <a:tbl>
              <a:tblPr/>
              <a:tblGrid>
                <a:gridCol w="7183291"/>
                <a:gridCol w="1025621"/>
              </a:tblGrid>
              <a:tr h="1584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218: Sediment-Water </a:t>
                      </a:r>
                      <a:r>
                        <a:rPr lang="en-US" sz="1400" b="1" i="0" u="none" strike="noStrike" dirty="0" err="1">
                          <a:solidFill>
                            <a:srgbClr val="376091"/>
                          </a:solidFill>
                          <a:latin typeface="Calibri"/>
                        </a:rPr>
                        <a:t>Chironomid</a:t>
                      </a:r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 Toxicity Using Spiked Sediment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4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219: Sediment-Water </a:t>
                      </a:r>
                      <a:r>
                        <a:rPr lang="en-US" sz="1400" b="1" i="0" u="none" strike="noStrike" dirty="0" err="1">
                          <a:solidFill>
                            <a:srgbClr val="376091"/>
                          </a:solidFill>
                          <a:latin typeface="Calibri"/>
                        </a:rPr>
                        <a:t>Chironomid</a:t>
                      </a:r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 Toxicity Using Spiked Water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233: Sediment-Water </a:t>
                      </a:r>
                      <a:r>
                        <a:rPr lang="en-US" sz="1400" b="1" i="0" u="none" strike="noStrike" dirty="0" err="1">
                          <a:solidFill>
                            <a:srgbClr val="376091"/>
                          </a:solidFill>
                          <a:latin typeface="Calibri"/>
                        </a:rPr>
                        <a:t>Chironomid</a:t>
                      </a:r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 Life-Cycle Toxicity Test Using Spiked Water or Spiked Sediment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4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Test No. 225: Sediment-Water </a:t>
                      </a:r>
                      <a:r>
                        <a:rPr lang="en-US" sz="1400" b="1" i="0" u="none" strike="noStrike" dirty="0" err="1">
                          <a:solidFill>
                            <a:srgbClr val="376091"/>
                          </a:solidFill>
                          <a:latin typeface="Calibri"/>
                        </a:rPr>
                        <a:t>Lumbriculus</a:t>
                      </a:r>
                      <a:r>
                        <a:rPr lang="en-US" sz="1400" b="1" i="0" u="none" strike="noStrike" dirty="0">
                          <a:solidFill>
                            <a:srgbClr val="376091"/>
                          </a:solidFill>
                          <a:latin typeface="Calibri"/>
                        </a:rPr>
                        <a:t> Toxicity Test Using Spiked Sediment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15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2007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79512" y="4581128"/>
            <a:ext cx="842486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0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S</a:t>
            </a:r>
            <a:r>
              <a:rPr lang="en-US" sz="20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ediment</a:t>
            </a:r>
            <a:r>
              <a:rPr lang="cs-CZ" sz="20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 </a:t>
            </a:r>
            <a:r>
              <a:rPr lang="cs-CZ" sz="20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organisms</a:t>
            </a:r>
            <a:endParaRPr lang="en-US" sz="2000" b="1" kern="0" dirty="0" smtClean="0">
              <a:solidFill>
                <a:srgbClr val="4D4D4D"/>
              </a:solidFill>
              <a:latin typeface="+mn-lt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en-US" sz="28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563888" y="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Organization for Economic Cooperation Development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08720"/>
            <a:ext cx="8424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2000" b="1" kern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Soil organisms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en-US" sz="2800" b="1" kern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9552" y="1268760"/>
          <a:ext cx="8208912" cy="2434880"/>
        </p:xfrm>
        <a:graphic>
          <a:graphicData uri="http://schemas.openxmlformats.org/drawingml/2006/table">
            <a:tbl>
              <a:tblPr/>
              <a:tblGrid>
                <a:gridCol w="7183291"/>
                <a:gridCol w="1025621"/>
              </a:tblGrid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4F6228"/>
                          </a:solidFill>
                          <a:latin typeface="Calibri"/>
                        </a:rPr>
                        <a:t>Test No. 208: Terrestrial Plant Test: Seedling Emergence and Seedling Growth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Aug 2006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4F6228"/>
                          </a:solidFill>
                          <a:latin typeface="Calibri"/>
                        </a:rPr>
                        <a:t>Test No. 227: Terrestrial Plant Test: Vegetative Vigour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Aug 2006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207: Earthworm, Acute Toxicity Tests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220: Enchytraeid Reproduction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222: Earthworm Reproduction Test (Eisenia fetida/Eisenia andrei)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228: Determination of Developmental Toxicity of a Test Chemical to Dipteran Dung Flies(Scathophaga stercoraria L. (Scathophagidae), Musca autumnalis De Geer (Muscidae))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16 Oct 2008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232: Collembolan Reproduction Test in Soil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226: Predatory mite (Hypoaspis (Geolaelaps) aculeifer) reproduction test in soil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16 Oct 2008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216: Soil Microorganisms: Nitrogen Transformation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217: Soil Microorganisms: Carbon Transformation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39552" y="4509120"/>
          <a:ext cx="8280920" cy="1110760"/>
        </p:xfrm>
        <a:graphic>
          <a:graphicData uri="http://schemas.openxmlformats.org/drawingml/2006/table">
            <a:tbl>
              <a:tblPr/>
              <a:tblGrid>
                <a:gridCol w="7246302"/>
                <a:gridCol w="1034618"/>
              </a:tblGrid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213: Honeybees, Acute Oral Toxicity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376091"/>
                          </a:solidFill>
                          <a:latin typeface="Calibri"/>
                        </a:rPr>
                        <a:t>Test No. 214: Honeybees, Acute Contact Toxicity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205: Avian Dietary Toxicity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206: Avian Reproduction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E46D0A"/>
                          </a:solidFill>
                          <a:latin typeface="Calibri"/>
                        </a:rPr>
                        <a:t>Test No. 223: Avian Acute Oral Toxicity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2010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512" y="4077072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2000" b="1" kern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Other tests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en-US" sz="2800" b="1" kern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5">
              <a:lumMod val="50000"/>
              <a:alpha val="60000"/>
            </a:schemeClr>
          </a:solidFill>
        </p:spPr>
        <p:txBody>
          <a:bodyPr/>
          <a:lstStyle/>
          <a:p>
            <a:pPr marL="108000" algn="l">
              <a:spcBef>
                <a:spcPts val="600"/>
              </a:spcBef>
              <a:defRPr/>
            </a:pP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>OECD guidelines </a:t>
            </a:r>
            <a:br>
              <a:rPr lang="en-US" b="1" smtClean="0"/>
            </a:br>
            <a:r>
              <a:rPr lang="en-US" sz="1400" smtClean="0">
                <a:solidFill>
                  <a:srgbClr val="7030A0"/>
                </a:solidFill>
                <a:hlinkClick r:id="rId2"/>
              </a:rPr>
              <a:t>http://www.oecd.org/document/40/0,3746,en_2649_34377_37051368_1_1_1_1,00.html</a:t>
            </a: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 b="1"/>
          </a:p>
        </p:txBody>
      </p:sp>
      <p:pic>
        <p:nvPicPr>
          <p:cNvPr id="13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élník 13"/>
          <p:cNvSpPr/>
          <p:nvPr/>
        </p:nvSpPr>
        <p:spPr>
          <a:xfrm>
            <a:off x="3563888" y="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Organization for Economic Cooperation Development</a:t>
            </a:r>
            <a:endParaRPr 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smtClean="0"/>
              <a:t>ISO guidelines</a:t>
            </a:r>
          </a:p>
        </p:txBody>
      </p:sp>
      <p:pic>
        <p:nvPicPr>
          <p:cNvPr id="23555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9360" y="0"/>
            <a:ext cx="1013053" cy="1024806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80728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24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Aquatic microorganisms</a:t>
            </a:r>
            <a:endParaRPr lang="en-US" sz="24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79388" y="1484313"/>
          <a:ext cx="8784976" cy="4135117"/>
        </p:xfrm>
        <a:graphic>
          <a:graphicData uri="http://schemas.openxmlformats.org/drawingml/2006/table">
            <a:tbl>
              <a:tblPr/>
              <a:tblGrid>
                <a:gridCol w="1152252"/>
                <a:gridCol w="7632724"/>
              </a:tblGrid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10712:1995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Pseudomonas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putida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growth inhibition test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(Pseudomonas cell multiplication inhibition test)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11348-1:2007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inhibitory effect of water samples on the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light emission of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Vibrio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fischeri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(Luminescent bacteria test) -- Part 1: Method using freshly prepared bacteria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11348-2:2007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inhibitory effect of water samples on the light emission of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Vibrio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fischeri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(Luminescent bacteria test) -- Part 2: Method using liquid-dried bacteria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11348-3:2007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inhibitory effect of water samples on the light emission of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Vibrio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fischeri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(Luminescent bacteria test) -- Part 3: Method using freeze-dried bacteria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13641-1:2003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inhibition of gas production of anaerobic bacteria -- Part 1: General test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13641-2:2003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inhibition of gas production of anaerobic bacteria -- Part 2: Test for low biomass concentrations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13829:2000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genotoxicity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water and waste water using the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umu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-test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16240:2005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genotoxicity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water and waste water -- Salmonella/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microsome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test (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Ames test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11350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genotoxicity of water and waste water -- Salmonella/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microsome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fluctuation test (Ames fluctuation test)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15522:1999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inhibitory effect of water constituents on the growth of activated sludge microorganisms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21338:2010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Kinetic determination of the inhibitory effects of sediment, other solids and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coloured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samples on the light emission of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Vibrio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fischeri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kinetic luminescent bacteria test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8192:2007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Test for inhibition of oxygen consumption by activated sludge for carbonaceous and ammonium oxidation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9509:2006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Toxicity test for assessing the inhibition of nitrification of activated sludge microorganisms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6732240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International Standardization Organization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87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ISO guidelines</a:t>
            </a:r>
          </a:p>
        </p:txBody>
      </p:sp>
      <p:pic>
        <p:nvPicPr>
          <p:cNvPr id="10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7773" y="0"/>
            <a:ext cx="1013053" cy="1024806"/>
          </a:xfrm>
          <a:noFill/>
        </p:spPr>
      </p:pic>
      <p:sp>
        <p:nvSpPr>
          <p:cNvPr id="11" name="Obdélník 10"/>
          <p:cNvSpPr/>
          <p:nvPr/>
        </p:nvSpPr>
        <p:spPr>
          <a:xfrm>
            <a:off x="6730653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International Standardization Organization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299010" name="Picture 2" descr="http://enfo.agt.bme.hu/drupal/sites/default/files/Pseudomonas%20putida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6274" y="5528620"/>
            <a:ext cx="1183106" cy="1475656"/>
          </a:xfrm>
          <a:prstGeom prst="rect">
            <a:avLst/>
          </a:prstGeom>
          <a:noFill/>
        </p:spPr>
      </p:pic>
      <p:pic>
        <p:nvPicPr>
          <p:cNvPr id="299012" name="Picture 4" descr="http://www.ou.edu/cas/botany-micro/faculty/pictures/vib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676618"/>
            <a:ext cx="2160240" cy="1181382"/>
          </a:xfrm>
          <a:prstGeom prst="rect">
            <a:avLst/>
          </a:prstGeom>
          <a:noFill/>
        </p:spPr>
      </p:pic>
      <p:pic>
        <p:nvPicPr>
          <p:cNvPr id="299014" name="Picture 6" descr="http://4.bp.blogspot.com/-TN0HBeFL1Pk/T3NrRmy44sI/AAAAAAAABI8/uWCONXl_q18/s1600/salmonel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5674371"/>
            <a:ext cx="1267700" cy="1183629"/>
          </a:xfrm>
          <a:prstGeom prst="rect">
            <a:avLst/>
          </a:prstGeom>
          <a:noFill/>
        </p:spPr>
      </p:pic>
      <p:pic>
        <p:nvPicPr>
          <p:cNvPr id="299016" name="Picture 8" descr="http://upload.wikimedia.org/wikipedia/commons/thumb/3/32/EscherichiaColi_NIAID.jpg/250px-EscherichiaColi_NIAI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1" y="5673483"/>
            <a:ext cx="1410139" cy="1184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80728"/>
            <a:ext cx="84248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4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Aquatic</a:t>
            </a:r>
            <a:r>
              <a:rPr lang="cs-CZ" sz="2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 </a:t>
            </a:r>
            <a:r>
              <a:rPr lang="cs-CZ" sz="24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plants</a:t>
            </a:r>
            <a:endParaRPr lang="cs-CZ" sz="24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250825" y="1557338"/>
          <a:ext cx="8640960" cy="1958459"/>
        </p:xfrm>
        <a:graphic>
          <a:graphicData uri="http://schemas.openxmlformats.org/drawingml/2006/table">
            <a:tbl>
              <a:tblPr/>
              <a:tblGrid>
                <a:gridCol w="1224831"/>
                <a:gridCol w="7416129"/>
              </a:tblGrid>
              <a:tr h="35718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20079:2005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toxic effect of water constituents and waste water on duckweed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Lemna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minor) --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Duckweed growth inhibition test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8692:2004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Freshwater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algal growth inhibition test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with unicellular green algae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16191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 Determination of the toxic effect of sediment and soil on the growth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behaviour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Myriophyllum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aquaticum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Myriophyllum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59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10253:2006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Marine algal growth inhibition test with Skeletonema costatum and Phaeodactylum tricornutum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4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10710:2010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Growth inhibition test with the marine and brackish water macroalga Ceramium tenuicorne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14442:2006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algal growth inhibition tests with poorly soluble materials, volatile compounds, metals and waste water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351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13308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Toxicity test based on reproduction inhibition of the green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macroalga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Ulva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pertusa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ISO/TR 11044:2008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Scientific and technical aspects of batch algae growth inhibition tests</a:t>
                      </a:r>
                    </a:p>
                  </a:txBody>
                  <a:tcPr marL="8930" marR="8930" marT="8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b="1" smtClean="0"/>
              <a:t>ISO guidelines</a:t>
            </a:r>
          </a:p>
        </p:txBody>
      </p:sp>
      <p:pic>
        <p:nvPicPr>
          <p:cNvPr id="11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9360" y="0"/>
            <a:ext cx="1013053" cy="1024806"/>
          </a:xfrm>
          <a:noFill/>
        </p:spPr>
      </p:pic>
      <p:sp>
        <p:nvSpPr>
          <p:cNvPr id="12" name="Obdélník 11"/>
          <p:cNvSpPr/>
          <p:nvPr/>
        </p:nvSpPr>
        <p:spPr>
          <a:xfrm>
            <a:off x="6732240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International Standardization Organization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ISO guidelines</a:t>
            </a:r>
          </a:p>
        </p:txBody>
      </p:sp>
      <p:pic>
        <p:nvPicPr>
          <p:cNvPr id="14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9360" y="0"/>
            <a:ext cx="1013053" cy="1024806"/>
          </a:xfrm>
          <a:noFill/>
        </p:spPr>
      </p:pic>
      <p:sp>
        <p:nvSpPr>
          <p:cNvPr id="15" name="Obdélník 14"/>
          <p:cNvSpPr/>
          <p:nvPr/>
        </p:nvSpPr>
        <p:spPr>
          <a:xfrm>
            <a:off x="6732240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International Standardization Organization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97986" name="Picture 2" descr="http://www.clean-flo.com/wp-content/uploads/pic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89040"/>
            <a:ext cx="1544960" cy="154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988" name="Picture 4" descr="http://www.microscopy-uk.org.uk/mag/imgoct05/Scenedesmus-quadricau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293096"/>
            <a:ext cx="1656184" cy="12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990" name="Picture 6" descr="http://www.algaebase.org/_mediafiles/algaebase/5B7BE95A076ca2C19Dsxv2CAFF8E/k857fWdJXeJ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077072"/>
            <a:ext cx="1595884" cy="126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992" name="Picture 8" descr="http://rostlinna-akvaria.cz/eshop/obrazky/366-Myriophyllum-matogrossen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005064"/>
            <a:ext cx="1490753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ctrTitle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err="1" smtClean="0"/>
              <a:t>Introduction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88913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b="1" smtClean="0"/>
              <a:t>ISO guidelines</a:t>
            </a:r>
            <a:endParaRPr lang="cs-CZ" sz="2800" smtClean="0"/>
          </a:p>
        </p:txBody>
      </p:sp>
      <p:pic>
        <p:nvPicPr>
          <p:cNvPr id="25603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459788" y="0"/>
            <a:ext cx="684212" cy="692150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08720"/>
            <a:ext cx="84248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4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Aquatic</a:t>
            </a:r>
            <a:r>
              <a:rPr lang="cs-CZ" sz="2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 </a:t>
            </a:r>
            <a:r>
              <a:rPr lang="cs-CZ" sz="24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invertebrates</a:t>
            </a:r>
            <a:endParaRPr lang="cs-CZ" sz="24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388" y="1341438"/>
          <a:ext cx="8784975" cy="4000649"/>
        </p:xfrm>
        <a:graphic>
          <a:graphicData uri="http://schemas.openxmlformats.org/drawingml/2006/table">
            <a:tbl>
              <a:tblPr/>
              <a:tblGrid>
                <a:gridCol w="1008236"/>
                <a:gridCol w="7776739"/>
              </a:tblGrid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6341:1996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inhibition of the mobility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Daphnia magna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Straus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--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Acute toxicity test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10706:2000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long term toxicity of substances to Daphnia magna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Straus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14380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acute toxicity to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Thamnocephalus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platyurus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Anostraca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16303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toxicity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fresh water sediments using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Hyalella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azteca</a:t>
                      </a:r>
                      <a:endParaRPr lang="en-US" sz="1100" b="1" i="0" u="sng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10872:2010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toxic effect of sediment and soil samples on growth, fertility and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reproduction of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Caenorhabditis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elegans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Nematoda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16712:2005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toxicity of marine or estuarine sediment to amphipods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52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20665:2008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chronic toxicity to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Ceriodaphnia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dubia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20666:2008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chronic toxicity to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Brachionus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calyciflorus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in 48 h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14669:1999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lethal toxicity to marine copepods (Copepoda, Crustacea)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14371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Water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quality -- Determination of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freshwater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-sediment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subchronic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toxicity to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Heterocypris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incongruens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Crustacea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Ostracoda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7828:1985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Methods of biological sampling -- Guidance on handnet sampling of aquatic benthic macro-invertebrates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8265:1988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Design and use of quantitative samplers for benthic macro-invertebrates on stony substrata in shallow freshwaters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8689-1:2000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1: Guidance on the interpretation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8689-2:2000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2: Guidance on the presentation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05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ISO/DIS 10870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the selection of sampling methods and devices for benthic macroinvertebrates in fresh 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52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ISO/WD 16778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Calanoid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copepod development test with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Acartia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tonsa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88640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ISO guidelines</a:t>
            </a:r>
          </a:p>
        </p:txBody>
      </p:sp>
      <p:pic>
        <p:nvPicPr>
          <p:cNvPr id="9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7773" y="0"/>
            <a:ext cx="1013053" cy="1024806"/>
          </a:xfrm>
          <a:noFill/>
        </p:spPr>
      </p:pic>
      <p:sp>
        <p:nvSpPr>
          <p:cNvPr id="10" name="Obdélník 9"/>
          <p:cNvSpPr/>
          <p:nvPr/>
        </p:nvSpPr>
        <p:spPr>
          <a:xfrm>
            <a:off x="6730653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International Standardization Organization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96962" name="Picture 2" descr="http://pcwww.liv.ac.uk/~stewp123/Daphnia%20magna.jpg"/>
          <p:cNvPicPr>
            <a:picLocks noChangeAspect="1" noChangeArrowheads="1"/>
          </p:cNvPicPr>
          <p:nvPr/>
        </p:nvPicPr>
        <p:blipFill>
          <a:blip r:embed="rId3" cstate="print"/>
          <a:srcRect r="12871"/>
          <a:stretch>
            <a:fillRect/>
          </a:stretch>
        </p:blipFill>
        <p:spPr bwMode="auto">
          <a:xfrm>
            <a:off x="0" y="5463791"/>
            <a:ext cx="1619672" cy="1394209"/>
          </a:xfrm>
          <a:prstGeom prst="rect">
            <a:avLst/>
          </a:prstGeom>
          <a:noFill/>
        </p:spPr>
      </p:pic>
      <p:pic>
        <p:nvPicPr>
          <p:cNvPr id="296964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4" cstate="print"/>
          <a:srcRect t="9144" b="13508"/>
          <a:stretch>
            <a:fillRect/>
          </a:stretch>
        </p:blipFill>
        <p:spPr bwMode="auto">
          <a:xfrm>
            <a:off x="1619672" y="5469274"/>
            <a:ext cx="1296144" cy="1388726"/>
          </a:xfrm>
          <a:prstGeom prst="rect">
            <a:avLst/>
          </a:prstGeom>
          <a:noFill/>
        </p:spPr>
      </p:pic>
      <p:pic>
        <p:nvPicPr>
          <p:cNvPr id="296966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5" cstate="print"/>
          <a:srcRect b="8381"/>
          <a:stretch>
            <a:fillRect/>
          </a:stretch>
        </p:blipFill>
        <p:spPr bwMode="auto">
          <a:xfrm>
            <a:off x="2915815" y="5466303"/>
            <a:ext cx="2221425" cy="1391698"/>
          </a:xfrm>
          <a:prstGeom prst="rect">
            <a:avLst/>
          </a:prstGeom>
          <a:noFill/>
        </p:spPr>
      </p:pic>
      <p:pic>
        <p:nvPicPr>
          <p:cNvPr id="296968" name="Picture 8" descr="http://caramelosblog.es/wp-content/gallery/fauna/caenorhabditis_elegans_worm.jpg"/>
          <p:cNvPicPr>
            <a:picLocks noChangeAspect="1" noChangeArrowheads="1"/>
          </p:cNvPicPr>
          <p:nvPr/>
        </p:nvPicPr>
        <p:blipFill>
          <a:blip r:embed="rId6" cstate="print"/>
          <a:srcRect r="12313"/>
          <a:stretch>
            <a:fillRect/>
          </a:stretch>
        </p:blipFill>
        <p:spPr bwMode="auto">
          <a:xfrm>
            <a:off x="5082551" y="5465851"/>
            <a:ext cx="1632002" cy="1392148"/>
          </a:xfrm>
          <a:prstGeom prst="rect">
            <a:avLst/>
          </a:prstGeom>
          <a:noFill/>
        </p:spPr>
      </p:pic>
      <p:pic>
        <p:nvPicPr>
          <p:cNvPr id="296970" name="Picture 10" descr="http://cfb.unh.edu/CFBKey/html/Organisms/PRotifera/GBrachionus/brachionus_calyciflorus/brachionuscalyciflorus1large.jpg"/>
          <p:cNvPicPr>
            <a:picLocks noChangeAspect="1" noChangeArrowheads="1"/>
          </p:cNvPicPr>
          <p:nvPr/>
        </p:nvPicPr>
        <p:blipFill>
          <a:blip r:embed="rId7" cstate="print"/>
          <a:srcRect t="4850" b="7855"/>
          <a:stretch>
            <a:fillRect/>
          </a:stretch>
        </p:blipFill>
        <p:spPr bwMode="auto">
          <a:xfrm>
            <a:off x="6738735" y="5461499"/>
            <a:ext cx="1599746" cy="1396500"/>
          </a:xfrm>
          <a:prstGeom prst="rect">
            <a:avLst/>
          </a:prstGeom>
          <a:noFill/>
        </p:spPr>
      </p:pic>
      <p:pic>
        <p:nvPicPr>
          <p:cNvPr id="296972" name="Picture 12" descr="http://www.dr-ralf-wagner.de/Bilder/Heterocypris_incongruens-50x_17.jpg"/>
          <p:cNvPicPr>
            <a:picLocks noChangeAspect="1" noChangeArrowheads="1"/>
          </p:cNvPicPr>
          <p:nvPr/>
        </p:nvPicPr>
        <p:blipFill>
          <a:blip r:embed="rId8" cstate="print"/>
          <a:srcRect t="8435" b="13614"/>
          <a:stretch>
            <a:fillRect/>
          </a:stretch>
        </p:blipFill>
        <p:spPr bwMode="auto">
          <a:xfrm rot="5400000">
            <a:off x="8031789" y="5747376"/>
            <a:ext cx="1401746" cy="819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b="1" smtClean="0"/>
              <a:t>ISO guidelines</a:t>
            </a:r>
            <a:endParaRPr lang="cs-CZ" sz="2800" smtClean="0"/>
          </a:p>
        </p:txBody>
      </p:sp>
      <p:pic>
        <p:nvPicPr>
          <p:cNvPr id="26627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459788" y="0"/>
            <a:ext cx="684212" cy="692150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1052736"/>
            <a:ext cx="8424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4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Aquatic</a:t>
            </a:r>
            <a:r>
              <a:rPr lang="cs-CZ" sz="2400" b="1" kern="0" dirty="0">
                <a:solidFill>
                  <a:srgbClr val="4D4D4D"/>
                </a:solidFill>
                <a:latin typeface="+mn-lt"/>
                <a:cs typeface="Arial" pitchFamily="34" charset="0"/>
              </a:rPr>
              <a:t> </a:t>
            </a:r>
            <a:r>
              <a:rPr lang="cs-CZ" sz="2400" b="1" kern="0" dirty="0" err="1">
                <a:solidFill>
                  <a:srgbClr val="4D4D4D"/>
                </a:solidFill>
                <a:latin typeface="+mn-lt"/>
                <a:cs typeface="Arial" pitchFamily="34" charset="0"/>
              </a:rPr>
              <a:t>vertebrates</a:t>
            </a:r>
            <a:endParaRPr lang="cs-CZ" sz="24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323528" y="1484784"/>
          <a:ext cx="8568952" cy="4185917"/>
        </p:xfrm>
        <a:graphic>
          <a:graphicData uri="http://schemas.openxmlformats.org/drawingml/2006/table">
            <a:tbl>
              <a:tblPr/>
              <a:tblGrid>
                <a:gridCol w="1296392"/>
                <a:gridCol w="7272560"/>
              </a:tblGrid>
              <a:tr h="31261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15088:2007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acute toxicity of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waste water to </a:t>
                      </a:r>
                      <a:r>
                        <a:rPr lang="en-US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zebrafish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eggs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Danio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rerio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7346-1:1996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Water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quality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--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Determination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of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the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acute</a:t>
                      </a:r>
                      <a:r>
                        <a:rPr lang="cs-CZ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lethal</a:t>
                      </a:r>
                      <a:r>
                        <a:rPr lang="cs-CZ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toxicity </a:t>
                      </a:r>
                      <a:r>
                        <a:rPr lang="cs-CZ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of</a:t>
                      </a:r>
                      <a:r>
                        <a:rPr lang="cs-CZ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substances</a:t>
                      </a:r>
                      <a:r>
                        <a:rPr lang="cs-CZ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to a </a:t>
                      </a:r>
                      <a:r>
                        <a:rPr lang="cs-CZ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freshwater</a:t>
                      </a:r>
                      <a:r>
                        <a:rPr lang="cs-CZ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fish</a:t>
                      </a:r>
                      <a:r>
                        <a:rPr lang="cs-CZ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Brachydanio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rerio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Hamilton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Buchanan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Teleostei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Cyprinidae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)] -- Part 1: Static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method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7346-2:1996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Water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quality -- Determination of the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acute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lethal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toxicity of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substances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to a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freshwater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fish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[Brachydanio rerio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Hamilton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Buchanan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Teleostei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Cyprinidae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)] -- Part 2: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Semi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-static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method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7346-3:1996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acute lethal toxicity of substances to a freshwater fish [Brachydanio rerio Hamilton-Buchanan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Teleostei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Cyprinidae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)] -- Part 3: Flow-through method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10229:1994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prolonged toxicity of substances to freshwater fish -- Method for evaluating the effects of substances on the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growth rate of rainbow trout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Oncorhynchus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mykiss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Walbaum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Teleostei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Salmonidae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))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12890:1999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toxicity to embryos and larvae of freshwater fish -- Semi-static method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21427-1:2006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genotoxicity by measurement of the induction of micronuclei -- Part 1: Evaluation of genotoxicity using amphibian larvae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21427-2:2006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genotoxicity by measurement of the induction of micronuclei -- Part 2: Mixed population method using the cell line V79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23893-1:2007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Biochemical and physiological measurements on fish -- Part 1: Sampling of fish, handling and preservation of samples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ISO/TS 23893-2:2007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Biochemical and physiological measurements on fish -- Part 2: Determination of ethoxyresorufin-O-deethylase (EROD)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23893-3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Biochemical and physiological measurements on fish -- Part 3: Determination of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vitellogenin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ISO guidelines</a:t>
            </a:r>
          </a:p>
        </p:txBody>
      </p:sp>
      <p:pic>
        <p:nvPicPr>
          <p:cNvPr id="8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9360" y="0"/>
            <a:ext cx="1013053" cy="1024806"/>
          </a:xfrm>
          <a:noFill/>
        </p:spPr>
      </p:pic>
      <p:sp>
        <p:nvSpPr>
          <p:cNvPr id="10" name="Obdélník 9"/>
          <p:cNvSpPr/>
          <p:nvPr/>
        </p:nvSpPr>
        <p:spPr>
          <a:xfrm>
            <a:off x="6732240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International Standardization Organization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95938" name="Picture 2" descr="http://www.fishbase.org/images/species/Darer_m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758406"/>
            <a:ext cx="2051720" cy="1099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b="1" smtClean="0"/>
              <a:t>ISO guidelines</a:t>
            </a:r>
            <a:endParaRPr lang="cs-CZ" sz="2800" smtClean="0"/>
          </a:p>
        </p:txBody>
      </p:sp>
      <p:pic>
        <p:nvPicPr>
          <p:cNvPr id="26627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459788" y="0"/>
            <a:ext cx="684212" cy="692150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80728"/>
            <a:ext cx="8424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4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Soil</a:t>
            </a:r>
            <a:r>
              <a:rPr lang="cs-CZ" sz="24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 </a:t>
            </a:r>
            <a:r>
              <a:rPr lang="cs-CZ" sz="24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microorganisms</a:t>
            </a:r>
            <a:endParaRPr lang="cs-CZ" sz="24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-1" y="1505273"/>
          <a:ext cx="9142413" cy="3665950"/>
        </p:xfrm>
        <a:graphic>
          <a:graphicData uri="http://schemas.openxmlformats.org/drawingml/2006/table">
            <a:tbl>
              <a:tblPr/>
              <a:tblGrid>
                <a:gridCol w="1259633"/>
                <a:gridCol w="7882780"/>
              </a:tblGrid>
              <a:tr h="37058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10381-6:2009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Sampling -- Part 6: Guidance on the collection, handling and storage of soil under aerobic conditions for the assessment of microbiological processes, biomass and diversity in the laboratory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58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14240-1:1997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soil microbial biomass -- Part 1: Substrate-induced respiration method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14240-2:1997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soil microbial biomass -- Part 2: Fumigation-extraction method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16072:2002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Laboratory methods for determination of microbial soil respiration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17155:2002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abundance and activity of soil microflora using respiration curves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3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15685:2004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potential nitrification and inhibition of nitrification -- Rapid test by ammonium oxidation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14238:1997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Biological methods -- Determination of nitrogen mineralization and nitrification in soils and the influence of chemicals on these processes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31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23753-1:2005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dehydrogenase activity in soils -- Part 1: Method using triphenyltetrazolium chloride (TTC)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801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23753-2:2005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Soil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quality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--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Determination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of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dehydrogenase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activity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in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soils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-- Part 2: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Method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using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iodotetrazolium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chloride (INT)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11063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Method to directly extract DNA from soil samples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ISO/TS 29843-1:2010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soil microbial diversity -- Part 1: Method by phospholipid fatty acid analysis (PLFA) and phospholipid ether lipids (PLEL) analysis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ISO/PRF TS 29843-2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soil microbial diversity -- Part 2: Method by phospholipid fatty acid analysis (PLFA) using the simple PLFA extraction method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ISO/TS 10832:2009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Effects of pollutants on mycorrhizal fungi -- Spore germination test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646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ISO/TS 22939:2010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Measurement of enzyme activity patterns in soil samples using fluorogenic substrates in micro-well plates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3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11266:1994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Guidance on laboratory testing for biodegradation of organic chemicals in soil under aerobic conditions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2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15473:2002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Guidance on laboratory testing for biodegradation of organic chemicals in soil under anaerobic conditions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11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14239:1997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Laboratory incubation systems for measuring the mineralization of organic chemicals in soil under aerobic conditions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ISO guidelines</a:t>
            </a:r>
          </a:p>
        </p:txBody>
      </p:sp>
      <p:pic>
        <p:nvPicPr>
          <p:cNvPr id="9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9360" y="0"/>
            <a:ext cx="1013053" cy="1024806"/>
          </a:xfrm>
          <a:noFill/>
        </p:spPr>
      </p:pic>
      <p:sp>
        <p:nvSpPr>
          <p:cNvPr id="10" name="Obdélník 9"/>
          <p:cNvSpPr/>
          <p:nvPr/>
        </p:nvSpPr>
        <p:spPr>
          <a:xfrm>
            <a:off x="6732240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International Standardization Organization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b="1" smtClean="0"/>
              <a:t>ISO guidelines</a:t>
            </a:r>
            <a:endParaRPr lang="cs-CZ" sz="2800" smtClean="0"/>
          </a:p>
        </p:txBody>
      </p:sp>
      <p:pic>
        <p:nvPicPr>
          <p:cNvPr id="26627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459788" y="0"/>
            <a:ext cx="684212" cy="692150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80728"/>
            <a:ext cx="8424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4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Soil</a:t>
            </a:r>
            <a:r>
              <a:rPr lang="cs-CZ" sz="2400" b="1" kern="0" dirty="0" smtClean="0">
                <a:solidFill>
                  <a:srgbClr val="4D4D4D"/>
                </a:solidFill>
                <a:latin typeface="+mn-lt"/>
                <a:cs typeface="Arial" pitchFamily="34" charset="0"/>
              </a:rPr>
              <a:t> </a:t>
            </a:r>
            <a:r>
              <a:rPr lang="cs-CZ" sz="24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invertebrates</a:t>
            </a:r>
            <a:endParaRPr lang="cs-CZ" sz="24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0" y="1412776"/>
          <a:ext cx="9142413" cy="3052261"/>
        </p:xfrm>
        <a:graphic>
          <a:graphicData uri="http://schemas.openxmlformats.org/drawingml/2006/table">
            <a:tbl>
              <a:tblPr/>
              <a:tblGrid>
                <a:gridCol w="1115616"/>
                <a:gridCol w="8026797"/>
              </a:tblGrid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11268-1:1993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Effects of pollutants on earthworms (Eisenia fetida)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-- Part 1: Determination of acute toxicity using artificial soil substrate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11268-2:1998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Effects of pollutants on earthworms (Eisenia fetida) -- Part 2: Determination of effects on reproduction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11268-3:1999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Effects of pollutants on earthworms -- Part 3: Guidance on the determination of effects in field situations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11267:1999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Inhibition of reproduction of Collembola (Folsomia candida)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by soil pollutants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16387:2004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</a:t>
                      </a:r>
                      <a:r>
                        <a:rPr lang="en-US" sz="11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Effects of pollutants on Enchytraeidae (Enchytraeus sp.)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-- Determination of effects on reproduction and survival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15952:2006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Effects of pollutants on juvenile land snails (Helicidae) -- Determination of the effects on growth by soil contamination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20963:2005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Effects of pollutants on insect larvae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Oxythyrea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funesta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-- Determination of acute toxicity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3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17512-1:2008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Avoidance test for determining the quality of soils and effects of chemicals on behaviour -- Part 1: Test with earthworms (Eisenia fetida and Eisenia andrei)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3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17512-2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Avoidance test for determining the quality of soils and effects of chemicals on behaviour -- Part 2: Test with collembolans (Folsomia candida)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23611-1:2006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Sampling of soil invertebrates -- Part 1: Hand-sorting and formalin extraction of earthworms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23611-2:2006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Sampling of soil invertebrates -- Part 2: Sampling and extraction of micro-arthropods (Collembola and Acarina)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23611-3:2007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Sampling of soil invertebrates -- Part 3: Sampling and soil extraction of enchytraeids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23611-4:2007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Sampling of soil invertebrates -- Part 4: Sampling, extraction and identification of soil-inhabiting nematodes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24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23611-5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Sampling of soil invertebrates -- Part 5: Sampling and extraction of soil macro-invertebrates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0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23611-6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Sampling of soil invertebrates -- Part 6: Guidance for the design of sampling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programmes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with soil invertebrates</a:t>
                      </a:r>
                    </a:p>
                  </a:txBody>
                  <a:tcPr marL="7408" marR="7408" marT="7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ISO guidelines</a:t>
            </a:r>
          </a:p>
        </p:txBody>
      </p:sp>
      <p:pic>
        <p:nvPicPr>
          <p:cNvPr id="9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9360" y="0"/>
            <a:ext cx="1013053" cy="1024806"/>
          </a:xfrm>
          <a:noFill/>
        </p:spPr>
      </p:pic>
      <p:sp>
        <p:nvSpPr>
          <p:cNvPr id="10" name="Obdélník 9"/>
          <p:cNvSpPr/>
          <p:nvPr/>
        </p:nvSpPr>
        <p:spPr>
          <a:xfrm>
            <a:off x="6732240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International Standardization Organization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93890" name="Picture 2" descr="http://upload.wikimedia.org/wikipedia/commons/thumb/0/0b/Redwiggler1.jpg/240px-Redwiggl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653136"/>
            <a:ext cx="1991422" cy="146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3892" name="Picture 4" descr="http://www.falw.vu.nl/en/Images/Folsomia%20candida_tcm24-3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5554008"/>
            <a:ext cx="1800200" cy="130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3894" name="Picture 6" descr="http://www.zuova.cz/sluzby/kontaktni-testy-toxicit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725144"/>
            <a:ext cx="1944216" cy="112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3896" name="Picture 8" descr="http://upload.wikimedia.org/wikipedia/commons/0/02/Helix_aspersa-Nl2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4581128"/>
            <a:ext cx="1690093" cy="149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3898" name="Picture 10" descr="http://beetlespace.wz.cz/druhy/fotky/Oxythyrea_funesta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5593803"/>
            <a:ext cx="1685595" cy="126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b="1" smtClean="0"/>
              <a:t>ISO guidelines</a:t>
            </a:r>
            <a:endParaRPr lang="cs-CZ" sz="2800" smtClean="0"/>
          </a:p>
        </p:txBody>
      </p:sp>
      <p:pic>
        <p:nvPicPr>
          <p:cNvPr id="26627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459788" y="0"/>
            <a:ext cx="684212" cy="692150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980728"/>
            <a:ext cx="8424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400" b="1" kern="0" dirty="0" err="1" smtClean="0">
                <a:solidFill>
                  <a:srgbClr val="4D4D4D"/>
                </a:solidFill>
                <a:latin typeface="+mn-lt"/>
                <a:cs typeface="Arial" pitchFamily="34" charset="0"/>
              </a:rPr>
              <a:t>Plants</a:t>
            </a:r>
            <a:endParaRPr lang="cs-CZ" sz="2400" b="1" kern="0" dirty="0">
              <a:solidFill>
                <a:srgbClr val="4D4D4D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23528" y="1484784"/>
          <a:ext cx="8280920" cy="1504080"/>
        </p:xfrm>
        <a:graphic>
          <a:graphicData uri="http://schemas.openxmlformats.org/drawingml/2006/table">
            <a:tbl>
              <a:tblPr/>
              <a:tblGrid>
                <a:gridCol w="1471833"/>
                <a:gridCol w="6809087"/>
              </a:tblGrid>
              <a:tr h="32833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11269-1:1993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Part 1: Method for the measurement of </a:t>
                      </a:r>
                      <a:r>
                        <a:rPr lang="en-US" sz="12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inhibition of root growth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33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11269-2:2005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Part 2: Effects of chemicals on the emergence and growth of higher plants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330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17126:2005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the effects of pollutants on soil flora -- Screening test for emergence of lettuce seedlings (Lactuca sativa L.)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65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22030:2005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Biological methods -- </a:t>
                      </a:r>
                      <a:r>
                        <a:rPr lang="en-US" sz="1200" b="1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Chronic toxicity in higher plants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65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29200</a:t>
                      </a: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Assessment of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genotoxic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effects on higher plants -- Micronucleus test on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Vicia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faba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208" marR="8208" marT="82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ISO guidelines</a:t>
            </a:r>
          </a:p>
        </p:txBody>
      </p:sp>
      <p:pic>
        <p:nvPicPr>
          <p:cNvPr id="9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129360" y="0"/>
            <a:ext cx="1013053" cy="1024806"/>
          </a:xfrm>
          <a:noFill/>
        </p:spPr>
      </p:pic>
      <p:sp>
        <p:nvSpPr>
          <p:cNvPr id="10" name="Obdélník 9"/>
          <p:cNvSpPr/>
          <p:nvPr/>
        </p:nvSpPr>
        <p:spPr>
          <a:xfrm>
            <a:off x="6732240" y="260648"/>
            <a:ext cx="169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International Standardization Organization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92866" name="Picture 2" descr="http://media-2.web.britannica.com/eb-media/69/10269-004-EEF044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33147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2868" name="Picture 4" descr="http://upload.wikimedia.org/wikipedia/commons/thumb/e/e1/Illustration_Vicia_faba1.jpg/240px-Illustration_Vicia_fab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209924"/>
            <a:ext cx="2286000" cy="364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2870" name="Picture 6" descr="http://lh3.google.com/luirig/R5yaRJTetsI/AAAAAAAAOL8/WO5-p8bmIQE/s800/sinapis_alba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140968"/>
            <a:ext cx="2609232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 smtClean="0"/>
              <a:t>US EPA</a:t>
            </a:r>
          </a:p>
        </p:txBody>
      </p:sp>
      <p:sp>
        <p:nvSpPr>
          <p:cNvPr id="37892" name="Obdélník 4"/>
          <p:cNvSpPr>
            <a:spLocks noChangeArrowheads="1"/>
          </p:cNvSpPr>
          <p:nvPr/>
        </p:nvSpPr>
        <p:spPr bwMode="auto">
          <a:xfrm>
            <a:off x="0" y="620688"/>
            <a:ext cx="8353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>
                <a:hlinkClick r:id="rId2"/>
              </a:rPr>
              <a:t>http://www.</a:t>
            </a:r>
            <a:r>
              <a:rPr lang="cs-CZ" sz="1600" dirty="0" err="1">
                <a:hlinkClick r:id="rId2"/>
              </a:rPr>
              <a:t>epa.gov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ocspp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pubs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frs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home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draftguidelines.htm</a:t>
            </a:r>
            <a:r>
              <a:rPr lang="cs-CZ" sz="1600" dirty="0"/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700808"/>
            <a:ext cx="77771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b="1" kern="0" dirty="0" err="1" smtClean="0">
                <a:solidFill>
                  <a:srgbClr val="4D4D4D"/>
                </a:solidFill>
                <a:latin typeface="+mn-lt"/>
              </a:rPr>
              <a:t>Aquatic</a:t>
            </a:r>
            <a:endParaRPr lang="cs-CZ" b="1" kern="0" dirty="0">
              <a:solidFill>
                <a:srgbClr val="4D4D4D"/>
              </a:solidFill>
              <a:latin typeface="+mn-lt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705" y="1268413"/>
          <a:ext cx="7057502" cy="5401650"/>
        </p:xfrm>
        <a:graphic>
          <a:graphicData uri="http://schemas.openxmlformats.org/drawingml/2006/table">
            <a:tbl>
              <a:tblPr/>
              <a:tblGrid>
                <a:gridCol w="7057502"/>
              </a:tblGrid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sng" strike="noStrike" dirty="0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850.1010 - </a:t>
                      </a:r>
                      <a:r>
                        <a:rPr lang="cs-CZ" sz="1200" b="0" i="0" u="sng" strike="noStrike" dirty="0" err="1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Aquatic</a:t>
                      </a:r>
                      <a:r>
                        <a:rPr lang="cs-CZ" sz="1200" b="0" i="0" u="sng" strike="noStrike" dirty="0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 </a:t>
                      </a:r>
                      <a:r>
                        <a:rPr lang="cs-CZ" sz="1200" b="0" i="0" u="sng" strike="noStrike" dirty="0" err="1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Invetebrate</a:t>
                      </a:r>
                      <a:r>
                        <a:rPr lang="cs-CZ" sz="1200" b="0" i="0" u="sng" strike="noStrike" dirty="0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 </a:t>
                      </a:r>
                      <a:r>
                        <a:rPr lang="cs-CZ" sz="1200" b="0" i="0" u="sng" strike="noStrike" dirty="0" err="1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Acute</a:t>
                      </a:r>
                      <a:r>
                        <a:rPr lang="cs-CZ" sz="1200" b="0" i="0" u="sng" strike="noStrike" dirty="0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 Toxicity, Test, </a:t>
                      </a:r>
                      <a:r>
                        <a:rPr lang="cs-CZ" sz="1200" b="0" i="0" u="sng" strike="noStrike" dirty="0" err="1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Freshwater</a:t>
                      </a:r>
                      <a:r>
                        <a:rPr lang="cs-CZ" sz="1200" b="0" i="0" u="sng" strike="noStrike" dirty="0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 </a:t>
                      </a:r>
                      <a:r>
                        <a:rPr lang="cs-CZ" sz="1200" b="0" i="0" u="sng" strike="noStrike" dirty="0" err="1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Daphnids</a:t>
                      </a:r>
                      <a:r>
                        <a:rPr lang="cs-CZ" sz="1200" b="0" i="0" u="sng" strike="noStrike" dirty="0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 (PDF) (10 </a:t>
                      </a:r>
                      <a:r>
                        <a:rPr lang="cs-CZ" sz="1200" b="0" i="0" u="sng" strike="noStrike" dirty="0" err="1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pp</a:t>
                      </a:r>
                      <a:r>
                        <a:rPr lang="cs-CZ" sz="1200" b="0" i="0" u="sng" strike="noStrike" dirty="0">
                          <a:solidFill>
                            <a:srgbClr val="FF0000"/>
                          </a:solidFill>
                          <a:latin typeface="Calibri"/>
                          <a:hlinkClick r:id="rId3"/>
                        </a:rPr>
                        <a:t>, 36K)</a:t>
                      </a:r>
                      <a:endParaRPr lang="cs-CZ" sz="1200" b="0" i="0" u="sng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4"/>
                        </a:rPr>
                        <a:t>850.1020 - Gammarid Acute Toxicity Test (PDF) (11 pp, 36K)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5"/>
                        </a:rPr>
                        <a:t>850.1025 - Oyster Acute Toxicity Test (Shell Deposition)  (PDF) (9 pp, 32K)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6"/>
                        </a:rPr>
                        <a:t>850.1035 - Mysid Acute Toxicity Test (PDF) (10 pp, 34K)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7"/>
                        </a:rPr>
                        <a:t>850.1045 - Penaeid Acute Toxicity Test (PDF) (9 pp, 32K)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8"/>
                        </a:rPr>
                        <a:t>850.1055 - Bivalve Acute Toxicity Test (Embryo Larval)  (PDF) (7 pp, 27K)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9"/>
                        </a:rPr>
                        <a:t>850.1075 - Fish Acute Toxicity Test, Freshwater And Marine (PDF) (13 pp, 45K)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0"/>
                        </a:rPr>
                        <a:t>850.1085 - Fish Acute Toxicity Mitigated By Humic Acid (PDF) (10 pp, 35K)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1"/>
                        </a:rPr>
                        <a:t>850.1300 - Daphnid Chronic Toxicity Test (PDF) (12 pp, 42K)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2"/>
                        </a:rPr>
                        <a:t>850.1350 - Mysid Chronic Toxicity Test (PDF) (10 pp, 36K)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3"/>
                        </a:rPr>
                        <a:t>850.1400 - Fish Early-Life Stage Toxicity Test (PDF) (15 pp, 66K)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4"/>
                        </a:rPr>
                        <a:t>850.1500 - Fish Life Cycle Toxicity (PDF) (4 pp, 16K)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5"/>
                        </a:rPr>
                        <a:t>850.1710 - Oyster BCF (PDF) (14 pp, 50K)</a:t>
                      </a:r>
                      <a:endParaRPr lang="cs-CZ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6"/>
                        </a:rPr>
                        <a:t>850.1730 - Fish BCF (PDF) (25 pp, 74K)</a:t>
                      </a:r>
                      <a:endParaRPr lang="cs-CZ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7"/>
                        </a:rPr>
                        <a:t>850.1735 - Whole Sediment Acute Toxicity Invertebrates, Freshwater (PDF) (19 pp, 65K)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8"/>
                        </a:rPr>
                        <a:t>850.1740 - Whole Sediment Acute Toxicity Invertebrates, Marine (PDF) (14 pp, 50K)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19"/>
                        </a:rPr>
                        <a:t>850.1790 - Chironomid Sediment Toxicity Test (PDF) (16 pp, 57K)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20"/>
                        </a:rPr>
                        <a:t>850.1800 - Tadpole/Sediment Subchronic Toxicity Test (PDF) (15 pp, 49K)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21"/>
                        </a:rPr>
                        <a:t>850.1850 - Aquatic Food Chain Transfer (PDF) (4 pp, 16K)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22"/>
                        </a:rPr>
                        <a:t>850.1900 - Generic Freshwater Microcosm Test, Laboratory (PDF) (28 pp, 76K)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23"/>
                        </a:rPr>
                        <a:t>850.1925 - Site-Specific Aquatic Microcosm Test, Laboratory (PDF) (21 pp, 91K)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24"/>
                        </a:rPr>
                        <a:t>850.1950 - Field Testing For Aquatic Organisms (PDF) (7 pp, 21K)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25"/>
                        </a:rPr>
                        <a:t>850.4400 - Aquatic Plant Toxicity Test Using Lemna Spp., Tiers I and II (PDF) (10 pp, 36K)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26"/>
                        </a:rPr>
                        <a:t>850.4450 - Aquatic Plants Field Study, Tier III (PDF) (9 pp, 30K)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FF0000"/>
                          </a:solidFill>
                          <a:latin typeface="Calibri"/>
                          <a:hlinkClick r:id="rId27"/>
                        </a:rPr>
                        <a:t>850.5400 - Algal Toxicity, Tiers I and II (PDF) (11 pp, 42K)</a:t>
                      </a:r>
                      <a:endParaRPr lang="en-US" sz="1200" b="0" i="0" u="sng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FF0000"/>
                          </a:solidFill>
                          <a:latin typeface="Calibri"/>
                          <a:hlinkClick r:id="rId28"/>
                        </a:rPr>
                        <a:t>850.6800 - Modified Activated Sludge, Respiration Inhibition Test for Sparingly Soluble Chemicals (PDF) (9 pp, 37K)</a:t>
                      </a:r>
                      <a:endParaRPr lang="en-US" sz="1200" b="0" i="0" u="sng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6156176" y="260648"/>
            <a:ext cx="2122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US Environmental Protection Agency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 smtClean="0"/>
              <a:t>US EPA</a:t>
            </a:r>
          </a:p>
        </p:txBody>
      </p:sp>
      <p:sp>
        <p:nvSpPr>
          <p:cNvPr id="37892" name="Obdélník 4"/>
          <p:cNvSpPr>
            <a:spLocks noChangeArrowheads="1"/>
          </p:cNvSpPr>
          <p:nvPr/>
        </p:nvSpPr>
        <p:spPr bwMode="auto">
          <a:xfrm>
            <a:off x="0" y="620688"/>
            <a:ext cx="8353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>
                <a:hlinkClick r:id="rId2"/>
              </a:rPr>
              <a:t>http://www.</a:t>
            </a:r>
            <a:r>
              <a:rPr lang="cs-CZ" sz="1600" dirty="0" err="1">
                <a:hlinkClick r:id="rId2"/>
              </a:rPr>
              <a:t>epa.gov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ocspp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pubs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frs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home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draftguidelines.htm</a:t>
            </a:r>
            <a:r>
              <a:rPr lang="cs-CZ" sz="1600" dirty="0"/>
              <a:t>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156176" y="260648"/>
            <a:ext cx="2122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US Environmental Protection Agency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8313" y="1268413"/>
            <a:ext cx="83518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b="1" kern="0" dirty="0" err="1" smtClean="0">
                <a:solidFill>
                  <a:srgbClr val="4D4D4D"/>
                </a:solidFill>
                <a:latin typeface="+mn-lt"/>
              </a:rPr>
              <a:t>Soil</a:t>
            </a:r>
            <a:endParaRPr lang="cs-CZ" b="1" kern="0" dirty="0">
              <a:solidFill>
                <a:srgbClr val="4D4D4D"/>
              </a:solidFill>
              <a:latin typeface="+mn-lt"/>
            </a:endParaRPr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95288" y="1700213"/>
          <a:ext cx="6096000" cy="267565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850.2450 - </a:t>
                      </a:r>
                      <a:r>
                        <a:rPr lang="cs-CZ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Terrestrial</a:t>
                      </a:r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 (</a:t>
                      </a:r>
                      <a:r>
                        <a:rPr lang="cs-CZ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Soil</a:t>
                      </a:r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-</a:t>
                      </a:r>
                      <a:r>
                        <a:rPr lang="cs-CZ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Core</a:t>
                      </a:r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) </a:t>
                      </a:r>
                      <a:r>
                        <a:rPr lang="cs-CZ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Microcosm</a:t>
                      </a:r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 Test (PDF) (19 </a:t>
                      </a:r>
                      <a:r>
                        <a:rPr lang="cs-CZ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pp</a:t>
                      </a:r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, 123K)</a:t>
                      </a:r>
                      <a:endParaRPr lang="cs-CZ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4"/>
                        </a:rPr>
                        <a:t>850.4000 - Background-Nontarget Plant Testing (PDF) (15 pp, 50K)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850.4025 - Target Area Phytotoxicity (PDF) (15 pp, 51K)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6"/>
                        </a:rPr>
                        <a:t>850.4100 - Terrestrial Plant Toxicity, Tier I (Seedling Emergence) (PDF) (8 pp, 29K)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7"/>
                        </a:rPr>
                        <a:t>850.4150 - Terrestrial Plant Toxicity, Tier I (Vegetative Vigor) (PDF) (8 pp, 28K)</a:t>
                      </a:r>
                      <a:endParaRPr lang="cs-CZ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8"/>
                        </a:rPr>
                        <a:t>850.4200 - Seed Germination/Root Elongation Toxicity Test (PDF) (8 pp, 29K)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9"/>
                        </a:rPr>
                        <a:t>850.4225 - Seedling Emergence, Tier II (PDF) (10 pp, 36K)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10"/>
                        </a:rPr>
                        <a:t>850.4230 - Early Seedling Growth Toxicity Test (PDF) (9 pp, 33K)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11"/>
                        </a:rPr>
                        <a:t>850.4250 - Vegetative Vigor, Tier II (PDF) (10 pp, 35K)</a:t>
                      </a:r>
                      <a:endParaRPr lang="cs-CZ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12"/>
                        </a:rPr>
                        <a:t>850.4300 - Terrestrial Plants Field Study, Tier III (PDF) (8 pp, 27K)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13"/>
                        </a:rPr>
                        <a:t>850.4600 - Rhizobium-Legume Toxicity (PDF) (14 pp, 73K)</a:t>
                      </a:r>
                      <a:endParaRPr lang="cs-CZ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14"/>
                        </a:rPr>
                        <a:t>850.4800 - Plant Uptake and Translocation Test (PDF) (13 pp, 35K)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15"/>
                        </a:rPr>
                        <a:t>850.5100 - Soil Microbial Community Toxicity Test (PDF) (11 pp, 46K)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16"/>
                        </a:rPr>
                        <a:t>850.6200 - Earthworm </a:t>
                      </a:r>
                      <a:r>
                        <a:rPr lang="en-US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16"/>
                        </a:rPr>
                        <a:t>Subchronic</a:t>
                      </a:r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16"/>
                        </a:rPr>
                        <a:t> Toxicity Test (PDF) (13 pp, 43K)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2843213" y="4868863"/>
          <a:ext cx="6096000" cy="1528944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17"/>
                        </a:rPr>
                        <a:t>850.2100 - Avian Acute Oral Toxicity Test (PDF) (11 pp, 38K)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18"/>
                        </a:rPr>
                        <a:t>850.2200 - Avian Dietary Toxicity Test (PDF) (12 pp, 42K)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19"/>
                        </a:rPr>
                        <a:t>850.2300 - Avian Reproduction Test (PDF) (16 pp, 53K)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20"/>
                        </a:rPr>
                        <a:t>850.2400 - Wild Mammal Acute Toxicity (PDF) (5 pp, 18K)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21"/>
                        </a:rPr>
                        <a:t>850.2500 - Field Testing For Terrestrial Wildlife (PDF) (43 pp, 115K)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22"/>
                        </a:rPr>
                        <a:t>850.3020 - Honey Bee Acute Contact Toxicity (PDF) (8 pp, 27K)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>
                          <a:solidFill>
                            <a:srgbClr val="0000FF"/>
                          </a:solidFill>
                          <a:latin typeface="Calibri"/>
                          <a:hlinkClick r:id="rId23"/>
                        </a:rPr>
                        <a:t>850.3030 - Honey Bee Toxicity of Residues on Foliage (PDF) (6 pp, 23K)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24"/>
                        </a:rPr>
                        <a:t>850.3040 - Field Testing for Pollinators (PDF) (5 pp, 18K)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627313" y="4508500"/>
            <a:ext cx="59055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b="1" kern="0" dirty="0" err="1" smtClean="0">
                <a:solidFill>
                  <a:srgbClr val="4D4D4D"/>
                </a:solidFill>
                <a:latin typeface="+mn-lt"/>
              </a:rPr>
              <a:t>Other</a:t>
            </a:r>
            <a:endParaRPr lang="cs-CZ" b="1" kern="0" dirty="0">
              <a:solidFill>
                <a:srgbClr val="4D4D4D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511175"/>
            <a:ext cx="9144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dirty="0" smtClean="0"/>
              <a:t>Testing strategy</a:t>
            </a:r>
          </a:p>
        </p:txBody>
      </p:sp>
      <p:sp>
        <p:nvSpPr>
          <p:cNvPr id="334851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330325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300" b="1" dirty="0" smtClean="0"/>
              <a:t>Battery of assays</a:t>
            </a:r>
          </a:p>
          <a:p>
            <a:pPr marL="539750"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800" dirty="0" smtClean="0"/>
              <a:t>Fast screening tests (</a:t>
            </a:r>
            <a:r>
              <a:rPr lang="en-US" sz="1800" dirty="0" err="1" smtClean="0"/>
              <a:t>Vibrio</a:t>
            </a:r>
            <a:r>
              <a:rPr lang="en-US" sz="1800" dirty="0" smtClean="0"/>
              <a:t> </a:t>
            </a:r>
            <a:r>
              <a:rPr lang="en-US" sz="1800" dirty="0" err="1" smtClean="0"/>
              <a:t>fisheri</a:t>
            </a:r>
            <a:r>
              <a:rPr lang="en-US" sz="1900" dirty="0" smtClean="0"/>
              <a:t> </a:t>
            </a:r>
            <a:r>
              <a:rPr lang="en-US" sz="1800" dirty="0" err="1" smtClean="0"/>
              <a:t>bioluminiscence</a:t>
            </a:r>
            <a:r>
              <a:rPr lang="en-US" sz="1900" dirty="0" smtClean="0"/>
              <a:t>, </a:t>
            </a:r>
            <a:r>
              <a:rPr lang="cs-CZ" sz="1900" dirty="0" smtClean="0"/>
              <a:t>30</a:t>
            </a:r>
            <a:r>
              <a:rPr lang="en-US" sz="1900" dirty="0" smtClean="0"/>
              <a:t> min toxicity</a:t>
            </a:r>
            <a:r>
              <a:rPr lang="en-US" sz="1800" dirty="0" smtClean="0"/>
              <a:t>) </a:t>
            </a:r>
          </a:p>
          <a:p>
            <a:pPr marL="539750"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800" dirty="0" smtClean="0"/>
              <a:t>Standard</a:t>
            </a:r>
            <a:r>
              <a:rPr lang="en-US" sz="1900" dirty="0" smtClean="0"/>
              <a:t>ized</a:t>
            </a:r>
            <a:r>
              <a:rPr lang="en-US" sz="1800" dirty="0" smtClean="0"/>
              <a:t> </a:t>
            </a:r>
            <a:r>
              <a:rPr lang="en-US" sz="1900" dirty="0" smtClean="0"/>
              <a:t>acute toxicity tests </a:t>
            </a:r>
          </a:p>
          <a:p>
            <a:pPr marL="539750"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900" dirty="0" smtClean="0"/>
              <a:t>Further studies with chronic assays</a:t>
            </a:r>
          </a:p>
          <a:p>
            <a:pPr marL="539750"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900" b="1" dirty="0" smtClean="0">
                <a:solidFill>
                  <a:srgbClr val="FF0000"/>
                </a:solidFill>
              </a:rPr>
              <a:t>Combine </a:t>
            </a:r>
            <a:r>
              <a:rPr lang="en-US" sz="1900" b="1" dirty="0" err="1" smtClean="0">
                <a:solidFill>
                  <a:srgbClr val="FF0000"/>
                </a:solidFill>
              </a:rPr>
              <a:t>trophic</a:t>
            </a:r>
            <a:r>
              <a:rPr lang="en-US" sz="1900" b="1" dirty="0" smtClean="0">
                <a:solidFill>
                  <a:srgbClr val="FF0000"/>
                </a:solidFill>
              </a:rPr>
              <a:t> levels! Combine exposure routes!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endParaRPr lang="en-US" sz="23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300" b="1" dirty="0" smtClean="0"/>
              <a:t>Various purposes -&gt; guidelines and recommendations</a:t>
            </a:r>
          </a:p>
          <a:p>
            <a:pPr marL="539750"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900" dirty="0" smtClean="0"/>
              <a:t>REACH (EU - Registration, Evaluation and </a:t>
            </a:r>
            <a:r>
              <a:rPr lang="en-US" sz="1900" dirty="0" err="1" smtClean="0"/>
              <a:t>Authorisation</a:t>
            </a:r>
            <a:r>
              <a:rPr lang="en-US" sz="1900" dirty="0" smtClean="0"/>
              <a:t> of Chemicals)</a:t>
            </a:r>
          </a:p>
          <a:p>
            <a:pPr marL="539750"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900" dirty="0" smtClean="0"/>
              <a:t>Plant protection products + biocides</a:t>
            </a:r>
          </a:p>
          <a:p>
            <a:pPr marL="539750"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900" dirty="0" smtClean="0"/>
              <a:t>Veterinary and human pharmaceuticals</a:t>
            </a:r>
          </a:p>
          <a:p>
            <a:pPr marL="539750"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900" dirty="0" smtClean="0"/>
              <a:t>Waste materials …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endParaRPr lang="en-US" sz="1900" i="1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300" b="1" dirty="0" smtClean="0"/>
              <a:t>The most common set up</a:t>
            </a:r>
            <a:r>
              <a:rPr lang="cs-CZ" sz="2300" b="1" dirty="0" smtClean="0"/>
              <a:t>s</a:t>
            </a:r>
            <a:endParaRPr lang="en-US" sz="2500" b="1" i="1" dirty="0" smtClean="0"/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1900" dirty="0" smtClean="0"/>
              <a:t>algae / D. magna / fish </a:t>
            </a:r>
            <a:r>
              <a:rPr lang="cs-CZ" sz="1900" dirty="0" smtClean="0"/>
              <a:t>for </a:t>
            </a:r>
            <a:r>
              <a:rPr lang="cs-CZ" sz="1900" dirty="0" err="1" smtClean="0"/>
              <a:t>aquatic</a:t>
            </a:r>
            <a:r>
              <a:rPr lang="cs-CZ" sz="1900" dirty="0" smtClean="0"/>
              <a:t> </a:t>
            </a:r>
            <a:r>
              <a:rPr lang="cs-CZ" sz="1900" dirty="0" err="1" smtClean="0"/>
              <a:t>environment</a:t>
            </a:r>
            <a:endParaRPr lang="cs-CZ" sz="1900" dirty="0" smtClean="0"/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cs-CZ" sz="1900" dirty="0" err="1" smtClean="0"/>
              <a:t>earthworm</a:t>
            </a:r>
            <a:r>
              <a:rPr lang="cs-CZ" sz="1900" dirty="0" smtClean="0"/>
              <a:t> (</a:t>
            </a:r>
            <a:r>
              <a:rPr lang="cs-CZ" sz="1900" dirty="0" err="1" smtClean="0"/>
              <a:t>enchytraeid</a:t>
            </a:r>
            <a:r>
              <a:rPr lang="cs-CZ" sz="1900" dirty="0" smtClean="0"/>
              <a:t>/</a:t>
            </a:r>
            <a:r>
              <a:rPr lang="cs-CZ" sz="1900" dirty="0" err="1" smtClean="0"/>
              <a:t>springtail</a:t>
            </a:r>
            <a:r>
              <a:rPr lang="cs-CZ" sz="1900" dirty="0" smtClean="0"/>
              <a:t>) / </a:t>
            </a:r>
            <a:r>
              <a:rPr lang="cs-CZ" sz="1900" dirty="0" err="1" smtClean="0"/>
              <a:t>plant</a:t>
            </a:r>
            <a:r>
              <a:rPr lang="cs-CZ" sz="1900" dirty="0" smtClean="0"/>
              <a:t> for soil </a:t>
            </a:r>
            <a:r>
              <a:rPr lang="cs-CZ" sz="1900" dirty="0" err="1" smtClean="0"/>
              <a:t>environment</a:t>
            </a:r>
            <a:endParaRPr lang="en-US" sz="1900" dirty="0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2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strategy</a:t>
            </a:r>
            <a:endParaRPr lang="cs-CZ" dirty="0"/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04864"/>
            <a:ext cx="5890205" cy="4210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107505" y="908720"/>
            <a:ext cx="9036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 smtClean="0"/>
              <a:t>ISO 15799</a:t>
            </a:r>
            <a:r>
              <a:rPr lang="cs-CZ" sz="2000" b="1" dirty="0" smtClean="0"/>
              <a:t> (</a:t>
            </a:r>
            <a:r>
              <a:rPr lang="en-US" sz="2000" b="1" dirty="0" smtClean="0"/>
              <a:t>2003</a:t>
            </a:r>
            <a:r>
              <a:rPr lang="cs-CZ" sz="2000" b="1" dirty="0" smtClean="0"/>
              <a:t>):</a:t>
            </a:r>
            <a:r>
              <a:rPr lang="en-US" sz="2000" b="1" dirty="0" smtClean="0"/>
              <a:t> Guidance on the ecotoxicological characterization of soils and soil materials</a:t>
            </a:r>
            <a:endParaRPr lang="cs-CZ" sz="2000" b="1" dirty="0" smtClean="0"/>
          </a:p>
          <a:p>
            <a:pPr eaLnBrk="1" hangingPunct="1"/>
            <a:r>
              <a:rPr lang="cs-CZ" sz="2000" b="1" dirty="0" smtClean="0"/>
              <a:t>ISO 17616 (2008): </a:t>
            </a:r>
            <a:r>
              <a:rPr lang="en-US" sz="2000" b="1" dirty="0" smtClean="0"/>
              <a:t>Guidance on the choice and evaluation of bioassays for ecotoxicological characterization of soils and soil materials</a:t>
            </a:r>
            <a:endParaRPr lang="cs-CZ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0" y="1052736"/>
            <a:ext cx="8610600" cy="51702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cs-CZ" sz="2000" b="1" u="sng" dirty="0"/>
              <a:t>1) </a:t>
            </a:r>
            <a:r>
              <a:rPr lang="cs-CZ" sz="2000" b="1" u="sng" dirty="0" err="1"/>
              <a:t>Prepare</a:t>
            </a:r>
            <a:r>
              <a:rPr lang="cs-CZ" sz="2000" b="1" u="sng" dirty="0"/>
              <a:t> the </a:t>
            </a:r>
            <a:r>
              <a:rPr lang="cs-CZ" sz="2000" b="1" u="sng" dirty="0" err="1"/>
              <a:t>organism</a:t>
            </a:r>
            <a:endParaRPr lang="cs-CZ" sz="2000" b="1" u="sng" dirty="0"/>
          </a:p>
          <a:p>
            <a:pPr marL="368300" lvl="1" indent="-228600" eaLnBrk="0" hangingPunct="0">
              <a:spcBef>
                <a:spcPct val="20000"/>
              </a:spcBef>
            </a:pPr>
            <a:r>
              <a:rPr lang="cs-CZ" sz="1500" dirty="0" err="1"/>
              <a:t>Culture</a:t>
            </a:r>
            <a:r>
              <a:rPr lang="cs-CZ" sz="1500" dirty="0"/>
              <a:t> media, </a:t>
            </a:r>
            <a:r>
              <a:rPr lang="cs-CZ" sz="1500" dirty="0" err="1"/>
              <a:t>standardized</a:t>
            </a:r>
            <a:r>
              <a:rPr lang="cs-CZ" sz="1500" dirty="0"/>
              <a:t> </a:t>
            </a:r>
            <a:r>
              <a:rPr lang="cs-CZ" sz="1500" dirty="0" err="1"/>
              <a:t>numbers</a:t>
            </a:r>
            <a:r>
              <a:rPr lang="cs-CZ" sz="1500" dirty="0"/>
              <a:t>, </a:t>
            </a:r>
            <a:r>
              <a:rPr lang="cs-CZ" sz="1500" dirty="0" err="1"/>
              <a:t>age</a:t>
            </a:r>
            <a:r>
              <a:rPr lang="cs-CZ" sz="1500" dirty="0"/>
              <a:t>, </a:t>
            </a:r>
            <a:r>
              <a:rPr lang="cs-CZ" sz="1500" dirty="0" err="1"/>
              <a:t>etc</a:t>
            </a:r>
            <a:r>
              <a:rPr lang="cs-CZ" sz="1500" dirty="0"/>
              <a:t>.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cs-CZ" sz="18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000" b="1" u="sng" dirty="0"/>
              <a:t>2) </a:t>
            </a:r>
            <a:r>
              <a:rPr lang="cs-CZ" sz="2000" b="1" u="sng" dirty="0" err="1"/>
              <a:t>Prepare</a:t>
            </a:r>
            <a:r>
              <a:rPr lang="cs-CZ" sz="2000" b="1" u="sng" dirty="0"/>
              <a:t> the sample </a:t>
            </a:r>
          </a:p>
          <a:p>
            <a:pPr marL="358775" indent="-228600" eaLnBrk="0" hangingPunct="0">
              <a:spcBef>
                <a:spcPct val="20000"/>
              </a:spcBef>
            </a:pPr>
            <a:r>
              <a:rPr lang="cs-CZ" sz="1500" dirty="0" err="1"/>
              <a:t>Dilution</a:t>
            </a:r>
            <a:r>
              <a:rPr lang="cs-CZ" sz="1500" dirty="0"/>
              <a:t> </a:t>
            </a:r>
            <a:r>
              <a:rPr lang="en-US" sz="1500" dirty="0"/>
              <a:t>series </a:t>
            </a:r>
            <a:endParaRPr lang="cs-CZ" sz="1500" dirty="0" smtClean="0"/>
          </a:p>
          <a:p>
            <a:pPr marL="685800" lvl="1" indent="-228600" eaLnBrk="0" hangingPunct="0">
              <a:spcBef>
                <a:spcPct val="20000"/>
              </a:spcBef>
            </a:pPr>
            <a:r>
              <a:rPr lang="cs-CZ" sz="1500" dirty="0" err="1" smtClean="0"/>
              <a:t>water</a:t>
            </a:r>
            <a:r>
              <a:rPr lang="en-US" sz="1500" dirty="0" smtClean="0"/>
              <a:t>/culture media</a:t>
            </a:r>
            <a:r>
              <a:rPr lang="cs-CZ" sz="1500" dirty="0" smtClean="0"/>
              <a:t> – d</a:t>
            </a:r>
            <a:r>
              <a:rPr lang="en-US" sz="1500" dirty="0" err="1" smtClean="0"/>
              <a:t>irect</a:t>
            </a:r>
            <a:r>
              <a:rPr lang="en-US" sz="1500" dirty="0" smtClean="0"/>
              <a:t> organism exposure</a:t>
            </a:r>
            <a:endParaRPr lang="cs-CZ" sz="1500" dirty="0" smtClean="0"/>
          </a:p>
          <a:p>
            <a:pPr marL="1143000" lvl="2" indent="-228600" eaLnBrk="0" hangingPunct="0">
              <a:spcBef>
                <a:spcPct val="20000"/>
              </a:spcBef>
            </a:pPr>
            <a:r>
              <a:rPr lang="cs-CZ" sz="1500" dirty="0" err="1" smtClean="0"/>
              <a:t>Include</a:t>
            </a:r>
            <a:r>
              <a:rPr lang="cs-CZ" sz="1500" dirty="0" smtClean="0"/>
              <a:t> </a:t>
            </a:r>
            <a:r>
              <a:rPr lang="cs-CZ" sz="1500" dirty="0"/>
              <a:t>BLANK (medium </a:t>
            </a:r>
            <a:r>
              <a:rPr lang="cs-CZ" sz="1500" dirty="0" err="1"/>
              <a:t>only</a:t>
            </a:r>
            <a:r>
              <a:rPr lang="cs-CZ" sz="1500" dirty="0"/>
              <a:t>)</a:t>
            </a:r>
            <a:endParaRPr lang="en-US" sz="1500" dirty="0"/>
          </a:p>
          <a:p>
            <a:pPr marL="685800" lvl="1" indent="-228600" eaLnBrk="0" hangingPunct="0">
              <a:spcBef>
                <a:spcPct val="20000"/>
              </a:spcBef>
            </a:pPr>
            <a:r>
              <a:rPr lang="cs-CZ" sz="1500" dirty="0"/>
              <a:t>s</a:t>
            </a:r>
            <a:r>
              <a:rPr lang="en-US" sz="1500" dirty="0" err="1"/>
              <a:t>olvent</a:t>
            </a:r>
            <a:r>
              <a:rPr lang="en-US" sz="1500" dirty="0"/>
              <a:t> </a:t>
            </a:r>
            <a:r>
              <a:rPr lang="cs-CZ" sz="1500" dirty="0"/>
              <a:t>for </a:t>
            </a:r>
            <a:r>
              <a:rPr lang="cs-CZ" sz="1500" dirty="0" err="1"/>
              <a:t>organic</a:t>
            </a:r>
            <a:r>
              <a:rPr lang="cs-CZ" sz="1500" dirty="0"/>
              <a:t> </a:t>
            </a:r>
            <a:r>
              <a:rPr lang="cs-CZ" sz="1500" dirty="0" err="1"/>
              <a:t>compounds</a:t>
            </a:r>
            <a:r>
              <a:rPr lang="cs-CZ" sz="1500" dirty="0"/>
              <a:t> – minimum to be </a:t>
            </a:r>
            <a:r>
              <a:rPr lang="cs-CZ" sz="1500" dirty="0" err="1" smtClean="0"/>
              <a:t>added</a:t>
            </a:r>
            <a:endParaRPr lang="cs-CZ" sz="1500" dirty="0"/>
          </a:p>
          <a:p>
            <a:pPr marL="1143000" lvl="2" indent="-228600" eaLnBrk="0" hangingPunct="0">
              <a:spcBef>
                <a:spcPct val="20000"/>
              </a:spcBef>
            </a:pPr>
            <a:r>
              <a:rPr lang="cs-CZ" sz="1500" dirty="0" err="1"/>
              <a:t>Include</a:t>
            </a:r>
            <a:r>
              <a:rPr lang="cs-CZ" sz="1500" dirty="0"/>
              <a:t> SOLVENT CONTROL</a:t>
            </a:r>
          </a:p>
          <a:p>
            <a:pPr marL="2057400" lvl="4" indent="-228600" eaLnBrk="0" hangingPunct="0">
              <a:spcBef>
                <a:spcPct val="20000"/>
              </a:spcBef>
            </a:pPr>
            <a:endParaRPr lang="en-US" sz="15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000" b="1" u="sng" dirty="0"/>
              <a:t>3) </a:t>
            </a:r>
            <a:r>
              <a:rPr lang="cs-CZ" sz="2000" b="1" u="sng" dirty="0" err="1"/>
              <a:t>Expose</a:t>
            </a:r>
            <a:r>
              <a:rPr lang="cs-CZ" sz="2000" b="1" u="sng" dirty="0"/>
              <a:t> </a:t>
            </a:r>
            <a:r>
              <a:rPr lang="cs-CZ" sz="2000" b="1" u="sng" dirty="0" err="1" smtClean="0"/>
              <a:t>organisms</a:t>
            </a:r>
            <a:endParaRPr lang="cs-CZ" sz="2000" b="1" u="sng" dirty="0"/>
          </a:p>
          <a:p>
            <a:pPr marL="449263" indent="-342900" eaLnBrk="0" hangingPunct="0">
              <a:spcBef>
                <a:spcPct val="20000"/>
              </a:spcBef>
            </a:pPr>
            <a:r>
              <a:rPr lang="cs-CZ" sz="1500" dirty="0" smtClean="0"/>
              <a:t>… </a:t>
            </a:r>
            <a:r>
              <a:rPr lang="cs-CZ" sz="1500" dirty="0"/>
              <a:t>for </a:t>
            </a:r>
            <a:r>
              <a:rPr lang="cs-CZ" sz="1500" dirty="0" err="1"/>
              <a:t>appropriate</a:t>
            </a:r>
            <a:r>
              <a:rPr lang="cs-CZ" sz="1500" dirty="0"/>
              <a:t> </a:t>
            </a:r>
            <a:r>
              <a:rPr lang="cs-CZ" sz="1500" dirty="0" err="1"/>
              <a:t>time</a:t>
            </a:r>
            <a:r>
              <a:rPr lang="cs-CZ" sz="1500" dirty="0"/>
              <a:t>, </a:t>
            </a:r>
            <a:r>
              <a:rPr lang="cs-CZ" sz="1500" dirty="0" err="1"/>
              <a:t>number</a:t>
            </a:r>
            <a:r>
              <a:rPr lang="cs-CZ" sz="1500" dirty="0"/>
              <a:t> of </a:t>
            </a:r>
            <a:r>
              <a:rPr lang="cs-CZ" sz="1500" dirty="0" err="1"/>
              <a:t>repetitions</a:t>
            </a:r>
            <a:r>
              <a:rPr lang="cs-CZ" sz="1500" dirty="0"/>
              <a:t>, </a:t>
            </a:r>
            <a:endParaRPr lang="cs-CZ" sz="1500" dirty="0" smtClean="0"/>
          </a:p>
          <a:p>
            <a:pPr marL="449263" indent="-342900" eaLnBrk="0" hangingPunct="0">
              <a:spcBef>
                <a:spcPct val="20000"/>
              </a:spcBef>
            </a:pPr>
            <a:r>
              <a:rPr lang="cs-CZ" sz="1500" dirty="0" err="1" smtClean="0"/>
              <a:t>under</a:t>
            </a:r>
            <a:r>
              <a:rPr lang="cs-CZ" sz="1500" dirty="0" smtClean="0"/>
              <a:t> </a:t>
            </a:r>
            <a:r>
              <a:rPr lang="cs-CZ" sz="1500" dirty="0" err="1"/>
              <a:t>specified</a:t>
            </a:r>
            <a:r>
              <a:rPr lang="cs-CZ" sz="1500" dirty="0"/>
              <a:t> </a:t>
            </a:r>
            <a:r>
              <a:rPr lang="cs-CZ" sz="1500" dirty="0" err="1"/>
              <a:t>conditions</a:t>
            </a:r>
            <a:endParaRPr lang="cs-CZ" sz="1500" dirty="0"/>
          </a:p>
          <a:p>
            <a:pPr marL="342900" indent="-342900" eaLnBrk="0" hangingPunct="0">
              <a:spcBef>
                <a:spcPct val="20000"/>
              </a:spcBef>
            </a:pPr>
            <a:endParaRPr lang="cs-CZ" sz="1500" b="1" u="sng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000" b="1" u="sng" dirty="0"/>
              <a:t>4) </a:t>
            </a:r>
            <a:r>
              <a:rPr lang="cs-CZ" sz="2000" b="1" u="sng" dirty="0" err="1"/>
              <a:t>Evaluate</a:t>
            </a:r>
            <a:r>
              <a:rPr lang="cs-CZ" sz="2000" b="1" u="sng" dirty="0"/>
              <a:t> and report </a:t>
            </a:r>
            <a:r>
              <a:rPr lang="cs-CZ" sz="2000" b="1" u="sng" dirty="0" err="1"/>
              <a:t>results</a:t>
            </a:r>
            <a:endParaRPr lang="cs-CZ" sz="2000" b="1" u="sng" dirty="0"/>
          </a:p>
          <a:p>
            <a:pPr marL="1143000" lvl="2" indent="-228600" eaLnBrk="0" hangingPunct="0">
              <a:spcBef>
                <a:spcPct val="20000"/>
              </a:spcBef>
            </a:pPr>
            <a:r>
              <a:rPr lang="cs-CZ" sz="1500" dirty="0" err="1" smtClean="0"/>
              <a:t>measure</a:t>
            </a:r>
            <a:r>
              <a:rPr lang="cs-CZ" sz="1500" dirty="0" smtClean="0"/>
              <a:t> </a:t>
            </a:r>
            <a:r>
              <a:rPr lang="cs-CZ" sz="1500" dirty="0"/>
              <a:t>the endpoint </a:t>
            </a:r>
            <a:r>
              <a:rPr lang="en-US" sz="1500" dirty="0"/>
              <a:t>/ count </a:t>
            </a:r>
            <a:r>
              <a:rPr lang="en-US" sz="1500" dirty="0" smtClean="0"/>
              <a:t>organisms</a:t>
            </a:r>
            <a:endParaRPr lang="cs-CZ" sz="1500" dirty="0" smtClean="0"/>
          </a:p>
          <a:p>
            <a:pPr marL="1143000" lvl="2" indent="-228600" eaLnBrk="0" hangingPunct="0">
              <a:spcBef>
                <a:spcPct val="20000"/>
              </a:spcBef>
            </a:pPr>
            <a:r>
              <a:rPr lang="cs-CZ" sz="1500" dirty="0" smtClean="0"/>
              <a:t>validity </a:t>
            </a:r>
            <a:r>
              <a:rPr lang="cs-CZ" sz="1500" dirty="0" err="1" smtClean="0"/>
              <a:t>criteria</a:t>
            </a:r>
            <a:endParaRPr lang="en-US" sz="1500" dirty="0"/>
          </a:p>
          <a:p>
            <a:pPr marL="1143000" lvl="2" indent="-228600" eaLnBrk="0" hangingPunct="0">
              <a:spcBef>
                <a:spcPct val="20000"/>
              </a:spcBef>
            </a:pPr>
            <a:r>
              <a:rPr lang="en-US" sz="1500" dirty="0"/>
              <a:t>statistical </a:t>
            </a:r>
            <a:r>
              <a:rPr lang="cs-CZ" sz="1500" dirty="0"/>
              <a:t>evaluation (</a:t>
            </a:r>
            <a:r>
              <a:rPr lang="cs-CZ" sz="1500" dirty="0" err="1"/>
              <a:t>means</a:t>
            </a:r>
            <a:r>
              <a:rPr lang="cs-CZ" sz="1500" dirty="0"/>
              <a:t>, ANOVA, </a:t>
            </a:r>
            <a:r>
              <a:rPr lang="cs-CZ" sz="1500" dirty="0" err="1"/>
              <a:t>dose</a:t>
            </a:r>
            <a:r>
              <a:rPr lang="cs-CZ" sz="1500" dirty="0"/>
              <a:t>-response …)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charset="2"/>
              <a:buChar char="§"/>
            </a:pPr>
            <a:endParaRPr lang="cs-CZ" sz="15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General</a:t>
            </a:r>
            <a:r>
              <a:rPr lang="cs-CZ" dirty="0" smtClean="0"/>
              <a:t> </a:t>
            </a:r>
            <a:r>
              <a:rPr lang="cs-CZ" dirty="0" err="1" smtClean="0"/>
              <a:t>scheme</a:t>
            </a:r>
            <a:r>
              <a:rPr lang="cs-CZ" dirty="0" smtClean="0"/>
              <a:t> of </a:t>
            </a:r>
            <a:r>
              <a:rPr lang="cs-CZ" dirty="0" err="1" smtClean="0"/>
              <a:t>bioassay</a:t>
            </a:r>
            <a:endParaRPr lang="cs-CZ" dirty="0"/>
          </a:p>
        </p:txBody>
      </p:sp>
      <p:pic>
        <p:nvPicPr>
          <p:cNvPr id="5" name="Picture 2" descr="Schema testu Ps_putida"/>
          <p:cNvPicPr>
            <a:picLocks noChangeAspect="1" noChangeArrowheads="1"/>
          </p:cNvPicPr>
          <p:nvPr/>
        </p:nvPicPr>
        <p:blipFill>
          <a:blip r:embed="rId3" cstate="print"/>
          <a:srcRect t="3719" b="15499"/>
          <a:stretch>
            <a:fillRect/>
          </a:stretch>
        </p:blipFill>
        <p:spPr bwMode="auto">
          <a:xfrm>
            <a:off x="5269478" y="1124744"/>
            <a:ext cx="387293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22098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800" b="1">
                <a:latin typeface="Verdana" pitchFamily="34" charset="0"/>
              </a:rPr>
              <a:t>CHEMICAL ENTERS THE ENVIRONMENT</a:t>
            </a:r>
          </a:p>
        </p:txBody>
      </p:sp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304800" y="2438400"/>
            <a:ext cx="2209800" cy="1219200"/>
            <a:chOff x="192" y="1536"/>
            <a:chExt cx="1392" cy="768"/>
          </a:xfrm>
        </p:grpSpPr>
        <p:sp>
          <p:nvSpPr>
            <p:cNvPr id="14374" name="Text Box 4"/>
            <p:cNvSpPr txBox="1">
              <a:spLocks noChangeArrowheads="1"/>
            </p:cNvSpPr>
            <p:nvPr/>
          </p:nvSpPr>
          <p:spPr bwMode="auto">
            <a:xfrm>
              <a:off x="192" y="189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800" b="1">
                  <a:latin typeface="Verdana" pitchFamily="34" charset="0"/>
                </a:rPr>
                <a:t>Bioavailable fraction</a:t>
              </a:r>
            </a:p>
          </p:txBody>
        </p:sp>
        <p:sp>
          <p:nvSpPr>
            <p:cNvPr id="14375" name="AutoShape 5"/>
            <p:cNvSpPr>
              <a:spLocks noChangeArrowheads="1"/>
            </p:cNvSpPr>
            <p:nvPr/>
          </p:nvSpPr>
          <p:spPr bwMode="auto">
            <a:xfrm>
              <a:off x="816" y="1536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341" name="Group 6"/>
          <p:cNvGrpSpPr>
            <a:grpSpLocks/>
          </p:cNvGrpSpPr>
          <p:nvPr/>
        </p:nvGrpSpPr>
        <p:grpSpPr bwMode="auto">
          <a:xfrm>
            <a:off x="304800" y="4576763"/>
            <a:ext cx="2209800" cy="1595438"/>
            <a:chOff x="192" y="2883"/>
            <a:chExt cx="1392" cy="1005"/>
          </a:xfrm>
        </p:grpSpPr>
        <p:sp>
          <p:nvSpPr>
            <p:cNvPr id="14371" name="Text Box 7"/>
            <p:cNvSpPr txBox="1">
              <a:spLocks noChangeArrowheads="1"/>
            </p:cNvSpPr>
            <p:nvPr/>
          </p:nvSpPr>
          <p:spPr bwMode="auto">
            <a:xfrm>
              <a:off x="192" y="2883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Verdana" pitchFamily="34" charset="0"/>
                </a:rPr>
                <a:t>“EXPOSURE”</a:t>
              </a:r>
              <a:endParaRPr lang="cs-CZ" sz="1800" b="1">
                <a:latin typeface="Verdana" pitchFamily="34" charset="0"/>
              </a:endParaRPr>
            </a:p>
          </p:txBody>
        </p:sp>
        <p:sp>
          <p:nvSpPr>
            <p:cNvPr id="14372" name="Text Box 8"/>
            <p:cNvSpPr txBox="1">
              <a:spLocks noChangeArrowheads="1"/>
            </p:cNvSpPr>
            <p:nvPr/>
          </p:nvSpPr>
          <p:spPr bwMode="auto">
            <a:xfrm>
              <a:off x="192" y="3315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800">
                  <a:latin typeface="Verdana" pitchFamily="34" charset="0"/>
                </a:rPr>
                <a:t>acute</a:t>
              </a:r>
            </a:p>
          </p:txBody>
        </p:sp>
        <p:sp>
          <p:nvSpPr>
            <p:cNvPr id="14373" name="Text Box 9"/>
            <p:cNvSpPr txBox="1">
              <a:spLocks noChangeArrowheads="1"/>
            </p:cNvSpPr>
            <p:nvPr/>
          </p:nvSpPr>
          <p:spPr bwMode="auto">
            <a:xfrm>
              <a:off x="192" y="3651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800">
                  <a:latin typeface="Verdana" pitchFamily="34" charset="0"/>
                </a:rPr>
                <a:t>chronic</a:t>
              </a:r>
            </a:p>
          </p:txBody>
        </p:sp>
      </p:grpSp>
      <p:sp>
        <p:nvSpPr>
          <p:cNvPr id="14369" name="AutoShape 11"/>
          <p:cNvSpPr>
            <a:spLocks noChangeArrowheads="1"/>
          </p:cNvSpPr>
          <p:nvPr/>
        </p:nvSpPr>
        <p:spPr bwMode="auto">
          <a:xfrm>
            <a:off x="7092280" y="1124744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370" name="Text Box 12"/>
          <p:cNvSpPr txBox="1">
            <a:spLocks noChangeArrowheads="1"/>
          </p:cNvSpPr>
          <p:nvPr/>
        </p:nvSpPr>
        <p:spPr bwMode="auto">
          <a:xfrm>
            <a:off x="5508104" y="1700808"/>
            <a:ext cx="3429000" cy="1338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800" b="1" u="sng">
                <a:latin typeface="Verdana" pitchFamily="34" charset="0"/>
              </a:rPr>
              <a:t>Toxikokinetics</a:t>
            </a:r>
          </a:p>
          <a:p>
            <a:pPr algn="ctr">
              <a:spcBef>
                <a:spcPct val="50000"/>
              </a:spcBef>
            </a:pPr>
            <a:r>
              <a:rPr lang="cs-CZ" sz="1800" i="1">
                <a:latin typeface="Verdana" pitchFamily="34" charset="0"/>
              </a:rPr>
              <a:t>biotransformation</a:t>
            </a:r>
            <a:br>
              <a:rPr lang="cs-CZ" sz="1800" i="1">
                <a:latin typeface="Verdana" pitchFamily="34" charset="0"/>
              </a:rPr>
            </a:br>
            <a:r>
              <a:rPr lang="cs-CZ" sz="1800" i="1">
                <a:latin typeface="Verdana" pitchFamily="34" charset="0"/>
              </a:rPr>
              <a:t>bioactivation</a:t>
            </a:r>
            <a:br>
              <a:rPr lang="cs-CZ" sz="1800" i="1">
                <a:latin typeface="Verdana" pitchFamily="34" charset="0"/>
              </a:rPr>
            </a:br>
            <a:r>
              <a:rPr lang="cs-CZ" sz="1800" i="1">
                <a:latin typeface="Verdana" pitchFamily="34" charset="0"/>
              </a:rPr>
              <a:t>excretion </a:t>
            </a:r>
            <a:r>
              <a:rPr lang="en-US" sz="1800" i="1">
                <a:latin typeface="Verdana" pitchFamily="34" charset="0"/>
              </a:rPr>
              <a:t>/</a:t>
            </a:r>
            <a:r>
              <a:rPr lang="cs-CZ" sz="1800" i="1">
                <a:latin typeface="Verdana" pitchFamily="34" charset="0"/>
              </a:rPr>
              <a:t> sequestration</a:t>
            </a:r>
            <a:endParaRPr lang="cs-CZ" sz="1800">
              <a:latin typeface="Verdana" pitchFamily="34" charset="0"/>
            </a:endParaRPr>
          </a:p>
        </p:txBody>
      </p:sp>
      <p:grpSp>
        <p:nvGrpSpPr>
          <p:cNvPr id="14343" name="Group 13"/>
          <p:cNvGrpSpPr>
            <a:grpSpLocks/>
          </p:cNvGrpSpPr>
          <p:nvPr/>
        </p:nvGrpSpPr>
        <p:grpSpPr bwMode="auto">
          <a:xfrm>
            <a:off x="5868144" y="3140968"/>
            <a:ext cx="2667000" cy="914400"/>
            <a:chOff x="3696" y="2149"/>
            <a:chExt cx="1680" cy="576"/>
          </a:xfrm>
        </p:grpSpPr>
        <p:sp>
          <p:nvSpPr>
            <p:cNvPr id="14367" name="Text Box 14"/>
            <p:cNvSpPr txBox="1">
              <a:spLocks noChangeArrowheads="1"/>
            </p:cNvSpPr>
            <p:nvPr/>
          </p:nvSpPr>
          <p:spPr bwMode="auto">
            <a:xfrm>
              <a:off x="3696" y="2149"/>
              <a:ext cx="1680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Verdana" pitchFamily="34" charset="0"/>
                </a:rPr>
                <a:t>Target site</a:t>
              </a:r>
              <a:endParaRPr lang="cs-CZ" sz="1800">
                <a:latin typeface="Verdana" pitchFamily="34" charset="0"/>
              </a:endParaRPr>
            </a:p>
          </p:txBody>
        </p:sp>
        <p:sp>
          <p:nvSpPr>
            <p:cNvPr id="14368" name="Text Box 15"/>
            <p:cNvSpPr txBox="1">
              <a:spLocks noChangeArrowheads="1"/>
            </p:cNvSpPr>
            <p:nvPr/>
          </p:nvSpPr>
          <p:spPr bwMode="auto">
            <a:xfrm>
              <a:off x="3840" y="2488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latin typeface="Verdana" pitchFamily="34" charset="0"/>
                </a:rPr>
                <a:t>“</a:t>
              </a:r>
              <a:r>
                <a:rPr lang="en-US" sz="1800" b="1" dirty="0" smtClean="0">
                  <a:latin typeface="Verdana" pitchFamily="34" charset="0"/>
                </a:rPr>
                <a:t>EFFECT</a:t>
              </a:r>
              <a:r>
                <a:rPr lang="cs-CZ" sz="1800" b="1" dirty="0" smtClean="0">
                  <a:latin typeface="Verdana" pitchFamily="34" charset="0"/>
                </a:rPr>
                <a:t>S</a:t>
              </a:r>
              <a:r>
                <a:rPr lang="en-US" sz="1800" b="1" dirty="0" smtClean="0">
                  <a:latin typeface="Verdana" pitchFamily="34" charset="0"/>
                </a:rPr>
                <a:t>”</a:t>
              </a:r>
              <a:endParaRPr lang="cs-CZ" sz="1800" b="1" dirty="0">
                <a:latin typeface="Verdana" pitchFamily="34" charset="0"/>
              </a:endParaRPr>
            </a:p>
          </p:txBody>
        </p:sp>
      </p:grpSp>
      <p:grpSp>
        <p:nvGrpSpPr>
          <p:cNvPr id="14344" name="Group 16"/>
          <p:cNvGrpSpPr>
            <a:grpSpLocks/>
          </p:cNvGrpSpPr>
          <p:nvPr/>
        </p:nvGrpSpPr>
        <p:grpSpPr bwMode="auto">
          <a:xfrm>
            <a:off x="304800" y="1219200"/>
            <a:ext cx="2209800" cy="1184275"/>
            <a:chOff x="192" y="768"/>
            <a:chExt cx="1392" cy="746"/>
          </a:xfrm>
        </p:grpSpPr>
        <p:sp>
          <p:nvSpPr>
            <p:cNvPr id="14365" name="Text Box 17"/>
            <p:cNvSpPr txBox="1">
              <a:spLocks noChangeArrowheads="1"/>
            </p:cNvSpPr>
            <p:nvPr/>
          </p:nvSpPr>
          <p:spPr bwMode="auto">
            <a:xfrm>
              <a:off x="192" y="110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latin typeface="Verdana" pitchFamily="34" charset="0"/>
                </a:rPr>
                <a:t>LEVELS, FATE, PROCESSES</a:t>
              </a:r>
              <a:endParaRPr lang="cs-CZ" sz="1800" b="1">
                <a:latin typeface="Verdana" pitchFamily="34" charset="0"/>
              </a:endParaRPr>
            </a:p>
          </p:txBody>
        </p:sp>
        <p:sp>
          <p:nvSpPr>
            <p:cNvPr id="14366" name="AutoShape 18"/>
            <p:cNvSpPr>
              <a:spLocks noChangeArrowheads="1"/>
            </p:cNvSpPr>
            <p:nvPr/>
          </p:nvSpPr>
          <p:spPr bwMode="auto">
            <a:xfrm>
              <a:off x="816" y="768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345" name="Group 19"/>
          <p:cNvGrpSpPr>
            <a:grpSpLocks/>
          </p:cNvGrpSpPr>
          <p:nvPr/>
        </p:nvGrpSpPr>
        <p:grpSpPr bwMode="auto">
          <a:xfrm>
            <a:off x="2438400" y="228600"/>
            <a:ext cx="5791200" cy="4343400"/>
            <a:chOff x="1536" y="144"/>
            <a:chExt cx="3648" cy="2736"/>
          </a:xfrm>
        </p:grpSpPr>
        <p:sp>
          <p:nvSpPr>
            <p:cNvPr id="14357" name="Text Box 20"/>
            <p:cNvSpPr txBox="1">
              <a:spLocks noChangeArrowheads="1"/>
            </p:cNvSpPr>
            <p:nvPr/>
          </p:nvSpPr>
          <p:spPr bwMode="auto">
            <a:xfrm>
              <a:off x="3792" y="144"/>
              <a:ext cx="1392" cy="5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800" b="1" dirty="0">
                  <a:latin typeface="Verdana" pitchFamily="34" charset="0"/>
                </a:rPr>
                <a:t>CHEMICAL ENTERS THE </a:t>
              </a:r>
              <a:r>
                <a:rPr lang="en-US" sz="1800" b="1" dirty="0" smtClean="0">
                  <a:latin typeface="Verdana" pitchFamily="34" charset="0"/>
                </a:rPr>
                <a:t>ORGANISM</a:t>
              </a:r>
              <a:endParaRPr lang="en-US" sz="1800" b="1" dirty="0">
                <a:latin typeface="Verdana" pitchFamily="34" charset="0"/>
              </a:endParaRPr>
            </a:p>
          </p:txBody>
        </p:sp>
        <p:grpSp>
          <p:nvGrpSpPr>
            <p:cNvPr id="14358" name="Group 21"/>
            <p:cNvGrpSpPr>
              <a:grpSpLocks/>
            </p:cNvGrpSpPr>
            <p:nvPr/>
          </p:nvGrpSpPr>
          <p:grpSpPr bwMode="auto">
            <a:xfrm>
              <a:off x="1536" y="1200"/>
              <a:ext cx="1920" cy="1680"/>
              <a:chOff x="1536" y="1200"/>
              <a:chExt cx="1920" cy="1680"/>
            </a:xfrm>
          </p:grpSpPr>
          <p:sp>
            <p:nvSpPr>
              <p:cNvPr id="14359" name="AutoShape 22"/>
              <p:cNvSpPr>
                <a:spLocks noChangeArrowheads="1"/>
              </p:cNvSpPr>
              <p:nvPr/>
            </p:nvSpPr>
            <p:spPr bwMode="auto">
              <a:xfrm rot="-5400000">
                <a:off x="1608" y="1896"/>
                <a:ext cx="192" cy="336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14360" name="Group 23"/>
              <p:cNvGrpSpPr>
                <a:grpSpLocks/>
              </p:cNvGrpSpPr>
              <p:nvPr/>
            </p:nvGrpSpPr>
            <p:grpSpPr bwMode="auto">
              <a:xfrm>
                <a:off x="1872" y="1200"/>
                <a:ext cx="1584" cy="1680"/>
                <a:chOff x="1872" y="1200"/>
                <a:chExt cx="1584" cy="1680"/>
              </a:xfrm>
            </p:grpSpPr>
            <p:pic>
              <p:nvPicPr>
                <p:cNvPr id="14361" name="Picture 2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968" y="1200"/>
                  <a:ext cx="1056" cy="6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362" name="Picture 2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68" y="2286"/>
                  <a:ext cx="1056" cy="5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363" name="Picture 2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88" y="1776"/>
                  <a:ext cx="768" cy="6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364" name="Picture 27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872" y="1824"/>
                  <a:ext cx="708" cy="5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4346" name="Group 28"/>
          <p:cNvGrpSpPr>
            <a:grpSpLocks/>
          </p:cNvGrpSpPr>
          <p:nvPr/>
        </p:nvGrpSpPr>
        <p:grpSpPr bwMode="auto">
          <a:xfrm>
            <a:off x="2590800" y="5314950"/>
            <a:ext cx="3394075" cy="1390650"/>
            <a:chOff x="1632" y="3348"/>
            <a:chExt cx="2138" cy="876"/>
          </a:xfrm>
        </p:grpSpPr>
        <p:sp>
          <p:nvSpPr>
            <p:cNvPr id="14355" name="AutoShape 29"/>
            <p:cNvSpPr>
              <a:spLocks noChangeArrowheads="1"/>
            </p:cNvSpPr>
            <p:nvPr/>
          </p:nvSpPr>
          <p:spPr bwMode="auto">
            <a:xfrm rot="-5400000">
              <a:off x="2280" y="2712"/>
              <a:ext cx="144" cy="1440"/>
            </a:xfrm>
            <a:prstGeom prst="downArrow">
              <a:avLst>
                <a:gd name="adj1" fmla="val 50000"/>
                <a:gd name="adj2" fmla="val 2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4356" name="Picture 3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97" y="3348"/>
              <a:ext cx="673" cy="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47" name="Group 31"/>
          <p:cNvGrpSpPr>
            <a:grpSpLocks/>
          </p:cNvGrpSpPr>
          <p:nvPr/>
        </p:nvGrpSpPr>
        <p:grpSpPr bwMode="auto">
          <a:xfrm>
            <a:off x="2590800" y="4800600"/>
            <a:ext cx="4530725" cy="1752600"/>
            <a:chOff x="1632" y="3024"/>
            <a:chExt cx="2854" cy="1104"/>
          </a:xfrm>
        </p:grpSpPr>
        <p:pic>
          <p:nvPicPr>
            <p:cNvPr id="14353" name="Picture 3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48" y="3024"/>
              <a:ext cx="83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4" name="AutoShape 33"/>
            <p:cNvSpPr>
              <a:spLocks noChangeArrowheads="1"/>
            </p:cNvSpPr>
            <p:nvPr/>
          </p:nvSpPr>
          <p:spPr bwMode="auto">
            <a:xfrm rot="-5400000">
              <a:off x="2520" y="2808"/>
              <a:ext cx="144" cy="1920"/>
            </a:xfrm>
            <a:prstGeom prst="downArrow">
              <a:avLst>
                <a:gd name="adj1" fmla="val 50000"/>
                <a:gd name="adj2" fmla="val 3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348" name="Group 34"/>
          <p:cNvGrpSpPr>
            <a:grpSpLocks/>
          </p:cNvGrpSpPr>
          <p:nvPr/>
        </p:nvGrpSpPr>
        <p:grpSpPr bwMode="auto">
          <a:xfrm>
            <a:off x="7239000" y="4486275"/>
            <a:ext cx="1981200" cy="2295525"/>
            <a:chOff x="4560" y="2826"/>
            <a:chExt cx="1248" cy="1446"/>
          </a:xfrm>
        </p:grpSpPr>
        <p:grpSp>
          <p:nvGrpSpPr>
            <p:cNvPr id="14349" name="Group 35"/>
            <p:cNvGrpSpPr>
              <a:grpSpLocks/>
            </p:cNvGrpSpPr>
            <p:nvPr/>
          </p:nvGrpSpPr>
          <p:grpSpPr bwMode="auto">
            <a:xfrm>
              <a:off x="4662" y="2826"/>
              <a:ext cx="1050" cy="1446"/>
              <a:chOff x="4662" y="2826"/>
              <a:chExt cx="1050" cy="1446"/>
            </a:xfrm>
          </p:grpSpPr>
          <p:pic>
            <p:nvPicPr>
              <p:cNvPr id="14351" name="Picture 3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62" y="2826"/>
                <a:ext cx="712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2" name="Picture 3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662" y="3581"/>
                <a:ext cx="1050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350" name="Oval 38"/>
            <p:cNvSpPr>
              <a:spLocks noChangeArrowheads="1"/>
            </p:cNvSpPr>
            <p:nvPr/>
          </p:nvSpPr>
          <p:spPr bwMode="auto">
            <a:xfrm>
              <a:off x="4560" y="2832"/>
              <a:ext cx="1248" cy="14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4377" name="AutoShape 41" descr="data:image/jpeg;base64,/9j/4AAQSkZJRgABAQAAAQABAAD/2wBDAAkGBwgHBgkIBwgKCgkLDRYPDQwMDRsUFRAWIB0iIiAdHx8kKDQsJCYxJx8fLT0tMTU3Ojo6Iys/RD84QzQ5Ojf/2wBDAQoKCg0MDRoPDxo3JR8lNzc3Nzc3Nzc3Nzc3Nzc3Nzc3Nzc3Nzc3Nzc3Nzc3Nzc3Nzc3Nzc3Nzc3Nzc3Nzc3Nzf/wAARCACEAMUDASIAAhEBAxEB/8QAHAABAAIDAQEBAAAAAAAAAAAAAAYHAQQFAwII/8QAORAAAQMDAgMGBAQFBAMAAAAAAQACAwQFERIhBjFBBxMiUWFxMoGRoRRCUsEVsdHw8SNykuEWM2L/xAAZAQEAAwEBAAAAAAAAAAAAAAAAAQIDBAX/xAAeEQEBAAMBAAMBAQAAAAAAAAAAAQIDESESMUFRYf/aAAwDAQACEQMRAD8AvFERAREQEREBERAREQEREBERARYJxz5LjXniShtcZ8X4ibOBDC4E/M5wPmg7OUyq4q+Nr3I4/haekhHRpBkd9cj+S5Vfe+Jrm3T/ABKSkZjBFNG1ufc4J+4UdVuX+LQud1oLXB39wqoqePoXuxn2HX5KGVnaxYoJHMgp62oAPxiMNB9snP2VZ3Kx17ZnTzzvq5MZc9xc6THrnJx7Eha8NAXkBoznz6qLkxy238W5bu07h+sc1shnpnHH/sZkD6KX0VdS10PfUk8c0fmw5x7qgG2t+MPAwu1ZLhU8Pv1QNJJOS7PNvkfNJknDb2+ruRR3hfiukvrTFjuqtgy+I9R5t8wpErN5eiIiAiIgIiICIiAiIgIuXe77Q2aASVkmHO+Fjd3OULuHaaYHufFb5BTggCUxl2fkS1BZGQtO43OgtsJluFbT0sY5umlawfdU1c+MrteJXxU3FEVJ4tLYPw5ptWeQ15dv02cFGKq33R1ZouENS+d3wySEu1DzDs7j5qLWeWdn4su/dq8EMzobJSGpA2/ESnS0+w5keuy4Q7Ub7ISHNhYD1ZDnH1KibLXMJCx48Qx1XUprQ4sy7+Srawy2Zd+3X/8AIK+65NRc3yDqw+H7cl0KSlbK7BJP+0riQ2xrDqAcHDkfJdOiqZ6E643EjG7ccvUf0SZJx23vqU0VlD2DTGPchdKLh8aPEAQegXzw5doayLDCQDjbOAD6KRxtOvI+EdFd0yyzsR2awsLMObhoHhwCCw+YPMFQK926WjqNTsODsljwMa/PI6OH35q4Hua0ZdzHRRziCmZUsfBUMBhm2Hdt3YehUWKZ4dnYrjvAGtcvKaXvBp5+i8bxTS2+sMTvCASD5Z8x6EbrwY45Bzn2VOOWz9eLK2ptlXHVUz3RPidqDh0V48M3qG+2qKsiIDj4ZWA50uHMfv7KmqmFk8LmOHxdV2eyi7mgvslrkfmGpyG5PJ43G3qMj6Kca11bO+LiCIDlFd0soiICIiAiIgLQvdyitFsnrqj4Im50/qPQfMrfUM4/eKupttqcTokc6aQA9G7D7lEVH7dQVN5rP4vcJS6aTcAHwx+WF3aqx09RbX0skYeHjJLtsnoc+mV70cApYmxt5Y3W6x4MZbyOeZRKjr7ZX2y4zQuGpgA2O+Rn09lJrVbLlBamamunopMAQF+dG35T+X+Sl12sUdfUMlBaHg8yN/dbMUbLZEAS50QJAaG9Eor9zY6aUtjJLQT8bdwfL3XWocSxZz4vJbfEdNHNMyrhPglZuGt5AZ39wuKas0bnYcPLbb6Kljl24c9dxsAbucLSne1hdsDg7BaH8XL25a/5BeD53SZJyVRhLxv2y5SW6vjliLSzVl8Z5OB5qxrbdzOAc+FzdTT5hVC52l2o5Ur4UuLnB1NJnwHWwjyzuPrv81fGujVn7xYfePkjBLcZ6leVVG6VhAJBxzxlfcD2ujZo9yvR7xvvj2V3Srji63PDO+kOQ09292joTlp+u3sVDqR+t7m4I35YVo8S0hqYaiJp8UsZb7Ebj25BVbGdNU9w64OPXG/3VK5ts5W1K4hpwTyXOt0z6S4w1jDpkikEm3oc/wB+635QHjGefNc2tOBojwNWxURljeP0fE8PY17eTgCPZFrWcl1qo3O5mBhP/EItHdG4iIgIiICIiAq74xqXRcc0UZa9zXUoADBv8Tj+wViKA8XW/v8AjKhmy4EwAAt9HH+oRFdRpDwCOfVfbHAOxncHcZXkIu6wxm4A6pG+OQ5Y0YLt9+aJega90msgHTgbFZlGrLXt1NO6zDGGkua7wv6eoX25wG/TyQc+5U+uhmbBHqcGnSzHMqrql4qWy5Y5lRTEiRvPHn9DlWc2YPqyx72ZLgY8df8AtRDiikbBeH1jN2z6hIwDGf73KK5zsRqlcXEDbPXZdRjMt3XKo293MWH8pIwTufVddmSPDy55WeTz8p61ahpDcjpvzW3w/UFlwizkNe4at+XTP0ytOt0ayQNvVeFJP3UrCCRjIwPIghI0w85VzW2b/TEbtnDYjqtnUO8GXYHquFba4d22Z+QcA79che01cHuMh/L8I81o7mL3WRQhurJLnYzzVSVrmx1pHTcD5OI/ZT681uQNTgMnkq0qH95VOec4G/1JP7quTHa3TM3Gf3Wk8Pqp2wwfHI4Mb6uJwPuvPvBpdvyUq7K7O66cRCsdGTR0Q1ucRzk/KB/P5eqrPtjrw99XZTRdxTxxA5DGBo+Qwi9Ai0djKIiAiIgIiICiXHMT430NbGdOhzonOzyzuPuFLVzOI6D+JWiopgPGW6mf7huEHIpnioiZKzxh7c/ZfUTGhnwacbOAXL4V1fgxHJyZuDz22x+4+S6VR4HOEcgDy0+HzQerZIm6cHZxwBjl7pUROe3wHBXINweJooWwnW1w1lxxsTzx5brrxSB2P0lBqMp3CQukdhwy1rgB1XD4wZm3ENedfeh2MefVSSYPbE9waWnfHouDdKU19NKzWCC06Tk51IIHVzR08oIYAXxhzj5H+wsxVhe3LXY09Fo3dssT4oJh42MIfjnzXi2QNbgbZVMnHsxnybVTUZGPRa1NKWuzzwRjKwXZ5gH3SnjM9Q1v6nBv1KhWfxPbXPKyIMJJAaBv0W/I4luRnOOa0aTu4oyG7Y8zzWrcLsynjcC5uPdX675Hjf6tsNOXucC8NLR7kf5KgklQ3xEnAPL2UpisV34qcz8M0w05/M5pJI88bYz6lTix9mFqpGNdcY21Dxg4f4sH3Ow+QUc6yyx+V6qSzWm48QVccFBC8ROIzM5vhPt5r9DcM2Kl4etENvo24DPFI/mZHnm4/wB8tlt0Vto6Bumkp2ReoG/1W2pk4tMZBERSsIixn0QZRYysoCIiAsHltzWUQQa7MFnuUkcYLYpQZYCNh/8AbR89/qtapuIqstc18bg3wFuSDnffCl9+tUd1oTC/AlYdcUn6HY/kq7r5JKYsiqw6KaF4Yfb++vqg3/x5k06SS5zxguceXkPLlzXXiqAQwQtHj3ec5A3/AMqAXK6MkukFPT1UUcr8aIydDnHbl681IbXdHM00tVpDW4bE4Nw7n8J/qglTHDcO5Hp5KNcVyPpKASwPDDuNhv8AVSaJgLMnYY6nKivGE0UlnnaHAgO+YKCtrjKXTsJLi4sBOTnqVrukyABzytaoqHT1z3Z8DfC0nqBss94SdETHPefysBcfsqVzWW1sPl0swOa6Vijc+oBaxzy0Z233P/S2uGuDLpdZmyTU8jIs/Dtkj9vcq4LDwlQW2naHwxuePygeEf1PqUkXw1yXtQmhsV2urS2naIB+styB88hdy29m1PFIya51slW8HOC0AA+g/wAqdtaGgBoAA2AAxhfStxtb1r0dHDRQtip2BjB5dfUrYRFIIiICIiCE9q3FVw4U4ejq7XA18s8wiM0jS5kAIJ1EeZxgZOMn5Gga3i3iK5Smaqv1wkcRyjqHRt/4swPsv1hLCyaN0czGSRuGHNcMg/JVn2ocC8O0/ClyulDaIaetp4+9a+nGjkd8gbEeaJVDaeNOJbRO2ajvVa7B3iqJXSxu35FrifthT6Dt1rG0zBUWCGSpAAe5lUWMccbkDSSN+mT7qoh6IieLfi7dqsPHfcOwlmRnRWHIHXmzf7KyOCuNbZxhTyvt/eRTwY76nlGHMzyORsRsdx5L8sr9D9ivDLLNwyy6SjNZdWMncf0xEZY36HPzRFixCcKu+LO1uyWOaSkoGOulbGS17YXaY2O8i/8AoCprf4Zqmy18FLN3M8lO9scn6XFpwV+QYhiNoaANuWUJFkVvbPxTUSEUtPbqVhPhYIXSOx6ku3+gXLm45vdyq2SX1kdTCQWubDG2N4HmN+fuo/R07cYA8XmV9yRkDSR80Tx2bxHFWiOuoagSBmPFpILTnIGOYI9fupKbxH3UMg1Me8HUTHkA+vqq5M0tJKHwSSRvI2ex2M+h8wulHxJXxU7WS0tHUMGMl8ZY7PmS0gHmeiHFx0t+dHR04dpdG5uTI0gY+RVe8c8TQan09M7d5JJxuT54UYqOJrtUMENMI4WuOlrIWFzsk4Abk9VZPD/YeJYmVPEN3l79+HvipmjY9QXOByfUAKFbFQvrZdGln+kzq525Vzdh3CFZSfi75dqd8bKmNsdPFON3jn3mDy8hn1U44e7PeGeH3tlorc2SobyqKhxlePYnYfIBSkBOEkgGgcgAsoikEREBERAREQEREBfEsTJmOjlaHscCHNcMgg8wV9ogqLtB7K7BTWa43i0vfbpaWF85i1F0Tw0E6QD8OeQx9FR43APLPRfrPjCyu4h4buFqZL3LqmIta/GQHcxn02X5vvPAvFFmndFU2armaDgTUsZmY71GncfMBExHVKbF2icU2KljpKK4MfSxNDI4aiFsgY0DAAOxx81yqfhriCpfpgsVzc71pXt+5AUrsHZDxLdSHVwitUJ5un8cmPRgP8yES4d/474m4hhfT3K6O/DPGHU8DBExw8jjcj0JUfgZrlA+avZvYfYgwB9yuLn43cXMGfkAvtnYpZGNwK+uzzDwW5Q6qCmifgMjaXSO2Y0DJc48gv0TYOCrFbKGAfwuB9RoHeSzN1vLsb7n16BefDvAVjsFQ2qp4JJ6tow2ad+ot9m/CD64ypSAiOonxD2dcN3xgMtEKaYcpaU92fmBs75hQ2fsSaZG/huIJGxg797ShziPcOA+yt9EOq+4W7KLFYa+OvnfNX1cLtcRmwGRu8w0bE+Wc4VgYwsoiBERAREQEREBERAREQEREBERAWDsiIMDcbrICIgyiIgIiICIiAiIgIiICIiAiIgIiICIiAiIg//Z"/>
          <p:cNvSpPr>
            <a:spLocks noChangeAspect="1" noChangeArrowheads="1"/>
          </p:cNvSpPr>
          <p:nvPr/>
        </p:nvSpPr>
        <p:spPr bwMode="auto">
          <a:xfrm>
            <a:off x="106363" y="-509588"/>
            <a:ext cx="1600200" cy="1076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79" name="Picture 43" descr="http://envirolaw.com/wp-content/uploads/2007/12/oil-drum-spil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6710" y="0"/>
            <a:ext cx="1925290" cy="1292630"/>
          </a:xfrm>
          <a:prstGeom prst="rect">
            <a:avLst/>
          </a:prstGeom>
          <a:noFill/>
        </p:spPr>
      </p:pic>
      <p:sp>
        <p:nvSpPr>
          <p:cNvPr id="42" name="AutoShape 22"/>
          <p:cNvSpPr>
            <a:spLocks noChangeArrowheads="1"/>
          </p:cNvSpPr>
          <p:nvPr/>
        </p:nvSpPr>
        <p:spPr bwMode="auto">
          <a:xfrm rot="13870833">
            <a:off x="5175292" y="858098"/>
            <a:ext cx="432048" cy="1755552"/>
          </a:xfrm>
          <a:prstGeom prst="downArrow">
            <a:avLst>
              <a:gd name="adj1" fmla="val 50000"/>
              <a:gd name="adj2" fmla="val 1045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3" name="Obdélník 42"/>
          <p:cNvSpPr/>
          <p:nvPr/>
        </p:nvSpPr>
        <p:spPr>
          <a:xfrm>
            <a:off x="2483768" y="4365104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?</a:t>
            </a:r>
            <a:endParaRPr lang="cs-CZ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6660232" y="3933056"/>
            <a:ext cx="12961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ctrTitle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err="1" smtClean="0"/>
              <a:t>Aquatic</a:t>
            </a:r>
            <a:r>
              <a:rPr lang="cs-CZ" b="1" dirty="0" smtClean="0"/>
              <a:t> ecotoxicology </a:t>
            </a:r>
            <a:r>
              <a:rPr lang="cs-CZ" b="1" dirty="0" err="1" smtClean="0"/>
              <a:t>bioassays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Algal</a:t>
            </a:r>
            <a:r>
              <a:rPr lang="cs-CZ" dirty="0" smtClean="0"/>
              <a:t> </a:t>
            </a:r>
            <a:r>
              <a:rPr lang="cs-CZ" dirty="0" err="1" smtClean="0"/>
              <a:t>growth</a:t>
            </a:r>
            <a:r>
              <a:rPr lang="cs-CZ" dirty="0" smtClean="0"/>
              <a:t> inhibition test (ISO 8692) </a:t>
            </a:r>
            <a:endParaRPr lang="cs-CZ" dirty="0"/>
          </a:p>
        </p:txBody>
      </p:sp>
      <p:pic>
        <p:nvPicPr>
          <p:cNvPr id="4" name="Picture 4" descr="raphidocelis_subcapitata_up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060848"/>
            <a:ext cx="169168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scenedesmus_quadricauda_upr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://www.imp.mtu.edu/matchar/algal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41168"/>
            <a:ext cx="2915815" cy="177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1"/>
          <p:cNvPicPr>
            <a:picLocks noChangeAspect="1" noChangeArrowheads="1"/>
          </p:cNvPicPr>
          <p:nvPr/>
        </p:nvPicPr>
        <p:blipFill>
          <a:blip r:embed="rId6" cstate="print"/>
          <a:srcRect l="2907" t="10101" r="2807" b="2271"/>
          <a:stretch>
            <a:fillRect/>
          </a:stretch>
        </p:blipFill>
        <p:spPr bwMode="auto">
          <a:xfrm>
            <a:off x="3298894" y="980728"/>
            <a:ext cx="5845105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12976"/>
            <a:ext cx="1205657" cy="160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Algal</a:t>
            </a:r>
            <a:r>
              <a:rPr lang="cs-CZ" dirty="0" smtClean="0"/>
              <a:t> </a:t>
            </a:r>
            <a:r>
              <a:rPr lang="cs-CZ" dirty="0" err="1" smtClean="0"/>
              <a:t>growth</a:t>
            </a:r>
            <a:r>
              <a:rPr lang="cs-CZ" dirty="0" smtClean="0"/>
              <a:t> inhibition test (ISO 8692)</a:t>
            </a:r>
            <a:endParaRPr lang="cs-CZ" dirty="0"/>
          </a:p>
        </p:txBody>
      </p:sp>
      <p:sp>
        <p:nvSpPr>
          <p:cNvPr id="15363" name="Zástupný symbol pro obsah 3"/>
          <p:cNvSpPr>
            <a:spLocks noGrp="1"/>
          </p:cNvSpPr>
          <p:nvPr>
            <p:ph idx="1"/>
          </p:nvPr>
        </p:nvSpPr>
        <p:spPr>
          <a:xfrm>
            <a:off x="468313" y="908050"/>
            <a:ext cx="8486775" cy="5949950"/>
          </a:xfrm>
        </p:spPr>
        <p:txBody>
          <a:bodyPr/>
          <a:lstStyle/>
          <a:p>
            <a:r>
              <a:rPr lang="cs-CZ" dirty="0" err="1" smtClean="0"/>
              <a:t>Miniaturization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Alternative</a:t>
            </a:r>
            <a:r>
              <a:rPr lang="cs-CZ" dirty="0" smtClean="0"/>
              <a:t>: </a:t>
            </a:r>
            <a:r>
              <a:rPr lang="cs-CZ" dirty="0" err="1" smtClean="0"/>
              <a:t>Algaltoxkit</a:t>
            </a:r>
            <a:endParaRPr lang="cs-CZ" dirty="0" smtClean="0"/>
          </a:p>
          <a:p>
            <a:endParaRPr lang="cs-CZ" dirty="0" smtClean="0"/>
          </a:p>
          <a:p>
            <a:endParaRPr lang="cs-CZ" i="1" dirty="0" smtClean="0"/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1052736"/>
            <a:ext cx="392898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1412776"/>
            <a:ext cx="3981796" cy="298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Duckweed bioassay</a:t>
            </a:r>
            <a:r>
              <a:rPr lang="cs-CZ" dirty="0" smtClean="0"/>
              <a:t> (ISO 20079)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Lemna</a:t>
            </a:r>
            <a:r>
              <a:rPr lang="en-US" i="1" dirty="0" smtClean="0"/>
              <a:t> minor</a:t>
            </a:r>
          </a:p>
          <a:p>
            <a:r>
              <a:rPr lang="en-US" dirty="0" smtClean="0"/>
              <a:t>10 leaves per 1 beaker</a:t>
            </a:r>
          </a:p>
          <a:p>
            <a:r>
              <a:rPr lang="en-US" dirty="0" smtClean="0"/>
              <a:t>pH 6</a:t>
            </a:r>
            <a:r>
              <a:rPr lang="cs-CZ" dirty="0" smtClean="0"/>
              <a:t>.</a:t>
            </a:r>
            <a:r>
              <a:rPr lang="en-US" dirty="0" smtClean="0"/>
              <a:t>5; 10 000 lx; 24°C</a:t>
            </a:r>
          </a:p>
          <a:p>
            <a:r>
              <a:rPr lang="en-US" dirty="0" smtClean="0"/>
              <a:t>96 hours</a:t>
            </a:r>
          </a:p>
          <a:p>
            <a:r>
              <a:rPr lang="en-US" dirty="0" smtClean="0"/>
              <a:t>growth, biomass, no. of leaves</a:t>
            </a:r>
          </a:p>
          <a:p>
            <a:r>
              <a:rPr lang="en-US" dirty="0" smtClean="0"/>
              <a:t>image analysis possible</a:t>
            </a:r>
          </a:p>
          <a:p>
            <a:r>
              <a:rPr lang="en-US" dirty="0" smtClean="0"/>
              <a:t>validity: </a:t>
            </a:r>
            <a:endParaRPr lang="cs-CZ" dirty="0" smtClean="0"/>
          </a:p>
          <a:p>
            <a:pPr lvl="1"/>
            <a:r>
              <a:rPr lang="en-US" dirty="0" smtClean="0"/>
              <a:t>8x increase</a:t>
            </a:r>
            <a:r>
              <a:rPr lang="cs-CZ" dirty="0" smtClean="0"/>
              <a:t> in </a:t>
            </a:r>
            <a:r>
              <a:rPr lang="cs-CZ" dirty="0" err="1" smtClean="0"/>
              <a:t>control</a:t>
            </a:r>
            <a:endParaRPr lang="cs-CZ" dirty="0" smtClean="0"/>
          </a:p>
          <a:p>
            <a:pPr lvl="1"/>
            <a:r>
              <a:rPr lang="en-US" dirty="0" smtClean="0"/>
              <a:t>IC</a:t>
            </a:r>
            <a:r>
              <a:rPr lang="en-US" baseline="-25000" dirty="0" smtClean="0"/>
              <a:t>50</a:t>
            </a:r>
            <a:r>
              <a:rPr lang="en-US" dirty="0" smtClean="0"/>
              <a:t> for K</a:t>
            </a:r>
            <a:r>
              <a:rPr lang="en-US" baseline="-25000" dirty="0" smtClean="0"/>
              <a:t>2</a:t>
            </a:r>
            <a:r>
              <a:rPr lang="en-US" dirty="0" smtClean="0"/>
              <a:t>Cr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7</a:t>
            </a:r>
            <a:r>
              <a:rPr lang="en-US" dirty="0" smtClean="0"/>
              <a:t> 10-60 mg/L</a:t>
            </a:r>
            <a:r>
              <a:rPr lang="en-US" sz="2400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4" descr="fig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96752"/>
            <a:ext cx="2865685" cy="21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Ludek Blaha\Plocha\fig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1762101" cy="155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850" y="1012726"/>
            <a:ext cx="1447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 i="1"/>
              <a:t>Daphnia magna</a:t>
            </a:r>
          </a:p>
        </p:txBody>
      </p:sp>
      <p:pic>
        <p:nvPicPr>
          <p:cNvPr id="25604" name="Picture 4" descr="C:\Documents and Settings\Ludek Blaha\Plocha\figur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412776"/>
            <a:ext cx="2023709" cy="1512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699792" y="1052736"/>
            <a:ext cx="13195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 i="1" dirty="0" err="1"/>
              <a:t>Artemia</a:t>
            </a:r>
            <a:r>
              <a:rPr lang="cs-CZ" sz="1400" i="1" dirty="0"/>
              <a:t> salina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/>
          <a:srcRect l="62500" t="41667" r="13281" b="28125"/>
          <a:stretch>
            <a:fillRect/>
          </a:stretch>
        </p:blipFill>
        <p:spPr bwMode="auto">
          <a:xfrm>
            <a:off x="0" y="3645024"/>
            <a:ext cx="1676400" cy="156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0" y="3284984"/>
            <a:ext cx="17363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 i="1" dirty="0" err="1"/>
              <a:t>Ceriodaphnia</a:t>
            </a:r>
            <a:r>
              <a:rPr lang="cs-CZ" sz="1400" i="1" dirty="0"/>
              <a:t> </a:t>
            </a:r>
            <a:r>
              <a:rPr lang="cs-CZ" sz="1400" i="1" dirty="0" err="1"/>
              <a:t>dubia</a:t>
            </a:r>
            <a:endParaRPr lang="cs-CZ" sz="1400" i="1" dirty="0"/>
          </a:p>
        </p:txBody>
      </p:sp>
      <p:pic>
        <p:nvPicPr>
          <p:cNvPr id="25608" name="Picture 8" descr="C:\Documents and Settings\Ludek Blaha\Plocha\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573016"/>
            <a:ext cx="1187450" cy="229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051720" y="3212976"/>
            <a:ext cx="10695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 i="1" dirty="0" err="1"/>
              <a:t>Gammarus</a:t>
            </a:r>
            <a:endParaRPr lang="cs-CZ" sz="1400" i="1" dirty="0"/>
          </a:p>
        </p:txBody>
      </p:sp>
      <p:pic>
        <p:nvPicPr>
          <p:cNvPr id="25610" name="Picture 10" descr="C:\Documents and Settings\Ludek Blaha\Plocha\figur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7912" y="1555651"/>
            <a:ext cx="2819400" cy="10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438900" y="1087338"/>
            <a:ext cx="17860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 i="1"/>
              <a:t>Chironomus riparius</a:t>
            </a:r>
          </a:p>
        </p:txBody>
      </p:sp>
      <p:sp>
        <p:nvSpPr>
          <p:cNvPr id="20" name="Nadpis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Aquatic</a:t>
            </a:r>
            <a:r>
              <a:rPr lang="cs-CZ" dirty="0" smtClean="0"/>
              <a:t> </a:t>
            </a:r>
            <a:r>
              <a:rPr lang="cs-CZ" dirty="0" err="1" smtClean="0"/>
              <a:t>consumers</a:t>
            </a:r>
            <a:r>
              <a:rPr lang="cs-CZ" dirty="0" smtClean="0"/>
              <a:t> - </a:t>
            </a:r>
            <a:r>
              <a:rPr lang="cs-CZ" dirty="0" err="1" smtClean="0"/>
              <a:t>invertebrates</a:t>
            </a:r>
            <a:endParaRPr lang="cs-CZ" dirty="0"/>
          </a:p>
        </p:txBody>
      </p:sp>
      <p:sp>
        <p:nvSpPr>
          <p:cNvPr id="25614" name="Obdélník 13"/>
          <p:cNvSpPr>
            <a:spLocks noChangeArrowheads="1"/>
          </p:cNvSpPr>
          <p:nvPr/>
        </p:nvSpPr>
        <p:spPr bwMode="auto">
          <a:xfrm>
            <a:off x="5830887" y="2995513"/>
            <a:ext cx="3313113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lnSpc>
                <a:spcPct val="80000"/>
              </a:lnSpc>
            </a:pPr>
            <a:r>
              <a:rPr lang="cs-CZ" sz="1400" i="1" dirty="0" err="1"/>
              <a:t>Potamopyrgus</a:t>
            </a:r>
            <a:r>
              <a:rPr lang="cs-CZ" sz="1400" i="1" dirty="0"/>
              <a:t> </a:t>
            </a:r>
            <a:r>
              <a:rPr lang="cs-CZ" sz="1400" i="1" dirty="0" err="1"/>
              <a:t>antipodarum</a:t>
            </a:r>
            <a:r>
              <a:rPr lang="cs-CZ" sz="1400" i="1" dirty="0"/>
              <a:t> </a:t>
            </a:r>
          </a:p>
        </p:txBody>
      </p:sp>
      <p:pic>
        <p:nvPicPr>
          <p:cNvPr id="256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356992"/>
            <a:ext cx="2447925" cy="150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1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688" y="5300663"/>
            <a:ext cx="2032000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17" name="Obdélník 16"/>
          <p:cNvSpPr>
            <a:spLocks noChangeArrowheads="1"/>
          </p:cNvSpPr>
          <p:nvPr/>
        </p:nvSpPr>
        <p:spPr bwMode="auto">
          <a:xfrm>
            <a:off x="6408738" y="4941168"/>
            <a:ext cx="2700337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lnSpc>
                <a:spcPct val="80000"/>
              </a:lnSpc>
            </a:pPr>
            <a:r>
              <a:rPr lang="cs-CZ" sz="1400" i="1" dirty="0" err="1"/>
              <a:t>Tubifex</a:t>
            </a:r>
            <a:r>
              <a:rPr lang="cs-CZ" sz="1400" i="1" dirty="0"/>
              <a:t> </a:t>
            </a:r>
            <a:r>
              <a:rPr lang="cs-CZ" sz="1400" i="1" dirty="0" err="1" smtClean="0"/>
              <a:t>tubifex</a:t>
            </a:r>
            <a:endParaRPr lang="cs-CZ" sz="1400" i="1" dirty="0"/>
          </a:p>
        </p:txBody>
      </p:sp>
      <p:pic>
        <p:nvPicPr>
          <p:cNvPr id="25618" name="Picture 15" descr="http://www.aquarium-kosmos.de/bilder/streifzuege/Lumbriculus%20variegatus_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07987"/>
            <a:ext cx="1367780" cy="105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19" name="Obdélník 18"/>
          <p:cNvSpPr>
            <a:spLocks noChangeArrowheads="1"/>
          </p:cNvSpPr>
          <p:nvPr/>
        </p:nvSpPr>
        <p:spPr bwMode="auto">
          <a:xfrm>
            <a:off x="0" y="5373216"/>
            <a:ext cx="197971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>
              <a:lnSpc>
                <a:spcPct val="80000"/>
              </a:lnSpc>
            </a:pPr>
            <a:r>
              <a:rPr lang="cs-CZ" sz="1400" i="1" dirty="0" err="1"/>
              <a:t>Lumbriculus</a:t>
            </a:r>
            <a:r>
              <a:rPr lang="cs-CZ" sz="1400" i="1" dirty="0"/>
              <a:t> </a:t>
            </a:r>
            <a:r>
              <a:rPr lang="cs-CZ" sz="1400" i="1" dirty="0" err="1"/>
              <a:t>variegatus</a:t>
            </a:r>
            <a:endParaRPr lang="cs-CZ" sz="1400" i="1" dirty="0"/>
          </a:p>
        </p:txBody>
      </p:sp>
      <p:pic>
        <p:nvPicPr>
          <p:cNvPr id="21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10" cstate="print"/>
          <a:srcRect t="9144" b="13508"/>
          <a:stretch>
            <a:fillRect/>
          </a:stretch>
        </p:blipFill>
        <p:spPr bwMode="auto">
          <a:xfrm>
            <a:off x="3923928" y="3645024"/>
            <a:ext cx="1296144" cy="138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11" cstate="print"/>
          <a:srcRect b="8381"/>
          <a:stretch>
            <a:fillRect/>
          </a:stretch>
        </p:blipFill>
        <p:spPr bwMode="auto">
          <a:xfrm>
            <a:off x="3419872" y="5466302"/>
            <a:ext cx="2221425" cy="139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779912" y="3068960"/>
            <a:ext cx="18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sz="1400" i="1" dirty="0" err="1" smtClean="0"/>
              <a:t>Tamnocephalus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platyurus</a:t>
            </a:r>
            <a:endParaRPr lang="cs-CZ" sz="1400" i="1" dirty="0"/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419872" y="5085184"/>
            <a:ext cx="18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sz="1400" i="1" dirty="0" err="1" smtClean="0"/>
              <a:t>Hyalella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azteca</a:t>
            </a:r>
            <a:r>
              <a:rPr lang="cs-CZ" sz="1400" i="1" dirty="0" smtClean="0"/>
              <a:t> </a:t>
            </a:r>
            <a:endParaRPr lang="cs-CZ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 dirty="0" smtClean="0"/>
              <a:t>Daphnia magna </a:t>
            </a:r>
            <a:r>
              <a:rPr lang="en-US" dirty="0" smtClean="0"/>
              <a:t>test (ISO 6341)</a:t>
            </a:r>
          </a:p>
        </p:txBody>
      </p:sp>
      <p:sp>
        <p:nvSpPr>
          <p:cNvPr id="156675" name="Zástupný symbol pro obsah 2"/>
          <p:cNvSpPr>
            <a:spLocks noGrp="1"/>
          </p:cNvSpPr>
          <p:nvPr>
            <p:ph idx="1"/>
          </p:nvPr>
        </p:nvSpPr>
        <p:spPr>
          <a:xfrm>
            <a:off x="250825" y="1196751"/>
            <a:ext cx="8569325" cy="4935761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5 individuals per replicate (min 2 ml)</a:t>
            </a:r>
          </a:p>
          <a:p>
            <a:pPr lvl="0">
              <a:defRPr/>
            </a:pPr>
            <a:r>
              <a:rPr lang="en-US" dirty="0" smtClean="0"/>
              <a:t>no food</a:t>
            </a:r>
            <a:endParaRPr lang="cs-CZ" dirty="0" smtClean="0"/>
          </a:p>
          <a:p>
            <a:r>
              <a:rPr lang="en-US" dirty="0" smtClean="0"/>
              <a:t>20°C</a:t>
            </a:r>
            <a:r>
              <a:rPr lang="cs-CZ" dirty="0" smtClean="0"/>
              <a:t>; </a:t>
            </a:r>
            <a:r>
              <a:rPr lang="en-US" dirty="0" smtClean="0"/>
              <a:t>dark or 16</a:t>
            </a:r>
            <a:r>
              <a:rPr lang="cs-CZ" dirty="0" smtClean="0"/>
              <a:t>h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en-US" dirty="0" smtClean="0"/>
              <a:t>/</a:t>
            </a:r>
            <a:r>
              <a:rPr lang="cs-CZ" dirty="0" smtClean="0"/>
              <a:t> </a:t>
            </a:r>
            <a:r>
              <a:rPr lang="en-US" dirty="0" smtClean="0"/>
              <a:t>8</a:t>
            </a:r>
            <a:r>
              <a:rPr lang="cs-CZ" dirty="0" smtClean="0"/>
              <a:t>h </a:t>
            </a:r>
            <a:r>
              <a:rPr lang="en-US" dirty="0" smtClean="0"/>
              <a:t>dark</a:t>
            </a:r>
          </a:p>
          <a:p>
            <a:r>
              <a:rPr lang="en-US" dirty="0" smtClean="0"/>
              <a:t>24h</a:t>
            </a:r>
            <a:r>
              <a:rPr lang="cs-CZ" dirty="0" smtClean="0"/>
              <a:t>, </a:t>
            </a:r>
            <a:r>
              <a:rPr lang="en-US" dirty="0" smtClean="0"/>
              <a:t>48h</a:t>
            </a:r>
          </a:p>
          <a:p>
            <a:r>
              <a:rPr lang="en-US" dirty="0" smtClean="0"/>
              <a:t>medium</a:t>
            </a:r>
          </a:p>
          <a:p>
            <a:pPr marL="533400" lvl="2"/>
            <a:r>
              <a:rPr lang="en-US" dirty="0" smtClean="0"/>
              <a:t>CaCl</a:t>
            </a:r>
            <a:r>
              <a:rPr lang="en-US" baseline="-25000" dirty="0" smtClean="0"/>
              <a:t>2</a:t>
            </a:r>
            <a:r>
              <a:rPr lang="en-US" dirty="0" smtClean="0"/>
              <a:t> · 2H</a:t>
            </a:r>
            <a:r>
              <a:rPr lang="en-US" baseline="-25000" dirty="0" smtClean="0"/>
              <a:t>2</a:t>
            </a:r>
            <a:r>
              <a:rPr lang="en-US" dirty="0" smtClean="0"/>
              <a:t>O 11,76 g/l </a:t>
            </a:r>
          </a:p>
          <a:p>
            <a:pPr marL="533400" lvl="2"/>
            <a:r>
              <a:rPr lang="en-US" dirty="0" smtClean="0"/>
              <a:t>MgSO</a:t>
            </a:r>
            <a:r>
              <a:rPr lang="en-US" baseline="-25000" dirty="0" smtClean="0"/>
              <a:t>4</a:t>
            </a:r>
            <a:r>
              <a:rPr lang="en-US" dirty="0" smtClean="0"/>
              <a:t> · 7H</a:t>
            </a:r>
            <a:r>
              <a:rPr lang="en-US" baseline="-25000" dirty="0" smtClean="0"/>
              <a:t>2</a:t>
            </a:r>
            <a:r>
              <a:rPr lang="en-US" dirty="0" smtClean="0"/>
              <a:t>O 4,93 g/l </a:t>
            </a:r>
          </a:p>
          <a:p>
            <a:pPr marL="533400" lvl="2"/>
            <a:r>
              <a:rPr lang="en-US" dirty="0" smtClean="0"/>
              <a:t>NaHCO</a:t>
            </a:r>
            <a:r>
              <a:rPr lang="en-US" baseline="-25000" dirty="0" smtClean="0"/>
              <a:t>3</a:t>
            </a:r>
            <a:r>
              <a:rPr lang="en-US" dirty="0" smtClean="0"/>
              <a:t> 2,59 g/l </a:t>
            </a:r>
          </a:p>
          <a:p>
            <a:pPr marL="533400" lvl="2"/>
            <a:r>
              <a:rPr lang="en-US" dirty="0" err="1" smtClean="0"/>
              <a:t>KCl</a:t>
            </a:r>
            <a:r>
              <a:rPr lang="en-US" dirty="0" smtClean="0"/>
              <a:t> 0,23 g/l </a:t>
            </a:r>
          </a:p>
          <a:p>
            <a:pPr marL="533400" lvl="2"/>
            <a:r>
              <a:rPr lang="en-US" dirty="0" smtClean="0"/>
              <a:t>25 ml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en-US" dirty="0" smtClean="0"/>
              <a:t>to 1 L</a:t>
            </a:r>
          </a:p>
          <a:p>
            <a:pPr marL="533400" lvl="2"/>
            <a:r>
              <a:rPr lang="en-US" dirty="0" smtClean="0"/>
              <a:t>pH 7</a:t>
            </a:r>
            <a:r>
              <a:rPr lang="cs-CZ" dirty="0" smtClean="0"/>
              <a:t>.</a:t>
            </a:r>
            <a:r>
              <a:rPr lang="en-US" dirty="0" smtClean="0"/>
              <a:t>8</a:t>
            </a:r>
          </a:p>
          <a:p>
            <a:pPr marL="533400" lvl="2"/>
            <a:r>
              <a:rPr lang="en-US" dirty="0" smtClean="0"/>
              <a:t>aeration</a:t>
            </a:r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700808"/>
            <a:ext cx="1821691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3779911" y="3356992"/>
            <a:ext cx="5329163" cy="277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lang="en-US" sz="2400" dirty="0" smtClean="0">
              <a:solidFill>
                <a:srgbClr val="818184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immobilized individuals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validity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 80 % (2 mg/l)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mortality in control 10 %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05413" y="3705225"/>
            <a:ext cx="3903662" cy="3152775"/>
          </a:xfrm>
          <a:noFill/>
        </p:spPr>
      </p:pic>
      <p:sp>
        <p:nvSpPr>
          <p:cNvPr id="124930" name="Rectangle 2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cs-CZ" i="1" dirty="0" smtClean="0"/>
              <a:t>Daphnia magna </a:t>
            </a:r>
            <a:r>
              <a:rPr lang="cs-CZ" dirty="0" smtClean="0"/>
              <a:t>chronic test (ISO 10706)</a:t>
            </a:r>
          </a:p>
        </p:txBody>
      </p:sp>
      <p:pic>
        <p:nvPicPr>
          <p:cNvPr id="32771" name="Picture 3" descr="daphnia">
            <a:hlinkClick r:id="rId3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6056" y="3573016"/>
            <a:ext cx="1592299" cy="141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5" name="Text Box 6"/>
          <p:cNvSpPr txBox="1">
            <a:spLocks noChangeArrowheads="1"/>
          </p:cNvSpPr>
          <p:nvPr/>
        </p:nvSpPr>
        <p:spPr bwMode="auto">
          <a:xfrm flipV="1">
            <a:off x="195263" y="5661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lang="cs-CZ" sz="2800">
              <a:latin typeface="Times New Roman" pitchFamily="18" charset="0"/>
            </a:endParaRP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107504" y="1052736"/>
            <a:ext cx="53296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Bef>
                <a:spcPts val="0"/>
              </a:spcBef>
              <a:buFontTx/>
              <a:buChar char="•"/>
            </a:pPr>
            <a:r>
              <a:rPr lang="cs-CZ" sz="2400" b="0" dirty="0" smtClean="0"/>
              <a:t>10 </a:t>
            </a:r>
            <a:r>
              <a:rPr lang="cs-CZ" sz="2400" b="0" dirty="0" err="1" smtClean="0"/>
              <a:t>juveniles</a:t>
            </a:r>
            <a:r>
              <a:rPr lang="cs-CZ" sz="2400" b="0" dirty="0" smtClean="0"/>
              <a:t> (24h </a:t>
            </a:r>
            <a:r>
              <a:rPr lang="cs-CZ" sz="2400" b="0" dirty="0" err="1" smtClean="0"/>
              <a:t>old</a:t>
            </a:r>
            <a:r>
              <a:rPr lang="cs-CZ" sz="2400" b="0" dirty="0" smtClean="0"/>
              <a:t>) per </a:t>
            </a:r>
            <a:r>
              <a:rPr lang="cs-CZ" sz="2400" b="0" dirty="0" err="1" smtClean="0"/>
              <a:t>replicate</a:t>
            </a:r>
            <a:endParaRPr lang="cs-CZ" sz="2400" b="0" dirty="0"/>
          </a:p>
          <a:p>
            <a:pPr marL="176213" indent="-176213">
              <a:spcBef>
                <a:spcPts val="0"/>
              </a:spcBef>
              <a:buFontTx/>
              <a:buChar char="•"/>
            </a:pPr>
            <a:r>
              <a:rPr lang="cs-CZ" sz="2400" b="0" dirty="0" smtClean="0"/>
              <a:t> 50ml medium</a:t>
            </a:r>
          </a:p>
          <a:p>
            <a:pPr marL="176213" indent="-176213">
              <a:spcBef>
                <a:spcPts val="0"/>
              </a:spcBef>
              <a:buFontTx/>
              <a:buChar char="•"/>
            </a:pPr>
            <a:r>
              <a:rPr lang="cs-CZ" sz="2400" dirty="0" smtClean="0"/>
              <a:t> 3 </a:t>
            </a:r>
            <a:r>
              <a:rPr lang="cs-CZ" sz="2400" dirty="0" err="1" smtClean="0"/>
              <a:t>times</a:t>
            </a:r>
            <a:r>
              <a:rPr lang="cs-CZ" sz="2400" dirty="0" smtClean="0"/>
              <a:t> per </a:t>
            </a:r>
            <a:r>
              <a:rPr lang="cs-CZ" sz="2400" dirty="0" err="1" smtClean="0"/>
              <a:t>week</a:t>
            </a:r>
            <a:r>
              <a:rPr lang="cs-CZ" sz="2400" dirty="0" smtClean="0"/>
              <a:t> medium </a:t>
            </a:r>
            <a:r>
              <a:rPr lang="cs-CZ" sz="2400" dirty="0" err="1" smtClean="0"/>
              <a:t>change</a:t>
            </a:r>
            <a:endParaRPr lang="cs-CZ" sz="2400" dirty="0" smtClean="0"/>
          </a:p>
          <a:p>
            <a:pPr marL="176213" indent="-176213">
              <a:spcBef>
                <a:spcPts val="0"/>
              </a:spcBef>
              <a:buFontTx/>
              <a:buChar char="•"/>
            </a:pPr>
            <a:r>
              <a:rPr lang="cs-CZ" sz="2400" b="0" dirty="0" smtClean="0"/>
              <a:t> 21 </a:t>
            </a:r>
            <a:r>
              <a:rPr lang="cs-CZ" sz="2400" b="0" dirty="0" err="1" smtClean="0"/>
              <a:t>days</a:t>
            </a:r>
            <a:endParaRPr lang="cs-CZ" sz="2400" b="0" dirty="0"/>
          </a:p>
          <a:p>
            <a:pPr>
              <a:spcBef>
                <a:spcPts val="0"/>
              </a:spcBef>
            </a:pPr>
            <a:endParaRPr lang="cs-CZ" sz="2400" b="0" dirty="0">
              <a:solidFill>
                <a:schemeClr val="hlink"/>
              </a:solidFill>
            </a:endParaRPr>
          </a:p>
        </p:txBody>
      </p:sp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5436096" y="980728"/>
            <a:ext cx="37079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111125">
              <a:spcBef>
                <a:spcPts val="0"/>
              </a:spcBef>
              <a:buFontTx/>
              <a:buChar char="•"/>
            </a:pPr>
            <a:r>
              <a:rPr lang="cs-CZ" sz="2400" b="0" dirty="0" smtClean="0"/>
              <a:t> 20 </a:t>
            </a:r>
            <a:r>
              <a:rPr lang="en-US" sz="2400" b="0" dirty="0">
                <a:cs typeface="Times New Roman" pitchFamily="18" charset="0"/>
              </a:rPr>
              <a:t>±</a:t>
            </a:r>
            <a:r>
              <a:rPr lang="cs-CZ" sz="2400" b="0" dirty="0">
                <a:cs typeface="Times New Roman" pitchFamily="18" charset="0"/>
              </a:rPr>
              <a:t> 2</a:t>
            </a:r>
            <a:r>
              <a:rPr lang="en-US" sz="2400" b="0" dirty="0">
                <a:cs typeface="Times New Roman" pitchFamily="18" charset="0"/>
              </a:rPr>
              <a:t>°</a:t>
            </a:r>
            <a:r>
              <a:rPr lang="cs-CZ" sz="2400" b="0" dirty="0">
                <a:cs typeface="Times New Roman" pitchFamily="18" charset="0"/>
              </a:rPr>
              <a:t>C</a:t>
            </a:r>
          </a:p>
          <a:p>
            <a:pPr marL="111125" indent="-111125">
              <a:spcBef>
                <a:spcPts val="0"/>
              </a:spcBef>
              <a:buFontTx/>
              <a:buChar char="•"/>
            </a:pPr>
            <a:r>
              <a:rPr lang="cs-CZ" sz="2400" b="0" dirty="0">
                <a:cs typeface="Times New Roman" pitchFamily="18" charset="0"/>
              </a:rPr>
              <a:t> pH </a:t>
            </a:r>
            <a:r>
              <a:rPr lang="cs-CZ" sz="2400" b="0" dirty="0" smtClean="0">
                <a:cs typeface="Times New Roman" pitchFamily="18" charset="0"/>
              </a:rPr>
              <a:t>7-9</a:t>
            </a:r>
            <a:endParaRPr lang="cs-CZ" sz="2400" b="0" dirty="0">
              <a:cs typeface="Times New Roman" pitchFamily="18" charset="0"/>
            </a:endParaRPr>
          </a:p>
          <a:p>
            <a:pPr marL="111125" indent="-111125">
              <a:spcBef>
                <a:spcPts val="0"/>
              </a:spcBef>
              <a:buClr>
                <a:schemeClr val="tx1"/>
              </a:buClr>
              <a:buFontTx/>
              <a:buChar char="•"/>
            </a:pPr>
            <a:r>
              <a:rPr lang="cs-CZ" sz="2400" b="0" dirty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disolved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b="0" dirty="0" smtClean="0">
                <a:cs typeface="Times New Roman" pitchFamily="18" charset="0"/>
              </a:rPr>
              <a:t>O</a:t>
            </a:r>
            <a:r>
              <a:rPr lang="cs-CZ" sz="2400" b="0" baseline="-25000" dirty="0" smtClean="0">
                <a:cs typeface="Times New Roman" pitchFamily="18" charset="0"/>
              </a:rPr>
              <a:t>2</a:t>
            </a:r>
            <a:r>
              <a:rPr lang="cs-CZ" sz="2400" b="0" dirty="0" smtClean="0">
                <a:cs typeface="Times New Roman" pitchFamily="18" charset="0"/>
              </a:rPr>
              <a:t> </a:t>
            </a:r>
            <a:r>
              <a:rPr lang="en-US" sz="2400" b="0" dirty="0">
                <a:cs typeface="Times New Roman" pitchFamily="18" charset="0"/>
              </a:rPr>
              <a:t>&gt; 3mg/l</a:t>
            </a:r>
            <a:endParaRPr lang="cs-CZ" sz="2400" b="0" dirty="0">
              <a:cs typeface="Times New Roman" pitchFamily="18" charset="0"/>
            </a:endParaRPr>
          </a:p>
          <a:p>
            <a:pPr marL="111125" indent="-111125">
              <a:spcBef>
                <a:spcPts val="0"/>
              </a:spcBef>
              <a:buFontTx/>
              <a:buChar char="•"/>
            </a:pPr>
            <a:r>
              <a:rPr lang="cs-CZ" sz="2400" b="0" dirty="0" smtClean="0">
                <a:cs typeface="Times New Roman" pitchFamily="18" charset="0"/>
              </a:rPr>
              <a:t>16 </a:t>
            </a:r>
            <a:r>
              <a:rPr lang="cs-CZ" sz="2400" b="0" dirty="0">
                <a:cs typeface="Times New Roman" pitchFamily="18" charset="0"/>
              </a:rPr>
              <a:t>h </a:t>
            </a:r>
            <a:r>
              <a:rPr lang="cs-CZ" sz="2400" b="0" dirty="0" err="1" smtClean="0">
                <a:cs typeface="Times New Roman" pitchFamily="18" charset="0"/>
              </a:rPr>
              <a:t>light</a:t>
            </a:r>
            <a:r>
              <a:rPr lang="cs-CZ" sz="2400" b="0" dirty="0" smtClean="0">
                <a:cs typeface="Times New Roman" pitchFamily="18" charset="0"/>
              </a:rPr>
              <a:t> </a:t>
            </a:r>
            <a:r>
              <a:rPr lang="cs-CZ" sz="2400" b="0" dirty="0">
                <a:cs typeface="Times New Roman" pitchFamily="18" charset="0"/>
              </a:rPr>
              <a:t>/ 8 h </a:t>
            </a:r>
            <a:r>
              <a:rPr lang="cs-CZ" sz="2400" b="0" dirty="0" err="1" smtClean="0">
                <a:cs typeface="Times New Roman" pitchFamily="18" charset="0"/>
              </a:rPr>
              <a:t>dark</a:t>
            </a:r>
            <a:endParaRPr lang="cs-CZ" sz="2400" b="0" dirty="0">
              <a:cs typeface="Times New Roman" pitchFamily="18" charset="0"/>
            </a:endParaRPr>
          </a:p>
          <a:p>
            <a:pPr marL="111125" indent="-111125">
              <a:spcBef>
                <a:spcPts val="0"/>
              </a:spcBef>
              <a:buFontTx/>
              <a:buChar char="•"/>
            </a:pPr>
            <a:r>
              <a:rPr lang="cs-CZ" sz="2400" b="0" dirty="0">
                <a:cs typeface="Times New Roman" pitchFamily="18" charset="0"/>
              </a:rPr>
              <a:t> </a:t>
            </a:r>
            <a:r>
              <a:rPr lang="cs-CZ" sz="2400" b="0" dirty="0" err="1" smtClean="0">
                <a:cs typeface="Times New Roman" pitchFamily="18" charset="0"/>
              </a:rPr>
              <a:t>food</a:t>
            </a:r>
            <a:r>
              <a:rPr lang="cs-CZ" sz="2400" b="0" dirty="0" smtClean="0">
                <a:cs typeface="Times New Roman" pitchFamily="18" charset="0"/>
              </a:rPr>
              <a:t> - </a:t>
            </a:r>
            <a:r>
              <a:rPr lang="cs-CZ" sz="2400" b="0" dirty="0" err="1" smtClean="0">
                <a:cs typeface="Times New Roman" pitchFamily="18" charset="0"/>
              </a:rPr>
              <a:t>algae</a:t>
            </a:r>
            <a:endParaRPr lang="cs-CZ" sz="2400" b="0" dirty="0">
              <a:cs typeface="Times New Roman" pitchFamily="18" charset="0"/>
            </a:endParaRPr>
          </a:p>
          <a:p>
            <a:pPr marL="111125" indent="-111125">
              <a:spcBef>
                <a:spcPts val="0"/>
              </a:spcBef>
              <a:buFontTx/>
              <a:buChar char="•"/>
            </a:pPr>
            <a:r>
              <a:rPr lang="cs-CZ" sz="2400" b="0" dirty="0">
                <a:cs typeface="Times New Roman" pitchFamily="18" charset="0"/>
              </a:rPr>
              <a:t> </a:t>
            </a:r>
            <a:r>
              <a:rPr lang="cs-CZ" sz="2400" b="0" dirty="0" err="1" smtClean="0">
                <a:cs typeface="Times New Roman" pitchFamily="18" charset="0"/>
              </a:rPr>
              <a:t>week</a:t>
            </a:r>
            <a:r>
              <a:rPr lang="cs-CZ" sz="2400" b="0" dirty="0" smtClean="0">
                <a:cs typeface="Times New Roman" pitchFamily="18" charset="0"/>
              </a:rPr>
              <a:t> </a:t>
            </a:r>
            <a:r>
              <a:rPr lang="cs-CZ" sz="2400" b="0" dirty="0" err="1" smtClean="0">
                <a:cs typeface="Times New Roman" pitchFamily="18" charset="0"/>
              </a:rPr>
              <a:t>controls</a:t>
            </a:r>
            <a:r>
              <a:rPr lang="cs-CZ" sz="2400" b="0" dirty="0" smtClean="0">
                <a:cs typeface="Times New Roman" pitchFamily="18" charset="0"/>
              </a:rPr>
              <a:t>: O</a:t>
            </a:r>
            <a:r>
              <a:rPr lang="cs-CZ" sz="2400" b="0" baseline="-25000" dirty="0" smtClean="0">
                <a:cs typeface="Times New Roman" pitchFamily="18" charset="0"/>
              </a:rPr>
              <a:t>2</a:t>
            </a:r>
            <a:r>
              <a:rPr lang="cs-CZ" sz="2400" b="0" dirty="0">
                <a:cs typeface="Times New Roman" pitchFamily="18" charset="0"/>
              </a:rPr>
              <a:t>, </a:t>
            </a:r>
            <a:r>
              <a:rPr lang="cs-CZ" sz="2400" b="0" dirty="0" smtClean="0">
                <a:cs typeface="Times New Roman" pitchFamily="18" charset="0"/>
              </a:rPr>
              <a:t>T, pH</a:t>
            </a:r>
            <a:endParaRPr lang="en-US" sz="2400" b="0" dirty="0">
              <a:cs typeface="Times New Roman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9512" y="2852936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Mortality, survival</a:t>
            </a:r>
          </a:p>
          <a:p>
            <a:r>
              <a:rPr lang="cs-CZ" sz="2400" dirty="0" smtClean="0"/>
              <a:t>Reproduction </a:t>
            </a:r>
          </a:p>
          <a:p>
            <a:r>
              <a:rPr lang="cs-CZ" sz="2400" dirty="0" err="1" smtClean="0"/>
              <a:t>Juveniles</a:t>
            </a:r>
            <a:endParaRPr lang="cs-CZ" sz="2400" dirty="0" smtClean="0"/>
          </a:p>
          <a:p>
            <a:r>
              <a:rPr lang="cs-CZ" sz="2400" dirty="0" err="1" smtClean="0"/>
              <a:t>Behavior</a:t>
            </a:r>
            <a:endParaRPr lang="cs-CZ" sz="24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501008"/>
            <a:ext cx="2594673" cy="19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653136"/>
            <a:ext cx="259557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Daphnia magna 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chronic test</a:t>
            </a:r>
            <a:endParaRPr lang="cs-CZ" dirty="0"/>
          </a:p>
        </p:txBody>
      </p:sp>
      <p:pic>
        <p:nvPicPr>
          <p:cNvPr id="34820" name="Picture 2" descr="1"/>
          <p:cNvPicPr>
            <a:picLocks noChangeAspect="1" noChangeArrowheads="1"/>
          </p:cNvPicPr>
          <p:nvPr/>
        </p:nvPicPr>
        <p:blipFill>
          <a:blip r:embed="rId2" cstate="print"/>
          <a:srcRect t="8265" b="3096"/>
          <a:stretch>
            <a:fillRect/>
          </a:stretch>
        </p:blipFill>
        <p:spPr bwMode="auto">
          <a:xfrm>
            <a:off x="899592" y="980728"/>
            <a:ext cx="7462838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 cstate="print"/>
          <a:srcRect l="30469" t="22917" r="9375" b="21875"/>
          <a:stretch>
            <a:fillRect/>
          </a:stretch>
        </p:blipFill>
        <p:spPr bwMode="auto">
          <a:xfrm>
            <a:off x="3995936" y="1196752"/>
            <a:ext cx="2720975" cy="187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/>
          <a:srcRect l="30469" t="20833" r="10938" b="16667"/>
          <a:stretch>
            <a:fillRect/>
          </a:stretch>
        </p:blipFill>
        <p:spPr bwMode="auto">
          <a:xfrm>
            <a:off x="0" y="1052736"/>
            <a:ext cx="386835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4" cstate="print"/>
          <a:srcRect l="33594" t="28125" r="12500" b="19792"/>
          <a:stretch>
            <a:fillRect/>
          </a:stretch>
        </p:blipFill>
        <p:spPr bwMode="auto">
          <a:xfrm>
            <a:off x="6859588" y="1556792"/>
            <a:ext cx="2249487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Alternative</a:t>
            </a:r>
            <a:r>
              <a:rPr lang="cs-CZ" dirty="0" smtClean="0"/>
              <a:t>: </a:t>
            </a:r>
            <a:r>
              <a:rPr lang="cs-CZ" dirty="0" err="1" smtClean="0"/>
              <a:t>microbiotests</a:t>
            </a:r>
            <a:endParaRPr lang="cs-CZ" dirty="0"/>
          </a:p>
        </p:txBody>
      </p:sp>
      <p:pic>
        <p:nvPicPr>
          <p:cNvPr id="26632" name="Picture 4"/>
          <p:cNvPicPr>
            <a:picLocks noChangeAspect="1" noChangeArrowheads="1"/>
          </p:cNvPicPr>
          <p:nvPr/>
        </p:nvPicPr>
        <p:blipFill>
          <a:blip r:embed="rId5" cstate="print"/>
          <a:srcRect l="28906" t="27083" r="12500" b="22917"/>
          <a:stretch>
            <a:fillRect/>
          </a:stretch>
        </p:blipFill>
        <p:spPr bwMode="auto">
          <a:xfrm>
            <a:off x="5078610" y="3357563"/>
            <a:ext cx="3936803" cy="251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99" y="4293096"/>
            <a:ext cx="3989851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4509120"/>
            <a:ext cx="48418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1" dirty="0" err="1" smtClean="0"/>
              <a:t>Chironomus</a:t>
            </a:r>
            <a:r>
              <a:rPr lang="cs-CZ" i="1" dirty="0" smtClean="0"/>
              <a:t> </a:t>
            </a:r>
            <a:r>
              <a:rPr lang="cs-CZ" i="1" dirty="0" err="1" smtClean="0"/>
              <a:t>riparius</a:t>
            </a:r>
            <a:r>
              <a:rPr lang="cs-CZ" i="1" dirty="0" smtClean="0"/>
              <a:t> </a:t>
            </a:r>
            <a:r>
              <a:rPr lang="cs-CZ" dirty="0" smtClean="0"/>
              <a:t>test (OECD 218)</a:t>
            </a:r>
            <a:endParaRPr lang="cs-CZ" dirty="0"/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10 </a:t>
            </a:r>
            <a:r>
              <a:rPr lang="cs-CZ" sz="2000" dirty="0" err="1" smtClean="0"/>
              <a:t>larvae</a:t>
            </a:r>
            <a:r>
              <a:rPr lang="cs-CZ" sz="2000" dirty="0" smtClean="0"/>
              <a:t> (cca 10d </a:t>
            </a:r>
            <a:r>
              <a:rPr lang="cs-CZ" sz="2000" dirty="0" err="1" smtClean="0"/>
              <a:t>old</a:t>
            </a:r>
            <a:r>
              <a:rPr lang="cs-CZ" sz="2000" dirty="0" smtClean="0"/>
              <a:t>) per </a:t>
            </a:r>
            <a:r>
              <a:rPr lang="cs-CZ" sz="2000" dirty="0" err="1" smtClean="0"/>
              <a:t>beaker</a:t>
            </a:r>
            <a:endParaRPr lang="cs-CZ" sz="2000" dirty="0" smtClean="0"/>
          </a:p>
          <a:p>
            <a:r>
              <a:rPr lang="cs-CZ" sz="2000" dirty="0" smtClean="0"/>
              <a:t>OECD sediment</a:t>
            </a:r>
          </a:p>
          <a:p>
            <a:r>
              <a:rPr lang="cs-CZ" sz="2000" dirty="0" smtClean="0"/>
              <a:t>100 ml sediment / 175 ml </a:t>
            </a:r>
            <a:r>
              <a:rPr lang="cs-CZ" sz="2000" dirty="0" err="1" smtClean="0"/>
              <a:t>water</a:t>
            </a:r>
            <a:endParaRPr lang="cs-CZ" sz="2000" dirty="0" smtClean="0"/>
          </a:p>
          <a:p>
            <a:r>
              <a:rPr lang="cs-CZ" sz="2000" dirty="0" smtClean="0"/>
              <a:t>20 ± 2°C; </a:t>
            </a:r>
            <a:r>
              <a:rPr lang="cs-CZ" sz="2000" dirty="0" err="1" smtClean="0"/>
              <a:t>food</a:t>
            </a:r>
            <a:r>
              <a:rPr lang="cs-CZ" sz="2000" dirty="0" smtClean="0"/>
              <a:t>, </a:t>
            </a:r>
            <a:r>
              <a:rPr lang="cs-CZ" sz="2000" dirty="0" err="1" smtClean="0"/>
              <a:t>aeration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16h </a:t>
            </a:r>
            <a:r>
              <a:rPr lang="cs-CZ" sz="2000" dirty="0" err="1" smtClean="0"/>
              <a:t>light</a:t>
            </a:r>
            <a:r>
              <a:rPr lang="cs-CZ" sz="2000" dirty="0" smtClean="0"/>
              <a:t> / 8h </a:t>
            </a:r>
            <a:r>
              <a:rPr lang="cs-CZ" sz="2000" dirty="0" err="1" smtClean="0"/>
              <a:t>dark</a:t>
            </a:r>
            <a:r>
              <a:rPr lang="cs-CZ" sz="2000" dirty="0" smtClean="0"/>
              <a:t>; </a:t>
            </a:r>
            <a:r>
              <a:rPr lang="cs-CZ" sz="2000" dirty="0" err="1" smtClean="0"/>
              <a:t>controled</a:t>
            </a:r>
            <a:r>
              <a:rPr lang="cs-CZ" sz="2000" dirty="0" smtClean="0"/>
              <a:t> pH, O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10 d </a:t>
            </a:r>
          </a:p>
          <a:p>
            <a:r>
              <a:rPr lang="cs-CZ" sz="2000" dirty="0" smtClean="0"/>
              <a:t>survival and </a:t>
            </a:r>
            <a:r>
              <a:rPr lang="cs-CZ" sz="2000" dirty="0" err="1" smtClean="0"/>
              <a:t>growth</a:t>
            </a:r>
            <a:endParaRPr lang="cs-CZ" sz="2000" dirty="0" smtClean="0"/>
          </a:p>
          <a:p>
            <a:endParaRPr lang="cs-CZ" sz="2000" dirty="0" smtClean="0"/>
          </a:p>
        </p:txBody>
      </p:sp>
      <p:pic>
        <p:nvPicPr>
          <p:cNvPr id="44038" name="Picture 5" descr="IMG_0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699606"/>
            <a:ext cx="2249289" cy="315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420888"/>
            <a:ext cx="1584176" cy="1095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484784"/>
            <a:ext cx="1769123" cy="148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1152" y="3717033"/>
            <a:ext cx="2300192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IMG_00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7428" y="3717032"/>
            <a:ext cx="2554985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Role of ecotoxicology in environmental protection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4294967295"/>
          </p:nvPr>
        </p:nvSpPr>
        <p:spPr>
          <a:xfrm>
            <a:off x="179512" y="1125538"/>
            <a:ext cx="8964488" cy="2619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FOCUS: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dirty="0" smtClean="0"/>
              <a:t>Investigate relationships between organisms and contaminants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ROLE: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dirty="0" smtClean="0"/>
              <a:t>Scientific basis of </a:t>
            </a:r>
            <a:r>
              <a:rPr lang="en-US" sz="2000" b="1" dirty="0" err="1" smtClean="0"/>
              <a:t>env</a:t>
            </a:r>
            <a:r>
              <a:rPr lang="en-US" sz="2000" b="1" dirty="0" smtClean="0"/>
              <a:t>. protection; know-how; rational </a:t>
            </a:r>
            <a:r>
              <a:rPr lang="en-US" sz="2000" b="1" dirty="0" err="1" smtClean="0"/>
              <a:t>env</a:t>
            </a:r>
            <a:r>
              <a:rPr lang="en-US" sz="2000" b="1" dirty="0" smtClean="0"/>
              <a:t>. protection</a:t>
            </a:r>
            <a:endParaRPr lang="en-US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Activities: 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779912" y="3284984"/>
            <a:ext cx="5362501" cy="241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indent="-4763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400" dirty="0">
                <a:solidFill>
                  <a:srgbClr val="FF0000"/>
                </a:solidFill>
                <a:effectLst/>
              </a:rPr>
              <a:t>Provide </a:t>
            </a:r>
            <a:r>
              <a:rPr lang="en-US" sz="2400" b="1" dirty="0" smtClean="0">
                <a:solidFill>
                  <a:srgbClr val="FF0000"/>
                </a:solidFill>
                <a:effectLst/>
              </a:rPr>
              <a:t>TOOLS </a:t>
            </a:r>
            <a:r>
              <a:rPr lang="en-US" sz="2400" dirty="0">
                <a:solidFill>
                  <a:srgbClr val="FF0000"/>
                </a:solidFill>
                <a:effectLst/>
              </a:rPr>
              <a:t>for </a:t>
            </a:r>
            <a:r>
              <a:rPr lang="en-US" sz="2400" dirty="0" smtClean="0">
                <a:solidFill>
                  <a:srgbClr val="FF0000"/>
                </a:solidFill>
                <a:effectLst/>
              </a:rPr>
              <a:t>praxis</a:t>
            </a:r>
            <a:r>
              <a:rPr lang="en-US" sz="2400" dirty="0">
                <a:solidFill>
                  <a:srgbClr val="FF0000"/>
                </a:solidFill>
                <a:effectLst/>
              </a:rPr>
              <a:t>:</a:t>
            </a:r>
          </a:p>
          <a:p>
            <a:pPr marL="285750" lvl="1" indent="-285750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effectLst/>
              </a:rPr>
              <a:t>(Eco)toxicity testing = </a:t>
            </a: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bioassays</a:t>
            </a:r>
          </a:p>
          <a:p>
            <a:pPr marL="285750" lvl="1" indent="-285750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effectLst/>
              </a:rPr>
              <a:t>Chemical </a:t>
            </a:r>
            <a:r>
              <a:rPr lang="en-US" sz="2400" dirty="0">
                <a:solidFill>
                  <a:srgbClr val="FF0000"/>
                </a:solidFill>
                <a:effectLst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effectLst/>
              </a:rPr>
              <a:t>pesticides</a:t>
            </a:r>
            <a:endParaRPr lang="en-US" sz="2400" dirty="0">
              <a:solidFill>
                <a:srgbClr val="FF0000"/>
              </a:solidFill>
              <a:effectLst/>
            </a:endParaRPr>
          </a:p>
          <a:p>
            <a:pPr marL="285750" lvl="1" indent="-285750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effectLst/>
              </a:rPr>
              <a:t>Testing wastes, </a:t>
            </a:r>
            <a:r>
              <a:rPr lang="en-US" sz="2400" dirty="0" smtClean="0">
                <a:solidFill>
                  <a:srgbClr val="FF0000"/>
                </a:solidFill>
                <a:effectLst/>
              </a:rPr>
              <a:t>contaminated </a:t>
            </a:r>
            <a:r>
              <a:rPr lang="en-US" sz="2400" dirty="0">
                <a:solidFill>
                  <a:srgbClr val="FF0000"/>
                </a:solidFill>
                <a:effectLst/>
              </a:rPr>
              <a:t>sites</a:t>
            </a:r>
          </a:p>
          <a:p>
            <a:pPr marL="285750" lvl="1" indent="-285750">
              <a:spcBef>
                <a:spcPct val="20000"/>
              </a:spcBef>
              <a:buClr>
                <a:schemeClr val="accent1"/>
              </a:buClr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effectLst/>
              </a:rPr>
              <a:t>Environmental quality </a:t>
            </a:r>
            <a:r>
              <a:rPr lang="en-US" sz="2400" dirty="0">
                <a:solidFill>
                  <a:srgbClr val="FF0000"/>
                </a:solidFill>
                <a:effectLst/>
              </a:rPr>
              <a:t>assessment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645024"/>
            <a:ext cx="3707904" cy="2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8900" indent="-4763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000" b="1" dirty="0">
                <a:solidFill>
                  <a:srgbClr val="818184"/>
                </a:solidFill>
                <a:effectLst/>
              </a:rPr>
              <a:t>Research</a:t>
            </a:r>
            <a:r>
              <a:rPr lang="en-US" sz="2000" dirty="0">
                <a:solidFill>
                  <a:srgbClr val="818184"/>
                </a:solidFill>
                <a:effectLst/>
              </a:rPr>
              <a:t> of:</a:t>
            </a:r>
          </a:p>
          <a:p>
            <a:pPr marL="377825" indent="-28575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</a:pPr>
            <a:r>
              <a:rPr lang="en-US" sz="2000" dirty="0" smtClean="0">
                <a:solidFill>
                  <a:srgbClr val="818184"/>
                </a:solidFill>
              </a:rPr>
              <a:t>Principles …</a:t>
            </a:r>
          </a:p>
          <a:p>
            <a:pPr marL="377825" indent="-28575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</a:pPr>
            <a:r>
              <a:rPr lang="en-US" sz="2000" dirty="0" smtClean="0">
                <a:solidFill>
                  <a:srgbClr val="818184"/>
                </a:solidFill>
              </a:rPr>
              <a:t>Mechanisms …</a:t>
            </a:r>
          </a:p>
          <a:p>
            <a:pPr marL="377825" indent="-28575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</a:pPr>
            <a:r>
              <a:rPr lang="en-US" sz="2000" dirty="0" smtClean="0">
                <a:solidFill>
                  <a:srgbClr val="818184"/>
                </a:solidFill>
                <a:effectLst/>
              </a:rPr>
              <a:t>Fate </a:t>
            </a:r>
            <a:r>
              <a:rPr lang="en-US" sz="2000" dirty="0">
                <a:solidFill>
                  <a:srgbClr val="818184"/>
                </a:solidFill>
                <a:effectLst/>
              </a:rPr>
              <a:t>and bioavailability</a:t>
            </a:r>
          </a:p>
          <a:p>
            <a:pPr marL="377825" indent="-28575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</a:pPr>
            <a:r>
              <a:rPr lang="en-US" sz="2000" dirty="0">
                <a:solidFill>
                  <a:srgbClr val="818184"/>
                </a:solidFill>
                <a:effectLst/>
              </a:rPr>
              <a:t>Mixture toxicity</a:t>
            </a:r>
          </a:p>
          <a:p>
            <a:pPr marL="377825" indent="-28575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</a:pPr>
            <a:r>
              <a:rPr lang="en-US" sz="2000" dirty="0">
                <a:solidFill>
                  <a:srgbClr val="818184"/>
                </a:solidFill>
                <a:effectLst/>
              </a:rPr>
              <a:t>Biodiversity </a:t>
            </a:r>
            <a:r>
              <a:rPr lang="en-US" sz="2000" dirty="0" smtClean="0">
                <a:solidFill>
                  <a:srgbClr val="818184"/>
                </a:solidFill>
                <a:effectLst/>
              </a:rPr>
              <a:t>…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47864" y="5661248"/>
            <a:ext cx="1020763" cy="849313"/>
            <a:chOff x="2073" y="581"/>
            <a:chExt cx="1113" cy="809"/>
          </a:xfrm>
        </p:grpSpPr>
        <p:sp>
          <p:nvSpPr>
            <p:cNvPr id="304135" name="Freeform 7"/>
            <p:cNvSpPr>
              <a:spLocks/>
            </p:cNvSpPr>
            <p:nvPr/>
          </p:nvSpPr>
          <p:spPr bwMode="auto">
            <a:xfrm>
              <a:off x="2073" y="581"/>
              <a:ext cx="1113" cy="809"/>
            </a:xfrm>
            <a:custGeom>
              <a:avLst/>
              <a:gdLst/>
              <a:ahLst/>
              <a:cxnLst>
                <a:cxn ang="0">
                  <a:pos x="0" y="1062"/>
                </a:cxn>
                <a:cxn ang="0">
                  <a:pos x="235" y="1164"/>
                </a:cxn>
                <a:cxn ang="0">
                  <a:pos x="530" y="1328"/>
                </a:cxn>
                <a:cxn ang="0">
                  <a:pos x="867" y="1565"/>
                </a:cxn>
                <a:cxn ang="0">
                  <a:pos x="1047" y="1759"/>
                </a:cxn>
                <a:cxn ang="0">
                  <a:pos x="1170" y="1910"/>
                </a:cxn>
                <a:cxn ang="0">
                  <a:pos x="1651" y="2176"/>
                </a:cxn>
                <a:cxn ang="0">
                  <a:pos x="1938" y="2334"/>
                </a:cxn>
                <a:cxn ang="0">
                  <a:pos x="2088" y="2427"/>
                </a:cxn>
                <a:cxn ang="0">
                  <a:pos x="2254" y="2377"/>
                </a:cxn>
                <a:cxn ang="0">
                  <a:pos x="2347" y="2370"/>
                </a:cxn>
                <a:cxn ang="0">
                  <a:pos x="2570" y="2320"/>
                </a:cxn>
                <a:cxn ang="0">
                  <a:pos x="2742" y="2285"/>
                </a:cxn>
                <a:cxn ang="0">
                  <a:pos x="2878" y="2235"/>
                </a:cxn>
                <a:cxn ang="0">
                  <a:pos x="3014" y="2140"/>
                </a:cxn>
                <a:cxn ang="0">
                  <a:pos x="3074" y="2143"/>
                </a:cxn>
                <a:cxn ang="0">
                  <a:pos x="3122" y="2132"/>
                </a:cxn>
                <a:cxn ang="0">
                  <a:pos x="3162" y="2103"/>
                </a:cxn>
                <a:cxn ang="0">
                  <a:pos x="3194" y="2055"/>
                </a:cxn>
                <a:cxn ang="0">
                  <a:pos x="3294" y="1997"/>
                </a:cxn>
                <a:cxn ang="0">
                  <a:pos x="3339" y="1918"/>
                </a:cxn>
                <a:cxn ang="0">
                  <a:pos x="3339" y="1823"/>
                </a:cxn>
                <a:cxn ang="0">
                  <a:pos x="3308" y="1723"/>
                </a:cxn>
                <a:cxn ang="0">
                  <a:pos x="2921" y="1171"/>
                </a:cxn>
                <a:cxn ang="0">
                  <a:pos x="2472" y="886"/>
                </a:cxn>
                <a:cxn ang="0">
                  <a:pos x="2382" y="855"/>
                </a:cxn>
                <a:cxn ang="0">
                  <a:pos x="2268" y="877"/>
                </a:cxn>
                <a:cxn ang="0">
                  <a:pos x="2142" y="858"/>
                </a:cxn>
                <a:cxn ang="0">
                  <a:pos x="2010" y="829"/>
                </a:cxn>
                <a:cxn ang="0">
                  <a:pos x="1860" y="884"/>
                </a:cxn>
                <a:cxn ang="0">
                  <a:pos x="1712" y="955"/>
                </a:cxn>
                <a:cxn ang="0">
                  <a:pos x="1504" y="958"/>
                </a:cxn>
                <a:cxn ang="0">
                  <a:pos x="1345" y="948"/>
                </a:cxn>
                <a:cxn ang="0">
                  <a:pos x="1257" y="886"/>
                </a:cxn>
                <a:cxn ang="0">
                  <a:pos x="1170" y="818"/>
                </a:cxn>
                <a:cxn ang="0">
                  <a:pos x="1068" y="775"/>
                </a:cxn>
                <a:cxn ang="0">
                  <a:pos x="935" y="725"/>
                </a:cxn>
                <a:cxn ang="0">
                  <a:pos x="810" y="649"/>
                </a:cxn>
                <a:cxn ang="0">
                  <a:pos x="684" y="567"/>
                </a:cxn>
                <a:cxn ang="0">
                  <a:pos x="555" y="458"/>
                </a:cxn>
                <a:cxn ang="0">
                  <a:pos x="401" y="271"/>
                </a:cxn>
                <a:cxn ang="0">
                  <a:pos x="278" y="128"/>
                </a:cxn>
                <a:cxn ang="0">
                  <a:pos x="171" y="0"/>
                </a:cxn>
              </a:cxnLst>
              <a:rect l="0" t="0" r="r" b="b"/>
              <a:pathLst>
                <a:path w="3339" h="2427">
                  <a:moveTo>
                    <a:pt x="0" y="0"/>
                  </a:moveTo>
                  <a:lnTo>
                    <a:pt x="0" y="1062"/>
                  </a:lnTo>
                  <a:lnTo>
                    <a:pt x="85" y="1091"/>
                  </a:lnTo>
                  <a:lnTo>
                    <a:pt x="235" y="1164"/>
                  </a:lnTo>
                  <a:lnTo>
                    <a:pt x="358" y="1235"/>
                  </a:lnTo>
                  <a:lnTo>
                    <a:pt x="530" y="1328"/>
                  </a:lnTo>
                  <a:lnTo>
                    <a:pt x="738" y="1465"/>
                  </a:lnTo>
                  <a:lnTo>
                    <a:pt x="867" y="1565"/>
                  </a:lnTo>
                  <a:lnTo>
                    <a:pt x="983" y="1673"/>
                  </a:lnTo>
                  <a:lnTo>
                    <a:pt x="1047" y="1759"/>
                  </a:lnTo>
                  <a:lnTo>
                    <a:pt x="1112" y="1845"/>
                  </a:lnTo>
                  <a:lnTo>
                    <a:pt x="1170" y="1910"/>
                  </a:lnTo>
                  <a:lnTo>
                    <a:pt x="1371" y="2033"/>
                  </a:lnTo>
                  <a:lnTo>
                    <a:pt x="1651" y="2176"/>
                  </a:lnTo>
                  <a:lnTo>
                    <a:pt x="1817" y="2256"/>
                  </a:lnTo>
                  <a:lnTo>
                    <a:pt x="1938" y="2334"/>
                  </a:lnTo>
                  <a:lnTo>
                    <a:pt x="2010" y="2384"/>
                  </a:lnTo>
                  <a:lnTo>
                    <a:pt x="2088" y="2427"/>
                  </a:lnTo>
                  <a:lnTo>
                    <a:pt x="2182" y="2420"/>
                  </a:lnTo>
                  <a:lnTo>
                    <a:pt x="2254" y="2377"/>
                  </a:lnTo>
                  <a:lnTo>
                    <a:pt x="2275" y="2334"/>
                  </a:lnTo>
                  <a:lnTo>
                    <a:pt x="2347" y="2370"/>
                  </a:lnTo>
                  <a:lnTo>
                    <a:pt x="2470" y="2349"/>
                  </a:lnTo>
                  <a:lnTo>
                    <a:pt x="2570" y="2320"/>
                  </a:lnTo>
                  <a:lnTo>
                    <a:pt x="2648" y="2277"/>
                  </a:lnTo>
                  <a:lnTo>
                    <a:pt x="2742" y="2285"/>
                  </a:lnTo>
                  <a:lnTo>
                    <a:pt x="2807" y="2277"/>
                  </a:lnTo>
                  <a:lnTo>
                    <a:pt x="2878" y="2235"/>
                  </a:lnTo>
                  <a:lnTo>
                    <a:pt x="2935" y="2197"/>
                  </a:lnTo>
                  <a:lnTo>
                    <a:pt x="3014" y="2140"/>
                  </a:lnTo>
                  <a:lnTo>
                    <a:pt x="3044" y="2139"/>
                  </a:lnTo>
                  <a:lnTo>
                    <a:pt x="3074" y="2143"/>
                  </a:lnTo>
                  <a:lnTo>
                    <a:pt x="3102" y="2139"/>
                  </a:lnTo>
                  <a:lnTo>
                    <a:pt x="3122" y="2132"/>
                  </a:lnTo>
                  <a:lnTo>
                    <a:pt x="3144" y="2119"/>
                  </a:lnTo>
                  <a:lnTo>
                    <a:pt x="3162" y="2103"/>
                  </a:lnTo>
                  <a:lnTo>
                    <a:pt x="3178" y="2085"/>
                  </a:lnTo>
                  <a:lnTo>
                    <a:pt x="3194" y="2055"/>
                  </a:lnTo>
                  <a:lnTo>
                    <a:pt x="3248" y="2032"/>
                  </a:lnTo>
                  <a:lnTo>
                    <a:pt x="3294" y="1997"/>
                  </a:lnTo>
                  <a:lnTo>
                    <a:pt x="3325" y="1956"/>
                  </a:lnTo>
                  <a:lnTo>
                    <a:pt x="3339" y="1918"/>
                  </a:lnTo>
                  <a:lnTo>
                    <a:pt x="3339" y="1865"/>
                  </a:lnTo>
                  <a:lnTo>
                    <a:pt x="3339" y="1823"/>
                  </a:lnTo>
                  <a:lnTo>
                    <a:pt x="3325" y="1772"/>
                  </a:lnTo>
                  <a:lnTo>
                    <a:pt x="3308" y="1723"/>
                  </a:lnTo>
                  <a:lnTo>
                    <a:pt x="3187" y="1479"/>
                  </a:lnTo>
                  <a:lnTo>
                    <a:pt x="2921" y="1171"/>
                  </a:lnTo>
                  <a:lnTo>
                    <a:pt x="2527" y="926"/>
                  </a:lnTo>
                  <a:lnTo>
                    <a:pt x="2472" y="886"/>
                  </a:lnTo>
                  <a:lnTo>
                    <a:pt x="2422" y="855"/>
                  </a:lnTo>
                  <a:lnTo>
                    <a:pt x="2382" y="855"/>
                  </a:lnTo>
                  <a:lnTo>
                    <a:pt x="2311" y="869"/>
                  </a:lnTo>
                  <a:lnTo>
                    <a:pt x="2268" y="877"/>
                  </a:lnTo>
                  <a:lnTo>
                    <a:pt x="2225" y="872"/>
                  </a:lnTo>
                  <a:lnTo>
                    <a:pt x="2142" y="858"/>
                  </a:lnTo>
                  <a:lnTo>
                    <a:pt x="2067" y="834"/>
                  </a:lnTo>
                  <a:lnTo>
                    <a:pt x="2010" y="829"/>
                  </a:lnTo>
                  <a:lnTo>
                    <a:pt x="1945" y="844"/>
                  </a:lnTo>
                  <a:lnTo>
                    <a:pt x="1860" y="884"/>
                  </a:lnTo>
                  <a:lnTo>
                    <a:pt x="1780" y="922"/>
                  </a:lnTo>
                  <a:lnTo>
                    <a:pt x="1712" y="955"/>
                  </a:lnTo>
                  <a:lnTo>
                    <a:pt x="1611" y="958"/>
                  </a:lnTo>
                  <a:lnTo>
                    <a:pt x="1504" y="958"/>
                  </a:lnTo>
                  <a:lnTo>
                    <a:pt x="1392" y="955"/>
                  </a:lnTo>
                  <a:lnTo>
                    <a:pt x="1345" y="948"/>
                  </a:lnTo>
                  <a:lnTo>
                    <a:pt x="1300" y="919"/>
                  </a:lnTo>
                  <a:lnTo>
                    <a:pt x="1257" y="886"/>
                  </a:lnTo>
                  <a:lnTo>
                    <a:pt x="1217" y="855"/>
                  </a:lnTo>
                  <a:lnTo>
                    <a:pt x="1170" y="818"/>
                  </a:lnTo>
                  <a:lnTo>
                    <a:pt x="1117" y="794"/>
                  </a:lnTo>
                  <a:lnTo>
                    <a:pt x="1068" y="775"/>
                  </a:lnTo>
                  <a:lnTo>
                    <a:pt x="1000" y="754"/>
                  </a:lnTo>
                  <a:lnTo>
                    <a:pt x="935" y="725"/>
                  </a:lnTo>
                  <a:lnTo>
                    <a:pt x="874" y="689"/>
                  </a:lnTo>
                  <a:lnTo>
                    <a:pt x="810" y="649"/>
                  </a:lnTo>
                  <a:lnTo>
                    <a:pt x="745" y="611"/>
                  </a:lnTo>
                  <a:lnTo>
                    <a:pt x="684" y="567"/>
                  </a:lnTo>
                  <a:lnTo>
                    <a:pt x="617" y="515"/>
                  </a:lnTo>
                  <a:lnTo>
                    <a:pt x="555" y="458"/>
                  </a:lnTo>
                  <a:lnTo>
                    <a:pt x="491" y="380"/>
                  </a:lnTo>
                  <a:lnTo>
                    <a:pt x="401" y="271"/>
                  </a:lnTo>
                  <a:lnTo>
                    <a:pt x="337" y="197"/>
                  </a:lnTo>
                  <a:lnTo>
                    <a:pt x="278" y="128"/>
                  </a:lnTo>
                  <a:lnTo>
                    <a:pt x="228" y="60"/>
                  </a:lnTo>
                  <a:lnTo>
                    <a:pt x="1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FB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703" y="1190"/>
              <a:ext cx="387" cy="176"/>
              <a:chOff x="2703" y="1190"/>
              <a:chExt cx="387" cy="176"/>
            </a:xfrm>
          </p:grpSpPr>
          <p:sp>
            <p:nvSpPr>
              <p:cNvPr id="304137" name="Freeform 9"/>
              <p:cNvSpPr>
                <a:spLocks/>
              </p:cNvSpPr>
              <p:nvPr/>
            </p:nvSpPr>
            <p:spPr bwMode="auto">
              <a:xfrm>
                <a:off x="2703" y="1287"/>
                <a:ext cx="151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4" y="36"/>
                  </a:cxn>
                  <a:cxn ang="0">
                    <a:pos x="180" y="72"/>
                  </a:cxn>
                  <a:cxn ang="0">
                    <a:pos x="248" y="107"/>
                  </a:cxn>
                  <a:cxn ang="0">
                    <a:pos x="291" y="137"/>
                  </a:cxn>
                  <a:cxn ang="0">
                    <a:pos x="334" y="173"/>
                  </a:cxn>
                  <a:cxn ang="0">
                    <a:pos x="391" y="212"/>
                  </a:cxn>
                  <a:cxn ang="0">
                    <a:pos x="420" y="226"/>
                  </a:cxn>
                  <a:cxn ang="0">
                    <a:pos x="448" y="233"/>
                  </a:cxn>
                  <a:cxn ang="0">
                    <a:pos x="455" y="237"/>
                  </a:cxn>
                </a:cxnLst>
                <a:rect l="0" t="0" r="r" b="b"/>
                <a:pathLst>
                  <a:path w="455" h="237">
                    <a:moveTo>
                      <a:pt x="0" y="0"/>
                    </a:moveTo>
                    <a:lnTo>
                      <a:pt x="94" y="36"/>
                    </a:lnTo>
                    <a:lnTo>
                      <a:pt x="180" y="72"/>
                    </a:lnTo>
                    <a:lnTo>
                      <a:pt x="248" y="107"/>
                    </a:lnTo>
                    <a:lnTo>
                      <a:pt x="291" y="137"/>
                    </a:lnTo>
                    <a:lnTo>
                      <a:pt x="334" y="173"/>
                    </a:lnTo>
                    <a:lnTo>
                      <a:pt x="391" y="212"/>
                    </a:lnTo>
                    <a:lnTo>
                      <a:pt x="420" y="226"/>
                    </a:lnTo>
                    <a:lnTo>
                      <a:pt x="448" y="233"/>
                    </a:lnTo>
                    <a:lnTo>
                      <a:pt x="455" y="237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138" name="Freeform 10"/>
              <p:cNvSpPr>
                <a:spLocks/>
              </p:cNvSpPr>
              <p:nvPr/>
            </p:nvSpPr>
            <p:spPr bwMode="auto">
              <a:xfrm>
                <a:off x="2814" y="1249"/>
                <a:ext cx="168" cy="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50"/>
                  </a:cxn>
                  <a:cxn ang="0">
                    <a:pos x="168" y="93"/>
                  </a:cxn>
                  <a:cxn ang="0">
                    <a:pos x="226" y="121"/>
                  </a:cxn>
                  <a:cxn ang="0">
                    <a:pos x="254" y="143"/>
                  </a:cxn>
                  <a:cxn ang="0">
                    <a:pos x="298" y="186"/>
                  </a:cxn>
                  <a:cxn ang="0">
                    <a:pos x="330" y="214"/>
                  </a:cxn>
                  <a:cxn ang="0">
                    <a:pos x="373" y="243"/>
                  </a:cxn>
                  <a:cxn ang="0">
                    <a:pos x="420" y="254"/>
                  </a:cxn>
                  <a:cxn ang="0">
                    <a:pos x="456" y="269"/>
                  </a:cxn>
                  <a:cxn ang="0">
                    <a:pos x="503" y="276"/>
                  </a:cxn>
                  <a:cxn ang="0">
                    <a:pos x="503" y="273"/>
                  </a:cxn>
                </a:cxnLst>
                <a:rect l="0" t="0" r="r" b="b"/>
                <a:pathLst>
                  <a:path w="503" h="276">
                    <a:moveTo>
                      <a:pt x="0" y="0"/>
                    </a:moveTo>
                    <a:lnTo>
                      <a:pt x="86" y="50"/>
                    </a:lnTo>
                    <a:lnTo>
                      <a:pt x="168" y="93"/>
                    </a:lnTo>
                    <a:lnTo>
                      <a:pt x="226" y="121"/>
                    </a:lnTo>
                    <a:lnTo>
                      <a:pt x="254" y="143"/>
                    </a:lnTo>
                    <a:lnTo>
                      <a:pt x="298" y="186"/>
                    </a:lnTo>
                    <a:lnTo>
                      <a:pt x="330" y="214"/>
                    </a:lnTo>
                    <a:lnTo>
                      <a:pt x="373" y="243"/>
                    </a:lnTo>
                    <a:lnTo>
                      <a:pt x="420" y="254"/>
                    </a:lnTo>
                    <a:lnTo>
                      <a:pt x="456" y="269"/>
                    </a:lnTo>
                    <a:lnTo>
                      <a:pt x="503" y="276"/>
                    </a:lnTo>
                    <a:lnTo>
                      <a:pt x="503" y="27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139" name="Freeform 11"/>
              <p:cNvSpPr>
                <a:spLocks/>
              </p:cNvSpPr>
              <p:nvPr/>
            </p:nvSpPr>
            <p:spPr bwMode="auto">
              <a:xfrm>
                <a:off x="2906" y="1190"/>
                <a:ext cx="189" cy="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7" y="62"/>
                  </a:cxn>
                  <a:cxn ang="0">
                    <a:pos x="144" y="117"/>
                  </a:cxn>
                  <a:cxn ang="0">
                    <a:pos x="212" y="167"/>
                  </a:cxn>
                  <a:cxn ang="0">
                    <a:pos x="294" y="224"/>
                  </a:cxn>
                  <a:cxn ang="0">
                    <a:pos x="338" y="249"/>
                  </a:cxn>
                  <a:cxn ang="0">
                    <a:pos x="417" y="274"/>
                  </a:cxn>
                  <a:cxn ang="0">
                    <a:pos x="502" y="299"/>
                  </a:cxn>
                  <a:cxn ang="0">
                    <a:pos x="552" y="314"/>
                  </a:cxn>
                </a:cxnLst>
                <a:rect l="0" t="0" r="r" b="b"/>
                <a:pathLst>
                  <a:path w="552" h="314">
                    <a:moveTo>
                      <a:pt x="0" y="0"/>
                    </a:moveTo>
                    <a:lnTo>
                      <a:pt x="87" y="62"/>
                    </a:lnTo>
                    <a:lnTo>
                      <a:pt x="144" y="117"/>
                    </a:lnTo>
                    <a:lnTo>
                      <a:pt x="212" y="167"/>
                    </a:lnTo>
                    <a:lnTo>
                      <a:pt x="294" y="224"/>
                    </a:lnTo>
                    <a:lnTo>
                      <a:pt x="338" y="249"/>
                    </a:lnTo>
                    <a:lnTo>
                      <a:pt x="417" y="274"/>
                    </a:lnTo>
                    <a:lnTo>
                      <a:pt x="502" y="299"/>
                    </a:lnTo>
                    <a:lnTo>
                      <a:pt x="552" y="31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34446" y="5661248"/>
            <a:ext cx="868362" cy="623888"/>
            <a:chOff x="2596" y="602"/>
            <a:chExt cx="947" cy="594"/>
          </a:xfrm>
        </p:grpSpPr>
        <p:sp>
          <p:nvSpPr>
            <p:cNvPr id="304141" name="Freeform 13"/>
            <p:cNvSpPr>
              <a:spLocks/>
            </p:cNvSpPr>
            <p:nvPr/>
          </p:nvSpPr>
          <p:spPr bwMode="auto">
            <a:xfrm>
              <a:off x="2596" y="602"/>
              <a:ext cx="947" cy="594"/>
            </a:xfrm>
            <a:custGeom>
              <a:avLst/>
              <a:gdLst/>
              <a:ahLst/>
              <a:cxnLst>
                <a:cxn ang="0">
                  <a:pos x="2402" y="0"/>
                </a:cxn>
                <a:cxn ang="0">
                  <a:pos x="2125" y="296"/>
                </a:cxn>
                <a:cxn ang="0">
                  <a:pos x="1852" y="548"/>
                </a:cxn>
                <a:cxn ang="0">
                  <a:pos x="1578" y="738"/>
                </a:cxn>
                <a:cxn ang="0">
                  <a:pos x="1442" y="768"/>
                </a:cxn>
                <a:cxn ang="0">
                  <a:pos x="1350" y="848"/>
                </a:cxn>
                <a:cxn ang="0">
                  <a:pos x="1262" y="862"/>
                </a:cxn>
                <a:cxn ang="0">
                  <a:pos x="1110" y="842"/>
                </a:cxn>
                <a:cxn ang="0">
                  <a:pos x="947" y="862"/>
                </a:cxn>
                <a:cxn ang="0">
                  <a:pos x="792" y="920"/>
                </a:cxn>
                <a:cxn ang="0">
                  <a:pos x="680" y="930"/>
                </a:cxn>
                <a:cxn ang="0">
                  <a:pos x="488" y="938"/>
                </a:cxn>
                <a:cxn ang="0">
                  <a:pos x="370" y="1021"/>
                </a:cxn>
                <a:cxn ang="0">
                  <a:pos x="242" y="1077"/>
                </a:cxn>
                <a:cxn ang="0">
                  <a:pos x="145" y="1134"/>
                </a:cxn>
                <a:cxn ang="0">
                  <a:pos x="67" y="1284"/>
                </a:cxn>
                <a:cxn ang="0">
                  <a:pos x="0" y="1472"/>
                </a:cxn>
                <a:cxn ang="0">
                  <a:pos x="38" y="1522"/>
                </a:cxn>
                <a:cxn ang="0">
                  <a:pos x="121" y="1558"/>
                </a:cxn>
                <a:cxn ang="0">
                  <a:pos x="238" y="1539"/>
                </a:cxn>
                <a:cxn ang="0">
                  <a:pos x="332" y="1471"/>
                </a:cxn>
                <a:cxn ang="0">
                  <a:pos x="404" y="1359"/>
                </a:cxn>
                <a:cxn ang="0">
                  <a:pos x="525" y="1341"/>
                </a:cxn>
                <a:cxn ang="0">
                  <a:pos x="632" y="1324"/>
                </a:cxn>
                <a:cxn ang="0">
                  <a:pos x="717" y="1289"/>
                </a:cxn>
                <a:cxn ang="0">
                  <a:pos x="912" y="1378"/>
                </a:cxn>
                <a:cxn ang="0">
                  <a:pos x="1025" y="1411"/>
                </a:cxn>
                <a:cxn ang="0">
                  <a:pos x="1138" y="1484"/>
                </a:cxn>
                <a:cxn ang="0">
                  <a:pos x="1275" y="1629"/>
                </a:cxn>
                <a:cxn ang="0">
                  <a:pos x="1362" y="1715"/>
                </a:cxn>
                <a:cxn ang="0">
                  <a:pos x="1464" y="1771"/>
                </a:cxn>
                <a:cxn ang="0">
                  <a:pos x="1560" y="1781"/>
                </a:cxn>
                <a:cxn ang="0">
                  <a:pos x="1678" y="1734"/>
                </a:cxn>
                <a:cxn ang="0">
                  <a:pos x="1772" y="1609"/>
                </a:cxn>
                <a:cxn ang="0">
                  <a:pos x="1862" y="1511"/>
                </a:cxn>
                <a:cxn ang="0">
                  <a:pos x="2068" y="1359"/>
                </a:cxn>
                <a:cxn ang="0">
                  <a:pos x="2461" y="1111"/>
                </a:cxn>
                <a:cxn ang="0">
                  <a:pos x="2842" y="891"/>
                </a:cxn>
              </a:cxnLst>
              <a:rect l="0" t="0" r="r" b="b"/>
              <a:pathLst>
                <a:path w="2842" h="1781">
                  <a:moveTo>
                    <a:pt x="2842" y="0"/>
                  </a:moveTo>
                  <a:lnTo>
                    <a:pt x="2402" y="0"/>
                  </a:lnTo>
                  <a:lnTo>
                    <a:pt x="2317" y="96"/>
                  </a:lnTo>
                  <a:lnTo>
                    <a:pt x="2125" y="296"/>
                  </a:lnTo>
                  <a:lnTo>
                    <a:pt x="1944" y="468"/>
                  </a:lnTo>
                  <a:lnTo>
                    <a:pt x="1852" y="548"/>
                  </a:lnTo>
                  <a:lnTo>
                    <a:pt x="1712" y="651"/>
                  </a:lnTo>
                  <a:lnTo>
                    <a:pt x="1578" y="738"/>
                  </a:lnTo>
                  <a:lnTo>
                    <a:pt x="1492" y="764"/>
                  </a:lnTo>
                  <a:lnTo>
                    <a:pt x="1442" y="768"/>
                  </a:lnTo>
                  <a:lnTo>
                    <a:pt x="1400" y="804"/>
                  </a:lnTo>
                  <a:lnTo>
                    <a:pt x="1350" y="848"/>
                  </a:lnTo>
                  <a:lnTo>
                    <a:pt x="1320" y="852"/>
                  </a:lnTo>
                  <a:lnTo>
                    <a:pt x="1262" y="862"/>
                  </a:lnTo>
                  <a:lnTo>
                    <a:pt x="1177" y="862"/>
                  </a:lnTo>
                  <a:lnTo>
                    <a:pt x="1110" y="842"/>
                  </a:lnTo>
                  <a:lnTo>
                    <a:pt x="1024" y="842"/>
                  </a:lnTo>
                  <a:lnTo>
                    <a:pt x="947" y="862"/>
                  </a:lnTo>
                  <a:lnTo>
                    <a:pt x="871" y="901"/>
                  </a:lnTo>
                  <a:lnTo>
                    <a:pt x="792" y="920"/>
                  </a:lnTo>
                  <a:lnTo>
                    <a:pt x="735" y="932"/>
                  </a:lnTo>
                  <a:lnTo>
                    <a:pt x="680" y="930"/>
                  </a:lnTo>
                  <a:lnTo>
                    <a:pt x="580" y="931"/>
                  </a:lnTo>
                  <a:lnTo>
                    <a:pt x="488" y="938"/>
                  </a:lnTo>
                  <a:lnTo>
                    <a:pt x="427" y="982"/>
                  </a:lnTo>
                  <a:lnTo>
                    <a:pt x="370" y="1021"/>
                  </a:lnTo>
                  <a:lnTo>
                    <a:pt x="308" y="1048"/>
                  </a:lnTo>
                  <a:lnTo>
                    <a:pt x="242" y="1077"/>
                  </a:lnTo>
                  <a:lnTo>
                    <a:pt x="180" y="1101"/>
                  </a:lnTo>
                  <a:lnTo>
                    <a:pt x="145" y="1134"/>
                  </a:lnTo>
                  <a:lnTo>
                    <a:pt x="111" y="1172"/>
                  </a:lnTo>
                  <a:lnTo>
                    <a:pt x="67" y="1284"/>
                  </a:lnTo>
                  <a:lnTo>
                    <a:pt x="18" y="1398"/>
                  </a:lnTo>
                  <a:lnTo>
                    <a:pt x="0" y="1472"/>
                  </a:lnTo>
                  <a:lnTo>
                    <a:pt x="17" y="1499"/>
                  </a:lnTo>
                  <a:lnTo>
                    <a:pt x="38" y="1522"/>
                  </a:lnTo>
                  <a:lnTo>
                    <a:pt x="70" y="1544"/>
                  </a:lnTo>
                  <a:lnTo>
                    <a:pt x="121" y="1558"/>
                  </a:lnTo>
                  <a:lnTo>
                    <a:pt x="172" y="1554"/>
                  </a:lnTo>
                  <a:lnTo>
                    <a:pt x="238" y="1539"/>
                  </a:lnTo>
                  <a:lnTo>
                    <a:pt x="292" y="1507"/>
                  </a:lnTo>
                  <a:lnTo>
                    <a:pt x="332" y="1471"/>
                  </a:lnTo>
                  <a:lnTo>
                    <a:pt x="372" y="1427"/>
                  </a:lnTo>
                  <a:lnTo>
                    <a:pt x="404" y="1359"/>
                  </a:lnTo>
                  <a:lnTo>
                    <a:pt x="421" y="1331"/>
                  </a:lnTo>
                  <a:lnTo>
                    <a:pt x="525" y="1341"/>
                  </a:lnTo>
                  <a:lnTo>
                    <a:pt x="574" y="1345"/>
                  </a:lnTo>
                  <a:lnTo>
                    <a:pt x="632" y="1324"/>
                  </a:lnTo>
                  <a:lnTo>
                    <a:pt x="680" y="1299"/>
                  </a:lnTo>
                  <a:lnTo>
                    <a:pt x="717" y="1289"/>
                  </a:lnTo>
                  <a:lnTo>
                    <a:pt x="794" y="1324"/>
                  </a:lnTo>
                  <a:lnTo>
                    <a:pt x="912" y="1378"/>
                  </a:lnTo>
                  <a:lnTo>
                    <a:pt x="975" y="1395"/>
                  </a:lnTo>
                  <a:lnTo>
                    <a:pt x="1025" y="1411"/>
                  </a:lnTo>
                  <a:lnTo>
                    <a:pt x="1101" y="1451"/>
                  </a:lnTo>
                  <a:lnTo>
                    <a:pt x="1138" y="1484"/>
                  </a:lnTo>
                  <a:lnTo>
                    <a:pt x="1234" y="1579"/>
                  </a:lnTo>
                  <a:lnTo>
                    <a:pt x="1275" y="1629"/>
                  </a:lnTo>
                  <a:lnTo>
                    <a:pt x="1320" y="1685"/>
                  </a:lnTo>
                  <a:lnTo>
                    <a:pt x="1362" y="1715"/>
                  </a:lnTo>
                  <a:lnTo>
                    <a:pt x="1411" y="1744"/>
                  </a:lnTo>
                  <a:lnTo>
                    <a:pt x="1464" y="1771"/>
                  </a:lnTo>
                  <a:lnTo>
                    <a:pt x="1512" y="1776"/>
                  </a:lnTo>
                  <a:lnTo>
                    <a:pt x="1560" y="1781"/>
                  </a:lnTo>
                  <a:lnTo>
                    <a:pt x="1622" y="1764"/>
                  </a:lnTo>
                  <a:lnTo>
                    <a:pt x="1678" y="1734"/>
                  </a:lnTo>
                  <a:lnTo>
                    <a:pt x="1728" y="1691"/>
                  </a:lnTo>
                  <a:lnTo>
                    <a:pt x="1772" y="1609"/>
                  </a:lnTo>
                  <a:lnTo>
                    <a:pt x="1819" y="1551"/>
                  </a:lnTo>
                  <a:lnTo>
                    <a:pt x="1862" y="1511"/>
                  </a:lnTo>
                  <a:lnTo>
                    <a:pt x="1915" y="1475"/>
                  </a:lnTo>
                  <a:lnTo>
                    <a:pt x="2068" y="1359"/>
                  </a:lnTo>
                  <a:lnTo>
                    <a:pt x="2269" y="1227"/>
                  </a:lnTo>
                  <a:lnTo>
                    <a:pt x="2461" y="1111"/>
                  </a:lnTo>
                  <a:lnTo>
                    <a:pt x="2671" y="987"/>
                  </a:lnTo>
                  <a:lnTo>
                    <a:pt x="2842" y="891"/>
                  </a:lnTo>
                  <a:lnTo>
                    <a:pt x="2842" y="0"/>
                  </a:lnTo>
                  <a:close/>
                </a:path>
              </a:pathLst>
            </a:custGeom>
            <a:solidFill>
              <a:srgbClr val="FF9F9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4142" name="Freeform 14"/>
            <p:cNvSpPr>
              <a:spLocks/>
            </p:cNvSpPr>
            <p:nvPr/>
          </p:nvSpPr>
          <p:spPr bwMode="auto">
            <a:xfrm>
              <a:off x="2966" y="1069"/>
              <a:ext cx="45" cy="18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83" y="39"/>
                </a:cxn>
                <a:cxn ang="0">
                  <a:pos x="136" y="3"/>
                </a:cxn>
                <a:cxn ang="0">
                  <a:pos x="136" y="0"/>
                </a:cxn>
              </a:cxnLst>
              <a:rect l="0" t="0" r="r" b="b"/>
              <a:pathLst>
                <a:path w="136" h="53">
                  <a:moveTo>
                    <a:pt x="0" y="53"/>
                  </a:moveTo>
                  <a:lnTo>
                    <a:pt x="83" y="39"/>
                  </a:lnTo>
                  <a:lnTo>
                    <a:pt x="136" y="3"/>
                  </a:lnTo>
                  <a:lnTo>
                    <a:pt x="136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4143" name="Freeform 15"/>
            <p:cNvSpPr>
              <a:spLocks/>
            </p:cNvSpPr>
            <p:nvPr/>
          </p:nvSpPr>
          <p:spPr bwMode="auto">
            <a:xfrm>
              <a:off x="3197" y="1068"/>
              <a:ext cx="3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93"/>
                </a:cxn>
                <a:cxn ang="0">
                  <a:pos x="4" y="176"/>
                </a:cxn>
              </a:cxnLst>
              <a:rect l="0" t="0" r="r" b="b"/>
              <a:pathLst>
                <a:path w="11" h="176">
                  <a:moveTo>
                    <a:pt x="0" y="0"/>
                  </a:moveTo>
                  <a:lnTo>
                    <a:pt x="11" y="93"/>
                  </a:lnTo>
                  <a:lnTo>
                    <a:pt x="4" y="1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11" descr="figure4"/>
          <p:cNvPicPr>
            <a:picLocks noChangeAspect="1" noChangeArrowheads="1"/>
          </p:cNvPicPr>
          <p:nvPr/>
        </p:nvPicPr>
        <p:blipFill>
          <a:blip r:embed="rId3" cstate="print"/>
          <a:srcRect l="11029" t="9152" r="6157" b="9250"/>
          <a:stretch>
            <a:fillRect/>
          </a:stretch>
        </p:blipFill>
        <p:spPr bwMode="auto">
          <a:xfrm>
            <a:off x="250825" y="1412875"/>
            <a:ext cx="1943100" cy="133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4" name="Text Box 12"/>
          <p:cNvSpPr txBox="1">
            <a:spLocks noChangeArrowheads="1"/>
          </p:cNvSpPr>
          <p:nvPr/>
        </p:nvSpPr>
        <p:spPr bwMode="auto">
          <a:xfrm>
            <a:off x="250825" y="1052513"/>
            <a:ext cx="21661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>
                <a:latin typeface="Tahoma" pitchFamily="34" charset="0"/>
                <a:cs typeface="Tahoma" pitchFamily="34" charset="0"/>
              </a:rPr>
              <a:t>Guppy, </a:t>
            </a:r>
            <a:r>
              <a:rPr lang="cs-CZ" sz="1400" i="1">
                <a:latin typeface="Tahoma" pitchFamily="34" charset="0"/>
                <a:cs typeface="Tahoma" pitchFamily="34" charset="0"/>
              </a:rPr>
              <a:t>Poecilia reticulata</a:t>
            </a:r>
          </a:p>
        </p:txBody>
      </p:sp>
      <p:pic>
        <p:nvPicPr>
          <p:cNvPr id="30725" name="Picture 13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628775"/>
            <a:ext cx="3300413" cy="126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6" name="Text Box 14"/>
          <p:cNvSpPr txBox="1">
            <a:spLocks noChangeArrowheads="1"/>
          </p:cNvSpPr>
          <p:nvPr/>
        </p:nvSpPr>
        <p:spPr bwMode="auto">
          <a:xfrm>
            <a:off x="5724525" y="1052513"/>
            <a:ext cx="3278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400">
                <a:latin typeface="Tahoma" pitchFamily="34" charset="0"/>
                <a:cs typeface="Tahoma" pitchFamily="34" charset="0"/>
              </a:rPr>
              <a:t>Zebrafish, </a:t>
            </a:r>
            <a:r>
              <a:rPr lang="cs-CZ" sz="1400" i="1">
                <a:latin typeface="Tahoma" pitchFamily="34" charset="0"/>
                <a:cs typeface="Tahoma" pitchFamily="34" charset="0"/>
              </a:rPr>
              <a:t>Danio rerio </a:t>
            </a:r>
            <a:r>
              <a:rPr lang="cs-CZ" sz="1400">
                <a:latin typeface="Tahoma" pitchFamily="34" charset="0"/>
                <a:cs typeface="Tahoma" pitchFamily="34" charset="0"/>
              </a:rPr>
              <a:t>(syn. </a:t>
            </a:r>
            <a:r>
              <a:rPr lang="cs-CZ" sz="1400" i="1">
                <a:latin typeface="Tahoma" pitchFamily="34" charset="0"/>
                <a:cs typeface="Tahoma" pitchFamily="34" charset="0"/>
              </a:rPr>
              <a:t>Brachydanio rerio</a:t>
            </a:r>
            <a:r>
              <a:rPr lang="cs-CZ" sz="1400">
                <a:latin typeface="Tahoma" pitchFamily="34" charset="0"/>
                <a:cs typeface="Tahoma" pitchFamily="34" charset="0"/>
              </a:rPr>
              <a:t>)</a:t>
            </a:r>
            <a:endParaRPr lang="cs-CZ" sz="1400" i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727" name="Text Box 18"/>
          <p:cNvSpPr txBox="1">
            <a:spLocks noChangeArrowheads="1"/>
          </p:cNvSpPr>
          <p:nvPr/>
        </p:nvSpPr>
        <p:spPr bwMode="auto">
          <a:xfrm>
            <a:off x="179388" y="3644900"/>
            <a:ext cx="2520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400" dirty="0" err="1">
                <a:latin typeface="Tahoma" pitchFamily="34" charset="0"/>
                <a:cs typeface="Tahoma" pitchFamily="34" charset="0"/>
              </a:rPr>
              <a:t>Fathead</a:t>
            </a:r>
            <a:r>
              <a:rPr lang="cs-CZ" sz="1400" dirty="0">
                <a:latin typeface="Tahoma" pitchFamily="34" charset="0"/>
                <a:cs typeface="Tahoma" pitchFamily="34" charset="0"/>
              </a:rPr>
              <a:t> </a:t>
            </a:r>
            <a:r>
              <a:rPr lang="cs-CZ" sz="1400" dirty="0" err="1">
                <a:latin typeface="Tahoma" pitchFamily="34" charset="0"/>
                <a:cs typeface="Tahoma" pitchFamily="34" charset="0"/>
              </a:rPr>
              <a:t>minnow</a:t>
            </a:r>
            <a:r>
              <a:rPr lang="cs-CZ" sz="1400" dirty="0">
                <a:latin typeface="Tahoma" pitchFamily="34" charset="0"/>
                <a:cs typeface="Tahoma" pitchFamily="34" charset="0"/>
              </a:rPr>
              <a:t>, </a:t>
            </a:r>
            <a:r>
              <a:rPr lang="cs-CZ" sz="1400" i="1" dirty="0" err="1">
                <a:latin typeface="Tahoma" pitchFamily="34" charset="0"/>
                <a:cs typeface="Tahoma" pitchFamily="34" charset="0"/>
              </a:rPr>
              <a:t>Pimephales</a:t>
            </a:r>
            <a:r>
              <a:rPr lang="cs-CZ" sz="1400" i="1" dirty="0">
                <a:latin typeface="Tahoma" pitchFamily="34" charset="0"/>
                <a:cs typeface="Tahoma" pitchFamily="34" charset="0"/>
              </a:rPr>
              <a:t> </a:t>
            </a:r>
            <a:r>
              <a:rPr lang="cs-CZ" sz="1400" i="1" dirty="0" err="1">
                <a:latin typeface="Tahoma" pitchFamily="34" charset="0"/>
                <a:cs typeface="Tahoma" pitchFamily="34" charset="0"/>
              </a:rPr>
              <a:t>promelas</a:t>
            </a:r>
            <a:r>
              <a:rPr lang="cs-CZ" sz="1400" i="1" dirty="0">
                <a:latin typeface="Tahoma" pitchFamily="34" charset="0"/>
                <a:cs typeface="Tahoma" pitchFamily="34" charset="0"/>
              </a:rPr>
              <a:t> (USA)</a:t>
            </a:r>
          </a:p>
        </p:txBody>
      </p:sp>
      <p:pic>
        <p:nvPicPr>
          <p:cNvPr id="30728" name="Picture 19" descr="figur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645024"/>
            <a:ext cx="2198688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9" name="Text Box 20"/>
          <p:cNvSpPr txBox="1">
            <a:spLocks noChangeArrowheads="1"/>
          </p:cNvSpPr>
          <p:nvPr/>
        </p:nvSpPr>
        <p:spPr bwMode="auto">
          <a:xfrm>
            <a:off x="6444208" y="3068960"/>
            <a:ext cx="18221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 dirty="0">
                <a:latin typeface="Tahoma" pitchFamily="34" charset="0"/>
                <a:cs typeface="Tahoma" pitchFamily="34" charset="0"/>
              </a:rPr>
              <a:t>(</a:t>
            </a:r>
            <a:r>
              <a:rPr lang="cs-CZ" sz="1400" dirty="0" err="1">
                <a:latin typeface="Tahoma" pitchFamily="34" charset="0"/>
                <a:cs typeface="Tahoma" pitchFamily="34" charset="0"/>
              </a:rPr>
              <a:t>Rainbow</a:t>
            </a:r>
            <a:r>
              <a:rPr lang="cs-CZ" sz="1400" dirty="0">
                <a:latin typeface="Tahoma" pitchFamily="34" charset="0"/>
                <a:cs typeface="Tahoma" pitchFamily="34" charset="0"/>
              </a:rPr>
              <a:t>) trout</a:t>
            </a:r>
            <a:br>
              <a:rPr lang="cs-CZ" sz="1400" dirty="0">
                <a:latin typeface="Tahoma" pitchFamily="34" charset="0"/>
                <a:cs typeface="Tahoma" pitchFamily="34" charset="0"/>
              </a:rPr>
            </a:br>
            <a:r>
              <a:rPr lang="cs-CZ" sz="1400" i="1" dirty="0">
                <a:latin typeface="Tahoma" pitchFamily="34" charset="0"/>
                <a:cs typeface="Tahoma" pitchFamily="34" charset="0"/>
              </a:rPr>
              <a:t>(</a:t>
            </a:r>
            <a:r>
              <a:rPr lang="cs-CZ" sz="1400" i="1" dirty="0" err="1">
                <a:latin typeface="Tahoma" pitchFamily="34" charset="0"/>
                <a:cs typeface="Tahoma" pitchFamily="34" charset="0"/>
              </a:rPr>
              <a:t>Onchorhynchus</a:t>
            </a:r>
            <a:r>
              <a:rPr lang="cs-CZ" sz="1400" i="1" dirty="0">
                <a:latin typeface="Tahoma" pitchFamily="34" charset="0"/>
                <a:cs typeface="Tahoma" pitchFamily="34" charset="0"/>
              </a:rPr>
              <a:t> </a:t>
            </a:r>
            <a:r>
              <a:rPr lang="cs-CZ" sz="1400" i="1" dirty="0" err="1">
                <a:latin typeface="Tahoma" pitchFamily="34" charset="0"/>
                <a:cs typeface="Tahoma" pitchFamily="34" charset="0"/>
              </a:rPr>
              <a:t>sp</a:t>
            </a:r>
            <a:r>
              <a:rPr lang="cs-CZ" sz="1400" i="1" dirty="0">
                <a:latin typeface="Tahoma" pitchFamily="34" charset="0"/>
                <a:cs typeface="Tahoma" pitchFamily="34" charset="0"/>
              </a:rPr>
              <a:t>.)</a:t>
            </a:r>
          </a:p>
        </p:txBody>
      </p:sp>
      <p:pic>
        <p:nvPicPr>
          <p:cNvPr id="30730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437063"/>
            <a:ext cx="2376487" cy="139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1" name="Picture 22"/>
          <p:cNvPicPr>
            <a:picLocks noChangeAspect="1" noChangeArrowheads="1"/>
          </p:cNvPicPr>
          <p:nvPr/>
        </p:nvPicPr>
        <p:blipFill>
          <a:blip r:embed="rId7" cstate="print"/>
          <a:srcRect l="5742" t="18959" r="5742" b="18959"/>
          <a:stretch>
            <a:fillRect/>
          </a:stretch>
        </p:blipFill>
        <p:spPr bwMode="auto">
          <a:xfrm>
            <a:off x="3203575" y="5461000"/>
            <a:ext cx="2447925" cy="139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32" name="Text Box 23"/>
          <p:cNvSpPr txBox="1">
            <a:spLocks noChangeArrowheads="1"/>
          </p:cNvSpPr>
          <p:nvPr/>
        </p:nvSpPr>
        <p:spPr bwMode="auto">
          <a:xfrm>
            <a:off x="3203848" y="5085184"/>
            <a:ext cx="20505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 dirty="0" err="1">
                <a:latin typeface="Tahoma" pitchFamily="34" charset="0"/>
                <a:cs typeface="Tahoma" pitchFamily="34" charset="0"/>
              </a:rPr>
              <a:t>Medaka</a:t>
            </a:r>
            <a:r>
              <a:rPr lang="cs-CZ" sz="1400" dirty="0">
                <a:latin typeface="Tahoma" pitchFamily="34" charset="0"/>
                <a:cs typeface="Tahoma" pitchFamily="34" charset="0"/>
              </a:rPr>
              <a:t>, </a:t>
            </a:r>
            <a:r>
              <a:rPr lang="cs-CZ" sz="1400" i="1" dirty="0" err="1">
                <a:latin typeface="Tahoma" pitchFamily="34" charset="0"/>
                <a:cs typeface="Tahoma" pitchFamily="34" charset="0"/>
              </a:rPr>
              <a:t>Oryzias</a:t>
            </a:r>
            <a:r>
              <a:rPr lang="cs-CZ" sz="1400" i="1" dirty="0">
                <a:latin typeface="Tahoma" pitchFamily="34" charset="0"/>
                <a:cs typeface="Tahoma" pitchFamily="34" charset="0"/>
              </a:rPr>
              <a:t> </a:t>
            </a:r>
            <a:r>
              <a:rPr lang="cs-CZ" sz="1400" i="1" dirty="0" err="1">
                <a:latin typeface="Tahoma" pitchFamily="34" charset="0"/>
                <a:cs typeface="Tahoma" pitchFamily="34" charset="0"/>
              </a:rPr>
              <a:t>latipes</a:t>
            </a:r>
            <a:endParaRPr lang="cs-CZ" sz="1400" i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33" name="Picture 24"/>
          <p:cNvPicPr>
            <a:picLocks noChangeAspect="1" noChangeArrowheads="1"/>
          </p:cNvPicPr>
          <p:nvPr/>
        </p:nvPicPr>
        <p:blipFill>
          <a:blip r:embed="rId8" cstate="print"/>
          <a:srcRect l="3809" t="7242" r="2361" b="20734"/>
          <a:stretch>
            <a:fillRect/>
          </a:stretch>
        </p:blipFill>
        <p:spPr bwMode="auto">
          <a:xfrm>
            <a:off x="5867400" y="5445125"/>
            <a:ext cx="2736850" cy="141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5867400" y="5084763"/>
            <a:ext cx="28219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 dirty="0">
                <a:latin typeface="Tahoma" pitchFamily="34" charset="0"/>
                <a:cs typeface="Tahoma" pitchFamily="34" charset="0"/>
              </a:rPr>
              <a:t>Nile </a:t>
            </a:r>
            <a:r>
              <a:rPr lang="cs-CZ" sz="1400" dirty="0" err="1">
                <a:latin typeface="Tahoma" pitchFamily="34" charset="0"/>
                <a:cs typeface="Tahoma" pitchFamily="34" charset="0"/>
              </a:rPr>
              <a:t>tilapia</a:t>
            </a:r>
            <a:r>
              <a:rPr lang="cs-CZ" sz="1400" dirty="0">
                <a:latin typeface="Tahoma" pitchFamily="34" charset="0"/>
                <a:cs typeface="Tahoma" pitchFamily="34" charset="0"/>
              </a:rPr>
              <a:t>, </a:t>
            </a:r>
            <a:r>
              <a:rPr lang="cs-CZ" sz="1400" i="1" dirty="0" err="1">
                <a:latin typeface="Tahoma" pitchFamily="34" charset="0"/>
                <a:cs typeface="Tahoma" pitchFamily="34" charset="0"/>
              </a:rPr>
              <a:t>Oreochromis</a:t>
            </a:r>
            <a:r>
              <a:rPr lang="cs-CZ" sz="1400" i="1" dirty="0">
                <a:latin typeface="Tahoma" pitchFamily="34" charset="0"/>
                <a:cs typeface="Tahoma" pitchFamily="34" charset="0"/>
              </a:rPr>
              <a:t> </a:t>
            </a:r>
            <a:r>
              <a:rPr lang="cs-CZ" sz="1400" i="1" dirty="0" err="1">
                <a:latin typeface="Tahoma" pitchFamily="34" charset="0"/>
                <a:cs typeface="Tahoma" pitchFamily="34" charset="0"/>
              </a:rPr>
              <a:t>niloticus</a:t>
            </a:r>
            <a:endParaRPr lang="cs-CZ" sz="1400" i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735" name="Obdélník 16"/>
          <p:cNvSpPr>
            <a:spLocks noChangeArrowheads="1"/>
          </p:cNvSpPr>
          <p:nvPr/>
        </p:nvSpPr>
        <p:spPr bwMode="auto">
          <a:xfrm>
            <a:off x="2771775" y="1341438"/>
            <a:ext cx="36004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acute tests (96 h) prolonged tests embryolarval tests</a:t>
            </a:r>
          </a:p>
          <a:p>
            <a:r>
              <a:rPr lang="en-US" sz="2400"/>
              <a:t>chronic tests</a:t>
            </a:r>
          </a:p>
          <a:p>
            <a:r>
              <a:rPr lang="en-US" sz="2400"/>
              <a:t> - reproduction</a:t>
            </a:r>
          </a:p>
          <a:p>
            <a:r>
              <a:rPr lang="cs-CZ" sz="2400"/>
              <a:t> </a:t>
            </a:r>
            <a:r>
              <a:rPr lang="en-US" sz="2400"/>
              <a:t>- growth</a:t>
            </a:r>
          </a:p>
          <a:p>
            <a:r>
              <a:rPr lang="en-US" sz="2400"/>
              <a:t>Specific endpoints – genotoxicity, endocrine disruption</a:t>
            </a:r>
          </a:p>
        </p:txBody>
      </p:sp>
      <p:sp>
        <p:nvSpPr>
          <p:cNvPr id="16" name="Nadpis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Fish</a:t>
            </a:r>
            <a:r>
              <a:rPr lang="cs-CZ" dirty="0" smtClean="0"/>
              <a:t> bioassays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Fish</a:t>
            </a:r>
            <a:r>
              <a:rPr lang="cs-CZ" dirty="0" smtClean="0"/>
              <a:t> </a:t>
            </a:r>
            <a:r>
              <a:rPr lang="cs-CZ" dirty="0" err="1" smtClean="0"/>
              <a:t>bioassay</a:t>
            </a:r>
            <a:r>
              <a:rPr lang="cs-CZ" dirty="0" smtClean="0"/>
              <a:t> </a:t>
            </a:r>
            <a:r>
              <a:rPr lang="cs-CZ" dirty="0" err="1" smtClean="0"/>
              <a:t>acute</a:t>
            </a:r>
            <a:r>
              <a:rPr lang="cs-CZ" dirty="0" smtClean="0"/>
              <a:t> (ISO 7346 1-3)</a:t>
            </a:r>
            <a:endParaRPr lang="cs-CZ" dirty="0"/>
          </a:p>
        </p:txBody>
      </p:sp>
      <p:sp>
        <p:nvSpPr>
          <p:cNvPr id="165891" name="Zástupný symbol pro obsah 3"/>
          <p:cNvSpPr>
            <a:spLocks noGrp="1"/>
          </p:cNvSpPr>
          <p:nvPr>
            <p:ph idx="1"/>
          </p:nvPr>
        </p:nvSpPr>
        <p:spPr>
          <a:xfrm>
            <a:off x="179513" y="980727"/>
            <a:ext cx="8775576" cy="51517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sz="1800" i="1" dirty="0" err="1" smtClean="0"/>
              <a:t>Brachydanio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rerio</a:t>
            </a:r>
            <a:r>
              <a:rPr lang="cs-CZ" sz="1800" i="1" dirty="0" smtClean="0"/>
              <a:t>, …</a:t>
            </a:r>
          </a:p>
          <a:p>
            <a:pPr>
              <a:spcBef>
                <a:spcPts val="0"/>
              </a:spcBef>
            </a:pPr>
            <a:r>
              <a:rPr lang="cs-CZ" sz="1800" dirty="0" smtClean="0"/>
              <a:t>26°C</a:t>
            </a:r>
          </a:p>
          <a:p>
            <a:pPr>
              <a:spcBef>
                <a:spcPts val="0"/>
              </a:spcBef>
            </a:pPr>
            <a:r>
              <a:rPr lang="cs-CZ" sz="1800" dirty="0" smtClean="0"/>
              <a:t>medium:</a:t>
            </a:r>
          </a:p>
          <a:p>
            <a:pPr lvl="1">
              <a:spcBef>
                <a:spcPts val="0"/>
              </a:spcBef>
            </a:pPr>
            <a:r>
              <a:rPr lang="cs-CZ" sz="1800" dirty="0" smtClean="0"/>
              <a:t>pH 7,8 ± 0,2</a:t>
            </a:r>
          </a:p>
          <a:p>
            <a:pPr lvl="1">
              <a:spcBef>
                <a:spcPts val="0"/>
              </a:spcBef>
            </a:pPr>
            <a:r>
              <a:rPr lang="cs-CZ" sz="1800" dirty="0" smtClean="0"/>
              <a:t>CaCl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.2H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O, MgSO</a:t>
            </a:r>
            <a:r>
              <a:rPr lang="cs-CZ" sz="1800" baseline="-25000" dirty="0" smtClean="0"/>
              <a:t>4</a:t>
            </a:r>
            <a:r>
              <a:rPr lang="cs-CZ" sz="1800" dirty="0" smtClean="0"/>
              <a:t>.7H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O, NaHCO</a:t>
            </a:r>
            <a:r>
              <a:rPr lang="cs-CZ" sz="1800" baseline="-25000" dirty="0" smtClean="0"/>
              <a:t>3</a:t>
            </a:r>
            <a:r>
              <a:rPr lang="cs-CZ" sz="1800" dirty="0" smtClean="0"/>
              <a:t>, </a:t>
            </a:r>
            <a:r>
              <a:rPr lang="cs-CZ" sz="1800" dirty="0" err="1" smtClean="0"/>
              <a:t>KCl</a:t>
            </a:r>
            <a:endParaRPr lang="cs-CZ" sz="1800" dirty="0" smtClean="0"/>
          </a:p>
          <a:p>
            <a:pPr lvl="1">
              <a:spcBef>
                <a:spcPts val="0"/>
              </a:spcBef>
            </a:pPr>
            <a:r>
              <a:rPr lang="cs-CZ" sz="1800" dirty="0" err="1" smtClean="0"/>
              <a:t>disolved</a:t>
            </a:r>
            <a:r>
              <a:rPr lang="cs-CZ" sz="1800" dirty="0" smtClean="0"/>
              <a:t> O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 </a:t>
            </a:r>
            <a:r>
              <a:rPr lang="en-US" sz="1800" dirty="0" smtClean="0"/>
              <a:t>&gt;</a:t>
            </a:r>
            <a:r>
              <a:rPr lang="cs-CZ" sz="1800" dirty="0" smtClean="0"/>
              <a:t> 90%</a:t>
            </a:r>
          </a:p>
          <a:p>
            <a:pPr>
              <a:spcBef>
                <a:spcPts val="0"/>
              </a:spcBef>
            </a:pPr>
            <a:r>
              <a:rPr lang="cs-CZ" sz="1800" dirty="0" smtClean="0"/>
              <a:t>24, 48, 72, 96 h</a:t>
            </a:r>
          </a:p>
          <a:p>
            <a:pPr>
              <a:spcBef>
                <a:spcPts val="0"/>
              </a:spcBef>
            </a:pPr>
            <a:r>
              <a:rPr lang="cs-CZ" sz="1800" dirty="0" smtClean="0"/>
              <a:t>validity: mortality in </a:t>
            </a:r>
            <a:r>
              <a:rPr lang="cs-CZ" sz="1800" dirty="0" err="1" smtClean="0"/>
              <a:t>control</a:t>
            </a:r>
            <a:r>
              <a:rPr lang="cs-CZ" sz="1800" dirty="0" smtClean="0"/>
              <a:t> </a:t>
            </a:r>
            <a:r>
              <a:rPr lang="en-US" sz="1800" dirty="0" smtClean="0"/>
              <a:t>&lt;</a:t>
            </a:r>
            <a:r>
              <a:rPr lang="cs-CZ" sz="1800" dirty="0" smtClean="0"/>
              <a:t> 10%, O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 etc.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124744"/>
            <a:ext cx="1028648" cy="99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24744"/>
            <a:ext cx="102666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276872"/>
            <a:ext cx="3312368" cy="220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7" y="3641762"/>
            <a:ext cx="3401644" cy="198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42452"/>
          <a:stretch>
            <a:fillRect/>
          </a:stretch>
        </p:blipFill>
        <p:spPr bwMode="auto">
          <a:xfrm>
            <a:off x="3563888" y="3645024"/>
            <a:ext cx="1691144" cy="198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581128"/>
            <a:ext cx="3896088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err="1" smtClean="0"/>
              <a:t>Prolonged</a:t>
            </a:r>
            <a:r>
              <a:rPr lang="cs-CZ" sz="3600" dirty="0" smtClean="0"/>
              <a:t> and chronic </a:t>
            </a:r>
            <a:r>
              <a:rPr lang="cs-CZ" sz="3600" dirty="0" err="1" smtClean="0"/>
              <a:t>fish</a:t>
            </a:r>
            <a:r>
              <a:rPr lang="cs-CZ" sz="3600" dirty="0" smtClean="0"/>
              <a:t> tests</a:t>
            </a:r>
            <a:endParaRPr lang="cs-CZ" sz="3600" dirty="0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23850" y="980727"/>
            <a:ext cx="8534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ts val="0"/>
              </a:spcBef>
            </a:pPr>
            <a:r>
              <a:rPr lang="cs-CZ" sz="2400" b="1" dirty="0" err="1" smtClean="0">
                <a:cs typeface="Times New Roman" pitchFamily="18" charset="0"/>
              </a:rPr>
              <a:t>Prolonged</a:t>
            </a:r>
            <a:endParaRPr lang="cs-CZ" sz="2400" b="1" dirty="0" smtClean="0"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cs-CZ" sz="2400" b="0" dirty="0" smtClean="0">
                <a:cs typeface="Times New Roman" pitchFamily="18" charset="0"/>
              </a:rPr>
              <a:t>OECD 204 – 14d</a:t>
            </a:r>
            <a:r>
              <a:rPr lang="cs-CZ" sz="2400" dirty="0" smtClean="0">
                <a:cs typeface="Times New Roman" pitchFamily="18" charset="0"/>
              </a:rPr>
              <a:t>, ISO 10229 </a:t>
            </a:r>
            <a:r>
              <a:rPr lang="cs-CZ" sz="2400" b="0" dirty="0" smtClean="0">
                <a:cs typeface="Times New Roman" pitchFamily="18" charset="0"/>
              </a:rPr>
              <a:t>- 21 d</a:t>
            </a: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cs-CZ" sz="2400" dirty="0" err="1" smtClean="0">
                <a:cs typeface="Times New Roman" pitchFamily="18" charset="0"/>
              </a:rPr>
              <a:t>semistatic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or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flow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through</a:t>
            </a:r>
            <a:endParaRPr lang="cs-CZ" sz="2400" dirty="0" smtClean="0"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cs-CZ" sz="2400" b="0" dirty="0" err="1" smtClean="0">
                <a:cs typeface="Times New Roman" pitchFamily="18" charset="0"/>
              </a:rPr>
              <a:t>food</a:t>
            </a:r>
            <a:r>
              <a:rPr lang="cs-CZ" sz="2400" b="0" dirty="0" smtClean="0">
                <a:cs typeface="Times New Roman" pitchFamily="18" charset="0"/>
              </a:rPr>
              <a:t>; </a:t>
            </a:r>
            <a:r>
              <a:rPr lang="cs-CZ" sz="2400" b="0" dirty="0" err="1" smtClean="0">
                <a:cs typeface="Times New Roman" pitchFamily="18" charset="0"/>
              </a:rPr>
              <a:t>controled</a:t>
            </a:r>
            <a:r>
              <a:rPr lang="cs-CZ" sz="2400" b="0" dirty="0" smtClean="0">
                <a:cs typeface="Times New Roman" pitchFamily="18" charset="0"/>
              </a:rPr>
              <a:t> </a:t>
            </a:r>
            <a:r>
              <a:rPr lang="cs-CZ" sz="2400" dirty="0" smtClean="0">
                <a:cs typeface="Times New Roman" pitchFamily="18" charset="0"/>
              </a:rPr>
              <a:t>pH, O</a:t>
            </a:r>
            <a:r>
              <a:rPr lang="cs-CZ" sz="2400" baseline="-25000" dirty="0" smtClean="0">
                <a:cs typeface="Times New Roman" pitchFamily="18" charset="0"/>
              </a:rPr>
              <a:t>2</a:t>
            </a:r>
            <a:endParaRPr lang="cs-CZ" sz="2400" b="0" dirty="0" smtClean="0"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cs-CZ" sz="2400" b="0" dirty="0" err="1" smtClean="0">
                <a:cs typeface="Times New Roman" pitchFamily="18" charset="0"/>
              </a:rPr>
              <a:t>endpoints</a:t>
            </a:r>
            <a:r>
              <a:rPr lang="cs-CZ" sz="2400" b="0" dirty="0" smtClean="0">
                <a:cs typeface="Times New Roman" pitchFamily="18" charset="0"/>
              </a:rPr>
              <a:t>: </a:t>
            </a:r>
            <a:r>
              <a:rPr lang="cs-CZ" sz="2400" b="0" dirty="0" err="1" smtClean="0">
                <a:cs typeface="Times New Roman" pitchFamily="18" charset="0"/>
              </a:rPr>
              <a:t>breathing</a:t>
            </a:r>
            <a:r>
              <a:rPr lang="cs-CZ" sz="2400" b="0" dirty="0" smtClean="0">
                <a:cs typeface="Times New Roman" pitchFamily="18" charset="0"/>
              </a:rPr>
              <a:t>, </a:t>
            </a:r>
            <a:r>
              <a:rPr lang="cs-CZ" sz="2400" b="0" dirty="0" err="1" smtClean="0">
                <a:cs typeface="Times New Roman" pitchFamily="18" charset="0"/>
              </a:rPr>
              <a:t>gills</a:t>
            </a:r>
            <a:r>
              <a:rPr lang="cs-CZ" sz="2400" dirty="0" smtClean="0">
                <a:cs typeface="Times New Roman" pitchFamily="18" charset="0"/>
              </a:rPr>
              <a:t>, </a:t>
            </a:r>
            <a:r>
              <a:rPr lang="cs-CZ" sz="2400" dirty="0" err="1" smtClean="0">
                <a:cs typeface="Times New Roman" pitchFamily="18" charset="0"/>
              </a:rPr>
              <a:t>behavior</a:t>
            </a:r>
            <a:r>
              <a:rPr lang="cs-CZ" sz="2400" dirty="0" smtClean="0">
                <a:cs typeface="Times New Roman" pitchFamily="18" charset="0"/>
              </a:rPr>
              <a:t>, </a:t>
            </a:r>
            <a:r>
              <a:rPr lang="cs-CZ" sz="2400" dirty="0" err="1" smtClean="0">
                <a:cs typeface="Times New Roman" pitchFamily="18" charset="0"/>
              </a:rPr>
              <a:t>orientation</a:t>
            </a:r>
            <a:r>
              <a:rPr lang="cs-CZ" sz="2400" dirty="0" smtClean="0">
                <a:cs typeface="Times New Roman" pitchFamily="18" charset="0"/>
              </a:rPr>
              <a:t>, mortality</a:t>
            </a:r>
            <a:endParaRPr lang="cs-CZ" sz="2400" baseline="-25000" dirty="0" smtClean="0"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cs-CZ" sz="2400" b="0" dirty="0" smtClean="0">
                <a:cs typeface="Times New Roman" pitchFamily="18" charset="0"/>
              </a:rPr>
              <a:t>14-21d </a:t>
            </a:r>
            <a:r>
              <a:rPr lang="cs-CZ" sz="2400" b="0" dirty="0">
                <a:cs typeface="Times New Roman" pitchFamily="18" charset="0"/>
              </a:rPr>
              <a:t>LC</a:t>
            </a:r>
            <a:r>
              <a:rPr lang="cs-CZ" sz="2400" b="0" baseline="-25000" dirty="0">
                <a:cs typeface="Times New Roman" pitchFamily="18" charset="0"/>
              </a:rPr>
              <a:t>50</a:t>
            </a:r>
            <a:r>
              <a:rPr lang="cs-CZ" sz="2400" b="0" dirty="0">
                <a:cs typeface="Times New Roman" pitchFamily="18" charset="0"/>
              </a:rPr>
              <a:t>, NOEC, LOEC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endParaRPr lang="cs-CZ" sz="2400" b="0" dirty="0" smtClean="0"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</a:pPr>
            <a:r>
              <a:rPr lang="cs-CZ" sz="2400" b="1" dirty="0" smtClean="0">
                <a:cs typeface="Times New Roman" pitchFamily="18" charset="0"/>
              </a:rPr>
              <a:t>Chronic</a:t>
            </a: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OECD 210; US EPA OPPTS 850.1500</a:t>
            </a:r>
            <a:endParaRPr lang="cs-CZ" sz="2400" dirty="0" smtClean="0"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7 -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200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days</a:t>
            </a:r>
            <a:endParaRPr lang="cs-CZ" sz="2400" dirty="0" smtClean="0"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cs-CZ" sz="2400" dirty="0" err="1" smtClean="0">
                <a:cs typeface="Times New Roman" pitchFamily="18" charset="0"/>
              </a:rPr>
              <a:t>starting</a:t>
            </a:r>
            <a:r>
              <a:rPr lang="cs-CZ" sz="2400" dirty="0" smtClean="0">
                <a:cs typeface="Times New Roman" pitchFamily="18" charset="0"/>
              </a:rPr>
              <a:t> with </a:t>
            </a:r>
            <a:r>
              <a:rPr lang="cs-CZ" sz="2400" dirty="0" err="1" smtClean="0">
                <a:cs typeface="Times New Roman" pitchFamily="18" charset="0"/>
              </a:rPr>
              <a:t>eggs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or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embryos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or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juveniles</a:t>
            </a:r>
            <a:endParaRPr lang="cs-CZ" sz="2400" dirty="0" smtClean="0">
              <a:cs typeface="Times New Roman" pitchFamily="18" charset="0"/>
            </a:endParaRPr>
          </a:p>
          <a:p>
            <a:pPr marL="180975" indent="-180975">
              <a:spcBef>
                <a:spcPts val="0"/>
              </a:spcBef>
              <a:buFont typeface="Arial" pitchFamily="34" charset="0"/>
              <a:buChar char="•"/>
            </a:pPr>
            <a:r>
              <a:rPr lang="cs-CZ" sz="2400" dirty="0" err="1" smtClean="0">
                <a:cs typeface="Times New Roman" pitchFamily="18" charset="0"/>
              </a:rPr>
              <a:t>endpoints</a:t>
            </a:r>
            <a:r>
              <a:rPr lang="cs-CZ" sz="2400" dirty="0" smtClean="0">
                <a:cs typeface="Times New Roman" pitchFamily="18" charset="0"/>
              </a:rPr>
              <a:t>: survival, </a:t>
            </a:r>
            <a:r>
              <a:rPr lang="cs-CZ" sz="2400" dirty="0" err="1" smtClean="0">
                <a:cs typeface="Times New Roman" pitchFamily="18" charset="0"/>
              </a:rPr>
              <a:t>behavior</a:t>
            </a:r>
            <a:r>
              <a:rPr lang="cs-CZ" sz="2400" dirty="0" smtClean="0">
                <a:cs typeface="Times New Roman" pitchFamily="18" charset="0"/>
              </a:rPr>
              <a:t>, </a:t>
            </a:r>
            <a:r>
              <a:rPr lang="cs-CZ" sz="2400" dirty="0" err="1" smtClean="0">
                <a:cs typeface="Times New Roman" pitchFamily="18" charset="0"/>
              </a:rPr>
              <a:t>feeding</a:t>
            </a:r>
            <a:r>
              <a:rPr lang="cs-CZ" sz="2400" dirty="0" smtClean="0">
                <a:cs typeface="Times New Roman" pitchFamily="18" charset="0"/>
              </a:rPr>
              <a:t>, </a:t>
            </a:r>
            <a:r>
              <a:rPr lang="cs-CZ" sz="2400" dirty="0" err="1" smtClean="0">
                <a:cs typeface="Times New Roman" pitchFamily="18" charset="0"/>
              </a:rPr>
              <a:t>lenght</a:t>
            </a:r>
            <a:r>
              <a:rPr lang="cs-CZ" sz="2400" dirty="0" smtClean="0">
                <a:cs typeface="Times New Roman" pitchFamily="18" charset="0"/>
              </a:rPr>
              <a:t>, </a:t>
            </a:r>
            <a:r>
              <a:rPr lang="cs-CZ" sz="2400" dirty="0" err="1" smtClean="0">
                <a:cs typeface="Times New Roman" pitchFamily="18" charset="0"/>
              </a:rPr>
              <a:t>growth</a:t>
            </a:r>
            <a:r>
              <a:rPr lang="cs-CZ" sz="2400" dirty="0" smtClean="0">
                <a:cs typeface="Times New Roman" pitchFamily="18" charset="0"/>
              </a:rPr>
              <a:t>, </a:t>
            </a:r>
            <a:r>
              <a:rPr lang="cs-CZ" sz="2400" dirty="0" err="1" smtClean="0">
                <a:cs typeface="Times New Roman" pitchFamily="18" charset="0"/>
              </a:rPr>
              <a:t>weight</a:t>
            </a:r>
            <a:r>
              <a:rPr lang="cs-CZ" sz="2400" dirty="0" smtClean="0">
                <a:cs typeface="Times New Roman" pitchFamily="18" charset="0"/>
              </a:rPr>
              <a:t>, </a:t>
            </a:r>
            <a:r>
              <a:rPr lang="cs-CZ" sz="2400" dirty="0" err="1" smtClean="0">
                <a:cs typeface="Times New Roman" pitchFamily="18" charset="0"/>
              </a:rPr>
              <a:t>biochemical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parameters</a:t>
            </a:r>
            <a:r>
              <a:rPr lang="cs-CZ" sz="2400" dirty="0" smtClean="0">
                <a:cs typeface="Times New Roman" pitchFamily="18" charset="0"/>
              </a:rPr>
              <a:t>, </a:t>
            </a:r>
            <a:r>
              <a:rPr lang="cs-CZ" sz="2400" dirty="0" err="1" smtClean="0">
                <a:cs typeface="Times New Roman" pitchFamily="18" charset="0"/>
              </a:rPr>
              <a:t>bioaccumulation</a:t>
            </a:r>
            <a:endParaRPr lang="cs-CZ" sz="2400" dirty="0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/>
              <a:t>Embryolarval test </a:t>
            </a:r>
            <a:r>
              <a:rPr lang="en-US" sz="3200" b="0" smtClean="0"/>
              <a:t>(ISO </a:t>
            </a:r>
            <a:r>
              <a:rPr lang="en-US" b="0" smtClean="0">
                <a:cs typeface="Times New Roman" pitchFamily="18" charset="0"/>
              </a:rPr>
              <a:t>12890, OECD 210, 212)</a:t>
            </a:r>
            <a:r>
              <a:rPr lang="en-US" sz="3200" smtClean="0"/>
              <a:t> </a:t>
            </a:r>
            <a:endParaRPr lang="en-US" sz="320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100 embryos per replicate</a:t>
            </a:r>
          </a:p>
          <a:p>
            <a:r>
              <a:rPr lang="en-US" smtClean="0"/>
              <a:t>6-7 days</a:t>
            </a:r>
          </a:p>
          <a:p>
            <a:r>
              <a:rPr lang="en-US" smtClean="0"/>
              <a:t>no food</a:t>
            </a:r>
          </a:p>
          <a:p>
            <a:r>
              <a:rPr lang="en-US" smtClean="0"/>
              <a:t>T, pH, 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</a:p>
          <a:p>
            <a:r>
              <a:rPr lang="en-US" smtClean="0"/>
              <a:t>Endpoints: hatching, survival, morphology, bahavior, weight, lenght, anomalies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rog_pict"/>
          <p:cNvPicPr>
            <a:picLocks noChangeAspect="1" noChangeArrowheads="1"/>
          </p:cNvPicPr>
          <p:nvPr/>
        </p:nvPicPr>
        <p:blipFill>
          <a:blip r:embed="rId2" cstate="print"/>
          <a:srcRect l="34202"/>
          <a:stretch>
            <a:fillRect/>
          </a:stretch>
        </p:blipFill>
        <p:spPr bwMode="auto">
          <a:xfrm>
            <a:off x="4840837" y="2132856"/>
            <a:ext cx="4301576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/>
              <a:t>FETAX – </a:t>
            </a:r>
            <a:r>
              <a:rPr lang="cs-CZ" sz="2400" dirty="0" err="1" smtClean="0"/>
              <a:t>Frog</a:t>
            </a:r>
            <a:r>
              <a:rPr lang="cs-CZ" sz="2400" dirty="0" smtClean="0"/>
              <a:t> Embryo </a:t>
            </a:r>
            <a:r>
              <a:rPr lang="cs-CZ" sz="2400" dirty="0" err="1" smtClean="0"/>
              <a:t>Teratogenicity</a:t>
            </a:r>
            <a:r>
              <a:rPr lang="cs-CZ" sz="2400" dirty="0" smtClean="0"/>
              <a:t> </a:t>
            </a:r>
            <a:r>
              <a:rPr lang="cs-CZ" sz="2400" dirty="0" err="1" smtClean="0"/>
              <a:t>Assay</a:t>
            </a:r>
            <a:r>
              <a:rPr lang="cs-CZ" sz="2400" dirty="0" smtClean="0"/>
              <a:t> </a:t>
            </a:r>
            <a:r>
              <a:rPr lang="cs-CZ" sz="2400" dirty="0" err="1" smtClean="0"/>
              <a:t>Xenopus</a:t>
            </a:r>
            <a:endParaRPr lang="cs-CZ" sz="2400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cs-CZ" sz="1800" dirty="0" err="1" smtClean="0"/>
              <a:t>Choriogonadotropin</a:t>
            </a:r>
            <a:r>
              <a:rPr lang="cs-CZ" sz="1800" dirty="0" smtClean="0"/>
              <a:t> </a:t>
            </a:r>
            <a:r>
              <a:rPr lang="cs-CZ" sz="1800" dirty="0" smtClean="0">
                <a:sym typeface="Wingdings" pitchFamily="2" charset="2"/>
              </a:rPr>
              <a:t> </a:t>
            </a:r>
            <a:r>
              <a:rPr lang="cs-CZ" sz="1800" dirty="0" err="1" smtClean="0">
                <a:sym typeface="Wingdings" pitchFamily="2" charset="2"/>
              </a:rPr>
              <a:t>eggs</a:t>
            </a:r>
            <a:r>
              <a:rPr lang="cs-CZ" sz="1800" dirty="0" smtClean="0">
                <a:sym typeface="Wingdings" pitchFamily="2" charset="2"/>
              </a:rPr>
              <a:t> </a:t>
            </a:r>
            <a:r>
              <a:rPr lang="cs-CZ" sz="1800" dirty="0" err="1" smtClean="0">
                <a:sym typeface="Wingdings" pitchFamily="2" charset="2"/>
              </a:rPr>
              <a:t>after</a:t>
            </a:r>
            <a:r>
              <a:rPr lang="cs-CZ" sz="1800" dirty="0" smtClean="0">
                <a:sym typeface="Wingdings" pitchFamily="2" charset="2"/>
              </a:rPr>
              <a:t> </a:t>
            </a:r>
            <a:r>
              <a:rPr lang="cs-CZ" sz="1800" dirty="0" smtClean="0"/>
              <a:t>9-12h</a:t>
            </a:r>
          </a:p>
          <a:p>
            <a:pPr>
              <a:spcBef>
                <a:spcPts val="0"/>
              </a:spcBef>
            </a:pPr>
            <a:r>
              <a:rPr lang="cs-CZ" sz="1800" dirty="0" smtClean="0"/>
              <a:t>25 </a:t>
            </a:r>
            <a:r>
              <a:rPr lang="cs-CZ" sz="1800" dirty="0" err="1" smtClean="0"/>
              <a:t>embryos</a:t>
            </a:r>
            <a:r>
              <a:rPr lang="cs-CZ" sz="1800" dirty="0" smtClean="0"/>
              <a:t> per </a:t>
            </a:r>
            <a:r>
              <a:rPr lang="cs-CZ" sz="1800" dirty="0" err="1" smtClean="0"/>
              <a:t>Petri</a:t>
            </a:r>
            <a:r>
              <a:rPr lang="cs-CZ" sz="1800" dirty="0" smtClean="0"/>
              <a:t> </a:t>
            </a:r>
            <a:r>
              <a:rPr lang="cs-CZ" sz="1800" dirty="0" err="1" smtClean="0"/>
              <a:t>dish</a:t>
            </a:r>
            <a:r>
              <a:rPr lang="cs-CZ" sz="1800" dirty="0" smtClean="0"/>
              <a:t>, 10 ml test </a:t>
            </a:r>
            <a:r>
              <a:rPr lang="cs-CZ" sz="1800" dirty="0" err="1" smtClean="0"/>
              <a:t>solution</a:t>
            </a:r>
            <a:endParaRPr lang="cs-CZ" sz="1800" dirty="0" smtClean="0"/>
          </a:p>
          <a:p>
            <a:pPr>
              <a:spcBef>
                <a:spcPts val="0"/>
              </a:spcBef>
            </a:pPr>
            <a:r>
              <a:rPr lang="cs-CZ" sz="1800" dirty="0" smtClean="0"/>
              <a:t>24°C; pH 6.5-9</a:t>
            </a:r>
          </a:p>
          <a:p>
            <a:pPr>
              <a:spcBef>
                <a:spcPts val="0"/>
              </a:spcBef>
            </a:pPr>
            <a:r>
              <a:rPr lang="cs-CZ" sz="1800" dirty="0" smtClean="0"/>
              <a:t>96h</a:t>
            </a:r>
          </a:p>
          <a:p>
            <a:pPr>
              <a:spcBef>
                <a:spcPts val="0"/>
              </a:spcBef>
            </a:pPr>
            <a:r>
              <a:rPr lang="cs-CZ" sz="1800" dirty="0" smtClean="0"/>
              <a:t>validity: </a:t>
            </a:r>
          </a:p>
          <a:p>
            <a:pPr lvl="1">
              <a:spcBef>
                <a:spcPts val="0"/>
              </a:spcBef>
            </a:pPr>
            <a:r>
              <a:rPr lang="cs-CZ" sz="1400" dirty="0" smtClean="0"/>
              <a:t>6-</a:t>
            </a:r>
            <a:r>
              <a:rPr lang="cs-CZ" sz="1400" dirty="0" err="1" smtClean="0"/>
              <a:t>aminonicotinamid</a:t>
            </a:r>
            <a:endParaRPr lang="cs-CZ" sz="1400" dirty="0" smtClean="0"/>
          </a:p>
          <a:p>
            <a:pPr lvl="1">
              <a:spcBef>
                <a:spcPts val="0"/>
              </a:spcBef>
              <a:buNone/>
            </a:pPr>
            <a:r>
              <a:rPr lang="cs-CZ" sz="1400" dirty="0" smtClean="0"/>
              <a:t>	LC50 2,23 mg/ml, EC50 0,005 mg/ml</a:t>
            </a:r>
          </a:p>
          <a:p>
            <a:pPr>
              <a:spcBef>
                <a:spcPts val="0"/>
              </a:spcBef>
            </a:pPr>
            <a:r>
              <a:rPr lang="cs-CZ" sz="1800" dirty="0" smtClean="0"/>
              <a:t>mortality, </a:t>
            </a:r>
            <a:r>
              <a:rPr lang="cs-CZ" sz="1800" dirty="0" err="1" smtClean="0"/>
              <a:t>growth</a:t>
            </a:r>
            <a:r>
              <a:rPr lang="cs-CZ" sz="1800" dirty="0" smtClean="0"/>
              <a:t>, </a:t>
            </a:r>
            <a:r>
              <a:rPr lang="cs-CZ" sz="1800" dirty="0" err="1" smtClean="0"/>
              <a:t>abnormalities</a:t>
            </a:r>
            <a:endParaRPr lang="cs-CZ" sz="1800" dirty="0" smtClean="0"/>
          </a:p>
          <a:p>
            <a:pPr>
              <a:spcBef>
                <a:spcPts val="0"/>
              </a:spcBef>
            </a:pPr>
            <a:r>
              <a:rPr lang="cs-CZ" sz="1800" dirty="0" smtClean="0"/>
              <a:t>Atlas of </a:t>
            </a:r>
            <a:r>
              <a:rPr lang="cs-CZ" sz="1800" dirty="0" err="1" smtClean="0"/>
              <a:t>Abnormalities</a:t>
            </a:r>
            <a:r>
              <a:rPr lang="cs-CZ" sz="1800" dirty="0" smtClean="0"/>
              <a:t> – John A. </a:t>
            </a:r>
            <a:r>
              <a:rPr lang="cs-CZ" sz="1800" dirty="0" err="1" smtClean="0"/>
              <a:t>Bantle</a:t>
            </a:r>
            <a:endParaRPr lang="cs-CZ" sz="1800" dirty="0" smtClean="0"/>
          </a:p>
        </p:txBody>
      </p:sp>
      <p:pic>
        <p:nvPicPr>
          <p:cNvPr id="5" name="Picture 4" descr="C:\Documents and Settings\Ludek Blaha\Plocha\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589240"/>
            <a:ext cx="1379811" cy="126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Documents and Settings\Ludek Blaha\Plocha\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789040"/>
            <a:ext cx="104775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73016"/>
            <a:ext cx="1821193" cy="136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5736383"/>
            <a:ext cx="1586644" cy="112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32745"/>
            <a:ext cx="1979711" cy="139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115888"/>
            <a:ext cx="3276600" cy="1512887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FETAX</a:t>
            </a:r>
            <a:endParaRPr lang="cs-CZ" dirty="0"/>
          </a:p>
        </p:txBody>
      </p:sp>
      <p:pic>
        <p:nvPicPr>
          <p:cNvPr id="75780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5338" y="0"/>
            <a:ext cx="5807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73238"/>
            <a:ext cx="26638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4" cstate="print"/>
          <a:srcRect r="33878"/>
          <a:stretch>
            <a:fillRect/>
          </a:stretch>
        </p:blipFill>
        <p:spPr bwMode="auto">
          <a:xfrm>
            <a:off x="323850" y="4221163"/>
            <a:ext cx="28797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3" name="Šipka doprava 6"/>
          <p:cNvSpPr>
            <a:spLocks noChangeArrowheads="1"/>
          </p:cNvSpPr>
          <p:nvPr/>
        </p:nvSpPr>
        <p:spPr bwMode="auto">
          <a:xfrm rot="-1358448">
            <a:off x="2913063" y="3990975"/>
            <a:ext cx="781050" cy="233363"/>
          </a:xfrm>
          <a:prstGeom prst="rightArrow">
            <a:avLst>
              <a:gd name="adj1" fmla="val 50000"/>
              <a:gd name="adj2" fmla="val 4983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1" dirty="0" smtClean="0"/>
              <a:t>Vibrio </a:t>
            </a:r>
            <a:r>
              <a:rPr lang="cs-CZ" i="1" dirty="0" err="1" smtClean="0"/>
              <a:t>fisheri</a:t>
            </a:r>
            <a:r>
              <a:rPr lang="cs-CZ" i="1" dirty="0" smtClean="0"/>
              <a:t> </a:t>
            </a:r>
            <a:r>
              <a:rPr lang="cs-CZ" dirty="0" smtClean="0"/>
              <a:t>test (ISO 11348)</a:t>
            </a:r>
            <a:endParaRPr lang="cs-CZ" dirty="0"/>
          </a:p>
        </p:txBody>
      </p:sp>
      <p:sp>
        <p:nvSpPr>
          <p:cNvPr id="77827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5-30 min</a:t>
            </a:r>
          </a:p>
          <a:p>
            <a:r>
              <a:rPr lang="cs-CZ" dirty="0" smtClean="0"/>
              <a:t>luminiscence inhibition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problem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particles</a:t>
            </a:r>
            <a:r>
              <a:rPr lang="cs-CZ" dirty="0" smtClean="0"/>
              <a:t> and </a:t>
            </a:r>
            <a:r>
              <a:rPr lang="cs-CZ" dirty="0" err="1" smtClean="0"/>
              <a:t>colour</a:t>
            </a:r>
            <a:endParaRPr lang="cs-CZ" dirty="0" smtClean="0"/>
          </a:p>
          <a:p>
            <a:pPr>
              <a:buNone/>
            </a:pPr>
            <a:r>
              <a:rPr lang="cs-CZ" dirty="0" smtClean="0">
                <a:sym typeface="Wingdings" pitchFamily="2" charset="2"/>
              </a:rPr>
              <a:t>	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cs-CZ" dirty="0" smtClean="0">
                <a:sym typeface="Wingdings" pitchFamily="2" charset="2"/>
              </a:rPr>
              <a:t> </a:t>
            </a:r>
            <a:r>
              <a:rPr lang="cs-CZ" dirty="0" err="1" smtClean="0">
                <a:sym typeface="Wingdings" pitchFamily="2" charset="2"/>
              </a:rPr>
              <a:t>flash</a:t>
            </a:r>
            <a:r>
              <a:rPr lang="cs-CZ" dirty="0" smtClean="0">
                <a:sym typeface="Wingdings" pitchFamily="2" charset="2"/>
              </a:rPr>
              <a:t> test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77829" name="Picture 4" descr="fig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124744"/>
            <a:ext cx="2177481" cy="171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30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772816"/>
            <a:ext cx="2734166" cy="1909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696479"/>
            <a:ext cx="3312368" cy="2161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mechanisms</a:t>
            </a:r>
            <a:r>
              <a:rPr lang="cs-CZ" dirty="0" smtClean="0"/>
              <a:t> of toxicity</a:t>
            </a:r>
            <a:endParaRPr lang="cs-CZ" dirty="0"/>
          </a:p>
        </p:txBody>
      </p:sp>
      <p:sp>
        <p:nvSpPr>
          <p:cNvPr id="88067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256584"/>
          </a:xfrm>
        </p:spPr>
        <p:txBody>
          <a:bodyPr/>
          <a:lstStyle/>
          <a:p>
            <a:r>
              <a:rPr lang="cs-CZ" sz="2000" dirty="0" smtClean="0"/>
              <a:t>Cell </a:t>
            </a:r>
            <a:r>
              <a:rPr lang="cs-CZ" sz="2000" dirty="0" err="1" smtClean="0"/>
              <a:t>lines</a:t>
            </a:r>
            <a:r>
              <a:rPr lang="cs-CZ" sz="2000" dirty="0" smtClean="0"/>
              <a:t> (H4IIE.luc – </a:t>
            </a:r>
            <a:r>
              <a:rPr lang="cs-CZ" sz="2000" dirty="0" err="1" smtClean="0"/>
              <a:t>diox</a:t>
            </a:r>
            <a:r>
              <a:rPr lang="cs-CZ" sz="2000" dirty="0" smtClean="0"/>
              <a:t>.; MVLN, T47D.Luc – </a:t>
            </a:r>
            <a:r>
              <a:rPr lang="cs-CZ" sz="2000" dirty="0" err="1" smtClean="0"/>
              <a:t>estrog</a:t>
            </a:r>
            <a:r>
              <a:rPr lang="cs-CZ" sz="2000" dirty="0" smtClean="0"/>
              <a:t>.)</a:t>
            </a:r>
          </a:p>
          <a:p>
            <a:r>
              <a:rPr lang="en-US" sz="2000" dirty="0" smtClean="0"/>
              <a:t>Nuclear receptors (</a:t>
            </a:r>
            <a:r>
              <a:rPr lang="en-US" sz="2000" dirty="0" err="1" smtClean="0"/>
              <a:t>AhR</a:t>
            </a:r>
            <a:r>
              <a:rPr lang="en-US" sz="2000" dirty="0" smtClean="0"/>
              <a:t>, ER, AR, RAR/RXR) </a:t>
            </a:r>
            <a:endParaRPr lang="cs-CZ" sz="2000" dirty="0" smtClean="0"/>
          </a:p>
          <a:p>
            <a:r>
              <a:rPr lang="cs-CZ" sz="2000" dirty="0" err="1" smtClean="0"/>
              <a:t>AhR</a:t>
            </a:r>
            <a:r>
              <a:rPr lang="cs-CZ" sz="2000" dirty="0" smtClean="0"/>
              <a:t>/ER – </a:t>
            </a:r>
            <a:r>
              <a:rPr lang="cs-CZ" sz="2000" dirty="0" err="1" smtClean="0"/>
              <a:t>luciferase</a:t>
            </a:r>
            <a:r>
              <a:rPr lang="cs-CZ" sz="2000" dirty="0" smtClean="0"/>
              <a:t> </a:t>
            </a:r>
            <a:r>
              <a:rPr lang="cs-CZ" sz="2000" dirty="0" err="1" smtClean="0"/>
              <a:t>reporter</a:t>
            </a:r>
            <a:r>
              <a:rPr lang="cs-CZ" sz="2000" dirty="0" smtClean="0"/>
              <a:t> gene</a:t>
            </a:r>
          </a:p>
          <a:p>
            <a:r>
              <a:rPr lang="cs-CZ" sz="2000" dirty="0" smtClean="0"/>
              <a:t>CALUX (</a:t>
            </a:r>
            <a:r>
              <a:rPr lang="cs-CZ" sz="2000" dirty="0" err="1" smtClean="0"/>
              <a:t>Chemical</a:t>
            </a:r>
            <a:r>
              <a:rPr lang="cs-CZ" sz="2000" dirty="0" smtClean="0"/>
              <a:t> </a:t>
            </a:r>
            <a:r>
              <a:rPr lang="cs-CZ" sz="2000" dirty="0" err="1" smtClean="0"/>
              <a:t>Assisted</a:t>
            </a:r>
            <a:r>
              <a:rPr lang="cs-CZ" sz="2000" dirty="0" smtClean="0"/>
              <a:t> </a:t>
            </a:r>
            <a:r>
              <a:rPr lang="cs-CZ" sz="2000" dirty="0" err="1" smtClean="0"/>
              <a:t>LUciferase</a:t>
            </a:r>
            <a:r>
              <a:rPr lang="cs-CZ" sz="2000" dirty="0" smtClean="0"/>
              <a:t> </a:t>
            </a:r>
            <a:r>
              <a:rPr lang="cs-CZ" sz="2000" dirty="0" err="1" smtClean="0"/>
              <a:t>eXpression</a:t>
            </a:r>
            <a:r>
              <a:rPr lang="cs-CZ" sz="2000" dirty="0" smtClean="0"/>
              <a:t>)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016" y="2564904"/>
            <a:ext cx="7184984" cy="4293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7" descr="H295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64125"/>
            <a:ext cx="2087562" cy="179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2022586" cy="1532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ctrTitle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err="1" smtClean="0"/>
              <a:t>Soil</a:t>
            </a:r>
            <a:r>
              <a:rPr lang="cs-CZ" b="1" dirty="0" smtClean="0"/>
              <a:t> ecotoxicology </a:t>
            </a:r>
            <a:r>
              <a:rPr lang="cs-CZ" b="1" dirty="0" err="1" smtClean="0"/>
              <a:t>bioassays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8" descr="IMG_10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88840"/>
            <a:ext cx="3815531" cy="286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051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Exposure methods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57200" y="1052513"/>
            <a:ext cx="8023225" cy="5073650"/>
          </a:xfrm>
        </p:spPr>
        <p:txBody>
          <a:bodyPr/>
          <a:lstStyle/>
          <a:p>
            <a:pPr eaLnBrk="1" hangingPunct="1"/>
            <a:r>
              <a:rPr lang="cs-CZ" sz="2800" b="1" smtClean="0"/>
              <a:t>Tested chemical mixed with soil</a:t>
            </a:r>
          </a:p>
          <a:p>
            <a:pPr lvl="1" eaLnBrk="1" hangingPunct="1"/>
            <a:r>
              <a:rPr lang="cs-CZ" sz="2400" b="1" smtClean="0"/>
              <a:t>Artificial soil (OECD, ISO)</a:t>
            </a:r>
          </a:p>
          <a:p>
            <a:pPr lvl="1" eaLnBrk="1" hangingPunct="1"/>
            <a:r>
              <a:rPr lang="cs-CZ" sz="2400" b="1" smtClean="0"/>
              <a:t>Real soil (LUFA 2.2 …)</a:t>
            </a:r>
          </a:p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/>
            <a:r>
              <a:rPr lang="cs-CZ" sz="2800" smtClean="0"/>
              <a:t>Topic applications, injections, forced </a:t>
            </a:r>
            <a:br>
              <a:rPr lang="cs-CZ" sz="2800" smtClean="0"/>
            </a:br>
            <a:r>
              <a:rPr lang="cs-CZ" sz="2800" smtClean="0"/>
              <a:t>feeding … not so relevant</a:t>
            </a:r>
          </a:p>
        </p:txBody>
      </p:sp>
      <p:pic>
        <p:nvPicPr>
          <p:cNvPr id="40964" name="Picture 6" descr="Implanting a VIE tag into an earthwor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32240" y="5301208"/>
            <a:ext cx="1151321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5" name="Picture 7" descr="kunstgrond"/>
          <p:cNvPicPr>
            <a:picLocks noChangeAspect="1" noChangeArrowheads="1"/>
          </p:cNvPicPr>
          <p:nvPr/>
        </p:nvPicPr>
        <p:blipFill>
          <a:blip r:embed="rId4" cstate="print"/>
          <a:srcRect l="5902" t="69318" r="9843" b="485"/>
          <a:stretch>
            <a:fillRect/>
          </a:stretch>
        </p:blipFill>
        <p:spPr bwMode="auto">
          <a:xfrm>
            <a:off x="611188" y="2708275"/>
            <a:ext cx="6588125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Bioassay</a:t>
            </a:r>
            <a:r>
              <a:rPr lang="cs-CZ" dirty="0" smtClean="0"/>
              <a:t>s</a:t>
            </a:r>
            <a:r>
              <a:rPr lang="en-US" dirty="0" smtClean="0"/>
              <a:t>, ecotoxicity test</a:t>
            </a:r>
            <a:r>
              <a:rPr lang="cs-CZ" dirty="0" smtClean="0"/>
              <a:t>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tool</a:t>
            </a:r>
            <a:r>
              <a:rPr lang="cs-CZ" b="1" dirty="0" smtClean="0"/>
              <a:t>s</a:t>
            </a:r>
            <a:r>
              <a:rPr lang="en-US" b="1" dirty="0" smtClean="0"/>
              <a:t> (method</a:t>
            </a:r>
            <a:r>
              <a:rPr lang="cs-CZ" b="1" dirty="0" smtClean="0"/>
              <a:t>s</a:t>
            </a:r>
            <a:r>
              <a:rPr lang="en-US" b="1" dirty="0" smtClean="0"/>
              <a:t>) for ecotoxicological research and praxis – for environmental legislation and protection</a:t>
            </a:r>
          </a:p>
          <a:p>
            <a:r>
              <a:rPr lang="en-US" dirty="0" smtClean="0"/>
              <a:t>biota (tissue, organism, population, ecosystem …) is exposed to chemicals (and/or other factors), in the lab (controlled conditions) or in the field (less controlled) and effects are evaluated and related to exposure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WHY?</a:t>
            </a:r>
            <a:r>
              <a:rPr lang="en-US" dirty="0" smtClean="0"/>
              <a:t> </a:t>
            </a:r>
            <a:r>
              <a:rPr lang="cs-CZ" dirty="0" smtClean="0"/>
              <a:t>To </a:t>
            </a:r>
            <a:r>
              <a:rPr lang="en-US" dirty="0" smtClean="0"/>
              <a:t>understand the cause-effects relationships (causality, dose-response …)</a:t>
            </a:r>
          </a:p>
        </p:txBody>
      </p:sp>
      <p:pic>
        <p:nvPicPr>
          <p:cNvPr id="4" name="Picture 8" descr="http://www.teara.govt.nz/files/p15500pc.jpg"/>
          <p:cNvPicPr>
            <a:picLocks noChangeAspect="1" noChangeArrowheads="1"/>
          </p:cNvPicPr>
          <p:nvPr/>
        </p:nvPicPr>
        <p:blipFill>
          <a:blip r:embed="rId2" cstate="print"/>
          <a:srcRect l="24315" t="12305" r="46948" b="9071"/>
          <a:stretch>
            <a:fillRect/>
          </a:stretch>
        </p:blipFill>
        <p:spPr bwMode="auto">
          <a:xfrm rot="2729627">
            <a:off x="1382106" y="4085611"/>
            <a:ext cx="513867" cy="271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http://www.ebpi.ca/Rototox%20Kit%20M%20Kit.bmp"/>
          <p:cNvPicPr>
            <a:picLocks noChangeAspect="1" noChangeArrowheads="1"/>
          </p:cNvPicPr>
          <p:nvPr/>
        </p:nvPicPr>
        <p:blipFill>
          <a:blip r:embed="rId3" cstate="print"/>
          <a:srcRect b="25334"/>
          <a:stretch>
            <a:fillRect/>
          </a:stretch>
        </p:blipFill>
        <p:spPr bwMode="auto">
          <a:xfrm>
            <a:off x="2987824" y="4941168"/>
            <a:ext cx="1944688" cy="135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http://www.ees.ufl.edu/homepp/bitton/images/metpad_metpla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293096"/>
            <a:ext cx="1757362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What is artificial soil ?</a:t>
            </a:r>
          </a:p>
        </p:txBody>
      </p:sp>
      <p:sp>
        <p:nvSpPr>
          <p:cNvPr id="173059" name="Rectangle 3"/>
          <p:cNvSpPr>
            <a:spLocks noGrp="1"/>
          </p:cNvSpPr>
          <p:nvPr>
            <p:ph type="body" idx="4294967295"/>
          </p:nvPr>
        </p:nvSpPr>
        <p:spPr>
          <a:xfrm>
            <a:off x="0" y="4077072"/>
            <a:ext cx="9144000" cy="223165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Is standard medium for many soil bioassays …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Is much more relevant than solution, agar, filter paper …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Should solve problem of high variability of natural soils …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Should resemble natural loamy soil …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Should enable the toxicity extrapolation to natural soils …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 l="2744" r="3542"/>
          <a:stretch>
            <a:fillRect/>
          </a:stretch>
        </p:blipFill>
        <p:spPr bwMode="auto">
          <a:xfrm>
            <a:off x="2627313" y="1125538"/>
            <a:ext cx="65166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833688" y="3573463"/>
            <a:ext cx="6310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effectLst/>
                <a:latin typeface="Verdana" pitchFamily="34" charset="0"/>
              </a:rPr>
              <a:t>OECD 1984. Guideline for testing chemicals 207. Earthworm acute toxicity test.</a:t>
            </a:r>
          </a:p>
        </p:txBody>
      </p:sp>
      <p:pic>
        <p:nvPicPr>
          <p:cNvPr id="41990" name="Picture 6" descr="IMG_10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25909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LUFA soil </a:t>
            </a:r>
            <a:r>
              <a:rPr lang="cs-CZ" sz="1800" dirty="0" smtClean="0"/>
              <a:t>(http://lufa-</a:t>
            </a:r>
            <a:r>
              <a:rPr lang="cs-CZ" sz="1800" dirty="0" err="1" smtClean="0"/>
              <a:t>speyer.de</a:t>
            </a:r>
            <a:r>
              <a:rPr lang="cs-CZ" sz="1800" dirty="0" smtClean="0"/>
              <a:t>/)</a:t>
            </a:r>
          </a:p>
        </p:txBody>
      </p:sp>
      <p:sp>
        <p:nvSpPr>
          <p:cNvPr id="12902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908050"/>
            <a:ext cx="8893175" cy="1439863"/>
          </a:xfrm>
        </p:spPr>
        <p:txBody>
          <a:bodyPr/>
          <a:lstStyle/>
          <a:p>
            <a:pPr eaLnBrk="1" hangingPunct="1"/>
            <a:r>
              <a:rPr lang="de-DE" sz="2000" dirty="0" smtClean="0"/>
              <a:t>Landwirtschaftliche </a:t>
            </a:r>
            <a:r>
              <a:rPr lang="de-DE" sz="2000" dirty="0" err="1" smtClean="0"/>
              <a:t>Untersuchungs</a:t>
            </a:r>
            <a:r>
              <a:rPr lang="de-DE" sz="2000" dirty="0" smtClean="0"/>
              <a:t> und Forschungsanstalt Speyer</a:t>
            </a:r>
            <a:endParaRPr lang="cs-CZ" sz="2000" dirty="0" smtClean="0"/>
          </a:p>
          <a:p>
            <a:pPr eaLnBrk="1" hangingPunct="1"/>
            <a:r>
              <a:rPr lang="cs-CZ" sz="2000" dirty="0" smtClean="0"/>
              <a:t>4 EUR / 1 kg</a:t>
            </a:r>
          </a:p>
        </p:txBody>
      </p:sp>
      <p:pic>
        <p:nvPicPr>
          <p:cNvPr id="129029" name="Picture 4" descr="German">
            <a:hlinkClick r:id="rId2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316416" y="980728"/>
            <a:ext cx="825997" cy="440989"/>
          </a:xfrm>
        </p:spPr>
      </p:pic>
      <p:pic>
        <p:nvPicPr>
          <p:cNvPr id="129030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1587" y="1772816"/>
            <a:ext cx="9144000" cy="43656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10" descr="image3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1196752"/>
            <a:ext cx="4608513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0507" name="Rectangle 11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Earthworm</a:t>
            </a:r>
            <a:r>
              <a:rPr lang="cs-CZ" dirty="0" smtClean="0"/>
              <a:t> </a:t>
            </a:r>
            <a:r>
              <a:rPr lang="cs-CZ" dirty="0" err="1" smtClean="0"/>
              <a:t>bioassays</a:t>
            </a:r>
            <a:endParaRPr lang="cs-CZ" dirty="0" smtClean="0"/>
          </a:p>
        </p:txBody>
      </p:sp>
      <p:pic>
        <p:nvPicPr>
          <p:cNvPr id="53251" name="Picture 3" descr="CE8c mating LR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0" y="3212976"/>
            <a:ext cx="891447" cy="60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2" name="Picture 4" descr="CE8a-cocoon 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1271222" cy="86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3" name="Picture 5" descr="Lumdi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4663" y="5805488"/>
            <a:ext cx="1047750" cy="105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5" name="Picture 7" descr="STUPD00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66001" y="4221088"/>
            <a:ext cx="1076412" cy="144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02" name="Picture 2" descr="http://t3.gstatic.com/images?q=tbn:ANd9GcR7-3EeXeOV0fHO4s2TOGWEnFANnR74gi6jRAso6-WCvT_OWvmIZlw3FsoMy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797152"/>
            <a:ext cx="292866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03" name="Picture 3" descr="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1628800"/>
            <a:ext cx="3162775" cy="237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l="1923" t="19014" r="72116" b="56561"/>
          <a:stretch>
            <a:fillRect/>
          </a:stretch>
        </p:blipFill>
        <p:spPr bwMode="auto">
          <a:xfrm>
            <a:off x="251520" y="3933056"/>
            <a:ext cx="378647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0100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Earthworm acute toxicity test</a:t>
            </a:r>
          </a:p>
        </p:txBody>
      </p:sp>
      <p:sp>
        <p:nvSpPr>
          <p:cNvPr id="54277" name="Rectangle 5"/>
          <p:cNvSpPr>
            <a:spLocks noGrp="1"/>
          </p:cNvSpPr>
          <p:nvPr>
            <p:ph type="body" idx="4294967295"/>
          </p:nvPr>
        </p:nvSpPr>
        <p:spPr>
          <a:xfrm>
            <a:off x="323528" y="980728"/>
            <a:ext cx="8374385" cy="4670772"/>
          </a:xfrm>
        </p:spPr>
        <p:txBody>
          <a:bodyPr/>
          <a:lstStyle/>
          <a:p>
            <a:pPr eaLnBrk="1" hangingPunct="1"/>
            <a:r>
              <a:rPr lang="cs-CZ" dirty="0" smtClean="0"/>
              <a:t>500 g </a:t>
            </a:r>
            <a:r>
              <a:rPr lang="cs-CZ" dirty="0" err="1" smtClean="0"/>
              <a:t>soil</a:t>
            </a:r>
            <a:r>
              <a:rPr lang="cs-CZ" dirty="0" smtClean="0"/>
              <a:t> + 10 </a:t>
            </a:r>
            <a:r>
              <a:rPr lang="cs-CZ" dirty="0" err="1" smtClean="0"/>
              <a:t>adult</a:t>
            </a:r>
            <a:r>
              <a:rPr lang="cs-CZ" dirty="0" smtClean="0"/>
              <a:t> </a:t>
            </a:r>
            <a:r>
              <a:rPr lang="cs-CZ" i="1" dirty="0" err="1" smtClean="0"/>
              <a:t>Eisenia</a:t>
            </a:r>
            <a:r>
              <a:rPr lang="cs-CZ" i="1" dirty="0" smtClean="0"/>
              <a:t> </a:t>
            </a:r>
            <a:r>
              <a:rPr lang="cs-CZ" i="1" dirty="0" err="1" smtClean="0"/>
              <a:t>fetida</a:t>
            </a:r>
            <a:endParaRPr lang="cs-CZ" i="1" dirty="0" smtClean="0"/>
          </a:p>
          <a:p>
            <a:pPr eaLnBrk="1" hangingPunct="1"/>
            <a:r>
              <a:rPr lang="cs-CZ" dirty="0" smtClean="0"/>
              <a:t>14 </a:t>
            </a:r>
            <a:r>
              <a:rPr lang="cs-CZ" dirty="0" err="1" smtClean="0"/>
              <a:t>days</a:t>
            </a:r>
            <a:endParaRPr lang="cs-CZ" dirty="0" smtClean="0"/>
          </a:p>
          <a:p>
            <a:pPr eaLnBrk="1" hangingPunct="1"/>
            <a:r>
              <a:rPr lang="cs-CZ" dirty="0" smtClean="0"/>
              <a:t>mortality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weight</a:t>
            </a:r>
            <a:endParaRPr lang="cs-CZ" dirty="0" smtClean="0"/>
          </a:p>
        </p:txBody>
      </p:sp>
      <p:pic>
        <p:nvPicPr>
          <p:cNvPr id="458753" name="Picture 1" descr="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778" y="980728"/>
            <a:ext cx="2448297" cy="183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8754" name="Picture 2" descr="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700808"/>
            <a:ext cx="2448297" cy="184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8755" name="Picture 3" descr="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8876" y="2852936"/>
            <a:ext cx="2300199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8756" name="Picture 4" descr="0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933056"/>
            <a:ext cx="2664321" cy="177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8757" name="Picture 5" descr="012"/>
          <p:cNvPicPr>
            <a:picLocks noChangeAspect="1" noChangeArrowheads="1"/>
          </p:cNvPicPr>
          <p:nvPr/>
        </p:nvPicPr>
        <p:blipFill>
          <a:blip r:embed="rId8" cstate="print"/>
          <a:srcRect t="38162"/>
          <a:stretch>
            <a:fillRect/>
          </a:stretch>
        </p:blipFill>
        <p:spPr bwMode="auto">
          <a:xfrm>
            <a:off x="6804248" y="4723901"/>
            <a:ext cx="2304827" cy="2134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8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8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8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8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8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8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Earthworm reproduction test</a:t>
            </a:r>
          </a:p>
        </p:txBody>
      </p:sp>
      <p:sp>
        <p:nvSpPr>
          <p:cNvPr id="55299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57200" y="980727"/>
            <a:ext cx="8255000" cy="5145435"/>
          </a:xfrm>
        </p:spPr>
        <p:txBody>
          <a:bodyPr/>
          <a:lstStyle/>
          <a:p>
            <a:pPr eaLnBrk="1" hangingPunct="1"/>
            <a:r>
              <a:rPr lang="cs-CZ" sz="2800" dirty="0" smtClean="0"/>
              <a:t>56 </a:t>
            </a:r>
            <a:r>
              <a:rPr lang="cs-CZ" sz="2800" dirty="0" err="1" smtClean="0"/>
              <a:t>days</a:t>
            </a:r>
            <a:endParaRPr lang="cs-CZ" sz="2800" dirty="0" smtClean="0"/>
          </a:p>
          <a:p>
            <a:pPr eaLnBrk="1" hangingPunct="1"/>
            <a:r>
              <a:rPr lang="cs-CZ" sz="2800" dirty="0" smtClean="0"/>
              <a:t>500 g </a:t>
            </a:r>
            <a:r>
              <a:rPr lang="cs-CZ" sz="2800" dirty="0" err="1" smtClean="0"/>
              <a:t>soil</a:t>
            </a:r>
            <a:r>
              <a:rPr lang="cs-CZ" sz="2800" dirty="0" smtClean="0"/>
              <a:t> + 10 </a:t>
            </a:r>
            <a:r>
              <a:rPr lang="cs-CZ" sz="2800" dirty="0" err="1" smtClean="0"/>
              <a:t>adult</a:t>
            </a:r>
            <a:r>
              <a:rPr lang="cs-CZ" sz="2800" dirty="0" smtClean="0"/>
              <a:t> </a:t>
            </a:r>
            <a:r>
              <a:rPr lang="cs-CZ" sz="2800" i="1" dirty="0" err="1" smtClean="0"/>
              <a:t>Eisenia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fetida</a:t>
            </a:r>
            <a:endParaRPr lang="cs-CZ" sz="2800" i="1" dirty="0" smtClean="0"/>
          </a:p>
          <a:p>
            <a:pPr eaLnBrk="1" hangingPunct="1"/>
            <a:r>
              <a:rPr lang="cs-CZ" sz="2800" dirty="0" err="1" smtClean="0"/>
              <a:t>horse</a:t>
            </a:r>
            <a:r>
              <a:rPr lang="cs-CZ" sz="2800" dirty="0" smtClean="0"/>
              <a:t> </a:t>
            </a:r>
            <a:r>
              <a:rPr lang="cs-CZ" sz="2800" dirty="0" err="1" smtClean="0"/>
              <a:t>manure</a:t>
            </a:r>
            <a:r>
              <a:rPr lang="cs-CZ" sz="2800" dirty="0" smtClean="0"/>
              <a:t> as </a:t>
            </a:r>
            <a:r>
              <a:rPr lang="cs-CZ" sz="2800" dirty="0" err="1" smtClean="0"/>
              <a:t>food</a:t>
            </a:r>
            <a:endParaRPr lang="cs-CZ" sz="2800" dirty="0" smtClean="0"/>
          </a:p>
          <a:p>
            <a:pPr eaLnBrk="1" hangingPunct="1"/>
            <a:r>
              <a:rPr lang="cs-CZ" sz="2800" dirty="0" err="1" smtClean="0"/>
              <a:t>juveniles</a:t>
            </a:r>
            <a:r>
              <a:rPr lang="cs-CZ" sz="2800" dirty="0" smtClean="0"/>
              <a:t> </a:t>
            </a:r>
            <a:r>
              <a:rPr lang="cs-CZ" sz="2800" dirty="0" err="1" smtClean="0"/>
              <a:t>extracted</a:t>
            </a:r>
            <a:r>
              <a:rPr lang="cs-CZ" sz="2800" dirty="0" smtClean="0"/>
              <a:t> </a:t>
            </a:r>
            <a:r>
              <a:rPr lang="cs-CZ" sz="2800" dirty="0" err="1" smtClean="0"/>
              <a:t>using</a:t>
            </a:r>
            <a:r>
              <a:rPr lang="cs-CZ" sz="2800" dirty="0" smtClean="0"/>
              <a:t> </a:t>
            </a:r>
            <a:r>
              <a:rPr lang="cs-CZ" sz="2800" dirty="0" err="1" smtClean="0"/>
              <a:t>water</a:t>
            </a:r>
            <a:r>
              <a:rPr lang="cs-CZ" sz="2800" dirty="0" smtClean="0"/>
              <a:t> </a:t>
            </a:r>
            <a:r>
              <a:rPr lang="cs-CZ" sz="2800" dirty="0" err="1" smtClean="0"/>
              <a:t>bath</a:t>
            </a:r>
            <a:endParaRPr lang="cs-CZ" sz="2800" dirty="0" smtClean="0"/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35692" t="23743" r="15291" b="28668"/>
          <a:stretch>
            <a:fillRect/>
          </a:stretch>
        </p:blipFill>
        <p:spPr bwMode="black">
          <a:xfrm>
            <a:off x="4572000" y="3111500"/>
            <a:ext cx="4140200" cy="301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068"/>
          <p:cNvPicPr>
            <a:picLocks noChangeAspect="1" noChangeArrowheads="1"/>
          </p:cNvPicPr>
          <p:nvPr/>
        </p:nvPicPr>
        <p:blipFill>
          <a:blip r:embed="rId3" cstate="print"/>
          <a:srcRect l="12450" t="7243" r="60579" b="76660"/>
          <a:stretch>
            <a:fillRect/>
          </a:stretch>
        </p:blipFill>
        <p:spPr bwMode="auto">
          <a:xfrm>
            <a:off x="395536" y="3212976"/>
            <a:ext cx="3707904" cy="2851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7441290" y="476672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400" dirty="0" smtClean="0">
                <a:solidFill>
                  <a:srgbClr val="000000"/>
                </a:solidFill>
                <a:latin typeface="Calibri"/>
              </a:rPr>
              <a:t>ISO 11268-1</a:t>
            </a:r>
            <a:endParaRPr lang="cs-CZ" sz="24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WHC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219200"/>
            <a:ext cx="21590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3" name="Picture 3" descr="vesselsready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219200"/>
            <a:ext cx="21590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4" descr="controlwithworms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56050"/>
            <a:ext cx="21590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5" name="Picture 5" descr="wormsweighin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956050"/>
            <a:ext cx="21590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6" name="Picture 6" descr="wahingworms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956050"/>
            <a:ext cx="21590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0743" name="Line 7"/>
          <p:cNvSpPr>
            <a:spLocks noChangeShapeType="1"/>
          </p:cNvSpPr>
          <p:nvPr/>
        </p:nvSpPr>
        <p:spPr bwMode="auto">
          <a:xfrm>
            <a:off x="2628900" y="2203450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0744" name="Line 8"/>
          <p:cNvSpPr>
            <a:spLocks noChangeShapeType="1"/>
          </p:cNvSpPr>
          <p:nvPr/>
        </p:nvSpPr>
        <p:spPr bwMode="auto">
          <a:xfrm>
            <a:off x="5562600" y="2203450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0745" name="Line 9"/>
          <p:cNvSpPr>
            <a:spLocks noChangeShapeType="1"/>
          </p:cNvSpPr>
          <p:nvPr/>
        </p:nvSpPr>
        <p:spPr bwMode="auto">
          <a:xfrm>
            <a:off x="8388350" y="2924175"/>
            <a:ext cx="0" cy="4508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0746" name="Line 10"/>
          <p:cNvSpPr>
            <a:spLocks noChangeShapeType="1"/>
          </p:cNvSpPr>
          <p:nvPr/>
        </p:nvSpPr>
        <p:spPr bwMode="auto">
          <a:xfrm flipH="1">
            <a:off x="5638800" y="4872038"/>
            <a:ext cx="533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0747" name="Line 11"/>
          <p:cNvSpPr>
            <a:spLocks noChangeShapeType="1"/>
          </p:cNvSpPr>
          <p:nvPr/>
        </p:nvSpPr>
        <p:spPr bwMode="auto">
          <a:xfrm flipH="1">
            <a:off x="2638425" y="4852988"/>
            <a:ext cx="4857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228600" y="2895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Soil preparation</a:t>
            </a:r>
            <a:endParaRPr lang="en-US" sz="1600" b="1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3124200" y="2895600"/>
            <a:ext cx="2971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WHC measurement</a:t>
            </a:r>
            <a:endParaRPr lang="en-US" sz="16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6084888" y="2924175"/>
            <a:ext cx="251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Water added</a:t>
            </a:r>
          </a:p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Soil weighted to jars</a:t>
            </a:r>
            <a:endParaRPr lang="en-US" sz="16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6350000" y="5715000"/>
            <a:ext cx="27924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10 adults from culture</a:t>
            </a:r>
          </a:p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Washed</a:t>
            </a:r>
            <a:endParaRPr lang="en-US" sz="16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3276600" y="5715000"/>
            <a:ext cx="2209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Weighting worms</a:t>
            </a:r>
            <a:endParaRPr lang="en-US" sz="16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228600" y="5715000"/>
            <a:ext cx="266700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10 adults to 1 jar</a:t>
            </a:r>
            <a:endParaRPr lang="en-US" sz="1000"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6338" name="Picture 18" descr="drysoil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1219200"/>
            <a:ext cx="2159000" cy="161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0755" name="Rectangle 19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sz="2800" i="1" smtClean="0"/>
              <a:t>Eisenia fetida</a:t>
            </a:r>
            <a:r>
              <a:rPr lang="cs-CZ" sz="2800" smtClean="0"/>
              <a:t> reproduction test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7406365" y="476672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400" dirty="0" smtClean="0">
                <a:solidFill>
                  <a:srgbClr val="000000"/>
                </a:solidFill>
                <a:latin typeface="Calibri"/>
              </a:rPr>
              <a:t>ISO 11268-2</a:t>
            </a:r>
            <a:endParaRPr lang="cs-CZ" sz="24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ormssearchi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930650"/>
            <a:ext cx="2698750" cy="197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7" name="Picture 3" descr="wormsweighi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30650"/>
            <a:ext cx="2698750" cy="197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 descr="bottomofvessel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071563"/>
            <a:ext cx="2698750" cy="197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765" name="Line 5"/>
          <p:cNvSpPr>
            <a:spLocks noChangeShapeType="1"/>
          </p:cNvSpPr>
          <p:nvPr/>
        </p:nvSpPr>
        <p:spPr bwMode="auto">
          <a:xfrm flipH="1">
            <a:off x="6858000" y="3543300"/>
            <a:ext cx="0" cy="381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148263" y="3182938"/>
            <a:ext cx="3994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Control of the jars, activity markers</a:t>
            </a:r>
            <a:endParaRPr lang="en-US" sz="16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01767" name="Line 7"/>
          <p:cNvSpPr>
            <a:spLocks noChangeShapeType="1"/>
          </p:cNvSpPr>
          <p:nvPr/>
        </p:nvSpPr>
        <p:spPr bwMode="auto">
          <a:xfrm flipV="1">
            <a:off x="3962400" y="2286000"/>
            <a:ext cx="838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5765800" y="6064250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Mortality assessment</a:t>
            </a:r>
            <a:endParaRPr lang="en-US" sz="16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914400" y="6064250"/>
            <a:ext cx="335280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Weighting the worms</a:t>
            </a:r>
            <a:endParaRPr lang="en-US" sz="16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01770" name="Line 10"/>
          <p:cNvSpPr>
            <a:spLocks noChangeShapeType="1"/>
          </p:cNvSpPr>
          <p:nvPr/>
        </p:nvSpPr>
        <p:spPr bwMode="auto">
          <a:xfrm flipH="1">
            <a:off x="3962400" y="5043488"/>
            <a:ext cx="8382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6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7355" name="Picture 11" descr="trolleywithworm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071563"/>
            <a:ext cx="2698750" cy="197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914400" y="3092450"/>
            <a:ext cx="3886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  <a:cs typeface="Tahoma" pitchFamily="34" charset="0"/>
              </a:rPr>
              <a:t>Temperated room</a:t>
            </a:r>
            <a:endParaRPr lang="en-US" sz="16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01773" name="Rectangle 13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i="1" dirty="0" smtClean="0"/>
              <a:t>E. </a:t>
            </a:r>
            <a:r>
              <a:rPr lang="cs-CZ" i="1" dirty="0" err="1" smtClean="0"/>
              <a:t>fetida</a:t>
            </a:r>
            <a:r>
              <a:rPr lang="cs-CZ" dirty="0" smtClean="0"/>
              <a:t> test – </a:t>
            </a:r>
            <a:r>
              <a:rPr lang="cs-CZ" dirty="0" err="1" smtClean="0"/>
              <a:t>after</a:t>
            </a:r>
            <a:r>
              <a:rPr lang="cs-CZ" dirty="0" smtClean="0"/>
              <a:t> 28 </a:t>
            </a:r>
            <a:r>
              <a:rPr lang="cs-CZ" dirty="0" err="1" smtClean="0"/>
              <a:t>days</a:t>
            </a:r>
            <a:endParaRPr lang="cs-CZ" dirty="0" smtClean="0"/>
          </a:p>
        </p:txBody>
      </p:sp>
      <p:sp>
        <p:nvSpPr>
          <p:cNvPr id="14" name="Obdélník 13"/>
          <p:cNvSpPr/>
          <p:nvPr/>
        </p:nvSpPr>
        <p:spPr>
          <a:xfrm>
            <a:off x="7406365" y="476672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400" dirty="0" smtClean="0">
                <a:solidFill>
                  <a:srgbClr val="000000"/>
                </a:solidFill>
                <a:latin typeface="Calibri"/>
              </a:rPr>
              <a:t>ISO 11268-2</a:t>
            </a:r>
            <a:endParaRPr lang="cs-CZ" sz="24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waterbathS"/>
          <p:cNvPicPr>
            <a:picLocks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371600" y="1219200"/>
            <a:ext cx="25193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2787" name="Oval 3"/>
          <p:cNvSpPr>
            <a:spLocks noChangeArrowheads="1"/>
          </p:cNvSpPr>
          <p:nvPr/>
        </p:nvSpPr>
        <p:spPr bwMode="auto">
          <a:xfrm>
            <a:off x="1828800" y="1752600"/>
            <a:ext cx="11430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18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2788" name="Line 4"/>
          <p:cNvSpPr>
            <a:spLocks noChangeShapeType="1"/>
          </p:cNvSpPr>
          <p:nvPr/>
        </p:nvSpPr>
        <p:spPr bwMode="auto">
          <a:xfrm flipV="1">
            <a:off x="3048000" y="1371600"/>
            <a:ext cx="198120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8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8373" name="Picture 5" descr="juvenileszoome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980728"/>
            <a:ext cx="1524000" cy="139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4" name="Picture 6" descr="juvpicking"/>
          <p:cNvPicPr>
            <a:picLocks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8200" y="2209800"/>
            <a:ext cx="25193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5" name="Picture 7" descr="cocoonsievingS"/>
          <p:cNvPicPr>
            <a:picLocks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52400" y="3886200"/>
            <a:ext cx="25193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6" name="Picture 8" descr="cocoonsearchontray"/>
          <p:cNvPicPr>
            <a:picLocks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259138" y="4267200"/>
            <a:ext cx="2519362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7" name="Picture 9" descr="cocoonsinthehand"/>
          <p:cNvPicPr>
            <a:picLocks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6400800" y="4419600"/>
            <a:ext cx="25193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2794" name="Line 10"/>
          <p:cNvSpPr>
            <a:spLocks noChangeShapeType="1"/>
          </p:cNvSpPr>
          <p:nvPr/>
        </p:nvSpPr>
        <p:spPr bwMode="auto">
          <a:xfrm>
            <a:off x="3962400" y="2667000"/>
            <a:ext cx="6096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8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2795" name="Line 11"/>
          <p:cNvSpPr>
            <a:spLocks noChangeShapeType="1"/>
          </p:cNvSpPr>
          <p:nvPr/>
        </p:nvSpPr>
        <p:spPr bwMode="auto">
          <a:xfrm>
            <a:off x="2743200" y="4800600"/>
            <a:ext cx="457200" cy="304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8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2796" name="Line 12"/>
          <p:cNvSpPr>
            <a:spLocks noChangeShapeType="1"/>
          </p:cNvSpPr>
          <p:nvPr/>
        </p:nvSpPr>
        <p:spPr bwMode="auto">
          <a:xfrm>
            <a:off x="5905500" y="5105400"/>
            <a:ext cx="406400" cy="304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GB" sz="18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076825" y="1196975"/>
            <a:ext cx="220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effectLst/>
                <a:latin typeface="Tahoma" pitchFamily="34" charset="0"/>
                <a:cs typeface="Tahoma" pitchFamily="34" charset="0"/>
              </a:rPr>
              <a:t>After </a:t>
            </a:r>
            <a:r>
              <a:rPr lang="en-US" sz="1800">
                <a:effectLst/>
                <a:latin typeface="Tahoma" pitchFamily="34" charset="0"/>
                <a:cs typeface="Tahoma" pitchFamily="34" charset="0"/>
              </a:rPr>
              <a:t>20 min </a:t>
            </a:r>
            <a:r>
              <a:rPr lang="cs-CZ" sz="1800">
                <a:effectLst/>
                <a:latin typeface="Tahoma" pitchFamily="34" charset="0"/>
                <a:cs typeface="Tahoma" pitchFamily="34" charset="0"/>
              </a:rPr>
              <a:t>juveniles appear</a:t>
            </a:r>
            <a:endParaRPr lang="en-US" sz="18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1115616" y="3068960"/>
            <a:ext cx="37449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dirty="0" err="1">
                <a:effectLst/>
                <a:latin typeface="Tahoma" pitchFamily="34" charset="0"/>
                <a:cs typeface="Tahoma" pitchFamily="34" charset="0"/>
              </a:rPr>
              <a:t>Water</a:t>
            </a:r>
            <a:r>
              <a:rPr lang="cs-CZ" sz="1800" dirty="0">
                <a:effectLst/>
                <a:latin typeface="Tahoma" pitchFamily="34" charset="0"/>
                <a:cs typeface="Tahoma" pitchFamily="34" charset="0"/>
              </a:rPr>
              <a:t> </a:t>
            </a:r>
            <a:r>
              <a:rPr lang="cs-CZ" sz="1800" dirty="0" err="1">
                <a:effectLst/>
                <a:latin typeface="Tahoma" pitchFamily="34" charset="0"/>
                <a:cs typeface="Tahoma" pitchFamily="34" charset="0"/>
              </a:rPr>
              <a:t>bath</a:t>
            </a:r>
            <a:r>
              <a:rPr lang="cs-CZ" sz="1800" dirty="0">
                <a:effectLst/>
                <a:latin typeface="Tahoma" pitchFamily="34" charset="0"/>
                <a:cs typeface="Tahoma" pitchFamily="34" charset="0"/>
              </a:rPr>
              <a:t>, </a:t>
            </a:r>
            <a:r>
              <a:rPr lang="cs-CZ" sz="1800" dirty="0" err="1">
                <a:effectLst/>
                <a:latin typeface="Tahoma" pitchFamily="34" charset="0"/>
                <a:cs typeface="Tahoma" pitchFamily="34" charset="0"/>
              </a:rPr>
              <a:t>increasing</a:t>
            </a:r>
            <a:r>
              <a:rPr lang="cs-CZ" sz="1800" dirty="0">
                <a:effectLst/>
                <a:latin typeface="Tahoma" pitchFamily="34" charset="0"/>
                <a:cs typeface="Tahoma" pitchFamily="34" charset="0"/>
              </a:rPr>
              <a:t> </a:t>
            </a:r>
            <a:r>
              <a:rPr lang="cs-CZ" sz="1800" dirty="0" err="1">
                <a:effectLst/>
                <a:latin typeface="Tahoma" pitchFamily="34" charset="0"/>
                <a:cs typeface="Tahoma" pitchFamily="34" charset="0"/>
              </a:rPr>
              <a:t>temperature</a:t>
            </a:r>
            <a:r>
              <a:rPr lang="cs-CZ" sz="1800" dirty="0">
                <a:effectLst/>
                <a:latin typeface="Tahoma" pitchFamily="34" charset="0"/>
                <a:cs typeface="Tahoma" pitchFamily="34" charset="0"/>
              </a:rPr>
              <a:t>  </a:t>
            </a:r>
            <a:r>
              <a:rPr lang="en-GB" sz="1800" dirty="0">
                <a:effectLst/>
                <a:latin typeface="Tahoma" pitchFamily="34" charset="0"/>
                <a:cs typeface="Tahoma" pitchFamily="34" charset="0"/>
              </a:rPr>
              <a:t>40ºC </a:t>
            </a:r>
            <a:r>
              <a:rPr lang="cs-CZ" sz="1800" dirty="0">
                <a:effectLst/>
                <a:latin typeface="Tahoma" pitchFamily="34" charset="0"/>
                <a:cs typeface="Tahoma" pitchFamily="34" charset="0"/>
              </a:rPr>
              <a:t>- </a:t>
            </a:r>
            <a:r>
              <a:rPr lang="en-GB" sz="1800" dirty="0">
                <a:effectLst/>
                <a:latin typeface="Tahoma" pitchFamily="34" charset="0"/>
                <a:cs typeface="Tahoma" pitchFamily="34" charset="0"/>
              </a:rPr>
              <a:t>60ºC</a:t>
            </a:r>
            <a:endParaRPr lang="en-US" sz="18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114300" y="5851525"/>
            <a:ext cx="28575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effectLst/>
                <a:latin typeface="Tahoma" pitchFamily="34" charset="0"/>
                <a:cs typeface="Tahoma" pitchFamily="34" charset="0"/>
              </a:rPr>
              <a:t>Sieving the soil</a:t>
            </a:r>
            <a:endParaRPr lang="en-US" sz="18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7315200" y="2590800"/>
            <a:ext cx="1676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>
                <a:effectLst/>
                <a:latin typeface="Tahoma" pitchFamily="34" charset="0"/>
                <a:cs typeface="Tahoma" pitchFamily="34" charset="0"/>
              </a:rPr>
              <a:t>Collecting and counting juveniles</a:t>
            </a:r>
            <a:endParaRPr lang="en-US" sz="18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6934200" y="6219825"/>
            <a:ext cx="1828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effectLst/>
                <a:latin typeface="Tahoma" pitchFamily="34" charset="0"/>
                <a:cs typeface="Tahoma" pitchFamily="34" charset="0"/>
              </a:rPr>
              <a:t>Counting</a:t>
            </a:r>
            <a:endParaRPr lang="en-US" sz="180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3048000" y="6172200"/>
            <a:ext cx="2971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effectLst/>
                <a:latin typeface="Tahoma" pitchFamily="34" charset="0"/>
                <a:cs typeface="Tahoma" pitchFamily="34" charset="0"/>
              </a:rPr>
              <a:t>Hand sorting of cocoons</a:t>
            </a:r>
            <a:endParaRPr lang="en-US" sz="1000" b="1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02803" name="Rectangle 19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i="1" dirty="0" smtClean="0"/>
              <a:t>E. </a:t>
            </a:r>
            <a:r>
              <a:rPr lang="cs-CZ" i="1" dirty="0" err="1" smtClean="0"/>
              <a:t>fetida</a:t>
            </a:r>
            <a:r>
              <a:rPr lang="cs-CZ" dirty="0" smtClean="0"/>
              <a:t> – 8 </a:t>
            </a:r>
            <a:r>
              <a:rPr lang="cs-CZ" dirty="0" err="1" smtClean="0"/>
              <a:t>weeks</a:t>
            </a:r>
            <a:endParaRPr lang="cs-CZ" dirty="0" smtClean="0"/>
          </a:p>
        </p:txBody>
      </p:sp>
      <p:sp>
        <p:nvSpPr>
          <p:cNvPr id="20" name="Obdélník 19"/>
          <p:cNvSpPr/>
          <p:nvPr/>
        </p:nvSpPr>
        <p:spPr>
          <a:xfrm>
            <a:off x="7406365" y="476672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400" dirty="0" smtClean="0">
                <a:solidFill>
                  <a:srgbClr val="000000"/>
                </a:solidFill>
                <a:latin typeface="Calibri"/>
              </a:rPr>
              <a:t>ISO 11268-2</a:t>
            </a:r>
            <a:endParaRPr lang="cs-CZ" sz="24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95" grpId="0" animBg="1"/>
      <p:bldP spid="502796" grpId="0" animBg="1"/>
      <p:bldP spid="58383" grpId="0" animBg="1"/>
      <p:bldP spid="58385" grpId="0" animBg="1"/>
      <p:bldP spid="5838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Avoidance test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95288" y="981075"/>
            <a:ext cx="737235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2925" indent="-542925">
              <a:lnSpc>
                <a:spcPct val="120000"/>
              </a:lnSpc>
              <a:buClr>
                <a:schemeClr val="accent1"/>
              </a:buClr>
              <a:buSzPct val="65000"/>
              <a:buFont typeface="Wingdings" charset="2"/>
              <a:buNone/>
            </a:pPr>
            <a:r>
              <a:rPr lang="en-US" sz="2400" b="1">
                <a:effectLst/>
              </a:rPr>
              <a:t>Guideline:</a:t>
            </a:r>
            <a:r>
              <a:rPr lang="en-US" sz="2400">
                <a:effectLst/>
              </a:rPr>
              <a:t>		ISO/DIS 17512 (draft)</a:t>
            </a:r>
          </a:p>
          <a:p>
            <a:pPr marL="542925" indent="-542925">
              <a:lnSpc>
                <a:spcPct val="120000"/>
              </a:lnSpc>
              <a:buClr>
                <a:schemeClr val="accent1"/>
              </a:buClr>
              <a:buSzPct val="65000"/>
              <a:buFont typeface="Wingdings" charset="2"/>
              <a:buNone/>
            </a:pPr>
            <a:r>
              <a:rPr lang="en-US" sz="2400" b="1">
                <a:effectLst/>
              </a:rPr>
              <a:t>Species:</a:t>
            </a:r>
            <a:r>
              <a:rPr lang="en-US" sz="2400">
                <a:effectLst/>
              </a:rPr>
              <a:t> 		</a:t>
            </a:r>
            <a:r>
              <a:rPr lang="en-US" sz="2400" b="1" i="1">
                <a:effectLst/>
              </a:rPr>
              <a:t>E. andrei</a:t>
            </a:r>
            <a:endParaRPr lang="en-US" sz="2400" b="1">
              <a:effectLst/>
            </a:endParaRPr>
          </a:p>
          <a:p>
            <a:pPr marL="542925" indent="-542925">
              <a:lnSpc>
                <a:spcPct val="120000"/>
              </a:lnSpc>
              <a:buClr>
                <a:schemeClr val="accent1"/>
              </a:buClr>
              <a:buSzPct val="65000"/>
              <a:buFont typeface="Wingdings" charset="2"/>
              <a:buNone/>
            </a:pPr>
            <a:r>
              <a:rPr lang="en-US" sz="2400" b="1">
                <a:effectLst/>
              </a:rPr>
              <a:t>Substrate:</a:t>
            </a:r>
            <a:r>
              <a:rPr lang="en-US" sz="2400">
                <a:effectLst/>
              </a:rPr>
              <a:t> 		LUFA St. 2.2 standard soil</a:t>
            </a:r>
          </a:p>
          <a:p>
            <a:pPr marL="542925" indent="-542925">
              <a:lnSpc>
                <a:spcPct val="120000"/>
              </a:lnSpc>
              <a:buClr>
                <a:schemeClr val="accent1"/>
              </a:buClr>
              <a:buSzPct val="65000"/>
              <a:buFont typeface="Wingdings" charset="2"/>
              <a:buNone/>
            </a:pPr>
            <a:r>
              <a:rPr lang="en-US" sz="2400" b="1">
                <a:effectLst/>
              </a:rPr>
              <a:t>Duration:</a:t>
            </a:r>
            <a:r>
              <a:rPr lang="en-US" sz="2400">
                <a:effectLst/>
              </a:rPr>
              <a:t> 		1 - 2 days</a:t>
            </a:r>
          </a:p>
          <a:p>
            <a:pPr marL="542925" indent="-542925">
              <a:lnSpc>
                <a:spcPct val="120000"/>
              </a:lnSpc>
              <a:buClr>
                <a:schemeClr val="accent1"/>
              </a:buClr>
              <a:buSzPct val="65000"/>
              <a:buFont typeface="Wingdings" charset="2"/>
              <a:buNone/>
            </a:pPr>
            <a:r>
              <a:rPr lang="en-US" sz="2400" b="1">
                <a:effectLst/>
              </a:rPr>
              <a:t>Parameter:</a:t>
            </a:r>
            <a:r>
              <a:rPr lang="en-US" sz="2400">
                <a:effectLst/>
              </a:rPr>
              <a:t> 		Behaviour of the worms</a:t>
            </a:r>
          </a:p>
          <a:p>
            <a:pPr marL="542925" indent="-542925">
              <a:lnSpc>
                <a:spcPct val="120000"/>
              </a:lnSpc>
              <a:buClr>
                <a:schemeClr val="accent1"/>
              </a:buClr>
              <a:buSzPct val="65000"/>
              <a:buFont typeface="Wingdings" charset="2"/>
              <a:buNone/>
            </a:pPr>
            <a:r>
              <a:rPr lang="en-US" sz="2400" b="1">
                <a:effectLst/>
              </a:rPr>
              <a:t>Test vessels:	</a:t>
            </a:r>
            <a:r>
              <a:rPr lang="en-US" sz="2400">
                <a:effectLst/>
              </a:rPr>
              <a:t>Dual chamber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3" y="3789040"/>
            <a:ext cx="288098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7" name="Picture 5" descr="DSC077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3096518" cy="232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132856"/>
            <a:ext cx="1728192" cy="158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6735985" y="476672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400" dirty="0" smtClean="0">
                <a:solidFill>
                  <a:srgbClr val="000000"/>
                </a:solidFill>
                <a:latin typeface="Calibri"/>
              </a:rPr>
              <a:t>ISO 17512-1</a:t>
            </a:r>
            <a:endParaRPr lang="cs-CZ" sz="24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2915816" cy="1035397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err="1" smtClean="0"/>
              <a:t>Bioaccumulation</a:t>
            </a:r>
            <a:r>
              <a:rPr lang="cs-CZ" sz="2400" dirty="0" smtClean="0"/>
              <a:t> test</a:t>
            </a:r>
          </a:p>
        </p:txBody>
      </p:sp>
      <p:pic>
        <p:nvPicPr>
          <p:cNvPr id="1249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84"/>
          <a:stretch>
            <a:fillRect/>
          </a:stretch>
        </p:blipFill>
        <p:spPr>
          <a:xfrm>
            <a:off x="3101074" y="0"/>
            <a:ext cx="6042926" cy="6382262"/>
          </a:xfr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3140968"/>
            <a:ext cx="3291484" cy="230425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4572000" y="4653136"/>
            <a:ext cx="1851248" cy="84584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7092280" y="4653136"/>
            <a:ext cx="1851248" cy="84584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287344" y="4941168"/>
            <a:ext cx="15077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b="1" dirty="0">
                <a:solidFill>
                  <a:schemeClr val="tx2"/>
                </a:solidFill>
              </a:rPr>
              <a:t>INDIVIDUAL </a:t>
            </a:r>
          </a:p>
          <a:p>
            <a:pPr algn="ctr" eaLnBrk="0" hangingPunct="0"/>
            <a:r>
              <a:rPr lang="en-US" sz="1200" b="1" dirty="0" smtClean="0">
                <a:solidFill>
                  <a:schemeClr val="tx2"/>
                </a:solidFill>
              </a:rPr>
              <a:t>TOXICANTS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1" name="Oval 11"/>
          <p:cNvSpPr>
            <a:spLocks noChangeArrowheads="1"/>
          </p:cNvSpPr>
          <p:nvPr/>
        </p:nvSpPr>
        <p:spPr bwMode="auto">
          <a:xfrm>
            <a:off x="107504" y="2857500"/>
            <a:ext cx="6048672" cy="150760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907704" y="3861048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b="1" dirty="0" smtClean="0">
                <a:solidFill>
                  <a:schemeClr val="tx2"/>
                </a:solidFill>
              </a:rPr>
              <a:t>MIXTURES OF CHEMICALS</a:t>
            </a:r>
            <a:endParaRPr lang="en-US" sz="1200" b="1" dirty="0">
              <a:solidFill>
                <a:schemeClr val="tx2"/>
              </a:solidFill>
            </a:endParaRPr>
          </a:p>
          <a:p>
            <a:pPr algn="ctr" eaLnBrk="0" hangingPunct="0"/>
            <a:r>
              <a:rPr lang="en-US" sz="1200" b="1" dirty="0" smtClean="0">
                <a:solidFill>
                  <a:schemeClr val="tx2"/>
                </a:solidFill>
              </a:rPr>
              <a:t>CONTAMINATED ENVIRONMENT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50178" name="Oval 2"/>
          <p:cNvSpPr>
            <a:spLocks noChangeArrowheads="1"/>
          </p:cNvSpPr>
          <p:nvPr/>
        </p:nvSpPr>
        <p:spPr bwMode="auto">
          <a:xfrm>
            <a:off x="5867400" y="5181600"/>
            <a:ext cx="1905000" cy="7620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5867400" y="4495800"/>
            <a:ext cx="1905000" cy="457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3581400" y="4495800"/>
            <a:ext cx="1905000" cy="457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3430724" y="2948372"/>
            <a:ext cx="2282552" cy="961256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539552" y="2912368"/>
            <a:ext cx="2232248" cy="1033264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Text Box 8"/>
          <p:cNvSpPr txBox="1">
            <a:spLocks noChangeArrowheads="1"/>
          </p:cNvSpPr>
          <p:nvPr/>
        </p:nvSpPr>
        <p:spPr bwMode="auto">
          <a:xfrm>
            <a:off x="1090613" y="2209800"/>
            <a:ext cx="19050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smtClean="0"/>
              <a:t>RETROSPECTIVE</a:t>
            </a:r>
            <a:endParaRPr lang="en-US" sz="1600">
              <a:latin typeface="Times New Roman" pitchFamily="16" charset="0"/>
            </a:endParaRPr>
          </a:p>
        </p:txBody>
      </p:sp>
      <p:sp>
        <p:nvSpPr>
          <p:cNvPr id="50184" name="Text Box 9"/>
          <p:cNvSpPr txBox="1">
            <a:spLocks noChangeArrowheads="1"/>
          </p:cNvSpPr>
          <p:nvPr/>
        </p:nvSpPr>
        <p:spPr bwMode="auto">
          <a:xfrm>
            <a:off x="4978400" y="1676400"/>
            <a:ext cx="163512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smtClean="0"/>
              <a:t>PROSPECTIVE</a:t>
            </a:r>
            <a:endParaRPr lang="en-US" sz="1600"/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820117" y="3063875"/>
            <a:ext cx="167545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smtClean="0">
                <a:solidFill>
                  <a:schemeClr val="tx2"/>
                </a:solidFill>
              </a:rPr>
              <a:t>Bioassessment</a:t>
            </a:r>
          </a:p>
          <a:p>
            <a:pPr algn="ctr" eaLnBrk="0" hangingPunct="0"/>
            <a:r>
              <a:rPr lang="en-US" sz="1400" b="1" smtClean="0">
                <a:solidFill>
                  <a:schemeClr val="tx2"/>
                </a:solidFill>
              </a:rPr>
              <a:t>Field assessment</a:t>
            </a:r>
          </a:p>
          <a:p>
            <a:pPr algn="ctr" eaLnBrk="0" hangingPunct="0"/>
            <a:r>
              <a:rPr lang="en-US" sz="1400" b="1" smtClean="0">
                <a:solidFill>
                  <a:schemeClr val="tx2"/>
                </a:solidFill>
              </a:rPr>
              <a:t>Monitoring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50186" name="Text Box 11"/>
          <p:cNvSpPr txBox="1">
            <a:spLocks noChangeArrowheads="1"/>
          </p:cNvSpPr>
          <p:nvPr/>
        </p:nvSpPr>
        <p:spPr bwMode="auto">
          <a:xfrm>
            <a:off x="3734270" y="3063875"/>
            <a:ext cx="167545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smtClean="0">
                <a:solidFill>
                  <a:schemeClr val="tx2"/>
                </a:solidFill>
              </a:rPr>
              <a:t>Bioassessment</a:t>
            </a:r>
          </a:p>
          <a:p>
            <a:pPr algn="ctr" eaLnBrk="0" hangingPunct="0"/>
            <a:r>
              <a:rPr lang="en-US" sz="1400" b="1" smtClean="0">
                <a:solidFill>
                  <a:schemeClr val="tx2"/>
                </a:solidFill>
              </a:rPr>
              <a:t>Field assessment</a:t>
            </a:r>
          </a:p>
          <a:p>
            <a:pPr algn="ctr" eaLnBrk="0" hangingPunct="0"/>
            <a:r>
              <a:rPr lang="en-US" sz="1400" b="1" smtClean="0">
                <a:solidFill>
                  <a:schemeClr val="tx2"/>
                </a:solidFill>
              </a:rPr>
              <a:t>Monitoring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50187" name="Text Box 12"/>
          <p:cNvSpPr txBox="1">
            <a:spLocks noChangeArrowheads="1"/>
          </p:cNvSpPr>
          <p:nvPr/>
        </p:nvSpPr>
        <p:spPr bwMode="auto">
          <a:xfrm>
            <a:off x="3957638" y="4572000"/>
            <a:ext cx="1166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tx2"/>
                </a:solidFill>
              </a:rPr>
              <a:t>Lab </a:t>
            </a:r>
            <a:r>
              <a:rPr lang="en-US" sz="1400" b="1" smtClean="0">
                <a:solidFill>
                  <a:schemeClr val="tx2"/>
                </a:solidFill>
              </a:rPr>
              <a:t>studies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50188" name="Text Box 13"/>
          <p:cNvSpPr txBox="1">
            <a:spLocks noChangeArrowheads="1"/>
          </p:cNvSpPr>
          <p:nvPr/>
        </p:nvSpPr>
        <p:spPr bwMode="auto">
          <a:xfrm>
            <a:off x="6318250" y="4572000"/>
            <a:ext cx="1166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tx2"/>
                </a:solidFill>
              </a:rPr>
              <a:t>Lab </a:t>
            </a:r>
            <a:r>
              <a:rPr lang="en-US" sz="1400" b="1" smtClean="0">
                <a:solidFill>
                  <a:schemeClr val="tx2"/>
                </a:solidFill>
              </a:rPr>
              <a:t>studies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50189" name="Text Box 14"/>
          <p:cNvSpPr txBox="1">
            <a:spLocks noChangeArrowheads="1"/>
          </p:cNvSpPr>
          <p:nvPr/>
        </p:nvSpPr>
        <p:spPr bwMode="auto">
          <a:xfrm>
            <a:off x="6103433" y="5334000"/>
            <a:ext cx="15488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tx2"/>
                </a:solidFill>
              </a:rPr>
              <a:t>Simulated small</a:t>
            </a:r>
          </a:p>
          <a:p>
            <a:pPr algn="ctr" eaLnBrk="0" hangingPunct="0"/>
            <a:r>
              <a:rPr lang="en-US" sz="1400" b="1" smtClean="0">
                <a:solidFill>
                  <a:schemeClr val="tx2"/>
                </a:solidFill>
              </a:rPr>
              <a:t>ecosystems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50190" name="Text Box 15"/>
          <p:cNvSpPr txBox="1">
            <a:spLocks noChangeArrowheads="1"/>
          </p:cNvSpPr>
          <p:nvPr/>
        </p:nvSpPr>
        <p:spPr bwMode="auto">
          <a:xfrm>
            <a:off x="3994150" y="2286000"/>
            <a:ext cx="1203325" cy="304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schemeClr val="tx2"/>
                </a:solidFill>
              </a:rPr>
              <a:t>DISASTERS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0191" name="Text Box 16"/>
          <p:cNvSpPr txBox="1">
            <a:spLocks noChangeArrowheads="1"/>
          </p:cNvSpPr>
          <p:nvPr/>
        </p:nvSpPr>
        <p:spPr bwMode="auto">
          <a:xfrm>
            <a:off x="5721350" y="2286000"/>
            <a:ext cx="2236788" cy="304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tx2"/>
                </a:solidFill>
              </a:rPr>
              <a:t>PREDICTIONS for </a:t>
            </a:r>
            <a:r>
              <a:rPr lang="en-US" sz="1400" b="1" smtClean="0">
                <a:solidFill>
                  <a:schemeClr val="tx2"/>
                </a:solidFill>
              </a:rPr>
              <a:t>future</a:t>
            </a:r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50192" name="Line 17"/>
          <p:cNvSpPr>
            <a:spLocks noChangeShapeType="1"/>
          </p:cNvSpPr>
          <p:nvPr/>
        </p:nvSpPr>
        <p:spPr bwMode="auto">
          <a:xfrm>
            <a:off x="3886200" y="2133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Line 18"/>
          <p:cNvSpPr>
            <a:spLocks noChangeShapeType="1"/>
          </p:cNvSpPr>
          <p:nvPr/>
        </p:nvSpPr>
        <p:spPr bwMode="auto">
          <a:xfrm>
            <a:off x="4343400" y="1600200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94" name="Text Box 19"/>
          <p:cNvSpPr txBox="1">
            <a:spLocks noChangeArrowheads="1"/>
          </p:cNvSpPr>
          <p:nvPr/>
        </p:nvSpPr>
        <p:spPr bwMode="auto">
          <a:xfrm>
            <a:off x="3657600" y="1101725"/>
            <a:ext cx="14160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smtClean="0"/>
              <a:t>Time: NOW !</a:t>
            </a:r>
            <a:endParaRPr lang="en-US" sz="1600" b="1" dirty="0"/>
          </a:p>
        </p:txBody>
      </p:sp>
      <p:sp>
        <p:nvSpPr>
          <p:cNvPr id="50195" name="Rectangle 20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dirty="0" smtClean="0"/>
              <a:t>Testing effects of chemicals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and</a:t>
            </a:r>
            <a:r>
              <a:rPr lang="cs-CZ" sz="2800" b="1" dirty="0" smtClean="0"/>
              <a:t> risk </a:t>
            </a:r>
            <a:r>
              <a:rPr lang="cs-CZ" sz="2800" b="1" dirty="0" err="1" smtClean="0"/>
              <a:t>assessment</a:t>
            </a:r>
            <a:endParaRPr lang="en-US" sz="2800" b="1" dirty="0" smtClean="0"/>
          </a:p>
        </p:txBody>
      </p:sp>
      <p:sp>
        <p:nvSpPr>
          <p:cNvPr id="89109" name="AutoShape 21"/>
          <p:cNvSpPr>
            <a:spLocks noChangeArrowheads="1"/>
          </p:cNvSpPr>
          <p:nvPr/>
        </p:nvSpPr>
        <p:spPr bwMode="auto">
          <a:xfrm>
            <a:off x="1043608" y="5085184"/>
            <a:ext cx="3492500" cy="647700"/>
          </a:xfrm>
          <a:prstGeom prst="rightArrow">
            <a:avLst>
              <a:gd name="adj1" fmla="val 50000"/>
              <a:gd name="adj2" fmla="val 13480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smtClean="0">
                <a:solidFill>
                  <a:schemeClr val="bg1"/>
                </a:solidFill>
              </a:rPr>
              <a:t>Most common in practice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860032" y="4869160"/>
            <a:ext cx="15077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1200" b="1" dirty="0" smtClean="0">
                <a:solidFill>
                  <a:schemeClr val="tx2"/>
                </a:solidFill>
              </a:rPr>
              <a:t>MIXTURES OF</a:t>
            </a:r>
            <a:endParaRPr lang="en-US" sz="1200" b="1" dirty="0">
              <a:solidFill>
                <a:schemeClr val="tx2"/>
              </a:solidFill>
            </a:endParaRPr>
          </a:p>
          <a:p>
            <a:pPr algn="ctr" eaLnBrk="0" hangingPunct="0"/>
            <a:r>
              <a:rPr lang="en-US" sz="1200" b="1" dirty="0" smtClean="0">
                <a:solidFill>
                  <a:schemeClr val="tx2"/>
                </a:solidFill>
              </a:rPr>
              <a:t>TOXICANTS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7009713" y="2636912"/>
            <a:ext cx="213270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cs-CZ" sz="1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Risk </a:t>
            </a:r>
            <a:r>
              <a:rPr lang="cs-CZ" sz="1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assessment</a:t>
            </a:r>
            <a:endParaRPr lang="cs-CZ" sz="1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0" y="1772816"/>
            <a:ext cx="213270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cs-CZ" sz="1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Risk </a:t>
            </a:r>
            <a:r>
              <a:rPr lang="cs-CZ" sz="1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assessment</a:t>
            </a:r>
            <a:endParaRPr lang="cs-CZ" sz="1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4" grpId="0"/>
      <p:bldP spid="50178" grpId="0" animBg="1"/>
      <p:bldP spid="50179" grpId="0" animBg="1"/>
      <p:bldP spid="50180" grpId="0" animBg="1"/>
      <p:bldP spid="50184" grpId="0" animBg="1"/>
      <p:bldP spid="50187" grpId="0"/>
      <p:bldP spid="50188" grpId="0"/>
      <p:bldP spid="50189" grpId="0"/>
      <p:bldP spid="50190" grpId="0" animBg="1"/>
      <p:bldP spid="50191" grpId="0" animBg="1"/>
      <p:bldP spid="50192" grpId="0" animBg="1"/>
      <p:bldP spid="89109" grpId="0" animBg="1"/>
      <p:bldP spid="25" grpId="0"/>
      <p:bldP spid="2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9" name="16 Enchytraeus albidus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81075"/>
            <a:ext cx="3352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0" name="17 Enchytraeus albidus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60800"/>
            <a:ext cx="3352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1" name="18 Enchytraeus albidus egg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981075"/>
            <a:ext cx="3352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8583" name="Rectangle 7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Enchytraeidae</a:t>
            </a:r>
            <a:endParaRPr lang="en-US" sz="32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0182" name="Picture 8" descr="Image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375" y="3933825"/>
            <a:ext cx="1963738" cy="131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3" name="Picture 9" descr="grindal_wor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2950" y="3068638"/>
            <a:ext cx="1776413" cy="133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4" name="Picture 10" descr="IMG_3421_1"/>
          <p:cNvPicPr>
            <a:picLocks noChangeAspect="1" noChangeArrowheads="1"/>
          </p:cNvPicPr>
          <p:nvPr/>
        </p:nvPicPr>
        <p:blipFill>
          <a:blip r:embed="rId11" cstate="print"/>
          <a:srcRect l="13521" r="13519" b="10284"/>
          <a:stretch>
            <a:fillRect/>
          </a:stretch>
        </p:blipFill>
        <p:spPr bwMode="auto">
          <a:xfrm>
            <a:off x="7019925" y="1196975"/>
            <a:ext cx="1655763" cy="153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5" name="Picture 14"/>
          <p:cNvPicPr>
            <a:picLocks noChangeAspect="1" noChangeArrowheads="1"/>
          </p:cNvPicPr>
          <p:nvPr/>
        </p:nvPicPr>
        <p:blipFill>
          <a:blip r:embed="rId12" cstate="print"/>
          <a:srcRect l="58533" t="34560" r="22681" b="21869"/>
          <a:stretch>
            <a:fillRect/>
          </a:stretch>
        </p:blipFill>
        <p:spPr bwMode="auto">
          <a:xfrm>
            <a:off x="5867400" y="4508500"/>
            <a:ext cx="1800225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9537" name="Picture 1" descr="00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920" y="5514975"/>
            <a:ext cx="1800225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408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00" fill="hold"/>
                                        <p:tgtEl>
                                          <p:spTgt spid="4085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00" fill="hold"/>
                                        <p:tgtEl>
                                          <p:spTgt spid="408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8579"/>
                </p:tgtEl>
              </p:cMediaNode>
            </p:video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8580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8581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89" name="Picture 1" descr="IMG_33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287862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8691" name="Picture 3" descr="019"/>
          <p:cNvPicPr>
            <a:picLocks noChangeAspect="1" noChangeArrowheads="1"/>
          </p:cNvPicPr>
          <p:nvPr/>
        </p:nvPicPr>
        <p:blipFill>
          <a:blip r:embed="rId3" cstate="print"/>
          <a:srcRect l="15768" t="27992"/>
          <a:stretch>
            <a:fillRect/>
          </a:stretch>
        </p:blipFill>
        <p:spPr bwMode="auto">
          <a:xfrm>
            <a:off x="966175" y="1628800"/>
            <a:ext cx="2813663" cy="180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8692" name="Picture 4" descr="024"/>
          <p:cNvPicPr>
            <a:picLocks noChangeAspect="1" noChangeArrowheads="1"/>
          </p:cNvPicPr>
          <p:nvPr/>
        </p:nvPicPr>
        <p:blipFill>
          <a:blip r:embed="rId4" cstate="print"/>
          <a:srcRect l="40523" r="21965" b="17953"/>
          <a:stretch>
            <a:fillRect/>
          </a:stretch>
        </p:blipFill>
        <p:spPr bwMode="auto">
          <a:xfrm>
            <a:off x="2339752" y="2492896"/>
            <a:ext cx="1272068" cy="208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8693" name="Picture 5" descr="027"/>
          <p:cNvPicPr>
            <a:picLocks noChangeAspect="1" noChangeArrowheads="1"/>
          </p:cNvPicPr>
          <p:nvPr/>
        </p:nvPicPr>
        <p:blipFill>
          <a:blip r:embed="rId5" cstate="print"/>
          <a:srcRect l="27225"/>
          <a:stretch>
            <a:fillRect/>
          </a:stretch>
        </p:blipFill>
        <p:spPr bwMode="auto">
          <a:xfrm>
            <a:off x="2771800" y="3645024"/>
            <a:ext cx="2375145" cy="2447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8694" name="Picture 6" descr="0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4413" y="4003482"/>
            <a:ext cx="1835819" cy="244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8695" name="Picture 7" descr="031"/>
          <p:cNvPicPr>
            <a:picLocks noChangeAspect="1" noChangeArrowheads="1"/>
          </p:cNvPicPr>
          <p:nvPr/>
        </p:nvPicPr>
        <p:blipFill>
          <a:blip r:embed="rId7" cstate="print"/>
          <a:srcRect t="32303" r="35832" b="29941"/>
          <a:stretch>
            <a:fillRect/>
          </a:stretch>
        </p:blipFill>
        <p:spPr bwMode="auto">
          <a:xfrm>
            <a:off x="5364163" y="4581525"/>
            <a:ext cx="3598862" cy="158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8697" name="AutoShape 9"/>
          <p:cNvSpPr>
            <a:spLocks noChangeArrowheads="1"/>
          </p:cNvSpPr>
          <p:nvPr/>
        </p:nvSpPr>
        <p:spPr bwMode="auto">
          <a:xfrm rot="2378651">
            <a:off x="6877050" y="4724400"/>
            <a:ext cx="1295400" cy="287338"/>
          </a:xfrm>
          <a:prstGeom prst="rightArrow">
            <a:avLst>
              <a:gd name="adj1" fmla="val 50000"/>
              <a:gd name="adj2" fmla="val 112707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98698" name="Rectangle 10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i="1" smtClean="0"/>
              <a:t>Enchytraeidae</a:t>
            </a:r>
          </a:p>
        </p:txBody>
      </p:sp>
      <p:pic>
        <p:nvPicPr>
          <p:cNvPr id="447492" name="Picture 4" descr="IMG_298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1052736"/>
            <a:ext cx="1800225" cy="240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7491" name="Picture 3" descr="IMG_2893 pokus"/>
          <p:cNvPicPr>
            <a:picLocks noChangeAspect="1" noChangeArrowheads="1"/>
          </p:cNvPicPr>
          <p:nvPr/>
        </p:nvPicPr>
        <p:blipFill>
          <a:blip r:embed="rId9" cstate="print"/>
          <a:srcRect b="17873"/>
          <a:stretch>
            <a:fillRect/>
          </a:stretch>
        </p:blipFill>
        <p:spPr bwMode="auto">
          <a:xfrm>
            <a:off x="5652120" y="836712"/>
            <a:ext cx="2808312" cy="229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7490" name="Picture 2" descr="IMG_298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90475" y="2348880"/>
            <a:ext cx="2353525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bdélník 16"/>
          <p:cNvSpPr/>
          <p:nvPr/>
        </p:nvSpPr>
        <p:spPr>
          <a:xfrm>
            <a:off x="7258547" y="332656"/>
            <a:ext cx="1885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3200" dirty="0" smtClean="0">
                <a:solidFill>
                  <a:srgbClr val="000000"/>
                </a:solidFill>
                <a:latin typeface="Calibri"/>
              </a:rPr>
              <a:t>ISO 16387</a:t>
            </a:r>
            <a:endParaRPr lang="cs-CZ" sz="32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7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7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Avoidance test with </a:t>
            </a:r>
            <a:r>
              <a:rPr lang="cs-CZ" i="1" smtClean="0"/>
              <a:t>E. albidus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382838" y="3008313"/>
          <a:ext cx="914400" cy="762000"/>
        </p:xfrm>
        <a:graphic>
          <a:graphicData uri="http://schemas.openxmlformats.org/presentationml/2006/ole">
            <p:oleObj spid="_x0000_s446466" name="Fotografie" r:id="rId3" imgW="4123810" imgH="3847619" progId="">
              <p:embed/>
            </p:oleObj>
          </a:graphicData>
        </a:graphic>
      </p:graphicFrame>
      <p:sp>
        <p:nvSpPr>
          <p:cNvPr id="499716" name="AutoShape 4"/>
          <p:cNvSpPr>
            <a:spLocks noChangeArrowheads="1"/>
          </p:cNvSpPr>
          <p:nvPr/>
        </p:nvSpPr>
        <p:spPr bwMode="auto">
          <a:xfrm>
            <a:off x="3449638" y="3236913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sp>
        <p:nvSpPr>
          <p:cNvPr id="499717" name="AutoShape 5"/>
          <p:cNvSpPr>
            <a:spLocks noChangeArrowheads="1"/>
          </p:cNvSpPr>
          <p:nvPr/>
        </p:nvSpPr>
        <p:spPr bwMode="auto">
          <a:xfrm>
            <a:off x="4287838" y="2474913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011613" y="3013075"/>
          <a:ext cx="1009650" cy="757238"/>
        </p:xfrm>
        <a:graphic>
          <a:graphicData uri="http://schemas.openxmlformats.org/presentationml/2006/ole">
            <p:oleObj spid="_x0000_s446467" name="Fotografie" r:id="rId4" imgW="6095238" imgH="4571429" progId="">
              <p:embed/>
            </p:oleObj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/>
        </p:nvGraphicFramePr>
        <p:xfrm>
          <a:off x="782638" y="2995613"/>
          <a:ext cx="990600" cy="774700"/>
        </p:xfrm>
        <a:graphic>
          <a:graphicData uri="http://schemas.openxmlformats.org/presentationml/2006/ole">
            <p:oleObj spid="_x0000_s446468" name="Fotografie" r:id="rId5" imgW="3885714" imgH="3038095" progId="">
              <p:embed/>
            </p:oleObj>
          </a:graphicData>
        </a:graphic>
      </p:graphicFrame>
      <p:sp>
        <p:nvSpPr>
          <p:cNvPr id="499720" name="AutoShape 8"/>
          <p:cNvSpPr>
            <a:spLocks noChangeArrowheads="1"/>
          </p:cNvSpPr>
          <p:nvPr/>
        </p:nvSpPr>
        <p:spPr bwMode="auto">
          <a:xfrm>
            <a:off x="1925638" y="3236913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graphicFrame>
        <p:nvGraphicFramePr>
          <p:cNvPr id="1029" name="Object 9"/>
          <p:cNvGraphicFramePr>
            <a:graphicFrameLocks noChangeAspect="1"/>
          </p:cNvGraphicFramePr>
          <p:nvPr/>
        </p:nvGraphicFramePr>
        <p:xfrm>
          <a:off x="4516438" y="1560513"/>
          <a:ext cx="914400" cy="762000"/>
        </p:xfrm>
        <a:graphic>
          <a:graphicData uri="http://schemas.openxmlformats.org/presentationml/2006/ole">
            <p:oleObj spid="_x0000_s446469" name="Fotografie" r:id="rId6" imgW="4009524" imgH="3734321" progId="">
              <p:embed/>
            </p:oleObj>
          </a:graphicData>
        </a:graphic>
      </p:graphicFrame>
      <p:graphicFrame>
        <p:nvGraphicFramePr>
          <p:cNvPr id="1030" name="Object 10"/>
          <p:cNvGraphicFramePr>
            <a:graphicFrameLocks noChangeAspect="1"/>
          </p:cNvGraphicFramePr>
          <p:nvPr/>
        </p:nvGraphicFramePr>
        <p:xfrm>
          <a:off x="3602038" y="1560513"/>
          <a:ext cx="914400" cy="762000"/>
        </p:xfrm>
        <a:graphic>
          <a:graphicData uri="http://schemas.openxmlformats.org/presentationml/2006/ole">
            <p:oleObj spid="_x0000_s446470" name="Fotografie" r:id="rId7" imgW="6095238" imgH="4571429" progId="">
              <p:embed/>
            </p:oleObj>
          </a:graphicData>
        </a:graphic>
      </p:graphicFrame>
      <p:sp>
        <p:nvSpPr>
          <p:cNvPr id="499723" name="AutoShape 11"/>
          <p:cNvSpPr>
            <a:spLocks noChangeArrowheads="1"/>
          </p:cNvSpPr>
          <p:nvPr/>
        </p:nvSpPr>
        <p:spPr bwMode="auto">
          <a:xfrm>
            <a:off x="5278438" y="3236913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graphicFrame>
        <p:nvGraphicFramePr>
          <p:cNvPr id="1031" name="Object 12"/>
          <p:cNvGraphicFramePr>
            <a:graphicFrameLocks noChangeAspect="1"/>
          </p:cNvGraphicFramePr>
          <p:nvPr/>
        </p:nvGraphicFramePr>
        <p:xfrm>
          <a:off x="6421438" y="2970213"/>
          <a:ext cx="1219200" cy="952500"/>
        </p:xfrm>
        <a:graphic>
          <a:graphicData uri="http://schemas.openxmlformats.org/presentationml/2006/ole">
            <p:oleObj spid="_x0000_s446471" name="Fotografie" r:id="rId8" imgW="6095238" imgH="4571429" progId="">
              <p:embed/>
            </p:oleObj>
          </a:graphicData>
        </a:graphic>
      </p:graphicFrame>
      <p:sp>
        <p:nvSpPr>
          <p:cNvPr id="499725" name="AutoShape 13"/>
          <p:cNvSpPr>
            <a:spLocks noChangeArrowheads="1"/>
          </p:cNvSpPr>
          <p:nvPr/>
        </p:nvSpPr>
        <p:spPr bwMode="auto">
          <a:xfrm rot="1800000">
            <a:off x="7031038" y="2703513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sp>
        <p:nvSpPr>
          <p:cNvPr id="499726" name="AutoShape 14"/>
          <p:cNvSpPr>
            <a:spLocks noChangeArrowheads="1"/>
          </p:cNvSpPr>
          <p:nvPr/>
        </p:nvSpPr>
        <p:spPr bwMode="auto">
          <a:xfrm>
            <a:off x="6802438" y="4075113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graphicFrame>
        <p:nvGraphicFramePr>
          <p:cNvPr id="1032" name="Object 15"/>
          <p:cNvGraphicFramePr>
            <a:graphicFrameLocks noChangeAspect="1"/>
          </p:cNvGraphicFramePr>
          <p:nvPr/>
        </p:nvGraphicFramePr>
        <p:xfrm>
          <a:off x="6421438" y="4684713"/>
          <a:ext cx="1066800" cy="800100"/>
        </p:xfrm>
        <a:graphic>
          <a:graphicData uri="http://schemas.openxmlformats.org/presentationml/2006/ole">
            <p:oleObj spid="_x0000_s446472" name="Fotografie" r:id="rId9" imgW="6095238" imgH="4571429" progId="">
              <p:embed/>
            </p:oleObj>
          </a:graphicData>
        </a:graphic>
      </p:graphicFrame>
      <p:sp>
        <p:nvSpPr>
          <p:cNvPr id="499728" name="AutoShape 16"/>
          <p:cNvSpPr>
            <a:spLocks noChangeArrowheads="1"/>
          </p:cNvSpPr>
          <p:nvPr/>
        </p:nvSpPr>
        <p:spPr bwMode="auto">
          <a:xfrm rot="5400000">
            <a:off x="5983288" y="4972050"/>
            <a:ext cx="234950" cy="857250"/>
          </a:xfrm>
          <a:prstGeom prst="downArrow">
            <a:avLst>
              <a:gd name="adj1" fmla="val 55148"/>
              <a:gd name="adj2" fmla="val 10152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sp>
        <p:nvSpPr>
          <p:cNvPr id="1044" name="Text Box 17"/>
          <p:cNvSpPr txBox="1">
            <a:spLocks noChangeArrowheads="1"/>
          </p:cNvSpPr>
          <p:nvPr/>
        </p:nvSpPr>
        <p:spPr bwMode="auto">
          <a:xfrm>
            <a:off x="5745163" y="5641975"/>
            <a:ext cx="175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effectLst/>
                <a:latin typeface="Tahoma" pitchFamily="34" charset="0"/>
                <a:cs typeface="Times New Roman" pitchFamily="16" charset="0"/>
              </a:rPr>
              <a:t>24 hrs</a:t>
            </a:r>
          </a:p>
        </p:txBody>
      </p:sp>
      <p:sp>
        <p:nvSpPr>
          <p:cNvPr id="499730" name="AutoShape 18"/>
          <p:cNvSpPr>
            <a:spLocks noChangeArrowheads="1"/>
          </p:cNvSpPr>
          <p:nvPr/>
        </p:nvSpPr>
        <p:spPr bwMode="auto">
          <a:xfrm>
            <a:off x="3440113" y="5210175"/>
            <a:ext cx="831850" cy="223838"/>
          </a:xfrm>
          <a:prstGeom prst="leftArrow">
            <a:avLst>
              <a:gd name="adj1" fmla="val 50000"/>
              <a:gd name="adj2" fmla="val 92908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graphicFrame>
        <p:nvGraphicFramePr>
          <p:cNvPr id="1033" name="Object 19"/>
          <p:cNvGraphicFramePr>
            <a:graphicFrameLocks noChangeAspect="1"/>
          </p:cNvGraphicFramePr>
          <p:nvPr/>
        </p:nvGraphicFramePr>
        <p:xfrm>
          <a:off x="4364038" y="4913313"/>
          <a:ext cx="1295400" cy="800100"/>
        </p:xfrm>
        <a:graphic>
          <a:graphicData uri="http://schemas.openxmlformats.org/presentationml/2006/ole">
            <p:oleObj spid="_x0000_s446473" name="Fotografie" r:id="rId10" imgW="6095238" imgH="4571429" progId="">
              <p:embed/>
            </p:oleObj>
          </a:graphicData>
        </a:graphic>
      </p:graphicFrame>
      <p:sp>
        <p:nvSpPr>
          <p:cNvPr id="499732" name="AutoShape 20"/>
          <p:cNvSpPr>
            <a:spLocks noChangeArrowheads="1"/>
          </p:cNvSpPr>
          <p:nvPr/>
        </p:nvSpPr>
        <p:spPr bwMode="auto">
          <a:xfrm>
            <a:off x="4516438" y="4532313"/>
            <a:ext cx="533400" cy="457200"/>
          </a:xfrm>
          <a:prstGeom prst="curvedDownArrow">
            <a:avLst>
              <a:gd name="adj1" fmla="val 23333"/>
              <a:gd name="adj2" fmla="val 46667"/>
              <a:gd name="adj3" fmla="val 3333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sp>
        <p:nvSpPr>
          <p:cNvPr id="1047" name="Text Box 21"/>
          <p:cNvSpPr txBox="1">
            <a:spLocks noChangeArrowheads="1"/>
          </p:cNvSpPr>
          <p:nvPr/>
        </p:nvSpPr>
        <p:spPr bwMode="auto">
          <a:xfrm>
            <a:off x="2306638" y="2932113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rgbClr val="FF6600"/>
                </a:solidFill>
                <a:effectLst/>
                <a:latin typeface="Tahoma" pitchFamily="34" charset="0"/>
                <a:cs typeface="Times New Roman" pitchFamily="16" charset="0"/>
              </a:rPr>
              <a:t>1</a:t>
            </a:r>
          </a:p>
        </p:txBody>
      </p:sp>
      <p:sp>
        <p:nvSpPr>
          <p:cNvPr id="1048" name="Text Box 22"/>
          <p:cNvSpPr txBox="1">
            <a:spLocks noChangeArrowheads="1"/>
          </p:cNvSpPr>
          <p:nvPr/>
        </p:nvSpPr>
        <p:spPr bwMode="auto">
          <a:xfrm>
            <a:off x="3983038" y="2932113"/>
            <a:ext cx="533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rgbClr val="FF6600"/>
                </a:solidFill>
                <a:effectLst/>
                <a:latin typeface="Tahoma" pitchFamily="34" charset="0"/>
                <a:cs typeface="Times New Roman" pitchFamily="16" charset="0"/>
              </a:rPr>
              <a:t>2</a:t>
            </a:r>
          </a:p>
        </p:txBody>
      </p:sp>
      <p:sp>
        <p:nvSpPr>
          <p:cNvPr id="1049" name="Text Box 23"/>
          <p:cNvSpPr txBox="1">
            <a:spLocks noChangeArrowheads="1"/>
          </p:cNvSpPr>
          <p:nvPr/>
        </p:nvSpPr>
        <p:spPr bwMode="auto">
          <a:xfrm>
            <a:off x="6421438" y="2932113"/>
            <a:ext cx="24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rgbClr val="FF6600"/>
                </a:solidFill>
                <a:effectLst/>
                <a:latin typeface="Tahoma" pitchFamily="34" charset="0"/>
                <a:cs typeface="Times New Roman" pitchFamily="16" charset="0"/>
              </a:rPr>
              <a:t>3</a:t>
            </a:r>
          </a:p>
        </p:txBody>
      </p:sp>
      <p:sp>
        <p:nvSpPr>
          <p:cNvPr id="1050" name="Text Box 24"/>
          <p:cNvSpPr txBox="1">
            <a:spLocks noChangeArrowheads="1"/>
          </p:cNvSpPr>
          <p:nvPr/>
        </p:nvSpPr>
        <p:spPr bwMode="auto">
          <a:xfrm>
            <a:off x="560388" y="3770313"/>
            <a:ext cx="1368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effectLst/>
                <a:latin typeface="Tahoma" pitchFamily="34" charset="0"/>
              </a:rPr>
              <a:t>Ø</a:t>
            </a:r>
            <a:r>
              <a:rPr lang="cs-CZ" sz="2000">
                <a:effectLst/>
                <a:latin typeface="Tahoma" pitchFamily="34" charset="0"/>
              </a:rPr>
              <a:t> </a:t>
            </a:r>
            <a:r>
              <a:rPr lang="cs-CZ" sz="2000">
                <a:effectLst/>
                <a:latin typeface="Tahoma" pitchFamily="34" charset="0"/>
                <a:cs typeface="Times New Roman" pitchFamily="16" charset="0"/>
              </a:rPr>
              <a:t>8,4 cm</a:t>
            </a:r>
          </a:p>
        </p:txBody>
      </p:sp>
      <p:sp>
        <p:nvSpPr>
          <p:cNvPr id="1051" name="Text Box 25"/>
          <p:cNvSpPr txBox="1">
            <a:spLocks noChangeArrowheads="1"/>
          </p:cNvSpPr>
          <p:nvPr/>
        </p:nvSpPr>
        <p:spPr bwMode="auto">
          <a:xfrm>
            <a:off x="6345238" y="4684713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rgbClr val="FF6600"/>
                </a:solidFill>
                <a:effectLst/>
                <a:latin typeface="Tahoma" pitchFamily="34" charset="0"/>
                <a:cs typeface="Times New Roman" pitchFamily="16" charset="0"/>
              </a:rPr>
              <a:t> 4</a:t>
            </a:r>
          </a:p>
        </p:txBody>
      </p:sp>
      <p:sp>
        <p:nvSpPr>
          <p:cNvPr id="1052" name="Text Box 26"/>
          <p:cNvSpPr txBox="1">
            <a:spLocks noChangeArrowheads="1"/>
          </p:cNvSpPr>
          <p:nvPr/>
        </p:nvSpPr>
        <p:spPr bwMode="auto">
          <a:xfrm>
            <a:off x="5354638" y="4913313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rgbClr val="FF6600"/>
                </a:solidFill>
                <a:effectLst/>
                <a:latin typeface="Tahoma" pitchFamily="34" charset="0"/>
                <a:cs typeface="Times New Roman" pitchFamily="16" charset="0"/>
              </a:rPr>
              <a:t>5</a:t>
            </a:r>
          </a:p>
        </p:txBody>
      </p:sp>
      <p:graphicFrame>
        <p:nvGraphicFramePr>
          <p:cNvPr id="1034" name="Object 27"/>
          <p:cNvGraphicFramePr>
            <a:graphicFrameLocks noChangeAspect="1"/>
          </p:cNvGraphicFramePr>
          <p:nvPr/>
        </p:nvGraphicFramePr>
        <p:xfrm>
          <a:off x="4440238" y="5065713"/>
          <a:ext cx="152400" cy="561975"/>
        </p:xfrm>
        <a:graphic>
          <a:graphicData uri="http://schemas.openxmlformats.org/presentationml/2006/ole">
            <p:oleObj spid="_x0000_s446474" name="Fotografie" r:id="rId11" imgW="809738" imgH="1886213" progId="">
              <p:embed/>
            </p:oleObj>
          </a:graphicData>
        </a:graphic>
      </p:graphicFrame>
      <p:graphicFrame>
        <p:nvGraphicFramePr>
          <p:cNvPr id="1035" name="Object 28"/>
          <p:cNvGraphicFramePr>
            <a:graphicFrameLocks noChangeAspect="1"/>
          </p:cNvGraphicFramePr>
          <p:nvPr/>
        </p:nvGraphicFramePr>
        <p:xfrm>
          <a:off x="7412038" y="3084513"/>
          <a:ext cx="185737" cy="685800"/>
        </p:xfrm>
        <a:graphic>
          <a:graphicData uri="http://schemas.openxmlformats.org/presentationml/2006/ole">
            <p:oleObj spid="_x0000_s446475" name="Fotografie" r:id="rId12" imgW="809738" imgH="1886213" progId="">
              <p:embed/>
            </p:oleObj>
          </a:graphicData>
        </a:graphic>
      </p:graphicFrame>
      <p:pic>
        <p:nvPicPr>
          <p:cNvPr id="1053" name="Picture 29" descr="WORM0_3.JPG (27190 bytes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24663" y="1393825"/>
            <a:ext cx="176371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6948488" y="2349500"/>
            <a:ext cx="12250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effectLst/>
              </a:rPr>
              <a:t>10 adults</a:t>
            </a:r>
          </a:p>
        </p:txBody>
      </p:sp>
      <p:sp>
        <p:nvSpPr>
          <p:cNvPr id="1055" name="Text Box 31"/>
          <p:cNvSpPr txBox="1">
            <a:spLocks noChangeArrowheads="1"/>
          </p:cNvSpPr>
          <p:nvPr/>
        </p:nvSpPr>
        <p:spPr bwMode="auto">
          <a:xfrm>
            <a:off x="2197100" y="3862388"/>
            <a:ext cx="668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effectLst/>
              </a:rPr>
              <a:t>10 x</a:t>
            </a:r>
          </a:p>
        </p:txBody>
      </p:sp>
      <p:sp>
        <p:nvSpPr>
          <p:cNvPr id="1056" name="Text Box 32"/>
          <p:cNvSpPr txBox="1">
            <a:spLocks noChangeArrowheads="1"/>
          </p:cNvSpPr>
          <p:nvPr/>
        </p:nvSpPr>
        <p:spPr bwMode="auto">
          <a:xfrm>
            <a:off x="4016375" y="3841750"/>
            <a:ext cx="1095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effectLst/>
              </a:rPr>
              <a:t>2 x 10 g</a:t>
            </a:r>
          </a:p>
        </p:txBody>
      </p:sp>
      <p:sp>
        <p:nvSpPr>
          <p:cNvPr id="499745" name="AutoShape 33"/>
          <p:cNvSpPr>
            <a:spLocks noChangeArrowheads="1"/>
          </p:cNvSpPr>
          <p:nvPr/>
        </p:nvSpPr>
        <p:spPr bwMode="auto">
          <a:xfrm flipV="1">
            <a:off x="7040563" y="3841750"/>
            <a:ext cx="533400" cy="457200"/>
          </a:xfrm>
          <a:prstGeom prst="curvedDownArrow">
            <a:avLst>
              <a:gd name="adj1" fmla="val 23333"/>
              <a:gd name="adj2" fmla="val 46667"/>
              <a:gd name="adj3" fmla="val 3333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sp>
        <p:nvSpPr>
          <p:cNvPr id="499746" name="AutoShape 34"/>
          <p:cNvSpPr>
            <a:spLocks noChangeArrowheads="1"/>
          </p:cNvSpPr>
          <p:nvPr/>
        </p:nvSpPr>
        <p:spPr bwMode="auto">
          <a:xfrm>
            <a:off x="1639888" y="2546350"/>
            <a:ext cx="1368425" cy="457200"/>
          </a:xfrm>
          <a:prstGeom prst="curvedDownArrow">
            <a:avLst>
              <a:gd name="adj1" fmla="val 28337"/>
              <a:gd name="adj2" fmla="val 88198"/>
              <a:gd name="adj3" fmla="val 3333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/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992188" y="5065713"/>
            <a:ext cx="2397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effectLst/>
              </a:rPr>
              <a:t>Counting of adults in halves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3563888" y="1124744"/>
            <a:ext cx="8547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effectLst/>
              </a:rPr>
              <a:t>waste</a:t>
            </a:r>
            <a:endParaRPr lang="cs-CZ" sz="2000" dirty="0">
              <a:effectLst/>
            </a:endParaRPr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auto">
          <a:xfrm>
            <a:off x="4427538" y="1125538"/>
            <a:ext cx="15408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effectLst/>
              </a:rPr>
              <a:t>Artificial soil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i="1" smtClean="0"/>
              <a:t>Folsomia candida</a:t>
            </a:r>
          </a:p>
        </p:txBody>
      </p:sp>
      <p:pic>
        <p:nvPicPr>
          <p:cNvPr id="503813" name="23 Folsomia candida.avi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7504" y="980728"/>
            <a:ext cx="3352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4" name="Picture 3" descr="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861048"/>
            <a:ext cx="3421668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5" name="Picture 4" descr="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429000"/>
            <a:ext cx="2879097" cy="2159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3814" name="21 Folsomia candida.avi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563888" y="980728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8322" name="Picture 2" descr="016"/>
          <p:cNvPicPr>
            <a:picLocks noChangeAspect="1" noChangeArrowheads="1"/>
          </p:cNvPicPr>
          <p:nvPr/>
        </p:nvPicPr>
        <p:blipFill>
          <a:blip r:embed="rId8" cstate="print"/>
          <a:srcRect l="12692" t="16907" r="23804" b="23949"/>
          <a:stretch>
            <a:fillRect/>
          </a:stretch>
        </p:blipFill>
        <p:spPr bwMode="auto">
          <a:xfrm>
            <a:off x="6743694" y="2492896"/>
            <a:ext cx="2365381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4" fill="hold"/>
                                        <p:tgtEl>
                                          <p:spTgt spid="5038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000" fill="hold"/>
                                        <p:tgtEl>
                                          <p:spTgt spid="5038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38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038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038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813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381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52" name="Picture 8" descr="IMG_28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875" y="5085184"/>
            <a:ext cx="211596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9349" name="Picture 5" descr="005"/>
          <p:cNvPicPr>
            <a:picLocks noChangeAspect="1" noChangeArrowheads="1"/>
          </p:cNvPicPr>
          <p:nvPr/>
        </p:nvPicPr>
        <p:blipFill>
          <a:blip r:embed="rId3" cstate="print"/>
          <a:srcRect l="19150" r="10641"/>
          <a:stretch>
            <a:fillRect/>
          </a:stretch>
        </p:blipFill>
        <p:spPr bwMode="auto">
          <a:xfrm>
            <a:off x="-34924" y="980728"/>
            <a:ext cx="1259632" cy="134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9348" name="Picture 4" descr="http://www.chaloupky.cz/fotografie/foto-150-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667" y="1556792"/>
            <a:ext cx="1728192" cy="130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9346" name="Picture 2" descr="012"/>
          <p:cNvPicPr>
            <a:picLocks noChangeAspect="1" noChangeArrowheads="1"/>
          </p:cNvPicPr>
          <p:nvPr/>
        </p:nvPicPr>
        <p:blipFill>
          <a:blip r:embed="rId5" cstate="print"/>
          <a:srcRect t="47618"/>
          <a:stretch>
            <a:fillRect/>
          </a:stretch>
        </p:blipFill>
        <p:spPr bwMode="auto">
          <a:xfrm>
            <a:off x="2016795" y="1052736"/>
            <a:ext cx="1800225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4835" name="Rectangle 3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i="1" smtClean="0"/>
              <a:t>Folsomia candida</a:t>
            </a:r>
          </a:p>
        </p:txBody>
      </p:sp>
      <p:pic>
        <p:nvPicPr>
          <p:cNvPr id="504836" name="Picture 4" descr="023"/>
          <p:cNvPicPr>
            <a:picLocks noChangeAspect="1" noChangeArrowheads="1"/>
          </p:cNvPicPr>
          <p:nvPr/>
        </p:nvPicPr>
        <p:blipFill>
          <a:blip r:embed="rId6" cstate="print"/>
          <a:srcRect l="10706"/>
          <a:stretch>
            <a:fillRect/>
          </a:stretch>
        </p:blipFill>
        <p:spPr bwMode="auto">
          <a:xfrm>
            <a:off x="3312939" y="1340768"/>
            <a:ext cx="178403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4837" name="Picture 5" descr="0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9123" y="1052736"/>
            <a:ext cx="2104771" cy="280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4838" name="Picture 6" descr="02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82386" y="2204864"/>
            <a:ext cx="2926689" cy="21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4839" name="Picture 7" descr="0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9282" y="4005064"/>
            <a:ext cx="2664867" cy="199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4840" name="Picture 8" descr="NS4"/>
          <p:cNvPicPr>
            <a:picLocks noChangeAspect="1" noChangeArrowheads="1"/>
          </p:cNvPicPr>
          <p:nvPr/>
        </p:nvPicPr>
        <p:blipFill>
          <a:blip r:embed="rId10" cstate="print"/>
          <a:srcRect l="9200" r="15752" b="3970"/>
          <a:stretch>
            <a:fillRect/>
          </a:stretch>
        </p:blipFill>
        <p:spPr bwMode="auto">
          <a:xfrm>
            <a:off x="5041131" y="5085184"/>
            <a:ext cx="1846921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9350" name="Picture 6" descr="P101005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3573016"/>
            <a:ext cx="2484191" cy="185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9351" name="Picture 7" descr="IMG_2850 pokus 3"/>
          <p:cNvPicPr>
            <a:picLocks noChangeAspect="1" noChangeArrowheads="1"/>
          </p:cNvPicPr>
          <p:nvPr/>
        </p:nvPicPr>
        <p:blipFill>
          <a:blip r:embed="rId12" cstate="print"/>
          <a:srcRect b="12860"/>
          <a:stretch>
            <a:fillRect/>
          </a:stretch>
        </p:blipFill>
        <p:spPr bwMode="auto">
          <a:xfrm>
            <a:off x="0" y="4653136"/>
            <a:ext cx="2615393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délník 14"/>
          <p:cNvSpPr/>
          <p:nvPr/>
        </p:nvSpPr>
        <p:spPr>
          <a:xfrm>
            <a:off x="7256960" y="332656"/>
            <a:ext cx="1885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3200" dirty="0" smtClean="0">
                <a:solidFill>
                  <a:srgbClr val="000000"/>
                </a:solidFill>
                <a:latin typeface="Calibri"/>
              </a:rPr>
              <a:t>ISO 11267</a:t>
            </a:r>
            <a:endParaRPr lang="cs-CZ" sz="32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9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9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9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9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9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9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4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4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9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9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Caenorhabditis elegans</a:t>
            </a:r>
            <a:r>
              <a:rPr lang="cs-CZ" dirty="0" smtClean="0"/>
              <a:t> test</a:t>
            </a:r>
            <a:endParaRPr lang="cs-CZ" dirty="0"/>
          </a:p>
        </p:txBody>
      </p:sp>
      <p:sp>
        <p:nvSpPr>
          <p:cNvPr id="136194" name="Zástupný symbol pro číslo snímku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C1DA15CF-F07C-49A6-ACD8-B2F87BCA9F93}" type="slidenum">
              <a:rPr lang="cs-CZ" smtClean="0"/>
              <a:pPr/>
              <a:t>65</a:t>
            </a:fld>
            <a:endParaRPr lang="cs-CZ" smtClean="0"/>
          </a:p>
        </p:txBody>
      </p:sp>
      <p:pic>
        <p:nvPicPr>
          <p:cNvPr id="136195" name="Picture 5" descr="C. elegans life cyc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12812"/>
            <a:ext cx="4354389" cy="334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197" name="Picture 8" descr="C. elegans anatomy - cross sec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046544"/>
            <a:ext cx="3275856" cy="1811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198" name="Picture 10" descr="C. elegans anatom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89040"/>
            <a:ext cx="4505325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14 Panagrellus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7262" y="1052736"/>
            <a:ext cx="3352800" cy="234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15 Panagrellus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6275" y="1052736"/>
            <a:ext cx="3352800" cy="234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79512" y="1124744"/>
            <a:ext cx="3600400" cy="21602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4288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1800" b="1" dirty="0">
                <a:solidFill>
                  <a:srgbClr val="818184"/>
                </a:solidFill>
                <a:effectLst/>
              </a:rPr>
              <a:t>ASTM: </a:t>
            </a:r>
            <a:r>
              <a:rPr lang="en-US" sz="1800" b="1" dirty="0">
                <a:solidFill>
                  <a:srgbClr val="818184"/>
                </a:solidFill>
                <a:effectLst/>
              </a:rPr>
              <a:t>E2172-01 Standard Guide for Conducting Laboratory Soil Toxicity Tests with the Nematode </a:t>
            </a:r>
            <a:r>
              <a:rPr lang="en-US" sz="1800" b="1" i="1" dirty="0" err="1">
                <a:solidFill>
                  <a:srgbClr val="818184"/>
                </a:solidFill>
                <a:effectLst/>
              </a:rPr>
              <a:t>Caenorhabditis</a:t>
            </a:r>
            <a:r>
              <a:rPr lang="en-US" sz="1800" b="1" i="1" dirty="0">
                <a:solidFill>
                  <a:srgbClr val="818184"/>
                </a:solidFill>
                <a:effectLst/>
              </a:rPr>
              <a:t> </a:t>
            </a:r>
            <a:r>
              <a:rPr lang="en-US" sz="1800" b="1" i="1" dirty="0" err="1" smtClean="0">
                <a:solidFill>
                  <a:srgbClr val="818184"/>
                </a:solidFill>
                <a:effectLst/>
              </a:rPr>
              <a:t>elegans</a:t>
            </a:r>
            <a:endParaRPr lang="cs-CZ" sz="1800" b="1" i="1" dirty="0" smtClean="0">
              <a:solidFill>
                <a:srgbClr val="818184"/>
              </a:solidFill>
              <a:effectLst/>
            </a:endParaRPr>
          </a:p>
          <a:p>
            <a:pPr indent="14288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endParaRPr lang="cs-CZ" sz="1800" b="1" i="1" dirty="0" smtClean="0">
              <a:solidFill>
                <a:srgbClr val="818184"/>
              </a:solidFill>
            </a:endParaRPr>
          </a:p>
          <a:p>
            <a:pPr indent="14288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endParaRPr lang="cs-CZ" sz="1800" b="1" i="1" dirty="0" smtClean="0">
              <a:solidFill>
                <a:srgbClr val="818184"/>
              </a:solidFill>
            </a:endParaRPr>
          </a:p>
          <a:p>
            <a:pPr indent="14288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1800" b="1" dirty="0" smtClean="0">
                <a:solidFill>
                  <a:srgbClr val="818184"/>
                </a:solidFill>
              </a:rPr>
              <a:t>ISO 10872</a:t>
            </a:r>
            <a:endParaRPr lang="cs-CZ" sz="1800" b="1" dirty="0">
              <a:solidFill>
                <a:srgbClr val="818184"/>
              </a:solidFill>
              <a:effectLst/>
            </a:endParaRPr>
          </a:p>
        </p:txBody>
      </p:sp>
      <p:pic>
        <p:nvPicPr>
          <p:cNvPr id="49155" name="Picture 3" descr="08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49" t="16873" r="21875" b="35345"/>
          <a:stretch>
            <a:fillRect/>
          </a:stretch>
        </p:blipFill>
        <p:spPr bwMode="auto">
          <a:xfrm>
            <a:off x="4211960" y="1124744"/>
            <a:ext cx="4761251" cy="515719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239621" name="Rectangle 5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Caenorhabditis </a:t>
            </a:r>
            <a:r>
              <a:rPr lang="cs-CZ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elegans </a:t>
            </a: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/>
          </p:cNvSpPr>
          <p:nvPr>
            <p:ph type="title" sz="quarter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Mites</a:t>
            </a:r>
          </a:p>
        </p:txBody>
      </p:sp>
      <p:pic>
        <p:nvPicPr>
          <p:cNvPr id="492548" name="26 Hypoaspis aculeifer and springtail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79512" y="3933056"/>
            <a:ext cx="329322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2549" name="27 Mites and enchytraeids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940152" y="1484784"/>
            <a:ext cx="298448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2550" name="28 Hypoaspis aculeifer and nematodes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755576" y="1196752"/>
            <a:ext cx="2736304" cy="2238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2551" name="29 Hypoaspis aculeifer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4294967295"/>
            <a:videoFile r:link="rId4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203454" y="3861048"/>
            <a:ext cx="2769096" cy="226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495" name="Text Box 8"/>
          <p:cNvSpPr txBox="1">
            <a:spLocks noChangeArrowheads="1"/>
          </p:cNvSpPr>
          <p:nvPr/>
        </p:nvSpPr>
        <p:spPr bwMode="black">
          <a:xfrm>
            <a:off x="3203848" y="980728"/>
            <a:ext cx="277177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i="1" dirty="0" err="1">
                <a:effectLst/>
              </a:rPr>
              <a:t>Hypoaspis</a:t>
            </a:r>
            <a:endParaRPr lang="cs-CZ" sz="1600" i="1" dirty="0">
              <a:effectLst/>
            </a:endParaRPr>
          </a:p>
          <a:p>
            <a:pPr algn="ctr"/>
            <a:r>
              <a:rPr lang="cs-CZ" sz="1600" i="1" dirty="0" err="1">
                <a:effectLst/>
              </a:rPr>
              <a:t>aculeifer</a:t>
            </a:r>
            <a:endParaRPr lang="cs-CZ" sz="1600" i="1" dirty="0">
              <a:effectLst/>
            </a:endParaRPr>
          </a:p>
        </p:txBody>
      </p:sp>
      <p:pic>
        <p:nvPicPr>
          <p:cNvPr id="8" name="Picture 4" descr="olo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7904" y="1556792"/>
            <a:ext cx="1896141" cy="103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707904" y="3861048"/>
            <a:ext cx="104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dirty="0" err="1">
                <a:effectLst/>
                <a:latin typeface="Tahoma" pitchFamily="34" charset="0"/>
              </a:rPr>
              <a:t>prey</a:t>
            </a:r>
            <a:endParaRPr lang="cs-CZ" sz="1600" dirty="0">
              <a:effectLst/>
              <a:latin typeface="Tahoma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707904" y="2564904"/>
            <a:ext cx="104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>
                <a:effectLst/>
                <a:latin typeface="Tahoma" pitchFamily="34" charset="0"/>
              </a:rPr>
              <a:t>predator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716016" y="3284984"/>
            <a:ext cx="1042665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dirty="0" err="1">
                <a:effectLst/>
                <a:latin typeface="Tahoma" pitchFamily="34" charset="0"/>
              </a:rPr>
              <a:t>cont</a:t>
            </a:r>
            <a:r>
              <a:rPr lang="cs-CZ" sz="1600" dirty="0">
                <a:effectLst/>
                <a:latin typeface="Tahoma" pitchFamily="34" charset="0"/>
              </a:rPr>
              <a:t>. </a:t>
            </a:r>
            <a:r>
              <a:rPr lang="cs-CZ" sz="1600" dirty="0" err="1">
                <a:effectLst/>
                <a:latin typeface="Tahoma" pitchFamily="34" charset="0"/>
              </a:rPr>
              <a:t>soil</a:t>
            </a:r>
            <a:endParaRPr lang="cs-CZ" sz="1600" dirty="0">
              <a:effectLst/>
              <a:latin typeface="Tahoma" pitchFamily="34" charset="0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4860032" y="2708920"/>
            <a:ext cx="417066" cy="32605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047302" y="2924944"/>
            <a:ext cx="92649" cy="1008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932040" y="3717032"/>
            <a:ext cx="486832" cy="65120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15" name="Picture 12" descr="0471971030"/>
          <p:cNvPicPr>
            <a:picLocks noChangeAspect="1" noChangeArrowheads="1"/>
          </p:cNvPicPr>
          <p:nvPr/>
        </p:nvPicPr>
        <p:blipFill>
          <a:blip r:embed="rId11" cstate="print"/>
          <a:srcRect l="31111" t="50000" r="26460" b="26140"/>
          <a:stretch>
            <a:fillRect/>
          </a:stretch>
        </p:blipFill>
        <p:spPr bwMode="auto">
          <a:xfrm>
            <a:off x="3707904" y="4221088"/>
            <a:ext cx="1077864" cy="83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3" fill="hold"/>
                                        <p:tgtEl>
                                          <p:spTgt spid="492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00" fill="hold"/>
                                        <p:tgtEl>
                                          <p:spTgt spid="4925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67" fill="hold"/>
                                        <p:tgtEl>
                                          <p:spTgt spid="4925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67" fill="hold"/>
                                        <p:tgtEl>
                                          <p:spTgt spid="4925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2548"/>
                </p:tgtEl>
              </p:cMediaNode>
            </p:video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2549"/>
                </p:tgtEl>
              </p:cMediaNode>
            </p:video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2550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2551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i="1" smtClean="0"/>
              <a:t>Lactuca sativa</a:t>
            </a:r>
            <a:r>
              <a:rPr lang="cs-CZ" smtClean="0"/>
              <a:t> root growth</a:t>
            </a:r>
            <a:endParaRPr lang="en-US" smtClean="0"/>
          </a:p>
        </p:txBody>
      </p:sp>
      <p:sp>
        <p:nvSpPr>
          <p:cNvPr id="7" name="Obdélník 6"/>
          <p:cNvSpPr/>
          <p:nvPr/>
        </p:nvSpPr>
        <p:spPr>
          <a:xfrm>
            <a:off x="4570413" y="98072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b="1" dirty="0" err="1" smtClean="0"/>
              <a:t>Germination</a:t>
            </a:r>
            <a:r>
              <a:rPr lang="cs-CZ" sz="1800" b="1" dirty="0" smtClean="0"/>
              <a:t> </a:t>
            </a:r>
            <a:r>
              <a:rPr lang="en-US" sz="1800" b="1" dirty="0" smtClean="0"/>
              <a:t>tests with plants</a:t>
            </a:r>
            <a:r>
              <a:rPr lang="cs-CZ" sz="1800" b="1" dirty="0" smtClean="0"/>
              <a:t> </a:t>
            </a:r>
            <a:r>
              <a:rPr lang="cs-CZ" sz="1800" dirty="0" smtClean="0"/>
              <a:t>– </a:t>
            </a:r>
            <a:r>
              <a:rPr lang="cs-CZ" sz="1600" dirty="0" err="1" smtClean="0"/>
              <a:t>testing</a:t>
            </a:r>
            <a:r>
              <a:rPr lang="cs-CZ" sz="1600" dirty="0" smtClean="0"/>
              <a:t> toxicity in the </a:t>
            </a:r>
            <a:r>
              <a:rPr lang="cs-CZ" sz="1600" dirty="0" err="1" smtClean="0"/>
              <a:t>aquatic</a:t>
            </a:r>
            <a:r>
              <a:rPr lang="cs-CZ" sz="1600" dirty="0" smtClean="0"/>
              <a:t> media</a:t>
            </a:r>
            <a:r>
              <a:rPr lang="en-US" sz="1600" b="1" dirty="0" smtClean="0"/>
              <a:t> </a:t>
            </a:r>
            <a:r>
              <a:rPr lang="cs-CZ" sz="1600" dirty="0" smtClean="0"/>
              <a:t>(</a:t>
            </a:r>
            <a:r>
              <a:rPr lang="cs-CZ" sz="1600" i="1" dirty="0" err="1" smtClean="0"/>
              <a:t>Sinapis</a:t>
            </a:r>
            <a:r>
              <a:rPr lang="cs-CZ" sz="1600" i="1" dirty="0" smtClean="0"/>
              <a:t> alba</a:t>
            </a:r>
            <a:r>
              <a:rPr lang="cs-CZ" sz="1600" dirty="0" smtClean="0"/>
              <a:t>) </a:t>
            </a:r>
            <a:r>
              <a:rPr lang="cs-CZ" sz="1600" dirty="0" err="1" smtClean="0"/>
              <a:t>or</a:t>
            </a:r>
            <a:r>
              <a:rPr lang="cs-CZ" sz="1600" dirty="0" smtClean="0"/>
              <a:t> in </a:t>
            </a:r>
            <a:r>
              <a:rPr lang="cs-CZ" sz="1600" dirty="0" err="1" smtClean="0"/>
              <a:t>soil</a:t>
            </a:r>
            <a:r>
              <a:rPr lang="cs-CZ" sz="1600" dirty="0" smtClean="0"/>
              <a:t> (</a:t>
            </a:r>
            <a:r>
              <a:rPr lang="cs-CZ" sz="1600" i="1" dirty="0" err="1" smtClean="0"/>
              <a:t>Lactuca</a:t>
            </a:r>
            <a:r>
              <a:rPr lang="cs-CZ" sz="1600" i="1" dirty="0" smtClean="0"/>
              <a:t> sativa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560129" name="Picture 1" descr="P1010052 pok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266998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IMG_0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44824"/>
            <a:ext cx="2268992" cy="150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9908" name="Picture 4" descr="IMG_01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348880"/>
            <a:ext cx="2210142" cy="25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9910" name="Picture 6" descr="IMG_7021_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996952"/>
            <a:ext cx="2976697" cy="223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9911" name="Picture 7" descr="IMG_7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8938" y="4149080"/>
            <a:ext cx="3673475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/>
          <p:cNvSpPr/>
          <p:nvPr/>
        </p:nvSpPr>
        <p:spPr>
          <a:xfrm>
            <a:off x="7439703" y="476672"/>
            <a:ext cx="1702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400" dirty="0" smtClean="0">
                <a:solidFill>
                  <a:srgbClr val="000000"/>
                </a:solidFill>
                <a:latin typeface="Calibri"/>
              </a:rPr>
              <a:t>ISO 11269-1</a:t>
            </a:r>
            <a:endParaRPr lang="cs-CZ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9909" name="Picture 5" descr="IMG_7022_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916832"/>
            <a:ext cx="3314943" cy="248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0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0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dirty="0" smtClean="0"/>
              <a:t>Higher plants chronic toxicity</a:t>
            </a:r>
          </a:p>
        </p:txBody>
      </p:sp>
      <p:pic>
        <p:nvPicPr>
          <p:cNvPr id="741379" name="Picture 3" descr="IMG_05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2698750" cy="359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1380" name="Picture 4" descr="IMG_04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276475"/>
            <a:ext cx="3598862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1381" name="Picture 5" descr="IMG_05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1628775"/>
            <a:ext cx="3598862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1382" name="Picture 6" descr="IMG_08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2420938"/>
            <a:ext cx="3598863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1383" name="Picture 7" descr="IMG_08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4005263"/>
            <a:ext cx="3598862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8185" name="Picture 9" descr="plant01.jpg (54.086 Byte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268760"/>
            <a:ext cx="2424931" cy="245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6156176" y="332656"/>
            <a:ext cx="1885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3200" dirty="0" smtClean="0">
                <a:solidFill>
                  <a:srgbClr val="000000"/>
                </a:solidFill>
                <a:latin typeface="Calibri"/>
              </a:rPr>
              <a:t>ISO 22030</a:t>
            </a:r>
            <a:endParaRPr lang="cs-CZ" sz="32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/>
          </p:cNvSpPr>
          <p:nvPr>
            <p:ph type="body" idx="4294967295"/>
          </p:nvPr>
        </p:nvSpPr>
        <p:spPr>
          <a:xfrm>
            <a:off x="250825" y="1052736"/>
            <a:ext cx="8641655" cy="453685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800" b="1" smtClean="0">
                <a:solidFill>
                  <a:srgbClr val="FF0000"/>
                </a:solidFill>
              </a:rPr>
              <a:t>Chemical analyses only are not able to identify risks properly because: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arenR"/>
              <a:defRPr/>
            </a:pPr>
            <a:endParaRPr lang="en-US" sz="2800" smtClean="0"/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arenR"/>
              <a:defRPr/>
            </a:pPr>
            <a:r>
              <a:rPr lang="en-US" sz="2800" smtClean="0"/>
              <a:t>Real exposure is different – </a:t>
            </a:r>
            <a:r>
              <a:rPr lang="en-US" sz="2800" b="1" smtClean="0"/>
              <a:t>bioavailability</a:t>
            </a:r>
            <a:r>
              <a:rPr lang="en-US" sz="2800" smtClean="0"/>
              <a:t> in particular situation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arenR"/>
              <a:defRPr/>
            </a:pPr>
            <a:r>
              <a:rPr lang="en-US" sz="2800" smtClean="0"/>
              <a:t>Pollutant </a:t>
            </a:r>
            <a:r>
              <a:rPr lang="en-US" sz="2800" b="1" smtClean="0"/>
              <a:t>mixture</a:t>
            </a:r>
            <a:r>
              <a:rPr lang="en-US" sz="2800" smtClean="0"/>
              <a:t> - always in real ecosystems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arenR"/>
              <a:defRPr/>
            </a:pPr>
            <a:r>
              <a:rPr lang="en-US" sz="2800" b="1" smtClean="0"/>
              <a:t>Matrix</a:t>
            </a:r>
            <a:r>
              <a:rPr lang="en-US" sz="2800" smtClean="0"/>
              <a:t> itself has effects or interacts with effects of contaminants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arenR"/>
              <a:defRPr/>
            </a:pPr>
            <a:r>
              <a:rPr lang="en-US" sz="2800" smtClean="0"/>
              <a:t>Analytical methods are </a:t>
            </a:r>
            <a:r>
              <a:rPr lang="en-US" sz="2800" b="1" smtClean="0"/>
              <a:t>limited</a:t>
            </a:r>
            <a:r>
              <a:rPr lang="en-US" sz="2800" smtClean="0"/>
              <a:t> vs. wide spectrum of possibly toxic chemicals</a:t>
            </a:r>
          </a:p>
        </p:txBody>
      </p:sp>
      <p:sp>
        <p:nvSpPr>
          <p:cNvPr id="473091" name="Rectangle 3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smtClean="0"/>
              <a:t>Why bioassays?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3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3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3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3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3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3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3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3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3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3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090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50825" y="908050"/>
            <a:ext cx="86423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indent="9525"/>
            <a:r>
              <a:rPr lang="en-US" sz="2000" b="1" dirty="0" smtClean="0">
                <a:effectLst/>
                <a:latin typeface="Tahoma" pitchFamily="34" charset="0"/>
              </a:rPr>
              <a:t>Real </a:t>
            </a:r>
            <a:r>
              <a:rPr lang="en-US" sz="2000" b="1" dirty="0">
                <a:effectLst/>
                <a:latin typeface="Tahoma" pitchFamily="34" charset="0"/>
              </a:rPr>
              <a:t>uncontaminated agricultural soil</a:t>
            </a:r>
            <a:r>
              <a:rPr lang="cs-CZ" sz="2000" b="1" dirty="0">
                <a:effectLst/>
                <a:latin typeface="Tahoma" pitchFamily="34" charset="0"/>
              </a:rPr>
              <a:t> </a:t>
            </a:r>
            <a:r>
              <a:rPr lang="en-US" sz="2000" b="1" dirty="0">
                <a:effectLst/>
                <a:latin typeface="Tahoma" pitchFamily="34" charset="0"/>
              </a:rPr>
              <a:t>with indigenous </a:t>
            </a:r>
            <a:r>
              <a:rPr lang="en-US" sz="2000" b="1" dirty="0" err="1">
                <a:effectLst/>
                <a:latin typeface="Tahoma" pitchFamily="34" charset="0"/>
              </a:rPr>
              <a:t>microflora</a:t>
            </a:r>
            <a:r>
              <a:rPr lang="en-US" sz="2000" b="1" dirty="0">
                <a:effectLst/>
                <a:latin typeface="Tahoma" pitchFamily="34" charset="0"/>
              </a:rPr>
              <a:t>:</a:t>
            </a:r>
          </a:p>
          <a:p>
            <a:pPr marL="6350" indent="9525"/>
            <a:r>
              <a:rPr lang="en-US" sz="2000" dirty="0" err="1">
                <a:effectLst/>
                <a:latin typeface="Tahoma" pitchFamily="34" charset="0"/>
              </a:rPr>
              <a:t>pH</a:t>
            </a:r>
            <a:r>
              <a:rPr lang="en-US" sz="2000" baseline="-25000" dirty="0" err="1">
                <a:effectLst/>
                <a:latin typeface="Tahoma" pitchFamily="34" charset="0"/>
              </a:rPr>
              <a:t>KCl</a:t>
            </a:r>
            <a:r>
              <a:rPr lang="en-US" sz="2000" dirty="0">
                <a:effectLst/>
                <a:latin typeface="Tahoma" pitchFamily="34" charset="0"/>
              </a:rPr>
              <a:t> = 7 – 7.5	C</a:t>
            </a:r>
            <a:r>
              <a:rPr lang="en-US" sz="2000" baseline="-25000" dirty="0">
                <a:effectLst/>
                <a:latin typeface="Tahoma" pitchFamily="34" charset="0"/>
              </a:rPr>
              <a:t>bio</a:t>
            </a:r>
            <a:r>
              <a:rPr lang="en-US" sz="2000" dirty="0">
                <a:effectLst/>
                <a:latin typeface="Tahoma" pitchFamily="34" charset="0"/>
              </a:rPr>
              <a:t> = 400 – 700 µg</a:t>
            </a:r>
            <a:r>
              <a:rPr lang="cs-CZ" sz="2000" dirty="0">
                <a:effectLst/>
                <a:latin typeface="Tahoma" pitchFamily="34" charset="0"/>
              </a:rPr>
              <a:t>.</a:t>
            </a:r>
            <a:r>
              <a:rPr lang="en-US" sz="2000" dirty="0" err="1">
                <a:effectLst/>
                <a:latin typeface="Tahoma" pitchFamily="34" charset="0"/>
              </a:rPr>
              <a:t>g</a:t>
            </a:r>
            <a:r>
              <a:rPr lang="en-US" sz="2000" baseline="-25000" dirty="0" err="1">
                <a:effectLst/>
                <a:latin typeface="Tahoma" pitchFamily="34" charset="0"/>
              </a:rPr>
              <a:t>d.w</a:t>
            </a:r>
            <a:r>
              <a:rPr lang="en-US" sz="2000" baseline="-25000" dirty="0">
                <a:effectLst/>
                <a:latin typeface="Tahoma" pitchFamily="34" charset="0"/>
              </a:rPr>
              <a:t>.</a:t>
            </a:r>
            <a:r>
              <a:rPr lang="cs-CZ" sz="2000" baseline="-25000" dirty="0">
                <a:effectLst/>
                <a:latin typeface="Tahoma" pitchFamily="34" charset="0"/>
              </a:rPr>
              <a:t>-</a:t>
            </a:r>
            <a:r>
              <a:rPr lang="cs-CZ" sz="2000" baseline="30000" dirty="0">
                <a:effectLst/>
                <a:latin typeface="Tahoma" pitchFamily="34" charset="0"/>
              </a:rPr>
              <a:t>1</a:t>
            </a:r>
            <a:endParaRPr lang="en-US" sz="2000" baseline="30000" dirty="0">
              <a:effectLst/>
              <a:latin typeface="Tahoma" pitchFamily="34" charset="0"/>
            </a:endParaRPr>
          </a:p>
          <a:p>
            <a:pPr marL="6350" indent="9525"/>
            <a:r>
              <a:rPr lang="en-US" sz="2000" dirty="0">
                <a:effectLst/>
                <a:latin typeface="Tahoma" pitchFamily="34" charset="0"/>
              </a:rPr>
              <a:t>C</a:t>
            </a:r>
            <a:r>
              <a:rPr lang="en-US" sz="2000" baseline="-25000" dirty="0">
                <a:effectLst/>
                <a:latin typeface="Tahoma" pitchFamily="34" charset="0"/>
              </a:rPr>
              <a:t>org</a:t>
            </a:r>
            <a:r>
              <a:rPr lang="en-US" sz="2000" dirty="0">
                <a:effectLst/>
                <a:latin typeface="Tahoma" pitchFamily="34" charset="0"/>
              </a:rPr>
              <a:t> = 1.5%	BR = 0.5 – 0.7 µg CO</a:t>
            </a:r>
            <a:r>
              <a:rPr lang="en-US" sz="2000" baseline="-25000" dirty="0">
                <a:effectLst/>
                <a:latin typeface="Tahoma" pitchFamily="34" charset="0"/>
              </a:rPr>
              <a:t>2</a:t>
            </a:r>
            <a:r>
              <a:rPr lang="en-US" sz="2000" dirty="0">
                <a:effectLst/>
                <a:latin typeface="Tahoma" pitchFamily="34" charset="0"/>
              </a:rPr>
              <a:t>-C.h</a:t>
            </a:r>
            <a:r>
              <a:rPr lang="en-US" sz="2000" baseline="30000" dirty="0">
                <a:effectLst/>
                <a:latin typeface="Tahoma" pitchFamily="34" charset="0"/>
              </a:rPr>
              <a:t>-1</a:t>
            </a:r>
            <a:r>
              <a:rPr lang="en-US" sz="2000" dirty="0">
                <a:effectLst/>
                <a:latin typeface="Tahoma" pitchFamily="34" charset="0"/>
              </a:rPr>
              <a:t>.g</a:t>
            </a:r>
            <a:r>
              <a:rPr lang="en-US" sz="2000" baseline="-25000" dirty="0">
                <a:effectLst/>
                <a:latin typeface="Tahoma" pitchFamily="34" charset="0"/>
              </a:rPr>
              <a:t>d.w.</a:t>
            </a:r>
            <a:r>
              <a:rPr lang="en-US" sz="2000" baseline="30000" dirty="0">
                <a:effectLst/>
                <a:latin typeface="Tahoma" pitchFamily="34" charset="0"/>
              </a:rPr>
              <a:t>-1</a:t>
            </a:r>
          </a:p>
          <a:p>
            <a:pPr marL="6350" indent="9525"/>
            <a:r>
              <a:rPr lang="en-US" sz="2000" dirty="0">
                <a:effectLst/>
                <a:latin typeface="Tahoma" pitchFamily="34" charset="0"/>
              </a:rPr>
              <a:t>sand = 70%</a:t>
            </a:r>
            <a:endParaRPr lang="cs-CZ" sz="2000" dirty="0">
              <a:effectLst/>
              <a:latin typeface="Tahoma" pitchFamily="34" charset="0"/>
            </a:endParaRPr>
          </a:p>
          <a:p>
            <a:pPr marL="6350" indent="9525"/>
            <a:endParaRPr lang="en-US" sz="2000" dirty="0">
              <a:effectLst/>
              <a:latin typeface="Tahoma" pitchFamily="34" charset="0"/>
            </a:endParaRPr>
          </a:p>
        </p:txBody>
      </p:sp>
      <p:pic>
        <p:nvPicPr>
          <p:cNvPr id="44035" name="Picture 3" descr="Lokalita_04_0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700" y="1628775"/>
            <a:ext cx="176371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596900" y="2460625"/>
            <a:ext cx="1778000" cy="339725"/>
          </a:xfrm>
          <a:prstGeom prst="roundRect">
            <a:avLst>
              <a:gd name="adj" fmla="val 16731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Soil sampling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623888" y="3297238"/>
            <a:ext cx="1724025" cy="339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Storage</a:t>
            </a:r>
          </a:p>
        </p:txBody>
      </p:sp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609600" y="4171950"/>
            <a:ext cx="1752600" cy="5746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Pre-incubation </a:t>
            </a:r>
          </a:p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(7 days)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622300" y="5430838"/>
            <a:ext cx="1727200" cy="3683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 cmpd="dbl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400" b="1">
                <a:solidFill>
                  <a:srgbClr val="000000"/>
                </a:solidFill>
                <a:effectLst/>
                <a:latin typeface="Tahoma" pitchFamily="34" charset="0"/>
              </a:rPr>
              <a:t>START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429000" y="3236913"/>
            <a:ext cx="1285875" cy="5270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Substance application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429000" y="4622800"/>
            <a:ext cx="1143000" cy="5270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Negative</a:t>
            </a:r>
          </a:p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control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429000" y="5765800"/>
            <a:ext cx="1143000" cy="5270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Positive</a:t>
            </a:r>
          </a:p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control</a:t>
            </a:r>
          </a:p>
        </p:txBody>
      </p:sp>
      <p:sp>
        <p:nvSpPr>
          <p:cNvPr id="44043" name="AutoShape 11"/>
          <p:cNvSpPr>
            <a:spLocks noChangeArrowheads="1"/>
          </p:cNvSpPr>
          <p:nvPr/>
        </p:nvSpPr>
        <p:spPr bwMode="auto">
          <a:xfrm>
            <a:off x="5867400" y="3328988"/>
            <a:ext cx="1654175" cy="2682875"/>
          </a:xfrm>
          <a:prstGeom prst="rightArrowCallout">
            <a:avLst>
              <a:gd name="adj1" fmla="val 13876"/>
              <a:gd name="adj2" fmla="val 16985"/>
              <a:gd name="adj3" fmla="val 15477"/>
              <a:gd name="adj4" fmla="val 66667"/>
            </a:avLst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rIns="90000" anchor="ctr">
            <a:spAutoFit/>
          </a:bodyPr>
          <a:lstStyle/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7th day</a:t>
            </a:r>
          </a:p>
          <a:p>
            <a:pPr algn="ctr"/>
            <a:endParaRPr lang="cs-CZ" sz="140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 </a:t>
            </a:r>
          </a:p>
          <a:p>
            <a:pPr algn="ctr"/>
            <a:endParaRPr lang="cs-CZ" sz="140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14th day </a:t>
            </a:r>
          </a:p>
          <a:p>
            <a:pPr algn="ctr"/>
            <a:endParaRPr lang="cs-CZ" sz="140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algn="ctr"/>
            <a:endParaRPr lang="cs-CZ" sz="140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algn="ctr"/>
            <a:endParaRPr lang="cs-CZ" sz="140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21st day </a:t>
            </a:r>
          </a:p>
          <a:p>
            <a:pPr algn="ctr"/>
            <a:endParaRPr lang="cs-CZ" sz="140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algn="ctr"/>
            <a:endParaRPr lang="cs-CZ" sz="140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algn="ctr"/>
            <a:r>
              <a:rPr lang="cs-CZ" sz="1400">
                <a:solidFill>
                  <a:srgbClr val="000000"/>
                </a:solidFill>
                <a:effectLst/>
                <a:latin typeface="Tahoma" pitchFamily="34" charset="0"/>
              </a:rPr>
              <a:t>28th day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7666038" y="4365625"/>
            <a:ext cx="1476375" cy="555625"/>
          </a:xfrm>
          <a:prstGeom prst="rect">
            <a:avLst/>
          </a:prstGeom>
          <a:noFill/>
          <a:ln w="38100" cmpd="dbl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1">
                <a:solidFill>
                  <a:srgbClr val="000000"/>
                </a:solidFill>
                <a:effectLst/>
                <a:latin typeface="Tahoma" pitchFamily="34" charset="0"/>
              </a:rPr>
              <a:t>Microbial parameters</a:t>
            </a:r>
          </a:p>
        </p:txBody>
      </p:sp>
      <p:cxnSp>
        <p:nvCxnSpPr>
          <p:cNvPr id="44045" name="AutoShape 13"/>
          <p:cNvCxnSpPr>
            <a:cxnSpLocks noChangeShapeType="1"/>
            <a:stCxn id="44039" idx="3"/>
            <a:endCxn id="44040" idx="1"/>
          </p:cNvCxnSpPr>
          <p:nvPr/>
        </p:nvCxnSpPr>
        <p:spPr bwMode="auto">
          <a:xfrm flipV="1">
            <a:off x="2368550" y="3500438"/>
            <a:ext cx="1060450" cy="2114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4046" name="AutoShape 14"/>
          <p:cNvCxnSpPr>
            <a:cxnSpLocks noChangeShapeType="1"/>
            <a:stCxn id="44039" idx="3"/>
            <a:endCxn id="44041" idx="1"/>
          </p:cNvCxnSpPr>
          <p:nvPr/>
        </p:nvCxnSpPr>
        <p:spPr bwMode="auto">
          <a:xfrm flipV="1">
            <a:off x="2368550" y="4886325"/>
            <a:ext cx="1060450" cy="728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4047" name="AutoShape 15"/>
          <p:cNvCxnSpPr>
            <a:cxnSpLocks noChangeShapeType="1"/>
            <a:stCxn id="44039" idx="3"/>
            <a:endCxn id="44042" idx="1"/>
          </p:cNvCxnSpPr>
          <p:nvPr/>
        </p:nvCxnSpPr>
        <p:spPr bwMode="auto">
          <a:xfrm>
            <a:off x="2368550" y="5614988"/>
            <a:ext cx="1060450" cy="414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4048" name="AutoShape 16"/>
          <p:cNvCxnSpPr>
            <a:cxnSpLocks noChangeShapeType="1"/>
            <a:stCxn id="44036" idx="2"/>
            <a:endCxn id="44037" idx="0"/>
          </p:cNvCxnSpPr>
          <p:nvPr/>
        </p:nvCxnSpPr>
        <p:spPr bwMode="auto">
          <a:xfrm>
            <a:off x="1485900" y="2800350"/>
            <a:ext cx="0" cy="4968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4049" name="AutoShape 17"/>
          <p:cNvCxnSpPr>
            <a:cxnSpLocks noChangeShapeType="1"/>
            <a:stCxn id="44037" idx="2"/>
            <a:endCxn id="44038" idx="0"/>
          </p:cNvCxnSpPr>
          <p:nvPr/>
        </p:nvCxnSpPr>
        <p:spPr bwMode="auto">
          <a:xfrm>
            <a:off x="1485900" y="3636963"/>
            <a:ext cx="0" cy="534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4050" name="AutoShape 18"/>
          <p:cNvCxnSpPr>
            <a:cxnSpLocks noChangeShapeType="1"/>
            <a:stCxn id="44038" idx="2"/>
            <a:endCxn id="44039" idx="0"/>
          </p:cNvCxnSpPr>
          <p:nvPr/>
        </p:nvCxnSpPr>
        <p:spPr bwMode="auto">
          <a:xfrm>
            <a:off x="1485900" y="4746625"/>
            <a:ext cx="0" cy="665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5363" name="AutoShape 19"/>
          <p:cNvSpPr>
            <a:spLocks noChangeArrowheads="1"/>
          </p:cNvSpPr>
          <p:nvPr/>
        </p:nvSpPr>
        <p:spPr bwMode="auto">
          <a:xfrm>
            <a:off x="4800600" y="3265488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85364" name="AutoShape 20"/>
          <p:cNvSpPr>
            <a:spLocks noChangeArrowheads="1"/>
          </p:cNvSpPr>
          <p:nvPr/>
        </p:nvSpPr>
        <p:spPr bwMode="auto">
          <a:xfrm>
            <a:off x="4800600" y="4637088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85365" name="AutoShape 21"/>
          <p:cNvSpPr>
            <a:spLocks noChangeArrowheads="1"/>
          </p:cNvSpPr>
          <p:nvPr/>
        </p:nvSpPr>
        <p:spPr bwMode="auto">
          <a:xfrm>
            <a:off x="4800600" y="5780088"/>
            <a:ext cx="838200" cy="485775"/>
          </a:xfrm>
          <a:prstGeom prst="rightArrow">
            <a:avLst>
              <a:gd name="adj1" fmla="val 50000"/>
              <a:gd name="adj2" fmla="val 43137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85367" name="Rectangle 23"/>
          <p:cNvSpPr>
            <a:spLocks noChangeArrowheads="1"/>
          </p:cNvSpPr>
          <p:nvPr/>
        </p:nvSpPr>
        <p:spPr bwMode="auto">
          <a:xfrm>
            <a:off x="3778250" y="2420938"/>
            <a:ext cx="3024188" cy="7302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00"/>
                </a:solidFill>
                <a:effectLst/>
                <a:latin typeface="Tahoma" pitchFamily="34" charset="0"/>
              </a:rPr>
              <a:t>10</a:t>
            </a:r>
            <a:r>
              <a:rPr lang="cs-CZ" sz="1400" b="1">
                <a:solidFill>
                  <a:srgbClr val="000000"/>
                </a:solidFill>
                <a:effectLst/>
                <a:latin typeface="Tahoma" pitchFamily="34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/>
                <a:latin typeface="Tahoma" pitchFamily="34" charset="0"/>
              </a:rPr>
              <a:t>g per replicate</a:t>
            </a:r>
            <a:endParaRPr lang="cs-CZ" sz="1400" b="1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>
              <a:defRPr/>
            </a:pPr>
            <a:r>
              <a:rPr lang="en-US" sz="1400" b="1">
                <a:solidFill>
                  <a:srgbClr val="000000"/>
                </a:solidFill>
                <a:effectLst/>
                <a:latin typeface="Tahoma" pitchFamily="34" charset="0"/>
              </a:rPr>
              <a:t>aerobic conditions</a:t>
            </a:r>
            <a:endParaRPr lang="cs-CZ" sz="1400" b="1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>
              <a:defRPr/>
            </a:pPr>
            <a:r>
              <a:rPr lang="en-US" sz="1400" b="1">
                <a:solidFill>
                  <a:srgbClr val="000000"/>
                </a:solidFill>
                <a:effectLst/>
                <a:latin typeface="Tahoma" pitchFamily="34" charset="0"/>
              </a:rPr>
              <a:t>60% WHC; 22°C</a:t>
            </a:r>
            <a:r>
              <a:rPr lang="cs-CZ" sz="1400" b="1">
                <a:solidFill>
                  <a:srgbClr val="000000"/>
                </a:solidFill>
                <a:effectLst/>
                <a:latin typeface="Tahoma" pitchFamily="34" charset="0"/>
              </a:rPr>
              <a:t>; dark</a:t>
            </a:r>
            <a:endParaRPr lang="en-US" sz="1400" b="1"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sp>
        <p:nvSpPr>
          <p:cNvPr id="185369" name="Rectangle 25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Soil microbial assay according to OECD, ISO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200">
              <a:effectLst/>
              <a:latin typeface="Times New Roman" pitchFamily="16" charset="0"/>
            </a:endParaRPr>
          </a:p>
        </p:txBody>
      </p:sp>
      <p:pic>
        <p:nvPicPr>
          <p:cNvPr id="45059" name="Picture 3" descr="0010"/>
          <p:cNvPicPr>
            <a:picLocks noChangeAspect="1" noChangeArrowheads="1"/>
          </p:cNvPicPr>
          <p:nvPr/>
        </p:nvPicPr>
        <p:blipFill>
          <a:blip r:embed="rId3" cstate="print"/>
          <a:srcRect l="56516" t="66573" r="11989" b="10330"/>
          <a:stretch>
            <a:fillRect/>
          </a:stretch>
        </p:blipFill>
        <p:spPr bwMode="auto">
          <a:xfrm>
            <a:off x="611560" y="1268760"/>
            <a:ext cx="3457054" cy="328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1493" name="Rectangle 5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Effects on microbial respiration</a:t>
            </a:r>
          </a:p>
        </p:txBody>
      </p:sp>
      <p:pic>
        <p:nvPicPr>
          <p:cNvPr id="5" name="Picture 5" descr="92"/>
          <p:cNvPicPr>
            <a:picLocks noChangeAspect="1" noChangeArrowheads="1"/>
          </p:cNvPicPr>
          <p:nvPr/>
        </p:nvPicPr>
        <p:blipFill>
          <a:blip r:embed="rId4" cstate="print"/>
          <a:srcRect l="13765" t="12227" r="19235" b="51128"/>
          <a:stretch>
            <a:fillRect/>
          </a:stretch>
        </p:blipFill>
        <p:spPr bwMode="auto">
          <a:xfrm>
            <a:off x="4283968" y="2060848"/>
            <a:ext cx="4622672" cy="382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ctrTitle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 err="1" smtClean="0"/>
              <a:t>Results</a:t>
            </a:r>
            <a:r>
              <a:rPr lang="cs-CZ" b="1" dirty="0" smtClean="0"/>
              <a:t> of the bioassays and </a:t>
            </a:r>
            <a:r>
              <a:rPr lang="cs-CZ" b="1" dirty="0" err="1" smtClean="0"/>
              <a:t>their</a:t>
            </a:r>
            <a:r>
              <a:rPr lang="cs-CZ" b="1" dirty="0" smtClean="0"/>
              <a:t> use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 </a:t>
            </a:r>
            <a:r>
              <a:rPr lang="cs-CZ" dirty="0" err="1" smtClean="0"/>
              <a:t>from</a:t>
            </a:r>
            <a:r>
              <a:rPr lang="cs-CZ" dirty="0" smtClean="0"/>
              <a:t> ecotoxicity tests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1775" y="2507407"/>
            <a:ext cx="50673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0350" y="5819775"/>
            <a:ext cx="50387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black">
          <a:xfrm>
            <a:off x="0" y="1052736"/>
            <a:ext cx="3946784" cy="366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2699916" y="1268387"/>
            <a:ext cx="1185085" cy="806498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2771800" y="3717032"/>
            <a:ext cx="1008657" cy="702468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771800" y="1988840"/>
            <a:ext cx="1142139" cy="806498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227804" y="1798655"/>
            <a:ext cx="73609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900" b="1" dirty="0" smtClean="0">
                <a:solidFill>
                  <a:schemeClr val="tx1">
                    <a:lumMod val="50000"/>
                  </a:schemeClr>
                </a:solidFill>
              </a:rPr>
              <a:t>Response</a:t>
            </a:r>
            <a:endParaRPr lang="cs-CZ" sz="9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Dose</a:t>
            </a:r>
            <a:r>
              <a:rPr lang="cs-CZ" dirty="0" smtClean="0"/>
              <a:t>(</a:t>
            </a:r>
            <a:r>
              <a:rPr lang="cs-CZ" dirty="0" err="1" smtClean="0"/>
              <a:t>concentration</a:t>
            </a:r>
            <a:r>
              <a:rPr lang="cs-CZ" dirty="0" smtClean="0"/>
              <a:t>) - response </a:t>
            </a:r>
            <a:r>
              <a:rPr lang="cs-CZ" dirty="0" err="1" smtClean="0"/>
              <a:t>relationship</a:t>
            </a:r>
            <a:endParaRPr lang="cs-CZ" dirty="0"/>
          </a:p>
        </p:txBody>
      </p:sp>
      <p:pic>
        <p:nvPicPr>
          <p:cNvPr id="4" name="Picture 5" descr="AcuteToxScheme_R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3474" b="6259"/>
          <a:stretch>
            <a:fillRect/>
          </a:stretch>
        </p:blipFill>
        <p:spPr bwMode="auto">
          <a:xfrm>
            <a:off x="0" y="980728"/>
            <a:ext cx="3059832" cy="186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462" y="1052736"/>
            <a:ext cx="4194613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ovéPole 22"/>
          <p:cNvSpPr txBox="1"/>
          <p:nvPr/>
        </p:nvSpPr>
        <p:spPr>
          <a:xfrm>
            <a:off x="6516216" y="908720"/>
            <a:ext cx="58221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1400" b="1" dirty="0" err="1" smtClean="0"/>
              <a:t>Note</a:t>
            </a:r>
            <a:endParaRPr lang="cs-CZ" sz="1400" b="1" dirty="0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356992"/>
            <a:ext cx="3096344" cy="264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Šipka dolů 24"/>
          <p:cNvSpPr/>
          <p:nvPr/>
        </p:nvSpPr>
        <p:spPr>
          <a:xfrm rot="19379952">
            <a:off x="1173699" y="2881525"/>
            <a:ext cx="36004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757" b="18449"/>
          <a:stretch>
            <a:fillRect/>
          </a:stretch>
        </p:blipFill>
        <p:spPr bwMode="auto">
          <a:xfrm>
            <a:off x="4551721" y="2564904"/>
            <a:ext cx="4557354" cy="230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Šipka dolů 26"/>
          <p:cNvSpPr/>
          <p:nvPr/>
        </p:nvSpPr>
        <p:spPr>
          <a:xfrm rot="13891794">
            <a:off x="4021959" y="4212369"/>
            <a:ext cx="36004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4355976" y="5085184"/>
            <a:ext cx="47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nl-BE" sz="1400" b="1" dirty="0" smtClean="0">
                <a:solidFill>
                  <a:srgbClr val="FF0000"/>
                </a:solidFill>
                <a:latin typeface="Verdana" pitchFamily="34" charset="0"/>
              </a:rPr>
              <a:t>No Observed Effect Concentration (NOEC)</a:t>
            </a:r>
            <a:endParaRPr lang="cs-CZ" sz="14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0"/>
              </a:spcBef>
            </a:pPr>
            <a:r>
              <a:rPr lang="cs-CZ" sz="1400" b="1" dirty="0" err="1" smtClean="0">
                <a:solidFill>
                  <a:srgbClr val="FF0000"/>
                </a:solidFill>
                <a:latin typeface="Verdana" pitchFamily="34" charset="0"/>
              </a:rPr>
              <a:t>Lowest</a:t>
            </a:r>
            <a:r>
              <a:rPr lang="nl-BE" sz="1400" b="1" dirty="0" smtClean="0">
                <a:solidFill>
                  <a:srgbClr val="FF0000"/>
                </a:solidFill>
                <a:latin typeface="Verdana" pitchFamily="34" charset="0"/>
              </a:rPr>
              <a:t> Observed Effect Concentration (</a:t>
            </a:r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L</a:t>
            </a:r>
            <a:r>
              <a:rPr lang="nl-BE" sz="1400" b="1" dirty="0" smtClean="0">
                <a:solidFill>
                  <a:srgbClr val="FF0000"/>
                </a:solidFill>
                <a:latin typeface="Verdana" pitchFamily="34" charset="0"/>
              </a:rPr>
              <a:t>OEC)</a:t>
            </a:r>
            <a:endParaRPr lang="cs-CZ" sz="14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0"/>
              </a:spcBef>
            </a:pPr>
            <a:r>
              <a:rPr lang="cs-CZ" sz="1400" b="1" dirty="0" err="1" smtClean="0">
                <a:solidFill>
                  <a:srgbClr val="FF0000"/>
                </a:solidFill>
                <a:latin typeface="Verdana" pitchFamily="34" charset="0"/>
              </a:rPr>
              <a:t>ECx</a:t>
            </a:r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 ( x % effects </a:t>
            </a:r>
            <a:r>
              <a:rPr lang="cs-CZ" sz="1400" b="1" dirty="0" err="1" smtClean="0">
                <a:solidFill>
                  <a:srgbClr val="FF0000"/>
                </a:solidFill>
                <a:latin typeface="Verdana" pitchFamily="34" charset="0"/>
              </a:rPr>
              <a:t>concentration</a:t>
            </a:r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)</a:t>
            </a:r>
          </a:p>
          <a:p>
            <a:pPr>
              <a:spcBef>
                <a:spcPts val="0"/>
              </a:spcBef>
            </a:pPr>
            <a:r>
              <a:rPr lang="cs-CZ" sz="1400" b="1" dirty="0" err="1" smtClean="0">
                <a:solidFill>
                  <a:srgbClr val="FF0000"/>
                </a:solidFill>
                <a:latin typeface="Verdana" pitchFamily="34" charset="0"/>
              </a:rPr>
              <a:t>LCx</a:t>
            </a:r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 ( x % </a:t>
            </a:r>
            <a:r>
              <a:rPr lang="cs-CZ" sz="1400" b="1" dirty="0" err="1" smtClean="0">
                <a:solidFill>
                  <a:srgbClr val="FF0000"/>
                </a:solidFill>
                <a:latin typeface="Verdana" pitchFamily="34" charset="0"/>
              </a:rPr>
              <a:t>lethal</a:t>
            </a:r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cs-CZ" sz="1400" b="1" dirty="0" err="1" smtClean="0">
                <a:solidFill>
                  <a:srgbClr val="FF0000"/>
                </a:solidFill>
                <a:latin typeface="Verdana" pitchFamily="34" charset="0"/>
              </a:rPr>
              <a:t>concentration</a:t>
            </a:r>
            <a:r>
              <a:rPr lang="cs-CZ" sz="1400" b="1" dirty="0" smtClean="0">
                <a:solidFill>
                  <a:srgbClr val="FF0000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Bio</a:t>
            </a:r>
            <a:r>
              <a:rPr lang="cs-CZ" dirty="0" err="1" smtClean="0"/>
              <a:t>assay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real ecosystem</a:t>
            </a:r>
            <a:endParaRPr lang="en-US" dirty="0"/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7"/>
            <a:ext cx="9034909" cy="5151785"/>
          </a:xfrm>
        </p:spPr>
        <p:txBody>
          <a:bodyPr/>
          <a:lstStyle/>
          <a:p>
            <a:r>
              <a:rPr lang="en-US" sz="2200" dirty="0" smtClean="0"/>
              <a:t>Bioassay is only simplified ecosystem model</a:t>
            </a:r>
          </a:p>
          <a:p>
            <a:r>
              <a:rPr lang="en-US" sz="2200" dirty="0" smtClean="0">
                <a:sym typeface="Wingdings" pitchFamily="2" charset="2"/>
              </a:rPr>
              <a:t>species differs, matrix differs, single species </a:t>
            </a:r>
            <a:r>
              <a:rPr lang="en-US" sz="2200" dirty="0" err="1" smtClean="0">
                <a:sym typeface="Wingdings" pitchFamily="2" charset="2"/>
              </a:rPr>
              <a:t>vs</a:t>
            </a:r>
            <a:r>
              <a:rPr lang="en-US" sz="2200" dirty="0" smtClean="0">
                <a:sym typeface="Wingdings" pitchFamily="2" charset="2"/>
              </a:rPr>
              <a:t> multispecies, individuals </a:t>
            </a:r>
            <a:r>
              <a:rPr lang="en-US" sz="2200" dirty="0" err="1" smtClean="0">
                <a:sym typeface="Wingdings" pitchFamily="2" charset="2"/>
              </a:rPr>
              <a:t>vs</a:t>
            </a:r>
            <a:r>
              <a:rPr lang="en-US" sz="2200" dirty="0" smtClean="0">
                <a:sym typeface="Wingdings" pitchFamily="2" charset="2"/>
              </a:rPr>
              <a:t> populations</a:t>
            </a:r>
          </a:p>
        </p:txBody>
      </p:sp>
      <p:pic>
        <p:nvPicPr>
          <p:cNvPr id="16" name="Picture 4" descr="GCYO94CAYQ9IGACA3HBAPKCA0O4IJHCAR6GTB5CAQ3U804CALJ7V2NCAPFRVJGCA9IMO19CAJJ6E26CAPKA5JDCAT8BVB6CATFK64GCAZLE1HECAXIJ313CA3FNLEXCAC6L6XKCAZGB79LCAVIY0I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77072"/>
            <a:ext cx="1080790" cy="8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OH9Z77CAI0ZPOSCADMHMQHCAY1N8ORCA4L1YM2CA782G0FCAMAU4PMCAKTGG8DCASQY6WXCAWEDONGCAYLV7Q9CATJ4B1CCA3EPLAQCACYSSFWCA6IKG6BCAJVS9XJCAITWBCCCASYVSN1CAPXS9I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95" y="2204864"/>
            <a:ext cx="1080790" cy="8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TRG2YLCAWVWGSOCAPGFRMYCA7XLGIMCAJZZOG8CAI0IV3MCAASHZH0CAEK0J3CCAY7SJM5CA85Q3DPCA48LM7SCA8GFBOYCA0VAFDVCA71OTD9CAMEPKFUCAFHJ8Q4CARG9TF9CAGNPIJFCATVN1Q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140968"/>
            <a:ext cx="1080790" cy="8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XQ0C8LCAS8TXAKCAJBPMA3CAF2RV44CACFSL3QCABR6S93CAES5JJ1CA1G5UGZCAW92XUWCA5HR6OFCAFMNNS2CAQUPHKFCA6MP0AUCAPKDV3DCAVUFCOACA8ZT1NACAMT8EFDCAXJ73WPCAK820Z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204864"/>
            <a:ext cx="1080790" cy="8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 descr="BRB4R4CAN33GGICA8CL3TSCA3RLC5XCAWLCYIVCABTZL7WCA2O1G5WCAB4TUKICAA54GCDCAMKENOVCA8ZXJFOCASJY86TCAASZ5JNCAOZTYHACA9MKBYRCA6AFGIDCAWHZ8QSCAGYVOESCAJWALF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140968"/>
            <a:ext cx="1080790" cy="8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IMG_4025"/>
          <p:cNvPicPr>
            <a:picLocks noChangeAspect="1" noChangeArrowheads="1"/>
          </p:cNvPicPr>
          <p:nvPr/>
        </p:nvPicPr>
        <p:blipFill>
          <a:blip r:embed="rId7" cstate="print"/>
          <a:srcRect l="1556" t="11147" r="1526" b="15053"/>
          <a:stretch>
            <a:fillRect/>
          </a:stretch>
        </p:blipFill>
        <p:spPr bwMode="auto">
          <a:xfrm>
            <a:off x="2195737" y="4293096"/>
            <a:ext cx="2736304" cy="197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Šipka doprava 10"/>
          <p:cNvSpPr>
            <a:spLocks noChangeArrowheads="1"/>
          </p:cNvSpPr>
          <p:nvPr/>
        </p:nvSpPr>
        <p:spPr bwMode="auto">
          <a:xfrm rot="1641094">
            <a:off x="1569965" y="4290823"/>
            <a:ext cx="1014134" cy="343842"/>
          </a:xfrm>
          <a:prstGeom prst="rightArrow">
            <a:avLst>
              <a:gd name="adj1" fmla="val 50000"/>
              <a:gd name="adj2" fmla="val 4998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23" name="Picture 3" descr="Pic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66284" y="3861048"/>
            <a:ext cx="2842791" cy="195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fetida_adult_0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4941168"/>
            <a:ext cx="2267744" cy="109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590163" y="6093296"/>
            <a:ext cx="35189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Eisenia fetida </a:t>
            </a:r>
            <a:r>
              <a:rPr lang="cs-CZ" sz="1800" dirty="0"/>
              <a:t>– </a:t>
            </a:r>
            <a:r>
              <a:rPr lang="cs-CZ" sz="1800" dirty="0" err="1" smtClean="0"/>
              <a:t>compost</a:t>
            </a:r>
            <a:r>
              <a:rPr lang="cs-CZ" sz="1800" dirty="0" smtClean="0"/>
              <a:t> </a:t>
            </a:r>
            <a:r>
              <a:rPr lang="cs-CZ" sz="1800" dirty="0" err="1" smtClean="0"/>
              <a:t>worm</a:t>
            </a:r>
            <a:r>
              <a:rPr lang="cs-CZ" sz="1800" dirty="0" smtClean="0"/>
              <a:t> !!</a:t>
            </a:r>
            <a:endParaRPr lang="cs-CZ" sz="1800" dirty="0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923928" y="2204864"/>
            <a:ext cx="2659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Aporrectodea</a:t>
            </a:r>
            <a:r>
              <a:rPr lang="cs-CZ" sz="1800" b="0" i="1" dirty="0"/>
              <a:t> </a:t>
            </a:r>
            <a:r>
              <a:rPr lang="cs-CZ" sz="1800" b="0" i="1" dirty="0" err="1"/>
              <a:t>caliginosa</a:t>
            </a:r>
            <a:endParaRPr lang="cs-CZ" sz="1800" b="0" i="1" dirty="0"/>
          </a:p>
        </p:txBody>
      </p:sp>
      <p:pic>
        <p:nvPicPr>
          <p:cNvPr id="27" name="Picture 9" descr="caliginosa_adult_0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2708920"/>
            <a:ext cx="1503921" cy="72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2" descr="terrestris_adult_0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79" y="2636912"/>
            <a:ext cx="1800696" cy="86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6898213" y="2204864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Lumbricus</a:t>
            </a:r>
            <a:r>
              <a:rPr lang="cs-CZ" sz="1800" b="0" i="1" dirty="0"/>
              <a:t> </a:t>
            </a:r>
            <a:r>
              <a:rPr lang="cs-CZ" sz="1800" b="0" i="1" dirty="0" err="1"/>
              <a:t>terrestris</a:t>
            </a:r>
            <a:endParaRPr lang="cs-CZ" sz="1800" b="0" i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444208" y="3212976"/>
            <a:ext cx="5693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vs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Bioassay</a:t>
            </a:r>
            <a:r>
              <a:rPr lang="cs-CZ" dirty="0" smtClean="0"/>
              <a:t> </a:t>
            </a:r>
            <a:r>
              <a:rPr lang="cs-CZ" dirty="0" err="1" smtClean="0"/>
              <a:t>vs</a:t>
            </a:r>
            <a:r>
              <a:rPr lang="cs-CZ" dirty="0" smtClean="0"/>
              <a:t> reality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112568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dirty="0" smtClean="0"/>
              <a:t>Objective = </a:t>
            </a:r>
            <a:r>
              <a:rPr lang="cs-CZ" sz="2000" dirty="0" smtClean="0"/>
              <a:t>to </a:t>
            </a:r>
            <a:r>
              <a:rPr lang="en-US" sz="2000" dirty="0" smtClean="0"/>
              <a:t>protect real ecosystems</a:t>
            </a:r>
            <a:r>
              <a:rPr lang="cs-CZ" sz="2000" dirty="0" smtClean="0"/>
              <a:t>, safe </a:t>
            </a:r>
            <a:r>
              <a:rPr lang="cs-CZ" sz="2000" dirty="0" err="1" smtClean="0"/>
              <a:t>concentration</a:t>
            </a:r>
            <a:endParaRPr lang="en-US" sz="2000" dirty="0" smtClean="0"/>
          </a:p>
          <a:p>
            <a:pPr>
              <a:spcBef>
                <a:spcPts val="0"/>
              </a:spcBef>
              <a:buNone/>
            </a:pPr>
            <a:r>
              <a:rPr lang="cs-CZ" sz="2000" dirty="0" smtClean="0">
                <a:sym typeface="Wingdings" pitchFamily="2" charset="2"/>
              </a:rPr>
              <a:t>	</a:t>
            </a:r>
            <a:r>
              <a:rPr lang="en-US" sz="2000" dirty="0" smtClean="0">
                <a:sym typeface="Wingdings" pitchFamily="2" charset="2"/>
              </a:rPr>
              <a:t> need to extrapolate bioassay results to be valid for ecosystems</a:t>
            </a:r>
          </a:p>
          <a:p>
            <a:pPr>
              <a:spcBef>
                <a:spcPts val="0"/>
              </a:spcBef>
            </a:pPr>
            <a:r>
              <a:rPr lang="cs-CZ" sz="2000" dirty="0" err="1" smtClean="0"/>
              <a:t>how</a:t>
            </a:r>
            <a:r>
              <a:rPr lang="cs-CZ" sz="2000" dirty="0" smtClean="0"/>
              <a:t> much </a:t>
            </a:r>
            <a:r>
              <a:rPr lang="cs-CZ" sz="2000" dirty="0" err="1" smtClean="0"/>
              <a:t>information</a:t>
            </a:r>
            <a:r>
              <a:rPr lang="cs-CZ" sz="2000" dirty="0" smtClean="0"/>
              <a:t> </a:t>
            </a:r>
            <a:r>
              <a:rPr lang="cs-CZ" sz="2000" dirty="0" err="1" smtClean="0"/>
              <a:t>we</a:t>
            </a:r>
            <a:r>
              <a:rPr lang="cs-CZ" sz="2000" dirty="0" smtClean="0"/>
              <a:t> </a:t>
            </a:r>
            <a:r>
              <a:rPr lang="cs-CZ" sz="2000" dirty="0" err="1" smtClean="0"/>
              <a:t>have</a:t>
            </a:r>
            <a:r>
              <a:rPr lang="cs-CZ" sz="2000" dirty="0" smtClean="0"/>
              <a:t>?</a:t>
            </a:r>
          </a:p>
          <a:p>
            <a:pPr>
              <a:spcBef>
                <a:spcPts val="0"/>
              </a:spcBef>
            </a:pPr>
            <a:r>
              <a:rPr lang="cs-CZ" sz="2000" dirty="0" err="1" smtClean="0">
                <a:sym typeface="Wingdings" pitchFamily="2" charset="2"/>
              </a:rPr>
              <a:t>uncertainty</a:t>
            </a:r>
            <a:r>
              <a:rPr lang="cs-CZ" sz="2000" dirty="0" smtClean="0">
                <a:sym typeface="Wingdings" pitchFamily="2" charset="2"/>
              </a:rPr>
              <a:t> </a:t>
            </a:r>
            <a:r>
              <a:rPr lang="cs-CZ" sz="2000" dirty="0" err="1" smtClean="0">
                <a:sym typeface="Wingdings" pitchFamily="2" charset="2"/>
              </a:rPr>
              <a:t>factors</a:t>
            </a:r>
            <a:r>
              <a:rPr lang="cs-CZ" sz="2000" dirty="0" smtClean="0">
                <a:sym typeface="Wingdings" pitchFamily="2" charset="2"/>
              </a:rPr>
              <a:t>, 1, 10, 100, 1000</a:t>
            </a:r>
            <a:endParaRPr lang="cs-CZ" sz="2000" dirty="0"/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4860032" y="2708920"/>
            <a:ext cx="38465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600" dirty="0"/>
              <a:t>Species sensitivity distribution (SSD) </a:t>
            </a:r>
            <a:endParaRPr lang="en-GB" sz="1600" dirty="0"/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996952"/>
            <a:ext cx="4176713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788024" y="5517232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dirty="0"/>
              <a:t>HC5 = 95% protection level</a:t>
            </a:r>
            <a:endParaRPr lang="en-GB" sz="1400" dirty="0"/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1331640" y="2996952"/>
            <a:ext cx="1335088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600" dirty="0"/>
              <a:t>Extrapolace</a:t>
            </a:r>
            <a:endParaRPr lang="en-GB" sz="1600" dirty="0"/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2627784" y="6093296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dirty="0"/>
              <a:t>PN</a:t>
            </a:r>
            <a:r>
              <a:rPr lang="cs-CZ" sz="2400" dirty="0"/>
              <a:t>EC </a:t>
            </a:r>
            <a:r>
              <a:rPr lang="cs-CZ" sz="2400" dirty="0" smtClean="0"/>
              <a:t>(limits, EQS</a:t>
            </a:r>
            <a:r>
              <a:rPr lang="cs-CZ" sz="2400" dirty="0"/>
              <a:t>)</a:t>
            </a:r>
            <a:endParaRPr lang="en-US" sz="2400" dirty="0">
              <a:latin typeface="Optimum"/>
            </a:endParaRPr>
          </a:p>
        </p:txBody>
      </p:sp>
      <p:sp>
        <p:nvSpPr>
          <p:cNvPr id="9" name="AutoShape 29"/>
          <p:cNvSpPr>
            <a:spLocks noChangeArrowheads="1"/>
          </p:cNvSpPr>
          <p:nvPr/>
        </p:nvSpPr>
        <p:spPr bwMode="auto">
          <a:xfrm flipV="1">
            <a:off x="6156176" y="2204864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30"/>
          <p:cNvSpPr>
            <a:spLocks noChangeArrowheads="1"/>
          </p:cNvSpPr>
          <p:nvPr/>
        </p:nvSpPr>
        <p:spPr bwMode="auto">
          <a:xfrm flipH="1" flipV="1">
            <a:off x="1763688" y="2492896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 rot="5400000" flipV="1">
            <a:off x="6349851" y="5611589"/>
            <a:ext cx="620712" cy="1008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AutoShape 32"/>
          <p:cNvSpPr>
            <a:spLocks noChangeArrowheads="1"/>
          </p:cNvSpPr>
          <p:nvPr/>
        </p:nvSpPr>
        <p:spPr bwMode="auto">
          <a:xfrm rot="16200000" flipH="1" flipV="1">
            <a:off x="1885926" y="5827042"/>
            <a:ext cx="620712" cy="8651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37449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30275"/>
            <a:ext cx="7924800" cy="59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195" name="Rectangle 3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Risk assessment with </a:t>
            </a:r>
            <a:r>
              <a:rPr lang="cs-CZ" dirty="0" err="1" smtClean="0"/>
              <a:t>earthworms</a:t>
            </a:r>
            <a:endParaRPr lang="cs-CZ" dirty="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- </a:t>
            </a:r>
            <a:r>
              <a:rPr lang="en-US" dirty="0" err="1" smtClean="0"/>
              <a:t>Tak</a:t>
            </a:r>
            <a:r>
              <a:rPr lang="cs-CZ" dirty="0" smtClean="0"/>
              <a:t>e</a:t>
            </a:r>
            <a:r>
              <a:rPr lang="en-US" dirty="0" smtClean="0"/>
              <a:t> home message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2800" b="1" dirty="0" smtClean="0"/>
              <a:t>Bioassays are necessary </a:t>
            </a:r>
            <a:r>
              <a:rPr lang="cs-CZ" sz="2800" b="1" dirty="0" err="1" smtClean="0"/>
              <a:t>addition</a:t>
            </a:r>
            <a:r>
              <a:rPr lang="cs-CZ" sz="2800" b="1" dirty="0" smtClean="0"/>
              <a:t> to </a:t>
            </a:r>
            <a:r>
              <a:rPr lang="en-US" sz="2800" b="1" dirty="0" smtClean="0"/>
              <a:t>chemical analyses</a:t>
            </a:r>
          </a:p>
          <a:p>
            <a:pPr>
              <a:spcBef>
                <a:spcPts val="600"/>
              </a:spcBef>
            </a:pPr>
            <a:r>
              <a:rPr lang="en-US" sz="2800" b="1" dirty="0" smtClean="0"/>
              <a:t>Lot of standardized/experimental bioassays to choose from</a:t>
            </a:r>
          </a:p>
          <a:p>
            <a:pPr>
              <a:spcBef>
                <a:spcPts val="600"/>
              </a:spcBef>
            </a:pPr>
            <a:r>
              <a:rPr lang="en-US" sz="2800" b="1" dirty="0" smtClean="0"/>
              <a:t>Necessary know-how (lab tricks, </a:t>
            </a:r>
            <a:r>
              <a:rPr lang="en-US" sz="2800" b="1" dirty="0" err="1" smtClean="0"/>
              <a:t>weakpoints</a:t>
            </a:r>
            <a:r>
              <a:rPr lang="en-US" sz="2800" b="1" dirty="0" smtClean="0"/>
              <a:t>, </a:t>
            </a:r>
            <a:r>
              <a:rPr lang="cs-CZ" sz="2800" b="1" dirty="0" err="1" smtClean="0"/>
              <a:t>when</a:t>
            </a:r>
            <a:r>
              <a:rPr lang="cs-CZ" sz="2800" b="1" dirty="0" smtClean="0"/>
              <a:t> to </a:t>
            </a:r>
            <a:r>
              <a:rPr lang="en-US" sz="2800" b="1" dirty="0" smtClean="0"/>
              <a:t>use, interpretation</a:t>
            </a:r>
            <a:r>
              <a:rPr lang="cs-CZ" sz="2800" b="1" dirty="0" smtClean="0"/>
              <a:t>, data </a:t>
            </a:r>
            <a:r>
              <a:rPr lang="cs-CZ" sz="2800" b="1" dirty="0" err="1" smtClean="0"/>
              <a:t>evaluation</a:t>
            </a:r>
            <a:r>
              <a:rPr lang="en-US" sz="2800" b="1" dirty="0" smtClean="0"/>
              <a:t> …)</a:t>
            </a:r>
          </a:p>
          <a:p>
            <a:pPr>
              <a:spcBef>
                <a:spcPts val="600"/>
              </a:spcBef>
            </a:pPr>
            <a:r>
              <a:rPr lang="en-US" sz="2800" b="1" dirty="0" smtClean="0"/>
              <a:t>No single test gives all information - battery of bioassays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323528" y="1556792"/>
            <a:ext cx="8640763" cy="1444625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600" b="1" smtClean="0"/>
              <a:t>  </a:t>
            </a:r>
            <a:r>
              <a:rPr lang="en-US" sz="4400" b="1" smtClean="0"/>
              <a:t>Thanks for your attention!!!!</a:t>
            </a:r>
            <a:endParaRPr lang="en-US" sz="4400" smtClean="0"/>
          </a:p>
        </p:txBody>
      </p:sp>
      <p:sp>
        <p:nvSpPr>
          <p:cNvPr id="94211" name="Rectangle 3"/>
          <p:cNvSpPr>
            <a:spLocks noGrp="1"/>
          </p:cNvSpPr>
          <p:nvPr>
            <p:ph type="subTitle" idx="4294967295"/>
          </p:nvPr>
        </p:nvSpPr>
        <p:spPr>
          <a:xfrm>
            <a:off x="1624013" y="3657600"/>
            <a:ext cx="6834187" cy="1752600"/>
          </a:xfrm>
        </p:spPr>
        <p:txBody>
          <a:bodyPr/>
          <a:lstStyle/>
          <a:p>
            <a:pPr marL="0" indent="0" algn="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300" b="1" u="sng" smtClean="0">
                <a:latin typeface="Tahoma" pitchFamily="34" charset="0"/>
              </a:rPr>
              <a:t>Jakub Hofman</a:t>
            </a:r>
          </a:p>
          <a:p>
            <a:pPr marL="0" indent="0" algn="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300" smtClean="0">
                <a:latin typeface="Tahoma" pitchFamily="34" charset="0"/>
              </a:rPr>
              <a:t>			hofman@recetox.muni.cz</a:t>
            </a:r>
          </a:p>
          <a:p>
            <a:pPr marL="0" indent="0" algn="r" eaLnBrk="1" hangingPunct="1">
              <a:lnSpc>
                <a:spcPct val="90000"/>
              </a:lnSpc>
              <a:buFont typeface="Arial" charset="0"/>
              <a:buNone/>
            </a:pPr>
            <a:endParaRPr lang="en-US" sz="2300" smtClean="0">
              <a:latin typeface="Tahoma" pitchFamily="34" charset="0"/>
            </a:endParaRPr>
          </a:p>
          <a:p>
            <a:pPr marL="0" indent="0" algn="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300" smtClean="0">
                <a:latin typeface="Tahoma" pitchFamily="34" charset="0"/>
              </a:rPr>
              <a:t>http://www.recetox.cz</a:t>
            </a:r>
          </a:p>
        </p:txBody>
      </p:sp>
      <p:pic>
        <p:nvPicPr>
          <p:cNvPr id="94213" name="Obrázek 4" descr="OPVK_MU_EN_rgb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2963" y="5765800"/>
            <a:ext cx="5759450" cy="109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0674" name="Picture 2" descr="http://0.tqn.com/d/politicalhumor/1/0/B/h/2/happy-earth-da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84984"/>
            <a:ext cx="3528392" cy="233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Bioassay development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old bioassays </a:t>
            </a:r>
            <a:r>
              <a:rPr lang="en-US" smtClean="0"/>
              <a:t>– acute, ecologically irrelevant, testing pure chemicals, pesticides</a:t>
            </a:r>
          </a:p>
          <a:p>
            <a:r>
              <a:rPr lang="en-US" b="1" smtClean="0"/>
              <a:t>new bioassays </a:t>
            </a:r>
            <a:r>
              <a:rPr lang="en-US" smtClean="0"/>
              <a:t>– sublethal endpoints, ecological relevancy, chemical mixtures, miniaturization, simple to measure endpoints</a:t>
            </a:r>
            <a:endParaRPr lang="en-US"/>
          </a:p>
        </p:txBody>
      </p:sp>
      <p:pic>
        <p:nvPicPr>
          <p:cNvPr id="4" name="Picture 6" descr="http://www.ebpi.ca/thamnocephalus%20platyurus%20toxicity%20test%20kit.jpg"/>
          <p:cNvPicPr>
            <a:picLocks noChangeAspect="1" noChangeArrowheads="1"/>
          </p:cNvPicPr>
          <p:nvPr/>
        </p:nvPicPr>
        <p:blipFill>
          <a:blip r:embed="rId2" cstate="print"/>
          <a:srcRect b="22462"/>
          <a:stretch>
            <a:fillRect/>
          </a:stretch>
        </p:blipFill>
        <p:spPr bwMode="auto">
          <a:xfrm>
            <a:off x="6156176" y="2996952"/>
            <a:ext cx="2986237" cy="257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http://www.ebpi.ca/Rototox%20Kit%20M%20Kit.bmp"/>
          <p:cNvPicPr>
            <a:picLocks noChangeAspect="1" noChangeArrowheads="1"/>
          </p:cNvPicPr>
          <p:nvPr/>
        </p:nvPicPr>
        <p:blipFill>
          <a:blip r:embed="rId3" cstate="print"/>
          <a:srcRect b="25334"/>
          <a:stretch>
            <a:fillRect/>
          </a:stretch>
        </p:blipFill>
        <p:spPr bwMode="auto">
          <a:xfrm>
            <a:off x="0" y="3212976"/>
            <a:ext cx="3226996" cy="224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http://www.ebpi.ca/daphtoxkit%20toxicity%20pulex.jpg"/>
          <p:cNvPicPr>
            <a:picLocks noChangeAspect="1" noChangeArrowheads="1"/>
          </p:cNvPicPr>
          <p:nvPr/>
        </p:nvPicPr>
        <p:blipFill>
          <a:blip r:embed="rId4" cstate="print"/>
          <a:srcRect b="30000"/>
          <a:stretch>
            <a:fillRect/>
          </a:stretch>
        </p:blipFill>
        <p:spPr bwMode="auto">
          <a:xfrm>
            <a:off x="3059832" y="4077072"/>
            <a:ext cx="323141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51519" y="1052736"/>
            <a:ext cx="8890893" cy="5184576"/>
          </a:xfrm>
        </p:spPr>
        <p:txBody>
          <a:bodyPr/>
          <a:lstStyle/>
          <a:p>
            <a:r>
              <a:rPr lang="en-US" dirty="0" smtClean="0"/>
              <a:t>major </a:t>
            </a:r>
            <a:r>
              <a:rPr lang="en-US" dirty="0" err="1" smtClean="0"/>
              <a:t>trophic</a:t>
            </a:r>
            <a:r>
              <a:rPr lang="en-US" dirty="0" smtClean="0"/>
              <a:t> levels</a:t>
            </a:r>
          </a:p>
          <a:p>
            <a:pPr lvl="1"/>
            <a:r>
              <a:rPr lang="en-US" dirty="0" smtClean="0"/>
              <a:t>producers</a:t>
            </a:r>
          </a:p>
          <a:p>
            <a:pPr lvl="1"/>
            <a:r>
              <a:rPr lang="en-US" dirty="0" smtClean="0"/>
              <a:t>consumers</a:t>
            </a:r>
          </a:p>
          <a:p>
            <a:pPr lvl="1"/>
            <a:r>
              <a:rPr lang="en-US" dirty="0" err="1" smtClean="0"/>
              <a:t>destruents</a:t>
            </a:r>
            <a:endParaRPr lang="en-US" dirty="0" smtClean="0"/>
          </a:p>
          <a:p>
            <a:r>
              <a:rPr lang="en-US" dirty="0" smtClean="0"/>
              <a:t>aquatic / soil</a:t>
            </a:r>
          </a:p>
          <a:p>
            <a:r>
              <a:rPr lang="en-US" dirty="0" smtClean="0"/>
              <a:t>single / multiple species</a:t>
            </a:r>
          </a:p>
          <a:p>
            <a:r>
              <a:rPr lang="en-US" dirty="0" smtClean="0"/>
              <a:t>acute / chronic effects</a:t>
            </a:r>
          </a:p>
          <a:p>
            <a:r>
              <a:rPr lang="en-US" dirty="0" smtClean="0"/>
              <a:t>contact bioassays / </a:t>
            </a:r>
            <a:r>
              <a:rPr lang="en-US" dirty="0" err="1" smtClean="0"/>
              <a:t>eluate</a:t>
            </a:r>
            <a:r>
              <a:rPr lang="en-US" dirty="0" smtClean="0"/>
              <a:t> bioassays / TIE</a:t>
            </a:r>
          </a:p>
          <a:p>
            <a:r>
              <a:rPr lang="en-US" dirty="0" smtClean="0"/>
              <a:t>legislative / standardized (practical) / experimental (research)</a:t>
            </a:r>
          </a:p>
          <a:p>
            <a:r>
              <a:rPr lang="en-US" dirty="0" smtClean="0"/>
              <a:t>toxicity / bioaccumulation / biodegradation tests</a:t>
            </a:r>
          </a:p>
          <a:p>
            <a:endParaRPr lang="en-US" dirty="0"/>
          </a:p>
        </p:txBody>
      </p:sp>
      <p:pic>
        <p:nvPicPr>
          <p:cNvPr id="18436" name="Picture 4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913035" cy="76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 descr="Eisenia_fetida"/>
          <p:cNvPicPr>
            <a:picLocks noChangeAspect="1" noChangeArrowheads="1"/>
          </p:cNvPicPr>
          <p:nvPr/>
        </p:nvPicPr>
        <p:blipFill>
          <a:blip r:embed="rId4" cstate="print"/>
          <a:srcRect l="13705" t="13751" r="13773" b="13872"/>
          <a:stretch>
            <a:fillRect/>
          </a:stretch>
        </p:blipFill>
        <p:spPr bwMode="auto">
          <a:xfrm>
            <a:off x="5796137" y="1570656"/>
            <a:ext cx="1224136" cy="67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6" descr="scenedesmus_quadricauda_upr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340768"/>
            <a:ext cx="86409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9" name="Rectangle 7"/>
          <p:cNvSpPr>
            <a:spLocks noGrp="1"/>
          </p:cNvSpPr>
          <p:nvPr>
            <p:ph type="title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smtClean="0"/>
              <a:t>Differenciation of bioassays</a:t>
            </a:r>
            <a:endParaRPr lang="en-US" sz="2800" b="1" smtClean="0"/>
          </a:p>
        </p:txBody>
      </p:sp>
      <p:pic>
        <p:nvPicPr>
          <p:cNvPr id="315394" name="Picture 2" descr="http://upload.wikimedia.org/wikipedia/commons/thumb/3/32/EscherichiaColi_NIAID.jpg/210px-EscherichiaColi_NIAI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916832"/>
            <a:ext cx="1060485" cy="89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Hofman - Soil Ecotoxicology Summer School small version</Template>
  <TotalTime>4263</TotalTime>
  <Words>5149</Words>
  <Application>Microsoft Office PowerPoint</Application>
  <PresentationFormat>Předvádění na obrazovce (4:3)</PresentationFormat>
  <Paragraphs>813</Paragraphs>
  <Slides>79</Slides>
  <Notes>27</Notes>
  <HiddenSlides>0</HiddenSlides>
  <MMClips>11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1" baseType="lpstr">
      <vt:lpstr>Motiv sady Office</vt:lpstr>
      <vt:lpstr>Fotografie</vt:lpstr>
      <vt:lpstr>Ecotoxicological bioassays</vt:lpstr>
      <vt:lpstr>Introduction</vt:lpstr>
      <vt:lpstr>Snímek 3</vt:lpstr>
      <vt:lpstr>Role of ecotoxicology in environmental protection</vt:lpstr>
      <vt:lpstr>Bioassays, ecotoxicity tests</vt:lpstr>
      <vt:lpstr>Testing effects of chemicals and risk assessment</vt:lpstr>
      <vt:lpstr>Why bioassays?</vt:lpstr>
      <vt:lpstr>Bioassay development</vt:lpstr>
      <vt:lpstr>Differenciation of bioassays</vt:lpstr>
      <vt:lpstr>Differenciation of bioassays</vt:lpstr>
      <vt:lpstr>1 - Laboratory studies</vt:lpstr>
      <vt:lpstr>2 - Micro &amp; Mesocosms</vt:lpstr>
      <vt:lpstr>3 - Field assessment / biomonitoring</vt:lpstr>
      <vt:lpstr>Use of bioassays</vt:lpstr>
      <vt:lpstr>Use of bioassays</vt:lpstr>
      <vt:lpstr> OECD guidelines  http://www.oecd.org/document/40/0,3746,en_2649_34377_37051368_1_1_1_1,00.html </vt:lpstr>
      <vt:lpstr> OECD guidelines  http://www.oecd.org/document/40/0,3746,en_2649_34377_37051368_1_1_1_1,00.html </vt:lpstr>
      <vt:lpstr>ISO guidelines</vt:lpstr>
      <vt:lpstr>ISO guidelines</vt:lpstr>
      <vt:lpstr>ISO guidelines</vt:lpstr>
      <vt:lpstr>ISO guidelines</vt:lpstr>
      <vt:lpstr>ISO guidelines</vt:lpstr>
      <vt:lpstr>ISO guidelines</vt:lpstr>
      <vt:lpstr>ISO guidelines</vt:lpstr>
      <vt:lpstr>US EPA</vt:lpstr>
      <vt:lpstr>US EPA</vt:lpstr>
      <vt:lpstr>Testing strategy</vt:lpstr>
      <vt:lpstr>Testing strategy</vt:lpstr>
      <vt:lpstr>General scheme of bioassay</vt:lpstr>
      <vt:lpstr>Aquatic ecotoxicology bioassays</vt:lpstr>
      <vt:lpstr>Algal growth inhibition test (ISO 8692) </vt:lpstr>
      <vt:lpstr>Algal growth inhibition test (ISO 8692)</vt:lpstr>
      <vt:lpstr>Duckweed bioassay (ISO 20079)</vt:lpstr>
      <vt:lpstr>Aquatic consumers - invertebrates</vt:lpstr>
      <vt:lpstr>Daphnia magna test (ISO 6341)</vt:lpstr>
      <vt:lpstr>Daphnia magna chronic test (ISO 10706)</vt:lpstr>
      <vt:lpstr>Daphnia magna acute vs chronic test</vt:lpstr>
      <vt:lpstr>Alternative: microbiotests</vt:lpstr>
      <vt:lpstr>Chironomus riparius test (OECD 218)</vt:lpstr>
      <vt:lpstr>Fish bioassays</vt:lpstr>
      <vt:lpstr>Fish bioassay acute (ISO 7346 1-3)</vt:lpstr>
      <vt:lpstr>Prolonged and chronic fish tests</vt:lpstr>
      <vt:lpstr>Embryolarval test (ISO 12890, OECD 210, 212) </vt:lpstr>
      <vt:lpstr>FETAX – Frog Embryo Teratogenicity Assay Xenopus</vt:lpstr>
      <vt:lpstr>FETAX</vt:lpstr>
      <vt:lpstr>Vibrio fisheri test (ISO 11348)</vt:lpstr>
      <vt:lpstr>Specific mechanisms of toxicity</vt:lpstr>
      <vt:lpstr>Soil ecotoxicology bioassays</vt:lpstr>
      <vt:lpstr>Exposure methods</vt:lpstr>
      <vt:lpstr>What is artificial soil ?</vt:lpstr>
      <vt:lpstr>LUFA soil (http://lufa-speyer.de/)</vt:lpstr>
      <vt:lpstr>Earthworm bioassays</vt:lpstr>
      <vt:lpstr>Earthworm acute toxicity test</vt:lpstr>
      <vt:lpstr>Earthworm reproduction test</vt:lpstr>
      <vt:lpstr>Eisenia fetida reproduction test</vt:lpstr>
      <vt:lpstr>E. fetida test – after 28 days</vt:lpstr>
      <vt:lpstr>E. fetida – 8 weeks</vt:lpstr>
      <vt:lpstr>Avoidance test</vt:lpstr>
      <vt:lpstr>Bioaccumulation test</vt:lpstr>
      <vt:lpstr>Snímek 60</vt:lpstr>
      <vt:lpstr>Enchytraeidae</vt:lpstr>
      <vt:lpstr>Avoidance test with E. albidus</vt:lpstr>
      <vt:lpstr>Folsomia candida</vt:lpstr>
      <vt:lpstr>Folsomia candida</vt:lpstr>
      <vt:lpstr>Caenorhabditis elegans test</vt:lpstr>
      <vt:lpstr>Snímek 66</vt:lpstr>
      <vt:lpstr>Mites</vt:lpstr>
      <vt:lpstr>Lactuca sativa root growth</vt:lpstr>
      <vt:lpstr>Higher plants chronic toxicity</vt:lpstr>
      <vt:lpstr>Snímek 70</vt:lpstr>
      <vt:lpstr>Snímek 71</vt:lpstr>
      <vt:lpstr>Results of the bioassays and their use</vt:lpstr>
      <vt:lpstr>Data from ecotoxicity tests</vt:lpstr>
      <vt:lpstr>Dose(concentration) - response relationship</vt:lpstr>
      <vt:lpstr>Bioassay vs real ecosystem</vt:lpstr>
      <vt:lpstr>Bioassay vs reality </vt:lpstr>
      <vt:lpstr>Risk assessment with earthworms</vt:lpstr>
      <vt:lpstr>Summary - Take home message</vt:lpstr>
      <vt:lpstr>  Thanks for your attention!!!!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Kuba Hofman</cp:lastModifiedBy>
  <cp:revision>134</cp:revision>
  <dcterms:created xsi:type="dcterms:W3CDTF">2010-05-17T15:27:49Z</dcterms:created>
  <dcterms:modified xsi:type="dcterms:W3CDTF">2012-12-12T14:57:20Z</dcterms:modified>
</cp:coreProperties>
</file>