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90" r:id="rId4"/>
    <p:sldId id="259" r:id="rId5"/>
    <p:sldId id="260" r:id="rId6"/>
    <p:sldId id="282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7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B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5A0176-7DC6-43A0-9B79-614EE9297DB2}" type="datetimeFigureOut">
              <a:rPr lang="cs-CZ" smtClean="0"/>
              <a:pPr/>
              <a:t>4.3.2013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0FAF67-F7CB-44C6-9000-808E2897E5E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31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590816"/>
          </a:xfrm>
        </p:spPr>
        <p:txBody>
          <a:bodyPr/>
          <a:lstStyle/>
          <a:p>
            <a:r>
              <a:rPr lang="cs-CZ" i="1" smtClean="0"/>
              <a:t>Monilophyta </a:t>
            </a:r>
            <a:r>
              <a:rPr lang="cs-CZ" smtClean="0"/>
              <a:t>I</a:t>
            </a:r>
            <a:r>
              <a:rPr lang="cs-CZ" i="1" smtClean="0"/>
              <a:t/>
            </a:r>
            <a:br>
              <a:rPr lang="cs-CZ" i="1" smtClean="0"/>
            </a:br>
            <a:r>
              <a:rPr lang="cs-CZ" b="0" cap="none" smtClean="0"/>
              <a:t>přesličky, prutovky a spol.</a:t>
            </a:r>
            <a:r>
              <a:rPr lang="cs-CZ" smtClean="0"/>
              <a:t/>
            </a:r>
            <a:br>
              <a:rPr lang="cs-CZ" smtClean="0"/>
            </a:br>
            <a:endParaRPr lang="cs-CZ"/>
          </a:p>
        </p:txBody>
      </p:sp>
      <p:pic>
        <p:nvPicPr>
          <p:cNvPr id="6" name="Picture 9" descr="equisy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290"/>
            <a:ext cx="1928794" cy="30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1908"/>
          <p:cNvPicPr>
            <a:picLocks noChangeAspect="1" noChangeArrowheads="1"/>
          </p:cNvPicPr>
          <p:nvPr/>
        </p:nvPicPr>
        <p:blipFill>
          <a:blip r:embed="rId4" cstate="print"/>
          <a:srcRect r="3131"/>
          <a:stretch>
            <a:fillRect/>
          </a:stretch>
        </p:blipFill>
        <p:spPr bwMode="auto">
          <a:xfrm>
            <a:off x="4214811" y="214290"/>
            <a:ext cx="2000264" cy="3027137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1"/>
                </a:solidFill>
              </a:rPr>
              <a:t>Psilotopsida</a:t>
            </a:r>
            <a:r>
              <a:rPr lang="cs-CZ" smtClean="0"/>
              <a:t>, </a:t>
            </a:r>
            <a:r>
              <a:rPr lang="cs-CZ" sz="2000" smtClean="0"/>
              <a:t>řád </a:t>
            </a:r>
            <a:r>
              <a:rPr lang="cs-CZ" sz="2000" i="1" smtClean="0">
                <a:solidFill>
                  <a:schemeClr val="accent3"/>
                </a:solidFill>
              </a:rPr>
              <a:t>Ophioglossales</a:t>
            </a:r>
            <a:r>
              <a:rPr lang="cs-CZ" sz="2000" smtClean="0">
                <a:solidFill>
                  <a:schemeClr val="accent3"/>
                </a:solidFill>
              </a:rPr>
              <a:t> </a:t>
            </a:r>
            <a:br>
              <a:rPr lang="cs-CZ" sz="2000" smtClean="0">
                <a:solidFill>
                  <a:schemeClr val="accent3"/>
                </a:solidFill>
              </a:rPr>
            </a:br>
            <a:endParaRPr lang="cs-CZ" sz="2000">
              <a:solidFill>
                <a:schemeClr val="accent3"/>
              </a:solidFill>
            </a:endParaRPr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4257676" cy="4873752"/>
          </a:xfrm>
        </p:spPr>
        <p:txBody>
          <a:bodyPr/>
          <a:lstStyle/>
          <a:p>
            <a:r>
              <a:rPr lang="cs-CZ" smtClean="0"/>
              <a:t>hadilkotvaré</a:t>
            </a:r>
          </a:p>
          <a:p>
            <a:endParaRPr lang="cs-CZ" smtClean="0"/>
          </a:p>
          <a:p>
            <a:r>
              <a:rPr lang="cs-CZ" sz="2000" smtClean="0">
                <a:solidFill>
                  <a:schemeClr val="accent3"/>
                </a:solidFill>
              </a:rPr>
              <a:t>oddenek</a:t>
            </a:r>
          </a:p>
          <a:p>
            <a:endParaRPr lang="cs-CZ" sz="2000" smtClean="0"/>
          </a:p>
          <a:p>
            <a:r>
              <a:rPr lang="cs-CZ" sz="2000" smtClean="0"/>
              <a:t>jediný </a:t>
            </a:r>
            <a:r>
              <a:rPr lang="cs-CZ" sz="2000" smtClean="0">
                <a:solidFill>
                  <a:schemeClr val="accent3"/>
                </a:solidFill>
              </a:rPr>
              <a:t>list</a:t>
            </a:r>
            <a:r>
              <a:rPr lang="cs-CZ" sz="2000" smtClean="0"/>
              <a:t> (megafyl)</a:t>
            </a:r>
          </a:p>
          <a:p>
            <a:pPr lvl="1"/>
            <a:r>
              <a:rPr lang="cs-CZ" sz="2000" smtClean="0"/>
              <a:t>plochá sterilní část s asimilační funkcí (</a:t>
            </a:r>
            <a:r>
              <a:rPr lang="cs-CZ" sz="2000" smtClean="0">
                <a:solidFill>
                  <a:schemeClr val="accent3"/>
                </a:solidFill>
              </a:rPr>
              <a:t>aflebium</a:t>
            </a:r>
            <a:r>
              <a:rPr lang="cs-CZ" sz="2000" smtClean="0"/>
              <a:t>)</a:t>
            </a:r>
          </a:p>
          <a:p>
            <a:pPr lvl="1"/>
            <a:r>
              <a:rPr lang="cs-CZ" sz="2000" smtClean="0"/>
              <a:t>stopkovitá fertilní část: dvouřadě uspořádaná sporangia</a:t>
            </a:r>
          </a:p>
          <a:p>
            <a:endParaRPr lang="cs-CZ" sz="2000" smtClean="0"/>
          </a:p>
          <a:p>
            <a:r>
              <a:rPr lang="cs-CZ" sz="2000" smtClean="0">
                <a:solidFill>
                  <a:schemeClr val="accent3"/>
                </a:solidFill>
              </a:rPr>
              <a:t>sporangia</a:t>
            </a:r>
          </a:p>
          <a:p>
            <a:pPr lvl="1"/>
            <a:r>
              <a:rPr lang="cs-CZ" sz="2000" smtClean="0"/>
              <a:t>eusporangiátní, izposporie</a:t>
            </a:r>
            <a:endParaRPr lang="cs-CZ" sz="2000"/>
          </a:p>
        </p:txBody>
      </p:sp>
      <p:pic>
        <p:nvPicPr>
          <p:cNvPr id="7" name="Picture 16" descr="OphioglossumVulgatumvš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643438" cy="589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929158" y="121442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chemeClr val="accent3"/>
                </a:solidFill>
              </a:rPr>
              <a:t>Ophioglossum</a:t>
            </a:r>
            <a:r>
              <a:rPr lang="cs-CZ" smtClean="0">
                <a:solidFill>
                  <a:schemeClr val="accent3"/>
                </a:solidFill>
              </a:rPr>
              <a:t> (hadí jazyk, hadilka)</a:t>
            </a:r>
            <a:endParaRPr lang="cs-CZ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1"/>
                </a:solidFill>
              </a:rPr>
              <a:t>Psilotopsida</a:t>
            </a:r>
            <a:r>
              <a:rPr lang="cs-CZ" smtClean="0"/>
              <a:t>, </a:t>
            </a:r>
            <a:r>
              <a:rPr lang="cs-CZ" sz="2000" smtClean="0"/>
              <a:t>řád </a:t>
            </a:r>
            <a:r>
              <a:rPr lang="cs-CZ" sz="2000" i="1" smtClean="0">
                <a:solidFill>
                  <a:schemeClr val="accent3"/>
                </a:solidFill>
              </a:rPr>
              <a:t>Ophioglossales</a:t>
            </a:r>
            <a:r>
              <a:rPr lang="cs-CZ" sz="2000" smtClean="0">
                <a:solidFill>
                  <a:schemeClr val="accent3"/>
                </a:solidFill>
              </a:rPr>
              <a:t> </a:t>
            </a:r>
            <a:br>
              <a:rPr lang="cs-CZ" sz="2000" smtClean="0">
                <a:solidFill>
                  <a:schemeClr val="accent3"/>
                </a:solidFill>
              </a:rPr>
            </a:br>
            <a:endParaRPr lang="cs-CZ" sz="2000">
              <a:solidFill>
                <a:schemeClr val="accent3"/>
              </a:solidFill>
            </a:endParaRPr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640081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i="1" smtClean="0">
                <a:solidFill>
                  <a:schemeClr val="accent3"/>
                </a:solidFill>
              </a:rPr>
              <a:t>Botrychium lunaria</a:t>
            </a:r>
            <a:r>
              <a:rPr lang="cs-CZ" sz="2000" smtClean="0"/>
              <a:t> (vratička měsíční)</a:t>
            </a:r>
          </a:p>
          <a:p>
            <a:r>
              <a:rPr lang="cs-CZ" sz="2000" smtClean="0"/>
              <a:t>aflebium peřenodílné</a:t>
            </a:r>
          </a:p>
          <a:p>
            <a:r>
              <a:rPr lang="cs-CZ" sz="2000" smtClean="0"/>
              <a:t>fertilní část větvená</a:t>
            </a:r>
            <a:endParaRPr lang="cs-CZ" sz="2000"/>
          </a:p>
        </p:txBody>
      </p:sp>
      <p:pic>
        <p:nvPicPr>
          <p:cNvPr id="6" name="Picture 7" descr="21908"/>
          <p:cNvPicPr>
            <a:picLocks noChangeAspect="1" noChangeArrowheads="1"/>
          </p:cNvPicPr>
          <p:nvPr/>
        </p:nvPicPr>
        <p:blipFill>
          <a:blip r:embed="rId2" cstate="print"/>
          <a:srcRect r="3131"/>
          <a:stretch>
            <a:fillRect/>
          </a:stretch>
        </p:blipFill>
        <p:spPr bwMode="auto">
          <a:xfrm>
            <a:off x="571472" y="2500306"/>
            <a:ext cx="2741609" cy="414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5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475" y="1214422"/>
            <a:ext cx="3340929" cy="531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854" y="6397489"/>
            <a:ext cx="18405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www.english-nature.org.uk/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519667" y="6381750"/>
            <a:ext cx="21242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</a:t>
            </a:r>
            <a:r>
              <a:rPr lang="cs-CZ" sz="1000"/>
              <a:t>://</a:t>
            </a:r>
            <a:r>
              <a:rPr lang="cs-CZ" sz="1000" smtClean="0"/>
              <a:t>caliban.mpiz-koeln.mpg.de</a:t>
            </a:r>
            <a:endParaRPr 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2"/>
                </a:solidFill>
              </a:rPr>
              <a:t>Equisetopsida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čeleď </a:t>
            </a:r>
            <a:r>
              <a:rPr lang="cs-CZ" sz="2000" i="1" smtClean="0">
                <a:solidFill>
                  <a:schemeClr val="accent2"/>
                </a:solidFill>
              </a:rPr>
              <a:t>Equisetaceae</a:t>
            </a:r>
            <a:r>
              <a:rPr lang="cs-CZ" sz="2000" i="1" smtClean="0">
                <a:solidFill>
                  <a:schemeClr val="accent1"/>
                </a:solidFill>
              </a:rPr>
              <a:t/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4873752"/>
          </a:xfrm>
        </p:spPr>
        <p:txBody>
          <a:bodyPr/>
          <a:lstStyle/>
          <a:p>
            <a:r>
              <a:rPr lang="cs-CZ" smtClean="0"/>
              <a:t>přesličky</a:t>
            </a:r>
            <a:endParaRPr lang="cs-CZ"/>
          </a:p>
        </p:txBody>
      </p:sp>
      <p:pic>
        <p:nvPicPr>
          <p:cNvPr id="7" name="Picture 7" descr="ar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69532"/>
            <a:ext cx="6919905" cy="463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543824" cy="51880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cap="small" smtClean="0">
                <a:solidFill>
                  <a:srgbClr val="4E5B6F"/>
                </a:solidFill>
              </a:rPr>
              <a:t>sporofyt</a:t>
            </a:r>
            <a:endParaRPr lang="cs-CZ" sz="2800" smtClean="0"/>
          </a:p>
          <a:p>
            <a:r>
              <a:rPr lang="cs-CZ" sz="2000" smtClean="0">
                <a:solidFill>
                  <a:schemeClr val="accent2"/>
                </a:solidFill>
              </a:rPr>
              <a:t>stonek</a:t>
            </a:r>
          </a:p>
          <a:p>
            <a:pPr lvl="1"/>
            <a:r>
              <a:rPr lang="cs-CZ" sz="2000" smtClean="0"/>
              <a:t>článkovaný, </a:t>
            </a:r>
          </a:p>
          <a:p>
            <a:pPr lvl="1"/>
            <a:r>
              <a:rPr lang="cs-CZ" sz="2000" smtClean="0"/>
              <a:t>přeslenitě větvený, dutý</a:t>
            </a:r>
          </a:p>
          <a:p>
            <a:r>
              <a:rPr lang="cs-CZ" sz="2000" smtClean="0">
                <a:solidFill>
                  <a:schemeClr val="accent2"/>
                </a:solidFill>
              </a:rPr>
              <a:t>listy</a:t>
            </a:r>
          </a:p>
          <a:p>
            <a:pPr lvl="1"/>
            <a:r>
              <a:rPr lang="cs-CZ" sz="2000" smtClean="0"/>
              <a:t>drobné (stenofyly)</a:t>
            </a:r>
          </a:p>
          <a:p>
            <a:pPr lvl="1"/>
            <a:r>
              <a:rPr lang="cs-CZ" sz="2000" smtClean="0"/>
              <a:t>vznik redukcí z megafylů</a:t>
            </a:r>
          </a:p>
          <a:p>
            <a:pPr lvl="1"/>
            <a:r>
              <a:rPr lang="cs-CZ" sz="2000" smtClean="0">
                <a:solidFill>
                  <a:schemeClr val="accent2"/>
                </a:solidFill>
              </a:rPr>
              <a:t>trofofyly</a:t>
            </a:r>
            <a:r>
              <a:rPr lang="cs-CZ" sz="2000" smtClean="0"/>
              <a:t> – asimilující, šupinaté, vyrůstají z uzlin, na bázi srostlé v zubaté pochvy</a:t>
            </a:r>
          </a:p>
          <a:p>
            <a:pPr lvl="1"/>
            <a:r>
              <a:rPr lang="cs-CZ" sz="2000" smtClean="0">
                <a:solidFill>
                  <a:schemeClr val="accent2"/>
                </a:solidFill>
              </a:rPr>
              <a:t>sporofyly</a:t>
            </a:r>
            <a:r>
              <a:rPr lang="cs-CZ" sz="2000" smtClean="0"/>
              <a:t> – štítkovité, šestiboké, na spodní straně vakovitá sporangia, uspořádané do terminálních šištic (strobillus)</a:t>
            </a:r>
          </a:p>
          <a:p>
            <a:r>
              <a:rPr lang="cs-CZ" sz="2000" smtClean="0">
                <a:solidFill>
                  <a:schemeClr val="accent2"/>
                </a:solidFill>
              </a:rPr>
              <a:t>pravé kořeny chybí</a:t>
            </a:r>
            <a:endParaRPr lang="cs-CZ" sz="2000" smtClean="0">
              <a:solidFill>
                <a:schemeClr val="accent2"/>
              </a:solidFill>
            </a:endParaRPr>
          </a:p>
          <a:p>
            <a:pPr lvl="1"/>
            <a:r>
              <a:rPr lang="cs-CZ" sz="2000" smtClean="0"/>
              <a:t>podzemní kořen (oddenek) má adventivní kořeny</a:t>
            </a:r>
            <a:endParaRPr lang="cs-CZ" sz="2000" smtClean="0"/>
          </a:p>
          <a:p>
            <a:endParaRPr lang="cs-CZ" sz="200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2"/>
                </a:solidFill>
              </a:rPr>
              <a:t>Equisetopsida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čeleď </a:t>
            </a:r>
            <a:r>
              <a:rPr lang="cs-CZ" sz="2000" i="1" smtClean="0">
                <a:solidFill>
                  <a:schemeClr val="accent2"/>
                </a:solidFill>
              </a:rPr>
              <a:t>Equisetaceae</a:t>
            </a:r>
            <a:r>
              <a:rPr lang="cs-CZ" sz="2000" i="1" smtClean="0">
                <a:solidFill>
                  <a:schemeClr val="accent1"/>
                </a:solidFill>
              </a:rPr>
              <a:t/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pic>
        <p:nvPicPr>
          <p:cNvPr id="6" name="Picture 1045" descr="equisetumtelmateialodcertoryje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22365"/>
            <a:ext cx="20510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37" descr="equ_a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2876" y="1142984"/>
            <a:ext cx="150694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43504" y="3682845"/>
            <a:ext cx="32287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smtClean="0">
                <a:solidFill>
                  <a:schemeClr val="bg1"/>
                </a:solidFill>
              </a:rPr>
              <a:t>botanika.bf.jcu.cz</a:t>
            </a:r>
            <a:r>
              <a:rPr lang="cs-CZ" sz="1000" smtClean="0"/>
              <a:t>	www.floracam.co.uk</a:t>
            </a:r>
            <a:endParaRPr 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karad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643314"/>
            <a:ext cx="34155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51880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cap="small" smtClean="0">
                <a:solidFill>
                  <a:srgbClr val="4E5B6F"/>
                </a:solidFill>
              </a:rPr>
              <a:t>sporofyt</a:t>
            </a:r>
            <a:endParaRPr lang="cs-CZ" sz="2800" smtClean="0"/>
          </a:p>
          <a:p>
            <a:r>
              <a:rPr lang="cs-CZ" sz="2000" smtClean="0">
                <a:solidFill>
                  <a:schemeClr val="accent2"/>
                </a:solidFill>
              </a:rPr>
              <a:t>sporangia</a:t>
            </a:r>
          </a:p>
          <a:p>
            <a:pPr lvl="1"/>
            <a:r>
              <a:rPr lang="cs-CZ" sz="2000" smtClean="0"/>
              <a:t>eusporangiátní </a:t>
            </a:r>
          </a:p>
          <a:p>
            <a:pPr lvl="1"/>
            <a:r>
              <a:rPr lang="cs-CZ" sz="2000" smtClean="0"/>
              <a:t>homosporická – tvarově izosporická, fnčně heterosporická</a:t>
            </a:r>
          </a:p>
          <a:p>
            <a:r>
              <a:rPr lang="cs-CZ" sz="2000" smtClean="0">
                <a:solidFill>
                  <a:schemeClr val="accent2"/>
                </a:solidFill>
              </a:rPr>
              <a:t>spory</a:t>
            </a:r>
          </a:p>
          <a:p>
            <a:pPr lvl="1"/>
            <a:r>
              <a:rPr lang="cs-CZ" sz="2000" smtClean="0"/>
              <a:t>zelené, kulovité, se 4 páskovitými vychlípeninami buněčné stěny (haptery)</a:t>
            </a:r>
          </a:p>
          <a:p>
            <a:pPr lvl="1"/>
            <a:r>
              <a:rPr lang="cs-CZ" sz="2000" smtClean="0"/>
              <a:t>hygroskopické pohyby – shlukování spor</a:t>
            </a:r>
          </a:p>
          <a:p>
            <a:pPr lvl="1"/>
            <a:endParaRPr lang="cs-CZ" sz="200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cs-CZ" sz="2800" cap="small" smtClean="0">
                <a:solidFill>
                  <a:srgbClr val="4E5B6F"/>
                </a:solidFill>
              </a:rPr>
              <a:t>gametofyt</a:t>
            </a:r>
            <a:endParaRPr lang="cs-CZ" sz="2800" smtClean="0"/>
          </a:p>
          <a:p>
            <a:r>
              <a:rPr lang="cs-CZ" sz="2000" smtClean="0"/>
              <a:t>zelený, </a:t>
            </a:r>
            <a:r>
              <a:rPr lang="cs-CZ" sz="2000" smtClean="0">
                <a:solidFill>
                  <a:schemeClr val="accent2"/>
                </a:solidFill>
              </a:rPr>
              <a:t>jednopohlavný</a:t>
            </a:r>
          </a:p>
          <a:p>
            <a:pPr lvl="1"/>
            <a:r>
              <a:rPr lang="cs-CZ" sz="1700" smtClean="0"/>
              <a:t>mikroprothalia s antheridii a megaprothalia s archegonii</a:t>
            </a:r>
            <a:endParaRPr lang="cs-CZ" sz="1700" smtClean="0"/>
          </a:p>
          <a:p>
            <a:r>
              <a:rPr lang="cs-CZ" sz="2000" smtClean="0"/>
              <a:t>polyciliátní spermatozoidy</a:t>
            </a:r>
            <a:endParaRPr lang="cs-CZ" sz="2000" smtClean="0"/>
          </a:p>
          <a:p>
            <a:endParaRPr lang="cs-CZ" sz="200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2"/>
                </a:solidFill>
              </a:rPr>
              <a:t>Equisetopsida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čeleď </a:t>
            </a:r>
            <a:r>
              <a:rPr lang="cs-CZ" sz="2000" i="1" smtClean="0">
                <a:solidFill>
                  <a:schemeClr val="accent2"/>
                </a:solidFill>
              </a:rPr>
              <a:t>Equisetaceae</a:t>
            </a:r>
            <a:r>
              <a:rPr lang="cs-CZ" sz="2000" i="1" smtClean="0">
                <a:solidFill>
                  <a:schemeClr val="accent1"/>
                </a:solidFill>
              </a:rPr>
              <a:t/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5757874" cy="5188092"/>
          </a:xfrm>
        </p:spPr>
        <p:txBody>
          <a:bodyPr>
            <a:noAutofit/>
          </a:bodyPr>
          <a:lstStyle/>
          <a:p>
            <a:r>
              <a:rPr lang="cs-CZ" sz="2000" smtClean="0">
                <a:solidFill>
                  <a:schemeClr val="accent2"/>
                </a:solidFill>
              </a:rPr>
              <a:t>životní cyklus</a:t>
            </a:r>
          </a:p>
          <a:p>
            <a:pPr lvl="1"/>
            <a:r>
              <a:rPr lang="cs-CZ" sz="2000" i="1" smtClean="0"/>
              <a:t>Equisetum arvense</a:t>
            </a:r>
            <a:endParaRPr lang="cs-CZ" sz="2000" i="1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2"/>
                </a:solidFill>
              </a:rPr>
              <a:t>Equisetopsida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čeleď </a:t>
            </a:r>
            <a:r>
              <a:rPr lang="cs-CZ" sz="2000" i="1" smtClean="0">
                <a:solidFill>
                  <a:schemeClr val="accent2"/>
                </a:solidFill>
              </a:rPr>
              <a:t>Equisetaceae</a:t>
            </a:r>
            <a:r>
              <a:rPr lang="cs-CZ" sz="2000" i="1" smtClean="0">
                <a:solidFill>
                  <a:schemeClr val="accent1"/>
                </a:solidFill>
              </a:rPr>
              <a:t/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pic>
        <p:nvPicPr>
          <p:cNvPr id="5" name="Picture 12" descr="Equisetumvš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519" y="0"/>
            <a:ext cx="473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285852" y="660079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smtClean="0"/>
              <a:t>www.uniovi.es/bos/Asignaturas/Botanica/Imagenes</a:t>
            </a:r>
          </a:p>
          <a:p>
            <a:endParaRPr 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51880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i="1" smtClean="0">
                <a:solidFill>
                  <a:schemeClr val="accent2"/>
                </a:solidFill>
              </a:rPr>
              <a:t>Equisetum arvense </a:t>
            </a:r>
            <a:r>
              <a:rPr lang="cs-CZ" sz="2000" smtClean="0"/>
              <a:t>(přeslička rolní)</a:t>
            </a:r>
          </a:p>
          <a:p>
            <a:r>
              <a:rPr lang="cs-CZ" sz="2000" smtClean="0"/>
              <a:t>z oddenku vyrůstají</a:t>
            </a:r>
            <a:r>
              <a:rPr lang="cs-CZ" sz="2000" smtClean="0">
                <a:solidFill>
                  <a:schemeClr val="accent2"/>
                </a:solidFill>
              </a:rPr>
              <a:t> dva typy lodyh</a:t>
            </a:r>
          </a:p>
          <a:p>
            <a:pPr lvl="1"/>
            <a:r>
              <a:rPr lang="cs-CZ" sz="2000" smtClean="0"/>
              <a:t>jarní nezelená, nevětvená, s terminálním strobilem, po vyprášení usychá</a:t>
            </a:r>
          </a:p>
          <a:p>
            <a:pPr lvl="1"/>
            <a:r>
              <a:rPr lang="cs-CZ" sz="2000" smtClean="0"/>
              <a:t>letní zelená, sterilní</a:t>
            </a:r>
            <a:endParaRPr lang="cs-CZ" sz="200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2"/>
                </a:solidFill>
              </a:rPr>
              <a:t>Equisetopsida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čeleď </a:t>
            </a:r>
            <a:r>
              <a:rPr lang="cs-CZ" sz="2000" i="1" smtClean="0">
                <a:solidFill>
                  <a:schemeClr val="accent2"/>
                </a:solidFill>
              </a:rPr>
              <a:t>Equisetaceae</a:t>
            </a:r>
            <a:r>
              <a:rPr lang="cs-CZ" sz="2000" i="1" smtClean="0">
                <a:solidFill>
                  <a:schemeClr val="accent1"/>
                </a:solidFill>
              </a:rPr>
              <a:t/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pic>
        <p:nvPicPr>
          <p:cNvPr id="5" name="Picture 1037" descr="equisetum_arvense_jar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10" y="3184509"/>
            <a:ext cx="3998942" cy="36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qu_a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191" y="3357562"/>
            <a:ext cx="15862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6" descr="equisetum_arvense_let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533628"/>
            <a:ext cx="2786082" cy="425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61460" y="6040299"/>
            <a:ext cx="1382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smtClean="0"/>
              <a:t>www.floracam.co.uk</a:t>
            </a:r>
            <a:endParaRPr 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51880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i="1" smtClean="0">
                <a:solidFill>
                  <a:schemeClr val="accent2"/>
                </a:solidFill>
              </a:rPr>
              <a:t>E. palustre </a:t>
            </a:r>
            <a:r>
              <a:rPr lang="cs-CZ" sz="2000" smtClean="0"/>
              <a:t>(přeslička bahenní)</a:t>
            </a:r>
          </a:p>
          <a:p>
            <a:r>
              <a:rPr lang="cs-CZ" sz="2000" smtClean="0"/>
              <a:t>všechny lodyhy jsou zelené, ale jen některé nesou sporangia</a:t>
            </a:r>
            <a:endParaRPr lang="cs-CZ" sz="200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2"/>
                </a:solidFill>
              </a:rPr>
              <a:t>Equisetopsida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čeleď </a:t>
            </a:r>
            <a:r>
              <a:rPr lang="cs-CZ" sz="2000" i="1" smtClean="0">
                <a:solidFill>
                  <a:schemeClr val="accent2"/>
                </a:solidFill>
              </a:rPr>
              <a:t>Equisetaceae</a:t>
            </a:r>
            <a:r>
              <a:rPr lang="cs-CZ" sz="2000" i="1" smtClean="0">
                <a:solidFill>
                  <a:schemeClr val="accent1"/>
                </a:solidFill>
              </a:rPr>
              <a:t/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pic>
        <p:nvPicPr>
          <p:cNvPr id="10" name="Picture 8" descr="Equiset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14554"/>
            <a:ext cx="3257527" cy="43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3116"/>
            <a:ext cx="2095929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37127" y="6643710"/>
            <a:ext cx="18918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smtClean="0">
                <a:latin typeface="Times New Roman" pitchFamily="18" charset="0"/>
              </a:rPr>
              <a:t>http://caliban.mpiz-koeln.mpg.de</a:t>
            </a:r>
            <a:endParaRPr lang="cs-CZ" sz="100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109027" y="6643710"/>
            <a:ext cx="15279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smtClean="0">
                <a:latin typeface="Times New Roman" pitchFamily="18" charset="0"/>
              </a:rPr>
              <a:t>www.ruhr-uni-bochum.de</a:t>
            </a:r>
            <a:endParaRPr 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51880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i="1" smtClean="0">
                <a:solidFill>
                  <a:schemeClr val="accent2"/>
                </a:solidFill>
              </a:rPr>
              <a:t>E. sylvaticum </a:t>
            </a:r>
            <a:r>
              <a:rPr lang="cs-CZ" sz="2000" smtClean="0"/>
              <a:t>(přeslička lesní)</a:t>
            </a:r>
          </a:p>
          <a:p>
            <a:r>
              <a:rPr lang="cs-CZ" sz="2000" smtClean="0"/>
              <a:t>fertilní lodyhy jsou nejprve nezelené, s výtrusnou šišticí, poté zezelenají, fertilní vrchol „zvadne“ a často upadne</a:t>
            </a:r>
          </a:p>
          <a:p>
            <a:r>
              <a:rPr lang="cs-CZ" sz="2000" smtClean="0"/>
              <a:t>větve se dále větví</a:t>
            </a:r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endParaRPr lang="cs-CZ" sz="2000" smtClean="0"/>
          </a:p>
          <a:p>
            <a:pPr>
              <a:buNone/>
            </a:pPr>
            <a:r>
              <a:rPr lang="cs-CZ" sz="2000" smtClean="0"/>
              <a:t>rod </a:t>
            </a:r>
            <a:r>
              <a:rPr lang="cs-CZ" sz="2000" i="1" smtClean="0"/>
              <a:t>Hippochaete</a:t>
            </a:r>
            <a:endParaRPr lang="cs-CZ" sz="2000" i="1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2"/>
                </a:solidFill>
              </a:rPr>
              <a:t>Equisetopsida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čeleď </a:t>
            </a:r>
            <a:r>
              <a:rPr lang="cs-CZ" sz="2000" i="1" smtClean="0">
                <a:solidFill>
                  <a:schemeClr val="accent2"/>
                </a:solidFill>
              </a:rPr>
              <a:t>Equisetaceae</a:t>
            </a:r>
            <a:r>
              <a:rPr lang="cs-CZ" sz="2000" i="1" smtClean="0">
                <a:solidFill>
                  <a:schemeClr val="accent1"/>
                </a:solidFill>
              </a:rPr>
              <a:t/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pic>
        <p:nvPicPr>
          <p:cNvPr id="10" name="Picture 5" descr="210px-Equisetum_sylvaticum_240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853" y="2357430"/>
            <a:ext cx="1726469" cy="422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22780" y="6326051"/>
            <a:ext cx="12779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smtClean="0">
                <a:solidFill>
                  <a:schemeClr val="bg1"/>
                </a:solidFill>
              </a:rPr>
              <a:t>www.answers.com</a:t>
            </a:r>
            <a:endParaRPr lang="cs-CZ" sz="1000">
              <a:solidFill>
                <a:schemeClr val="bg1"/>
              </a:solidFill>
            </a:endParaRPr>
          </a:p>
        </p:txBody>
      </p:sp>
      <p:pic>
        <p:nvPicPr>
          <p:cNvPr id="11" name="Picture 6" descr="equisy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096" y="2391876"/>
            <a:ext cx="2670308" cy="419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cs-CZ" smtClean="0"/>
              <a:t>Úkoly</a:t>
            </a:r>
            <a:br>
              <a:rPr lang="cs-CZ" smtClean="0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15328" cy="5473844"/>
          </a:xfrm>
        </p:spPr>
        <p:txBody>
          <a:bodyPr numCol="2">
            <a:normAutofit/>
          </a:bodyPr>
          <a:lstStyle/>
          <a:p>
            <a:r>
              <a:rPr lang="cs-CZ" sz="2000" b="1" i="1" smtClean="0">
                <a:solidFill>
                  <a:schemeClr val="accent1"/>
                </a:solidFill>
              </a:rPr>
              <a:t>Psilotum triquetrum</a:t>
            </a:r>
            <a:endParaRPr lang="cs-CZ" sz="2000" b="1" i="1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cs-CZ" sz="1700" smtClean="0"/>
              <a:t>(prutovka nahá)</a:t>
            </a:r>
            <a:endParaRPr lang="cs-CZ" sz="1700" smtClean="0"/>
          </a:p>
          <a:p>
            <a:pPr lvl="1"/>
            <a:r>
              <a:rPr lang="cs-CZ" sz="1700" smtClean="0"/>
              <a:t>habitus</a:t>
            </a:r>
          </a:p>
          <a:p>
            <a:pPr lvl="1"/>
            <a:r>
              <a:rPr lang="cs-CZ" sz="1700" smtClean="0"/>
              <a:t>trojpouzdré synangium (trvalý </a:t>
            </a:r>
            <a:r>
              <a:rPr lang="cs-CZ" sz="1700" smtClean="0"/>
              <a:t>preparát, příčný řez, 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pPr lvl="1"/>
            <a:endParaRPr lang="cs-CZ" sz="1700" smtClean="0"/>
          </a:p>
          <a:p>
            <a:r>
              <a:rPr lang="cs-CZ" sz="2000" b="1" i="1" smtClean="0">
                <a:solidFill>
                  <a:schemeClr val="accent3"/>
                </a:solidFill>
              </a:rPr>
              <a:t>Botrychium lunaria</a:t>
            </a:r>
            <a:endParaRPr lang="cs-CZ" sz="2000" b="1" i="1" smtClean="0">
              <a:solidFill>
                <a:schemeClr val="accent3"/>
              </a:solidFill>
            </a:endParaRPr>
          </a:p>
          <a:p>
            <a:pPr lvl="1">
              <a:buNone/>
            </a:pPr>
            <a:r>
              <a:rPr lang="cs-CZ" sz="1700" smtClean="0"/>
              <a:t>(vratička měsíční)</a:t>
            </a:r>
            <a:endParaRPr lang="cs-CZ" sz="1700" smtClean="0"/>
          </a:p>
          <a:p>
            <a:pPr lvl="1"/>
            <a:r>
              <a:rPr lang="cs-CZ" sz="1700" smtClean="0"/>
              <a:t>habitus</a:t>
            </a:r>
          </a:p>
          <a:p>
            <a:pPr lvl="1"/>
            <a:r>
              <a:rPr lang="cs-CZ" sz="1700" smtClean="0"/>
              <a:t>sporangia (</a:t>
            </a:r>
            <a:r>
              <a:rPr lang="cs-CZ" sz="1700" b="1" smtClean="0"/>
              <a:t>B</a:t>
            </a:r>
            <a:r>
              <a:rPr lang="cs-CZ" sz="1700" smtClean="0"/>
              <a:t>)</a:t>
            </a:r>
            <a:endParaRPr lang="cs-CZ" sz="1700" smtClean="0"/>
          </a:p>
          <a:p>
            <a:pPr lvl="1"/>
            <a:endParaRPr lang="cs-CZ" sz="1700" smtClean="0"/>
          </a:p>
          <a:p>
            <a:endParaRPr lang="cs-CZ" sz="2000" b="1" i="1" smtClean="0">
              <a:solidFill>
                <a:schemeClr val="accent2"/>
              </a:solidFill>
            </a:endParaRPr>
          </a:p>
          <a:p>
            <a:endParaRPr lang="cs-CZ" sz="2000" b="1" i="1" smtClean="0">
              <a:solidFill>
                <a:schemeClr val="accent2"/>
              </a:solidFill>
            </a:endParaRPr>
          </a:p>
          <a:p>
            <a:endParaRPr lang="cs-CZ" sz="2000" b="1" i="1" smtClean="0">
              <a:solidFill>
                <a:schemeClr val="accent2"/>
              </a:solidFill>
            </a:endParaRPr>
          </a:p>
          <a:p>
            <a:endParaRPr lang="cs-CZ" sz="2000" b="1" i="1" smtClean="0">
              <a:solidFill>
                <a:schemeClr val="accent2"/>
              </a:solidFill>
            </a:endParaRPr>
          </a:p>
          <a:p>
            <a:endParaRPr lang="cs-CZ" sz="2000" b="1" i="1" smtClean="0">
              <a:solidFill>
                <a:schemeClr val="accent2"/>
              </a:solidFill>
            </a:endParaRPr>
          </a:p>
          <a:p>
            <a:r>
              <a:rPr lang="cs-CZ" sz="2000" b="1" i="1" smtClean="0">
                <a:solidFill>
                  <a:schemeClr val="accent2"/>
                </a:solidFill>
              </a:rPr>
              <a:t>Equisetum arvense</a:t>
            </a:r>
          </a:p>
          <a:p>
            <a:pPr lvl="1">
              <a:buNone/>
            </a:pPr>
            <a:r>
              <a:rPr lang="cs-CZ" sz="1700" smtClean="0"/>
              <a:t>(přeslička rolní)</a:t>
            </a:r>
            <a:endParaRPr lang="cs-CZ" sz="1700" smtClean="0"/>
          </a:p>
          <a:p>
            <a:pPr lvl="1"/>
            <a:r>
              <a:rPr lang="cs-CZ" sz="1700" smtClean="0"/>
              <a:t>habitus obou typů lodyh</a:t>
            </a:r>
          </a:p>
          <a:p>
            <a:pPr lvl="1"/>
            <a:r>
              <a:rPr lang="cs-CZ" sz="1700" smtClean="0"/>
              <a:t>sporofyly se sporangii (</a:t>
            </a:r>
            <a:r>
              <a:rPr lang="cs-CZ" sz="1700" b="1" smtClean="0"/>
              <a:t>B</a:t>
            </a:r>
            <a:r>
              <a:rPr lang="cs-CZ" sz="1700" smtClean="0"/>
              <a:t>)</a:t>
            </a:r>
          </a:p>
          <a:p>
            <a:pPr lvl="1"/>
            <a:r>
              <a:rPr lang="cs-CZ" sz="1700" smtClean="0"/>
              <a:t>spory se svinutými a rozvinutými hapterami (</a:t>
            </a:r>
            <a:r>
              <a:rPr lang="cs-CZ" sz="1700" b="1" smtClean="0"/>
              <a:t>M</a:t>
            </a:r>
            <a:r>
              <a:rPr lang="cs-CZ" sz="1700" smtClean="0"/>
              <a:t>)</a:t>
            </a:r>
          </a:p>
          <a:p>
            <a:pPr lvl="1"/>
            <a:endParaRPr lang="cs-CZ" sz="1700" smtClean="0"/>
          </a:p>
          <a:p>
            <a:r>
              <a:rPr lang="cs-CZ" sz="2000" b="1" i="1" smtClean="0">
                <a:solidFill>
                  <a:schemeClr val="accent2"/>
                </a:solidFill>
              </a:rPr>
              <a:t>Equisetum palustre</a:t>
            </a:r>
          </a:p>
          <a:p>
            <a:pPr lvl="1">
              <a:buNone/>
            </a:pPr>
            <a:r>
              <a:rPr lang="cs-CZ" sz="1700" smtClean="0"/>
              <a:t>(přeslička bahenní)</a:t>
            </a:r>
            <a:endParaRPr lang="cs-CZ" sz="1700" smtClean="0"/>
          </a:p>
          <a:p>
            <a:pPr lvl="1"/>
            <a:r>
              <a:rPr lang="cs-CZ" sz="1700" smtClean="0"/>
              <a:t>habitus</a:t>
            </a:r>
            <a:endParaRPr lang="cs-CZ" sz="1700" smtClean="0"/>
          </a:p>
          <a:p>
            <a:pPr lvl="1"/>
            <a:endParaRPr lang="cs-CZ" sz="1700" smtClean="0"/>
          </a:p>
          <a:p>
            <a:r>
              <a:rPr lang="cs-CZ" sz="2000" b="1" i="1" smtClean="0">
                <a:solidFill>
                  <a:schemeClr val="accent2"/>
                </a:solidFill>
              </a:rPr>
              <a:t>Equisetum sylvaticum</a:t>
            </a:r>
            <a:endParaRPr lang="cs-CZ" sz="200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cs-CZ" sz="1700" smtClean="0"/>
              <a:t>(přeslička lesní)</a:t>
            </a:r>
            <a:endParaRPr lang="cs-CZ" sz="1700" smtClean="0"/>
          </a:p>
          <a:p>
            <a:pPr lvl="1"/>
            <a:r>
              <a:rPr lang="cs-CZ" sz="1700" smtClean="0"/>
              <a:t>habitus</a:t>
            </a:r>
            <a:endParaRPr lang="cs-CZ" sz="1700" smtClean="0"/>
          </a:p>
          <a:p>
            <a:pPr lvl="1"/>
            <a:endParaRPr lang="cs-CZ" sz="1700" smtClean="0"/>
          </a:p>
          <a:p>
            <a:pPr lvl="1">
              <a:buNone/>
            </a:pPr>
            <a:endParaRPr lang="cs-CZ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rmobionta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48422" y="6643710"/>
            <a:ext cx="2995578" cy="21429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1100" b="1" cap="none" smtClean="0">
                <a:solidFill>
                  <a:schemeClr val="tx1"/>
                </a:solidFill>
                <a:cs typeface="Times New Roman" pitchFamily="18" charset="0"/>
              </a:rPr>
              <a:t>botanika.bf.jcu.cz/systematikaweb</a:t>
            </a:r>
            <a:r>
              <a:rPr lang="en-US" sz="1100" b="1" smtClean="0">
                <a:solidFill>
                  <a:schemeClr val="tx1"/>
                </a:solidFill>
                <a:cs typeface="Times New Roman" pitchFamily="18" charset="0"/>
              </a:rPr>
              <a:t>/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1285852" y="3000372"/>
            <a:ext cx="1476375" cy="719138"/>
          </a:xfrm>
          <a:prstGeom prst="ellipse">
            <a:avLst/>
          </a:prstGeom>
          <a:noFill/>
          <a:ln w="50800">
            <a:solidFill>
              <a:schemeClr val="accent3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524121" y="3352804"/>
            <a:ext cx="1476375" cy="719138"/>
          </a:xfrm>
          <a:prstGeom prst="ellipse">
            <a:avLst/>
          </a:prstGeom>
          <a:noFill/>
          <a:ln w="50800">
            <a:solidFill>
              <a:schemeClr val="accent3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i="1" smtClean="0"/>
              <a:t>Monilophyta</a:t>
            </a:r>
            <a:r>
              <a:rPr lang="cs-CZ" cap="none" smtClean="0"/>
              <a:t> 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572140"/>
          </a:xfrm>
        </p:spPr>
        <p:txBody>
          <a:bodyPr>
            <a:normAutofit/>
          </a:bodyPr>
          <a:lstStyle/>
          <a:p>
            <a:r>
              <a:rPr lang="cs-CZ" sz="2000" smtClean="0"/>
              <a:t>prutovky, přesličky, kapradiny</a:t>
            </a:r>
          </a:p>
          <a:p>
            <a:endParaRPr lang="cs-CZ" sz="2000" smtClean="0"/>
          </a:p>
          <a:p>
            <a:r>
              <a:rPr lang="cs-CZ" sz="2000" b="1" i="1" smtClean="0">
                <a:solidFill>
                  <a:schemeClr val="accent1"/>
                </a:solidFill>
              </a:rPr>
              <a:t>Monilophyta</a:t>
            </a:r>
            <a:r>
              <a:rPr lang="cs-CZ" sz="2000" b="1" smtClean="0">
                <a:solidFill>
                  <a:schemeClr val="accent1"/>
                </a:solidFill>
              </a:rPr>
              <a:t> I</a:t>
            </a:r>
          </a:p>
          <a:p>
            <a:pPr lvl="1"/>
            <a:r>
              <a:rPr lang="cs-CZ" sz="2000" smtClean="0"/>
              <a:t>třída </a:t>
            </a:r>
            <a:r>
              <a:rPr lang="cs-CZ" sz="2000" i="1" smtClean="0"/>
              <a:t>Psilotopsida </a:t>
            </a:r>
          </a:p>
          <a:p>
            <a:pPr lvl="2"/>
            <a:r>
              <a:rPr lang="cs-CZ" sz="2000" smtClean="0"/>
              <a:t>řád </a:t>
            </a:r>
            <a:r>
              <a:rPr lang="cs-CZ" sz="2000" i="1" smtClean="0"/>
              <a:t>Psilotales</a:t>
            </a:r>
            <a:r>
              <a:rPr lang="cs-CZ" sz="2000" smtClean="0"/>
              <a:t>, čeleď </a:t>
            </a:r>
            <a:r>
              <a:rPr lang="cs-CZ" sz="2000" i="1" smtClean="0">
                <a:solidFill>
                  <a:schemeClr val="accent1"/>
                </a:solidFill>
              </a:rPr>
              <a:t>Psilotaceae</a:t>
            </a:r>
          </a:p>
          <a:p>
            <a:pPr lvl="2"/>
            <a:r>
              <a:rPr lang="cs-CZ" sz="2000" smtClean="0"/>
              <a:t>řád </a:t>
            </a:r>
            <a:r>
              <a:rPr lang="cs-CZ" sz="2000" i="1" smtClean="0"/>
              <a:t>Ophioglossales</a:t>
            </a:r>
            <a:r>
              <a:rPr lang="cs-CZ" sz="2000" smtClean="0"/>
              <a:t>, čeleď </a:t>
            </a:r>
            <a:r>
              <a:rPr lang="cs-CZ" sz="2000" i="1" smtClean="0">
                <a:solidFill>
                  <a:schemeClr val="accent1"/>
                </a:solidFill>
              </a:rPr>
              <a:t>Ophioglossaceae</a:t>
            </a:r>
          </a:p>
          <a:p>
            <a:pPr lvl="1"/>
            <a:r>
              <a:rPr lang="cs-CZ" sz="2000" smtClean="0"/>
              <a:t>třída </a:t>
            </a:r>
            <a:r>
              <a:rPr lang="cs-CZ" sz="2000" i="1" smtClean="0"/>
              <a:t>Equisetopsida</a:t>
            </a:r>
            <a:r>
              <a:rPr lang="cs-CZ" sz="2000" smtClean="0"/>
              <a:t> (přesličky)</a:t>
            </a:r>
          </a:p>
          <a:p>
            <a:pPr lvl="2"/>
            <a:r>
              <a:rPr lang="cs-CZ" sz="2000" b="1" smtClean="0">
                <a:solidFill>
                  <a:srgbClr val="333333"/>
                </a:solidFill>
                <a:latin typeface="Arial" charset="0"/>
              </a:rPr>
              <a:t>† </a:t>
            </a:r>
            <a:r>
              <a:rPr lang="cs-CZ" sz="2000" smtClean="0"/>
              <a:t>stromové a semenné typy</a:t>
            </a:r>
          </a:p>
          <a:p>
            <a:pPr lvl="2"/>
            <a:r>
              <a:rPr lang="cs-CZ" sz="2000" smtClean="0"/>
              <a:t>čeleď </a:t>
            </a:r>
            <a:r>
              <a:rPr lang="cs-CZ" sz="2000" i="1" smtClean="0">
                <a:solidFill>
                  <a:schemeClr val="accent1"/>
                </a:solidFill>
              </a:rPr>
              <a:t>Equisetaceae</a:t>
            </a:r>
            <a:endParaRPr lang="cs-CZ" sz="2000" i="1" smtClean="0">
              <a:solidFill>
                <a:schemeClr val="accent1"/>
              </a:solidFill>
            </a:endParaRPr>
          </a:p>
          <a:p>
            <a:endParaRPr lang="cs-CZ" sz="2000" smtClean="0"/>
          </a:p>
          <a:p>
            <a:r>
              <a:rPr lang="cs-CZ" sz="2000" i="1" smtClean="0"/>
              <a:t>Monilophyta</a:t>
            </a:r>
            <a:r>
              <a:rPr lang="cs-CZ" sz="2000" smtClean="0"/>
              <a:t> II</a:t>
            </a:r>
          </a:p>
          <a:p>
            <a:pPr lvl="1"/>
            <a:r>
              <a:rPr lang="cs-CZ" sz="2000" smtClean="0"/>
              <a:t>třída Polyopsida</a:t>
            </a:r>
          </a:p>
          <a:p>
            <a:pPr lvl="2"/>
            <a:r>
              <a:rPr lang="cs-CZ" sz="2000" smtClean="0"/>
              <a:t>řád Polypodiales</a:t>
            </a:r>
          </a:p>
          <a:p>
            <a:pPr lvl="2"/>
            <a:r>
              <a:rPr lang="cs-CZ" sz="2000" smtClean="0"/>
              <a:t>řád Salviniales</a:t>
            </a:r>
            <a:endParaRPr lang="cs-CZ" sz="2000" smtClean="0"/>
          </a:p>
          <a:p>
            <a:pPr>
              <a:buNone/>
            </a:pPr>
            <a:endParaRPr lang="cs-CZ" sz="2000" smtClean="0"/>
          </a:p>
          <a:p>
            <a:pPr lvl="1"/>
            <a:endParaRPr lang="cs-CZ" sz="2000" smtClean="0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500034" y="4929198"/>
            <a:ext cx="7858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i="1" smtClean="0"/>
              <a:t>Monilophyta </a:t>
            </a:r>
            <a:r>
              <a:rPr lang="cs-CZ" smtClean="0"/>
              <a:t>I</a:t>
            </a:r>
            <a:r>
              <a:rPr lang="cs-CZ" cap="none" smtClean="0"/>
              <a:t> </a:t>
            </a:r>
            <a:endParaRPr lang="cs-CZ" cap="none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572140"/>
          </a:xfrm>
        </p:spPr>
        <p:txBody>
          <a:bodyPr>
            <a:normAutofit/>
          </a:bodyPr>
          <a:lstStyle/>
          <a:p>
            <a:r>
              <a:rPr lang="cs-CZ" sz="2000" smtClean="0"/>
              <a:t>zelené výtrusné rostliny</a:t>
            </a:r>
          </a:p>
          <a:p>
            <a:r>
              <a:rPr lang="cs-CZ" sz="2000" smtClean="0"/>
              <a:t>v ontogenezi převládá </a:t>
            </a:r>
            <a:r>
              <a:rPr lang="cs-CZ" sz="2000" smtClean="0">
                <a:solidFill>
                  <a:schemeClr val="accent1"/>
                </a:solidFill>
              </a:rPr>
              <a:t>sporofyt</a:t>
            </a:r>
            <a:r>
              <a:rPr lang="cs-CZ" sz="2000" smtClean="0"/>
              <a:t> (2</a:t>
            </a:r>
            <a:r>
              <a:rPr lang="cs-CZ" sz="2000" i="1" smtClean="0"/>
              <a:t>n</a:t>
            </a:r>
            <a:r>
              <a:rPr lang="cs-CZ" sz="2000" smtClean="0"/>
              <a:t>)</a:t>
            </a:r>
          </a:p>
          <a:p>
            <a:r>
              <a:rPr lang="cs-CZ" sz="2000" smtClean="0"/>
              <a:t>tělo rostlinné (</a:t>
            </a:r>
            <a:r>
              <a:rPr lang="cs-CZ" sz="2000" smtClean="0">
                <a:solidFill>
                  <a:schemeClr val="accent1"/>
                </a:solidFill>
              </a:rPr>
              <a:t>cormus</a:t>
            </a:r>
            <a:r>
              <a:rPr lang="cs-CZ" sz="2000" smtClean="0"/>
              <a:t>) = kořeny, stonek, listy</a:t>
            </a:r>
          </a:p>
          <a:p>
            <a:endParaRPr lang="cs-CZ" sz="2000" smtClean="0"/>
          </a:p>
          <a:p>
            <a:r>
              <a:rPr lang="cs-CZ" sz="2000" smtClean="0">
                <a:solidFill>
                  <a:schemeClr val="accent1"/>
                </a:solidFill>
              </a:rPr>
              <a:t>rodozměna:</a:t>
            </a:r>
          </a:p>
          <a:p>
            <a:pPr algn="ctr">
              <a:buNone/>
            </a:pPr>
            <a:r>
              <a:rPr lang="cs-CZ" sz="2000" smtClean="0"/>
              <a:t> spora (n)</a:t>
            </a:r>
          </a:p>
          <a:p>
            <a:pPr algn="ctr">
              <a:buNone/>
            </a:pPr>
            <a:endParaRPr lang="cs-CZ" sz="2000" smtClean="0"/>
          </a:p>
          <a:p>
            <a:pPr algn="ctr">
              <a:buNone/>
            </a:pPr>
            <a:r>
              <a:rPr lang="cs-CZ" sz="2000" smtClean="0"/>
              <a:t>gametofyt s </a:t>
            </a:r>
            <a:r>
              <a:rPr lang="cs-CZ" sz="2000" smtClean="0"/>
              <a:t>gametangii, v </a:t>
            </a:r>
            <a:r>
              <a:rPr lang="cs-CZ" sz="2000" smtClean="0"/>
              <a:t>nich gamety (n)</a:t>
            </a:r>
          </a:p>
          <a:p>
            <a:pPr algn="ctr">
              <a:buNone/>
            </a:pPr>
            <a:endParaRPr lang="cs-CZ" sz="2000" smtClean="0"/>
          </a:p>
          <a:p>
            <a:pPr algn="ctr">
              <a:buNone/>
            </a:pPr>
            <a:r>
              <a:rPr lang="cs-CZ" sz="2000" smtClean="0"/>
              <a:t>zygota (2n)</a:t>
            </a:r>
          </a:p>
          <a:p>
            <a:pPr algn="ctr">
              <a:buNone/>
            </a:pPr>
            <a:endParaRPr lang="cs-CZ" sz="2000" smtClean="0"/>
          </a:p>
          <a:p>
            <a:pPr algn="ctr">
              <a:buNone/>
            </a:pPr>
            <a:r>
              <a:rPr lang="cs-CZ" sz="2000" smtClean="0"/>
              <a:t>sporofyt se sporangii (2n, R</a:t>
            </a:r>
            <a:r>
              <a:rPr lang="cs-CZ" sz="2000" smtClean="0"/>
              <a:t>!), v </a:t>
            </a:r>
            <a:r>
              <a:rPr lang="cs-CZ" sz="2000" smtClean="0"/>
              <a:t>nich spory (n)</a:t>
            </a:r>
          </a:p>
          <a:p>
            <a:pPr>
              <a:buNone/>
            </a:pPr>
            <a:endParaRPr lang="cs-CZ" sz="2000" smtClean="0"/>
          </a:p>
          <a:p>
            <a:pPr lvl="1"/>
            <a:endParaRPr lang="cs-CZ" sz="2000" smtClean="0"/>
          </a:p>
        </p:txBody>
      </p:sp>
      <p:cxnSp>
        <p:nvCxnSpPr>
          <p:cNvPr id="6" name="Přímá spojovací šipka 5"/>
          <p:cNvCxnSpPr/>
          <p:nvPr/>
        </p:nvCxnSpPr>
        <p:spPr>
          <a:xfrm rot="5400000">
            <a:off x="4037009" y="3750471"/>
            <a:ext cx="35719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rot="5400000">
            <a:off x="4037803" y="4535495"/>
            <a:ext cx="35719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>
            <a:off x="4037803" y="5321313"/>
            <a:ext cx="35719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rot="10800000">
            <a:off x="4857752" y="3429000"/>
            <a:ext cx="250033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16200000" flipH="1">
            <a:off x="6215073" y="4572007"/>
            <a:ext cx="2286018" cy="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10800000">
            <a:off x="7000892" y="5715016"/>
            <a:ext cx="3571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1214414" y="3214686"/>
            <a:ext cx="6572296" cy="2786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1"/>
                </a:solidFill>
              </a:rPr>
              <a:t>Psilotopsida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řád </a:t>
            </a:r>
            <a:r>
              <a:rPr lang="cs-CZ" sz="2000" i="1" smtClean="0">
                <a:solidFill>
                  <a:schemeClr val="accent1"/>
                </a:solidFill>
              </a:rPr>
              <a:t>Psilotales</a:t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pic>
        <p:nvPicPr>
          <p:cNvPr id="13" name="Picture 9" descr="Psilotum"/>
          <p:cNvPicPr>
            <a:picLocks noChangeAspect="1" noChangeArrowheads="1"/>
          </p:cNvPicPr>
          <p:nvPr/>
        </p:nvPicPr>
        <p:blipFill>
          <a:blip r:embed="rId2" cstate="print"/>
          <a:srcRect l="4013" r="8470"/>
          <a:stretch>
            <a:fillRect/>
          </a:stretch>
        </p:blipFill>
        <p:spPr bwMode="auto">
          <a:xfrm>
            <a:off x="34925" y="1736572"/>
            <a:ext cx="6265863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905149"/>
            <a:ext cx="29686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-32" y="6397489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smtClean="0"/>
              <a:t>www.esu.edu</a:t>
            </a:r>
            <a:endParaRPr lang="cs-CZ" sz="1000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4873752"/>
          </a:xfrm>
        </p:spPr>
        <p:txBody>
          <a:bodyPr/>
          <a:lstStyle/>
          <a:p>
            <a:r>
              <a:rPr lang="cs-CZ" smtClean="0"/>
              <a:t>prutovky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5329246" cy="51880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cap="small" smtClean="0">
                <a:solidFill>
                  <a:srgbClr val="4E5B6F"/>
                </a:solidFill>
              </a:rPr>
              <a:t>sporofyt</a:t>
            </a:r>
            <a:endParaRPr lang="cs-CZ" sz="2800" cap="small" smtClean="0">
              <a:solidFill>
                <a:srgbClr val="4E5B6F"/>
              </a:solidFill>
            </a:endParaRPr>
          </a:p>
          <a:p>
            <a:r>
              <a:rPr lang="cs-CZ" sz="2000" smtClean="0">
                <a:solidFill>
                  <a:schemeClr val="accent1"/>
                </a:solidFill>
              </a:rPr>
              <a:t>rostliny</a:t>
            </a:r>
          </a:p>
          <a:p>
            <a:pPr lvl="1"/>
            <a:r>
              <a:rPr lang="cs-CZ" sz="2000" smtClean="0"/>
              <a:t>až 1 m vysoké, často epifyty</a:t>
            </a:r>
          </a:p>
          <a:p>
            <a:pPr lvl="1"/>
            <a:r>
              <a:rPr lang="cs-CZ" sz="2000" smtClean="0"/>
              <a:t>stará skupina, návaznost na ryniofyty</a:t>
            </a:r>
          </a:p>
          <a:p>
            <a:pPr lvl="1">
              <a:buNone/>
            </a:pPr>
            <a:endParaRPr lang="cs-CZ" sz="2000" smtClean="0"/>
          </a:p>
          <a:p>
            <a:r>
              <a:rPr lang="cs-CZ" sz="2000" smtClean="0">
                <a:solidFill>
                  <a:schemeClr val="accent1"/>
                </a:solidFill>
              </a:rPr>
              <a:t>stonek</a:t>
            </a:r>
          </a:p>
          <a:p>
            <a:pPr lvl="1"/>
            <a:r>
              <a:rPr lang="cs-CZ" sz="2000" smtClean="0"/>
              <a:t>článkovaný, vidličnatě větvený</a:t>
            </a:r>
          </a:p>
          <a:p>
            <a:r>
              <a:rPr lang="cs-CZ" sz="2000" smtClean="0">
                <a:solidFill>
                  <a:schemeClr val="accent1"/>
                </a:solidFill>
              </a:rPr>
              <a:t>listy</a:t>
            </a:r>
          </a:p>
          <a:p>
            <a:pPr lvl="1"/>
            <a:r>
              <a:rPr lang="cs-CZ" sz="2000" smtClean="0"/>
              <a:t>drobné, šupinovité, bezžilné,</a:t>
            </a:r>
          </a:p>
          <a:p>
            <a:pPr lvl="1"/>
            <a:r>
              <a:rPr lang="cs-CZ" sz="2000" smtClean="0"/>
              <a:t>zřejmě enafylního původu                    (z vychlípenin pokožky)</a:t>
            </a:r>
          </a:p>
          <a:p>
            <a:r>
              <a:rPr lang="cs-CZ" sz="2000" smtClean="0">
                <a:solidFill>
                  <a:schemeClr val="accent1"/>
                </a:solidFill>
              </a:rPr>
              <a:t>pravé kořeny chybí</a:t>
            </a:r>
            <a:endParaRPr lang="cs-CZ" sz="2000" smtClean="0">
              <a:solidFill>
                <a:schemeClr val="accent1"/>
              </a:solidFill>
            </a:endParaRPr>
          </a:p>
          <a:p>
            <a:pPr lvl="1"/>
            <a:r>
              <a:rPr lang="cs-CZ" sz="2000" smtClean="0"/>
              <a:t>rhizoidy</a:t>
            </a:r>
            <a:endParaRPr lang="cs-CZ" sz="2000" smtClean="0"/>
          </a:p>
          <a:p>
            <a:endParaRPr lang="cs-CZ" sz="200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1"/>
                </a:solidFill>
              </a:rPr>
              <a:t>Psilotopsida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řád </a:t>
            </a:r>
            <a:r>
              <a:rPr lang="cs-CZ" sz="2000" i="1" smtClean="0">
                <a:solidFill>
                  <a:schemeClr val="accent1"/>
                </a:solidFill>
              </a:rPr>
              <a:t>Psilotales</a:t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pic>
        <p:nvPicPr>
          <p:cNvPr id="7" name="Picture 11" descr="050,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67" y="2143116"/>
            <a:ext cx="29289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58082" y="6297634"/>
            <a:ext cx="1485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latin typeface="Times New Roman" pitchFamily="18" charset="0"/>
              </a:rPr>
              <a:t>www.bi.ku.dk/tavler/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5329246" cy="51880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cap="small" smtClean="0">
                <a:solidFill>
                  <a:srgbClr val="4E5B6F"/>
                </a:solidFill>
              </a:rPr>
              <a:t>sporofyt</a:t>
            </a:r>
          </a:p>
          <a:p>
            <a:r>
              <a:rPr lang="cs-CZ" sz="2000" smtClean="0">
                <a:solidFill>
                  <a:schemeClr val="accent1"/>
                </a:solidFill>
              </a:rPr>
              <a:t>sporangia</a:t>
            </a:r>
          </a:p>
          <a:p>
            <a:pPr lvl="1"/>
            <a:r>
              <a:rPr lang="cs-CZ" sz="2000" smtClean="0"/>
              <a:t>eusporangiátní, izosporická</a:t>
            </a:r>
          </a:p>
          <a:p>
            <a:pPr lvl="1"/>
            <a:r>
              <a:rPr lang="cs-CZ" sz="2000" smtClean="0"/>
              <a:t>v paždí listů</a:t>
            </a:r>
          </a:p>
          <a:p>
            <a:pPr lvl="1"/>
            <a:r>
              <a:rPr lang="cs-CZ" sz="2000" smtClean="0"/>
              <a:t>srůst v třípouzdrá synangia</a:t>
            </a:r>
          </a:p>
          <a:p>
            <a:pPr lvl="1"/>
            <a:endParaRPr lang="cs-CZ" sz="2000" smtClean="0"/>
          </a:p>
          <a:p>
            <a:pPr lvl="1"/>
            <a:endParaRPr lang="cs-CZ" sz="2000" smtClean="0"/>
          </a:p>
          <a:p>
            <a:pPr lvl="1">
              <a:buNone/>
            </a:pPr>
            <a:r>
              <a:rPr lang="cs-CZ" sz="2000" i="1" smtClean="0">
                <a:solidFill>
                  <a:srgbClr val="002060"/>
                </a:solidFill>
              </a:rPr>
              <a:t> </a:t>
            </a:r>
            <a:endParaRPr lang="cs-CZ" sz="2000" smtClean="0"/>
          </a:p>
          <a:p>
            <a:pPr>
              <a:buNone/>
            </a:pPr>
            <a:r>
              <a:rPr lang="cs-CZ" sz="2800" cap="small" smtClean="0">
                <a:solidFill>
                  <a:schemeClr val="tx2"/>
                </a:solidFill>
              </a:rPr>
              <a:t>gametofyt</a:t>
            </a:r>
            <a:endParaRPr lang="cs-CZ" sz="2800" cap="small" smtClean="0">
              <a:solidFill>
                <a:schemeClr val="tx2"/>
              </a:solidFill>
            </a:endParaRPr>
          </a:p>
          <a:p>
            <a:r>
              <a:rPr lang="cs-CZ" sz="2000" smtClean="0">
                <a:solidFill>
                  <a:schemeClr val="accent1"/>
                </a:solidFill>
              </a:rPr>
              <a:t>prothalium</a:t>
            </a:r>
          </a:p>
          <a:p>
            <a:pPr lvl="1"/>
            <a:r>
              <a:rPr lang="cs-CZ" sz="2000" smtClean="0"/>
              <a:t>oboupohlavné</a:t>
            </a:r>
          </a:p>
          <a:p>
            <a:pPr lvl="1"/>
            <a:r>
              <a:rPr lang="cs-CZ" sz="2000" smtClean="0"/>
              <a:t>polyciliátní spermatozoidy</a:t>
            </a:r>
            <a:endParaRPr lang="cs-CZ" sz="200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1"/>
                </a:solidFill>
              </a:rPr>
              <a:t>Psilotopsida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řád </a:t>
            </a:r>
            <a:r>
              <a:rPr lang="cs-CZ" sz="2000" i="1" smtClean="0">
                <a:solidFill>
                  <a:schemeClr val="accent1"/>
                </a:solidFill>
              </a:rPr>
              <a:t>Psilotales</a:t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 t="11922" r="64211" b="41971"/>
          <a:stretch>
            <a:fillRect/>
          </a:stretch>
        </p:blipFill>
        <p:spPr bwMode="auto">
          <a:xfrm>
            <a:off x="5000628" y="3071810"/>
            <a:ext cx="11350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/>
          <a:srcRect t="56299" r="64211"/>
          <a:stretch>
            <a:fillRect/>
          </a:stretch>
        </p:blipFill>
        <p:spPr bwMode="auto">
          <a:xfrm>
            <a:off x="5008574" y="1155697"/>
            <a:ext cx="11350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psilot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928670"/>
            <a:ext cx="1762371" cy="345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5329246" cy="5188092"/>
          </a:xfrm>
        </p:spPr>
        <p:txBody>
          <a:bodyPr>
            <a:noAutofit/>
          </a:bodyPr>
          <a:lstStyle/>
          <a:p>
            <a:r>
              <a:rPr lang="cs-CZ" sz="2000" smtClean="0">
                <a:solidFill>
                  <a:schemeClr val="accent1"/>
                </a:solidFill>
              </a:rPr>
              <a:t>životní cyklus</a:t>
            </a:r>
          </a:p>
          <a:p>
            <a:pPr lvl="1"/>
            <a:r>
              <a:rPr lang="cs-CZ" sz="2000" i="1" smtClean="0"/>
              <a:t>Psilotum triquetrum</a:t>
            </a:r>
            <a:endParaRPr lang="cs-CZ" sz="2000" i="1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1"/>
                </a:solidFill>
              </a:rPr>
              <a:t>Psilotopsida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řád </a:t>
            </a:r>
            <a:r>
              <a:rPr lang="cs-CZ" sz="2000" i="1" smtClean="0">
                <a:solidFill>
                  <a:schemeClr val="accent1"/>
                </a:solidFill>
              </a:rPr>
              <a:t>Psilotales</a:t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pic>
        <p:nvPicPr>
          <p:cNvPr id="7" name="Picture 5" descr="Psilotum%20nudum%20(Psilophyt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0"/>
            <a:ext cx="4729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214414" y="660079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smtClean="0"/>
              <a:t>www.uniovi.es/bos/Asignaturas/Botanica/Imagenes</a:t>
            </a:r>
          </a:p>
          <a:p>
            <a:endParaRPr 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5329246" cy="5188092"/>
          </a:xfrm>
        </p:spPr>
        <p:txBody>
          <a:bodyPr>
            <a:noAutofit/>
          </a:bodyPr>
          <a:lstStyle/>
          <a:p>
            <a:r>
              <a:rPr lang="cs-CZ" sz="2000" i="1" smtClean="0">
                <a:solidFill>
                  <a:schemeClr val="accent1"/>
                </a:solidFill>
              </a:rPr>
              <a:t>Psilotum nudum</a:t>
            </a:r>
            <a:r>
              <a:rPr lang="cs-CZ" sz="2000" smtClean="0"/>
              <a:t> (prutovka nahá)</a:t>
            </a:r>
          </a:p>
          <a:p>
            <a:pPr lvl="1"/>
            <a:r>
              <a:rPr lang="cs-CZ" sz="2000" smtClean="0"/>
              <a:t>jeden ze dvou rodů</a:t>
            </a:r>
          </a:p>
          <a:p>
            <a:pPr lvl="1"/>
            <a:r>
              <a:rPr lang="cs-CZ" sz="2000" smtClean="0"/>
              <a:t>tropy, subtropy</a:t>
            </a:r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r>
              <a:rPr lang="cs-CZ" sz="2000" smtClean="0"/>
              <a:t>další zástupci – rod </a:t>
            </a:r>
            <a:r>
              <a:rPr lang="cs-CZ" sz="2000" i="1" smtClean="0"/>
              <a:t>Tmesipteris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třída </a:t>
            </a:r>
            <a:r>
              <a:rPr lang="cs-CZ" i="1" smtClean="0">
                <a:solidFill>
                  <a:schemeClr val="accent1"/>
                </a:solidFill>
              </a:rPr>
              <a:t>Psilotopsida</a:t>
            </a:r>
            <a:r>
              <a:rPr lang="cs-CZ" smtClean="0"/>
              <a:t>,</a:t>
            </a:r>
            <a:r>
              <a:rPr lang="cs-CZ" smtClean="0">
                <a:solidFill>
                  <a:srgbClr val="4E5B6F"/>
                </a:solidFill>
              </a:rPr>
              <a:t> </a:t>
            </a:r>
            <a:r>
              <a:rPr lang="cs-CZ" sz="2000" smtClean="0">
                <a:solidFill>
                  <a:srgbClr val="4E5B6F"/>
                </a:solidFill>
              </a:rPr>
              <a:t>řád </a:t>
            </a:r>
            <a:r>
              <a:rPr lang="cs-CZ" sz="2000" i="1" smtClean="0">
                <a:solidFill>
                  <a:schemeClr val="accent1"/>
                </a:solidFill>
              </a:rPr>
              <a:t>Psilotales</a:t>
            </a:r>
            <a:br>
              <a:rPr lang="cs-CZ" sz="2000" i="1" smtClean="0">
                <a:solidFill>
                  <a:schemeClr val="accent1"/>
                </a:solidFill>
              </a:rPr>
            </a:br>
            <a:endParaRPr lang="cs-CZ" sz="2000"/>
          </a:p>
        </p:txBody>
      </p:sp>
      <p:pic>
        <p:nvPicPr>
          <p:cNvPr id="7" name="Picture 12" descr="Psilotum_nud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65404"/>
            <a:ext cx="44259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MG001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2428868"/>
            <a:ext cx="31651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715140" y="5572140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smtClean="0">
                <a:solidFill>
                  <a:schemeClr val="bg1"/>
                </a:solidFill>
              </a:rPr>
              <a:t>plantsystematics.org</a:t>
            </a:r>
            <a:endParaRPr lang="cs-CZ" sz="10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71868" y="5540233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smtClean="0">
                <a:solidFill>
                  <a:schemeClr val="bg1"/>
                </a:solidFill>
              </a:rPr>
              <a:t>www.medport.de</a:t>
            </a:r>
            <a:endParaRPr lang="cs-CZ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2156</TotalTime>
  <Words>522</Words>
  <Application>Microsoft Office PowerPoint</Application>
  <PresentationFormat>Předvádění na obrazovce (4:3)</PresentationFormat>
  <Paragraphs>183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Arkýř</vt:lpstr>
      <vt:lpstr>Monilophyta I přesličky, prutovky a spol. </vt:lpstr>
      <vt:lpstr>botanika.bf.jcu.cz/systematikaweb/</vt:lpstr>
      <vt:lpstr>Monilophyta </vt:lpstr>
      <vt:lpstr>Monilophyta I </vt:lpstr>
      <vt:lpstr>třída Psilotopsida, řád Psilotales </vt:lpstr>
      <vt:lpstr>třída Psilotopsida, řád Psilotales </vt:lpstr>
      <vt:lpstr>třída Psilotopsida, řád Psilotales </vt:lpstr>
      <vt:lpstr>třída Psilotopsida, řád Psilotales </vt:lpstr>
      <vt:lpstr>třída Psilotopsida, řád Psilotales </vt:lpstr>
      <vt:lpstr>třída Psilotopsida, řád Ophioglossales  </vt:lpstr>
      <vt:lpstr>třída Psilotopsida, řád Ophioglossales  </vt:lpstr>
      <vt:lpstr>třída Equisetopsida, čeleď Equisetaceae </vt:lpstr>
      <vt:lpstr>třída Equisetopsida, čeleď Equisetaceae </vt:lpstr>
      <vt:lpstr>třída Equisetopsida, čeleď Equisetaceae </vt:lpstr>
      <vt:lpstr>třída Equisetopsida, čeleď Equisetaceae </vt:lpstr>
      <vt:lpstr>třída Equisetopsida, čeleď Equisetaceae </vt:lpstr>
      <vt:lpstr>třída Equisetopsida, čeleď Equisetaceae </vt:lpstr>
      <vt:lpstr>třída Equisetopsida, čeleď Equisetaceae </vt:lpstr>
      <vt:lpstr>Úkoly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Kapraďorosty s. l.</dc:title>
  <dc:creator>ivana</dc:creator>
  <cp:lastModifiedBy>ivana</cp:lastModifiedBy>
  <cp:revision>62</cp:revision>
  <dcterms:created xsi:type="dcterms:W3CDTF">2011-10-15T08:41:15Z</dcterms:created>
  <dcterms:modified xsi:type="dcterms:W3CDTF">2013-03-04T13:08:26Z</dcterms:modified>
</cp:coreProperties>
</file>