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3" r:id="rId3"/>
    <p:sldId id="274" r:id="rId4"/>
    <p:sldId id="291" r:id="rId5"/>
    <p:sldId id="256" r:id="rId6"/>
    <p:sldId id="276" r:id="rId7"/>
    <p:sldId id="275" r:id="rId8"/>
    <p:sldId id="277" r:id="rId9"/>
    <p:sldId id="304" r:id="rId10"/>
    <p:sldId id="305" r:id="rId11"/>
    <p:sldId id="306" r:id="rId12"/>
    <p:sldId id="307" r:id="rId13"/>
    <p:sldId id="258" r:id="rId14"/>
    <p:sldId id="279" r:id="rId15"/>
    <p:sldId id="296" r:id="rId16"/>
    <p:sldId id="317" r:id="rId17"/>
    <p:sldId id="319" r:id="rId18"/>
    <p:sldId id="320" r:id="rId19"/>
    <p:sldId id="290" r:id="rId20"/>
    <p:sldId id="289" r:id="rId21"/>
    <p:sldId id="288" r:id="rId22"/>
    <p:sldId id="302" r:id="rId23"/>
    <p:sldId id="285" r:id="rId24"/>
    <p:sldId id="298" r:id="rId25"/>
    <p:sldId id="286" r:id="rId26"/>
    <p:sldId id="280" r:id="rId27"/>
    <p:sldId id="281" r:id="rId28"/>
    <p:sldId id="272" r:id="rId29"/>
    <p:sldId id="259" r:id="rId30"/>
    <p:sldId id="322" r:id="rId31"/>
    <p:sldId id="269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6" d="100"/>
          <a:sy n="46" d="100"/>
        </p:scale>
        <p:origin x="-62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D766C-8C97-40D4-BFA9-16842ABB6847}" type="datetimeFigureOut">
              <a:rPr lang="en-CA"/>
              <a:pPr>
                <a:defRPr/>
              </a:pPr>
              <a:t>29/04/2013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BB40B-D22A-48F7-8810-74E67D9FAD9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4C476-8479-4EFB-9DBB-A12A763A0B90}" type="datetimeFigureOut">
              <a:rPr lang="en-CA"/>
              <a:pPr>
                <a:defRPr/>
              </a:pPr>
              <a:t>29/04/2013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D5F59-299C-4414-BB8A-3DD0B43F7C5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FFA5E-55CF-4241-8988-666736AB377E}" type="datetimeFigureOut">
              <a:rPr lang="en-CA"/>
              <a:pPr>
                <a:defRPr/>
              </a:pPr>
              <a:t>29/04/2013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1277B-9C55-4981-9891-D745D029D62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E932F-1071-4CC9-8809-CC9E6A793F32}" type="datetimeFigureOut">
              <a:rPr lang="en-CA"/>
              <a:pPr>
                <a:defRPr/>
              </a:pPr>
              <a:t>29/04/2013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F21B1-F0C1-419E-B6C9-4B19DC1245C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130D1-98EB-4F71-A660-44144D1A9639}" type="datetimeFigureOut">
              <a:rPr lang="en-CA"/>
              <a:pPr>
                <a:defRPr/>
              </a:pPr>
              <a:t>29/04/2013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2AE27-102A-491E-93BF-A6001F0C8C0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533CF-5F95-4B19-8C88-5B0D8C5D43E6}" type="datetimeFigureOut">
              <a:rPr lang="en-CA"/>
              <a:pPr>
                <a:defRPr/>
              </a:pPr>
              <a:t>29/04/2013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F0984-59B9-45D7-891A-EAE09ABA896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F6AA3-2956-43D0-8CC3-9CB36B09A488}" type="datetimeFigureOut">
              <a:rPr lang="en-CA"/>
              <a:pPr>
                <a:defRPr/>
              </a:pPr>
              <a:t>29/04/2013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55EB-CC0F-4CF4-BA0B-E71C93E438D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601BB-74A6-46B5-8604-DD99520FCA1E}" type="datetimeFigureOut">
              <a:rPr lang="en-CA"/>
              <a:pPr>
                <a:defRPr/>
              </a:pPr>
              <a:t>29/04/2013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A0AFE-0AAE-4266-BFF2-9EA42F75FC7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3F449-93DC-4CF5-B67D-3478FEF6EA45}" type="datetimeFigureOut">
              <a:rPr lang="en-CA"/>
              <a:pPr>
                <a:defRPr/>
              </a:pPr>
              <a:t>29/04/2013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AACFB-2637-4E4D-B7B2-3EE037F106C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37EDB-8E00-491B-A467-68ECE4633F0D}" type="datetimeFigureOut">
              <a:rPr lang="en-CA"/>
              <a:pPr>
                <a:defRPr/>
              </a:pPr>
              <a:t>29/04/2013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5AE1D-76F4-4791-8370-7C8FB09CCF1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C6659-7228-44B3-AEBE-C2BBEB8E5CFD}" type="datetimeFigureOut">
              <a:rPr lang="en-CA"/>
              <a:pPr>
                <a:defRPr/>
              </a:pPr>
              <a:t>29/04/2013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DE99-391D-4419-AC51-17A5624EC7E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00EFAC-D089-4483-98CE-F77137471243}" type="datetimeFigureOut">
              <a:rPr lang="en-CA"/>
              <a:pPr>
                <a:defRPr/>
              </a:pPr>
              <a:t>29/04/2013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42C93A-FFD4-43FE-AC97-39072206A9B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928992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 case study on the effects of </a:t>
            </a:r>
            <a:r>
              <a:rPr lang="en-US" sz="2800" b="1" dirty="0" smtClean="0"/>
              <a:t>TRICLOSAN:</a:t>
            </a:r>
            <a:endParaRPr lang="en-US" sz="2800" b="1" dirty="0"/>
          </a:p>
          <a:p>
            <a:pPr algn="ctr"/>
            <a:r>
              <a:rPr lang="en-US" sz="2800" b="1" dirty="0"/>
              <a:t>p</a:t>
            </a:r>
            <a:r>
              <a:rPr lang="en-US" sz="2800" b="1" dirty="0" smtClean="0"/>
              <a:t>ersonal </a:t>
            </a:r>
            <a:r>
              <a:rPr lang="en-US" sz="2800" b="1" dirty="0" smtClean="0"/>
              <a:t>care products in the aquatic </a:t>
            </a:r>
            <a:r>
              <a:rPr lang="en-US" sz="2800" b="1" dirty="0" smtClean="0"/>
              <a:t>environment  </a:t>
            </a:r>
            <a:endParaRPr lang="en-US" sz="2800" b="1" dirty="0" smtClean="0"/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Alice </a:t>
            </a:r>
            <a:r>
              <a:rPr lang="en-US" sz="3200" b="1" dirty="0" err="1" smtClean="0"/>
              <a:t>Hontela</a:t>
            </a:r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r>
              <a:rPr lang="en-US" sz="2800" b="1" dirty="0" smtClean="0"/>
              <a:t>University of </a:t>
            </a:r>
            <a:r>
              <a:rPr lang="en-US" sz="2800" b="1" dirty="0" err="1" smtClean="0"/>
              <a:t>Lethbridge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Water Institute for Sustainable Environments (WISE)</a:t>
            </a:r>
          </a:p>
          <a:p>
            <a:pPr algn="ctr"/>
            <a:r>
              <a:rPr lang="en-US" sz="2800" b="1" dirty="0" err="1" smtClean="0"/>
              <a:t>Lethbridge</a:t>
            </a:r>
            <a:r>
              <a:rPr lang="en-US" sz="2800" b="1" dirty="0" smtClean="0"/>
              <a:t>, Canada</a:t>
            </a:r>
          </a:p>
          <a:p>
            <a:pPr algn="ctr"/>
            <a:endParaRPr lang="en-US" sz="2800" b="1" dirty="0" smtClean="0"/>
          </a:p>
          <a:p>
            <a:pPr algn="ctr"/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5301208"/>
            <a:ext cx="89289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Dann</a:t>
            </a:r>
            <a:r>
              <a:rPr lang="en-US" i="1" dirty="0" smtClean="0"/>
              <a:t> and </a:t>
            </a:r>
            <a:r>
              <a:rPr lang="en-US" i="1" dirty="0" err="1" smtClean="0"/>
              <a:t>Hontela</a:t>
            </a:r>
            <a:r>
              <a:rPr lang="en-US" i="1" dirty="0"/>
              <a:t>. 2011. </a:t>
            </a:r>
            <a:r>
              <a:rPr lang="en-US" i="1" dirty="0" smtClean="0"/>
              <a:t>J. Applied Toxicology </a:t>
            </a:r>
            <a:r>
              <a:rPr lang="en-US" i="1" dirty="0"/>
              <a:t>31: </a:t>
            </a:r>
            <a:r>
              <a:rPr lang="en-US" i="1" dirty="0" smtClean="0"/>
              <a:t>285</a:t>
            </a:r>
          </a:p>
          <a:p>
            <a:pPr algn="ctr"/>
            <a:r>
              <a:rPr lang="en-US" i="1" dirty="0" err="1" smtClean="0"/>
              <a:t>Hontela</a:t>
            </a:r>
            <a:r>
              <a:rPr lang="en-US" i="1" dirty="0" smtClean="0"/>
              <a:t> and </a:t>
            </a:r>
            <a:r>
              <a:rPr lang="en-US" i="1" dirty="0" err="1" smtClean="0"/>
              <a:t>Habibi</a:t>
            </a:r>
            <a:r>
              <a:rPr lang="en-US" i="1" dirty="0" smtClean="0"/>
              <a:t>. 2013. Fish Physiology, Chap.3</a:t>
            </a:r>
          </a:p>
          <a:p>
            <a:pPr algn="ctr"/>
            <a:endParaRPr lang="en-US" i="1" dirty="0"/>
          </a:p>
          <a:p>
            <a:pPr algn="ctr"/>
            <a:r>
              <a:rPr lang="en-US" sz="2400" b="1" dirty="0" smtClean="0"/>
              <a:t>Masaryk </a:t>
            </a:r>
            <a:r>
              <a:rPr lang="en-US" sz="2400" b="1" dirty="0"/>
              <a:t>University, April </a:t>
            </a:r>
            <a:r>
              <a:rPr lang="en-US" sz="2400" b="1" dirty="0" smtClean="0"/>
              <a:t>2013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47762"/>
            <a:ext cx="56673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093296"/>
            <a:ext cx="76866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538" y="827420"/>
            <a:ext cx="640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Buth</a:t>
            </a:r>
            <a:r>
              <a:rPr lang="en-US" i="1" dirty="0" smtClean="0"/>
              <a:t> et al. 2009 Environ Toxicology </a:t>
            </a:r>
            <a:r>
              <a:rPr lang="en-US" i="1" dirty="0" err="1" smtClean="0"/>
              <a:t>Chem</a:t>
            </a:r>
            <a:r>
              <a:rPr lang="en-US" i="1" dirty="0" smtClean="0"/>
              <a:t> 28: 2555, 2009  </a:t>
            </a:r>
            <a:endParaRPr lang="en-CA" i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060848"/>
            <a:ext cx="294250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365104"/>
            <a:ext cx="27622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424428" y="2370584"/>
            <a:ext cx="108012" cy="122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5918894" y="3573016"/>
            <a:ext cx="177849" cy="1143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520" y="188640"/>
            <a:ext cx="6287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                            fate in the </a:t>
            </a:r>
            <a:r>
              <a:rPr lang="en-US" sz="2400" b="1" dirty="0" smtClean="0">
                <a:solidFill>
                  <a:srgbClr val="0070C0"/>
                </a:solidFill>
              </a:rPr>
              <a:t>environment …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28" y="1844824"/>
            <a:ext cx="8089412" cy="34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32656"/>
            <a:ext cx="54312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Biotransformation of </a:t>
            </a:r>
            <a:r>
              <a:rPr lang="en-US" sz="2800" b="1" dirty="0" err="1" smtClean="0">
                <a:solidFill>
                  <a:srgbClr val="0070C0"/>
                </a:solidFill>
              </a:rPr>
              <a:t>Triclosan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endParaRPr lang="en-US" sz="2800" b="1" i="1" dirty="0">
              <a:solidFill>
                <a:srgbClr val="0070C0"/>
              </a:solidFill>
            </a:endParaRPr>
          </a:p>
          <a:p>
            <a:r>
              <a:rPr lang="en-US" sz="2400" i="1" dirty="0"/>
              <a:t>c</a:t>
            </a:r>
            <a:r>
              <a:rPr lang="en-US" sz="2400" i="1" dirty="0" smtClean="0"/>
              <a:t>atfish hepatocytes</a:t>
            </a:r>
            <a:endParaRPr lang="en-US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6021288"/>
            <a:ext cx="4258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James et al. 2012 </a:t>
            </a:r>
            <a:r>
              <a:rPr lang="en-US" dirty="0" err="1" smtClean="0"/>
              <a:t>Aquat</a:t>
            </a:r>
            <a:r>
              <a:rPr lang="en-US" dirty="0" smtClean="0"/>
              <a:t> </a:t>
            </a:r>
            <a:r>
              <a:rPr lang="en-US" dirty="0" err="1" smtClean="0"/>
              <a:t>Toxicol</a:t>
            </a:r>
            <a:r>
              <a:rPr lang="en-US" dirty="0" smtClean="0"/>
              <a:t> 124: 72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5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95463" y="-530970"/>
            <a:ext cx="5553075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868144" y="1484784"/>
            <a:ext cx="720080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332656"/>
            <a:ext cx="7776864" cy="52322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Effects of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Triclosan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aquatic organisms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38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69336" y="-3945877"/>
            <a:ext cx="426023" cy="882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630256" y="-2591237"/>
            <a:ext cx="1906282" cy="905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603465" y="-291716"/>
            <a:ext cx="1952947" cy="894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652120" y="3356992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75608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oxicity of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Triclosan</a:t>
            </a:r>
            <a:endParaRPr lang="en-US" sz="32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/>
              <a:t>Algae are highly sensitive to TCS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	LC50 96 </a:t>
            </a:r>
            <a:r>
              <a:rPr lang="en-US" sz="2800" b="1" dirty="0" err="1" smtClean="0"/>
              <a:t>hr</a:t>
            </a:r>
            <a:r>
              <a:rPr lang="en-US" sz="2800" b="1" dirty="0" smtClean="0"/>
              <a:t> = </a:t>
            </a:r>
            <a:r>
              <a:rPr lang="en-US" sz="2800" b="1" dirty="0" smtClean="0"/>
              <a:t>1- 4 </a:t>
            </a:r>
            <a:r>
              <a:rPr lang="en-US" sz="2800" b="1" dirty="0" smtClean="0"/>
              <a:t>µg/L</a:t>
            </a:r>
          </a:p>
          <a:p>
            <a:endParaRPr lang="en-US" sz="28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/>
              <a:t>Invertebrates and fish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average sensitivity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	</a:t>
            </a:r>
          </a:p>
          <a:p>
            <a:endParaRPr lang="en-US" sz="2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/>
              <a:t>Amphibians - highly sensitive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effects in tadpoles at 0.15 µg/L </a:t>
            </a:r>
            <a:endParaRPr lang="en-US" sz="2800" b="1" dirty="0"/>
          </a:p>
          <a:p>
            <a:r>
              <a:rPr lang="en-US" sz="2800" b="1" dirty="0" smtClean="0"/>
              <a:t>	effects on thyroid status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2090"/>
            <a:ext cx="4362128" cy="242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38897"/>
            <a:ext cx="4038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23728" y="6197242"/>
            <a:ext cx="5023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Binelli</a:t>
            </a:r>
            <a:r>
              <a:rPr lang="en-US" sz="2000" i="1" dirty="0" smtClean="0"/>
              <a:t> et al. 2009 Aquatic Toxicology, 2009</a:t>
            </a:r>
            <a:endParaRPr lang="en-CA" sz="2000" i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5409" y="947964"/>
            <a:ext cx="4068531" cy="242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429372"/>
            <a:ext cx="4000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1520" y="4077072"/>
            <a:ext cx="73250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Zebra mussel </a:t>
            </a:r>
            <a:r>
              <a:rPr lang="en-US" sz="2400" b="1" dirty="0" err="1" smtClean="0">
                <a:solidFill>
                  <a:srgbClr val="FF0000"/>
                </a:solidFill>
              </a:rPr>
              <a:t>hemocytes</a:t>
            </a:r>
            <a:r>
              <a:rPr lang="en-US" sz="2400" b="1" dirty="0" smtClean="0"/>
              <a:t>  </a:t>
            </a:r>
          </a:p>
          <a:p>
            <a:r>
              <a:rPr lang="en-US" sz="2400" b="1" dirty="0" err="1" smtClean="0"/>
              <a:t>genotoxic</a:t>
            </a:r>
            <a:r>
              <a:rPr lang="en-US" sz="2400" b="1" dirty="0" smtClean="0"/>
              <a:t> effects of </a:t>
            </a:r>
            <a:r>
              <a:rPr lang="en-US" sz="2400" b="1" dirty="0" err="1" smtClean="0"/>
              <a:t>Triclosan</a:t>
            </a:r>
            <a:r>
              <a:rPr lang="en-US" sz="2400" b="1" dirty="0" smtClean="0"/>
              <a:t> in vitro and in vivo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Micronuclei formation</a:t>
            </a:r>
          </a:p>
          <a:p>
            <a:r>
              <a:rPr lang="en-US" sz="2400" b="1" dirty="0" smtClean="0"/>
              <a:t>	</a:t>
            </a:r>
            <a:r>
              <a:rPr lang="en-US" sz="2400" b="1" dirty="0" err="1" smtClean="0"/>
              <a:t>Appoptosis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60648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…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53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1" y="332656"/>
            <a:ext cx="848000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9815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309320"/>
            <a:ext cx="485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Cherednichenko</a:t>
            </a:r>
            <a:r>
              <a:rPr lang="en-US" dirty="0" smtClean="0"/>
              <a:t> et al. 2012 PNAS 109:14159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348880"/>
            <a:ext cx="8894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Reduction of </a:t>
            </a:r>
            <a:r>
              <a:rPr lang="en-US" sz="2400" dirty="0" smtClean="0">
                <a:solidFill>
                  <a:srgbClr val="FF0000"/>
                </a:solidFill>
              </a:rPr>
              <a:t>cardiac function </a:t>
            </a:r>
            <a:r>
              <a:rPr lang="en-US" sz="2400" dirty="0" smtClean="0"/>
              <a:t>in </a:t>
            </a:r>
            <a:r>
              <a:rPr lang="en-US" sz="2400" dirty="0" smtClean="0">
                <a:solidFill>
                  <a:srgbClr val="FF0000"/>
                </a:solidFill>
              </a:rPr>
              <a:t>mice</a:t>
            </a:r>
            <a:r>
              <a:rPr lang="en-US" sz="2400" dirty="0" smtClean="0"/>
              <a:t> treated with TCS in vivo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3212976"/>
            <a:ext cx="30957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TCS impairs 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xcitation-contraction</a:t>
            </a:r>
          </a:p>
          <a:p>
            <a:r>
              <a:rPr lang="en-US" sz="2400" dirty="0" smtClean="0"/>
              <a:t>coupling in isolated 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c</a:t>
            </a:r>
            <a:r>
              <a:rPr lang="en-US" sz="2400" dirty="0" err="1" smtClean="0">
                <a:solidFill>
                  <a:srgbClr val="FF0000"/>
                </a:solidFill>
              </a:rPr>
              <a:t>ardiomyocytes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amage to </a:t>
            </a:r>
            <a:r>
              <a:rPr lang="en-US" sz="2400" dirty="0" err="1" smtClean="0"/>
              <a:t>Ca</a:t>
            </a:r>
            <a:r>
              <a:rPr lang="en-US" sz="2400" dirty="0" smtClean="0"/>
              <a:t>++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channels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92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28479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093296"/>
            <a:ext cx="28479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620688"/>
            <a:ext cx="56578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081337"/>
            <a:ext cx="56007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09424" y="6228020"/>
            <a:ext cx="4851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Ahn</a:t>
            </a:r>
            <a:r>
              <a:rPr lang="en-US" i="1" dirty="0" smtClean="0"/>
              <a:t> et al. </a:t>
            </a:r>
            <a:r>
              <a:rPr lang="en-US" sz="2000" i="1" dirty="0" smtClean="0"/>
              <a:t>Environ</a:t>
            </a:r>
            <a:r>
              <a:rPr lang="en-US" i="1" dirty="0" smtClean="0"/>
              <a:t> Health Perspectives 2008 </a:t>
            </a:r>
            <a:endParaRPr lang="en-CA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347864" y="4077072"/>
            <a:ext cx="5696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Effects of </a:t>
            </a:r>
            <a:r>
              <a:rPr lang="en-US" sz="2400" b="1" dirty="0" err="1" smtClean="0"/>
              <a:t>Triclosan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    on intracellular Ca</a:t>
            </a:r>
            <a:r>
              <a:rPr lang="en-US" sz="2400" b="1" baseline="30000" dirty="0" smtClean="0"/>
              <a:t>2+</a:t>
            </a:r>
            <a:r>
              <a:rPr lang="en-US" sz="2400" b="1" dirty="0" smtClean="0"/>
              <a:t> homeostasis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in </a:t>
            </a:r>
            <a:r>
              <a:rPr lang="en-US" sz="2400" b="1" dirty="0" err="1" smtClean="0">
                <a:solidFill>
                  <a:srgbClr val="FF0000"/>
                </a:solidFill>
              </a:rPr>
              <a:t>myotubes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Interaction with estrogen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523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7073"/>
            <a:ext cx="5141937" cy="54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269250"/>
            <a:ext cx="5510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Fritsch et al 2013 </a:t>
            </a:r>
            <a:r>
              <a:rPr lang="en-US" sz="2000" dirty="0" err="1" smtClean="0"/>
              <a:t>Env</a:t>
            </a:r>
            <a:r>
              <a:rPr lang="en-US" sz="2000" dirty="0" smtClean="0"/>
              <a:t> Science and Technology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260648"/>
            <a:ext cx="892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Triclosan</a:t>
            </a:r>
            <a:r>
              <a:rPr lang="en-US" sz="2400" dirty="0" smtClean="0"/>
              <a:t> alters DHPR and </a:t>
            </a:r>
            <a:r>
              <a:rPr lang="en-US" sz="2400" dirty="0" err="1" smtClean="0"/>
              <a:t>RyR</a:t>
            </a:r>
            <a:r>
              <a:rPr lang="en-US" sz="2400" dirty="0" smtClean="0"/>
              <a:t> protein expression in </a:t>
            </a:r>
            <a:r>
              <a:rPr lang="en-US" sz="2400" dirty="0" smtClean="0"/>
              <a:t>fish</a:t>
            </a:r>
            <a:r>
              <a:rPr lang="en-US" sz="2400" dirty="0" smtClean="0"/>
              <a:t> </a:t>
            </a:r>
            <a:r>
              <a:rPr lang="en-US" sz="2400" dirty="0" smtClean="0"/>
              <a:t>larvae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20072" y="2492896"/>
            <a:ext cx="38010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Effect of </a:t>
            </a:r>
            <a:r>
              <a:rPr lang="en-US" sz="2400" dirty="0" err="1" smtClean="0"/>
              <a:t>Triclosan</a:t>
            </a:r>
            <a:r>
              <a:rPr lang="en-US" sz="2400" dirty="0" smtClean="0"/>
              <a:t> 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wimming performance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feeding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endParaRPr lang="en-US" sz="2400" dirty="0" smtClean="0"/>
          </a:p>
        </p:txBody>
      </p:sp>
      <p:pic>
        <p:nvPicPr>
          <p:cNvPr id="1026" name="Picture 2" descr="D:\FH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021" y="4134564"/>
            <a:ext cx="3517564" cy="152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5733256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Pimephales</a:t>
            </a:r>
            <a:r>
              <a:rPr lang="en-US" i="1" dirty="0" smtClean="0"/>
              <a:t> </a:t>
            </a:r>
            <a:r>
              <a:rPr lang="en-US" i="1" dirty="0" err="1" smtClean="0"/>
              <a:t>promelas</a:t>
            </a:r>
            <a:r>
              <a:rPr lang="en-US" dirty="0" smtClean="0"/>
              <a:t>, fathead minnow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95245" y="-2714925"/>
            <a:ext cx="402331" cy="635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03831" y="-1100927"/>
            <a:ext cx="4089731" cy="88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652120" y="3645024"/>
            <a:ext cx="79208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80112" y="1988840"/>
            <a:ext cx="79208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76672"/>
            <a:ext cx="7473521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en-US" sz="3200" b="1" dirty="0" smtClean="0"/>
          </a:p>
          <a:p>
            <a:r>
              <a:rPr lang="en-US" sz="3200" b="1" dirty="0" err="1" smtClean="0"/>
              <a:t>Triclosan</a:t>
            </a:r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dirty="0" smtClean="0"/>
              <a:t>Synopsis</a:t>
            </a:r>
            <a:endParaRPr lang="en-US" sz="2400" dirty="0"/>
          </a:p>
          <a:p>
            <a:r>
              <a:rPr lang="en-US" sz="3200" dirty="0" smtClean="0"/>
              <a:t>1. Chemical and physical characteristics</a:t>
            </a:r>
          </a:p>
          <a:p>
            <a:r>
              <a:rPr lang="en-US" sz="3200" dirty="0" smtClean="0"/>
              <a:t>2. Sources</a:t>
            </a:r>
          </a:p>
          <a:p>
            <a:r>
              <a:rPr lang="en-US" sz="3200" dirty="0" smtClean="0"/>
              <a:t>3. Exposure </a:t>
            </a:r>
          </a:p>
          <a:p>
            <a:r>
              <a:rPr lang="en-US" sz="3200" dirty="0" smtClean="0"/>
              <a:t>4. Fate in the environment</a:t>
            </a:r>
          </a:p>
          <a:p>
            <a:r>
              <a:rPr lang="en-US" sz="3200" dirty="0" smtClean="0"/>
              <a:t>5. Effects</a:t>
            </a:r>
          </a:p>
          <a:p>
            <a:r>
              <a:rPr lang="en-US" sz="3200" dirty="0" smtClean="0"/>
              <a:t>6. Risk and Remediation</a:t>
            </a:r>
          </a:p>
        </p:txBody>
      </p:sp>
    </p:spTree>
    <p:extLst>
      <p:ext uri="{BB962C8B-B14F-4D97-AF65-F5344CB8AC3E}">
        <p14:creationId xmlns:p14="http://schemas.microsoft.com/office/powerpoint/2010/main" val="3770168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edaka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572250" cy="381952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5301208"/>
            <a:ext cx="3656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Medaka</a:t>
            </a:r>
            <a:r>
              <a:rPr lang="en-US" sz="2400" b="1" dirty="0" smtClean="0"/>
              <a:t>, </a:t>
            </a:r>
            <a:r>
              <a:rPr lang="en-US" sz="2400" b="1" i="1" dirty="0" err="1" smtClean="0"/>
              <a:t>Oryzias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latipes</a:t>
            </a:r>
            <a:endParaRPr lang="en-US" sz="2400" b="1" i="1" dirty="0" smtClean="0"/>
          </a:p>
          <a:p>
            <a:r>
              <a:rPr lang="en-US" sz="2400" b="1" dirty="0" smtClean="0"/>
              <a:t>Japanese killifish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977" y="260648"/>
            <a:ext cx="85785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Isihibashi</a:t>
            </a:r>
            <a:r>
              <a:rPr lang="en-US" sz="2000" i="1" dirty="0" smtClean="0"/>
              <a:t> et al. 2004 Chemosphere</a:t>
            </a:r>
          </a:p>
          <a:p>
            <a:r>
              <a:rPr lang="en-US" sz="2400" b="1" dirty="0" smtClean="0"/>
              <a:t>Increase in GSI in male </a:t>
            </a:r>
            <a:r>
              <a:rPr lang="en-US" sz="2400" b="1" dirty="0" err="1" smtClean="0"/>
              <a:t>Medaka</a:t>
            </a:r>
            <a:endParaRPr lang="en-US" sz="2400" b="1" dirty="0" smtClean="0"/>
          </a:p>
          <a:p>
            <a:r>
              <a:rPr lang="en-US" sz="2400" b="1" dirty="0" smtClean="0"/>
              <a:t>Lower hatchability of eggs in femal</a:t>
            </a:r>
            <a:r>
              <a:rPr lang="en-US" sz="2400" b="1" i="1" dirty="0" smtClean="0"/>
              <a:t>e</a:t>
            </a:r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5541039"/>
            <a:ext cx="8866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/>
              <a:t>Raut</a:t>
            </a:r>
            <a:r>
              <a:rPr lang="en-US" sz="2000" i="1" dirty="0"/>
              <a:t> and Angus </a:t>
            </a:r>
            <a:r>
              <a:rPr lang="en-US" sz="2000" i="1" dirty="0" smtClean="0"/>
              <a:t>2010 </a:t>
            </a:r>
            <a:r>
              <a:rPr lang="en-US" sz="2000" i="1" dirty="0" err="1" smtClean="0"/>
              <a:t>Env</a:t>
            </a:r>
            <a:r>
              <a:rPr lang="en-US" sz="2000" i="1" dirty="0" smtClean="0"/>
              <a:t> </a:t>
            </a:r>
            <a:r>
              <a:rPr lang="en-US" sz="2000" i="1" dirty="0" err="1"/>
              <a:t>Toxicol</a:t>
            </a:r>
            <a:r>
              <a:rPr lang="en-US" sz="2000" i="1" dirty="0"/>
              <a:t> </a:t>
            </a:r>
            <a:r>
              <a:rPr lang="en-US" sz="2000" i="1" dirty="0" err="1"/>
              <a:t>Chem</a:t>
            </a:r>
            <a:r>
              <a:rPr lang="en-US" sz="2000" i="1" dirty="0"/>
              <a:t> </a:t>
            </a:r>
          </a:p>
          <a:p>
            <a:r>
              <a:rPr lang="en-US" sz="2400" b="1" dirty="0"/>
              <a:t> Decrease in sperm </a:t>
            </a:r>
            <a:r>
              <a:rPr lang="en-US" sz="2400" b="1" dirty="0" smtClean="0"/>
              <a:t>count in </a:t>
            </a:r>
            <a:r>
              <a:rPr lang="en-US" sz="2400" b="1" dirty="0" err="1" smtClean="0"/>
              <a:t>Mosquitofish</a:t>
            </a:r>
            <a:r>
              <a:rPr lang="en-US" sz="2400" b="1" dirty="0" smtClean="0"/>
              <a:t> </a:t>
            </a:r>
            <a:r>
              <a:rPr lang="en-US" sz="2400" b="1" i="1" dirty="0" err="1"/>
              <a:t>Gambusia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affinis</a:t>
            </a:r>
            <a:endParaRPr lang="en-US" sz="2400" b="1" i="1" dirty="0"/>
          </a:p>
        </p:txBody>
      </p:sp>
      <p:pic>
        <p:nvPicPr>
          <p:cNvPr id="1026" name="Picture 2" descr="E:\1-s2.0-S0166445X03002522-gr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632" y="1772816"/>
            <a:ext cx="345257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1-s2.0-S0166445X03002522-gr3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8" y="1482754"/>
            <a:ext cx="4026234" cy="369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228184" y="4725144"/>
            <a:ext cx="0" cy="4538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1-s2.0-S0166445X03002522-gr4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41354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1-s2.0-S0166445X03002522-gr6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24042"/>
            <a:ext cx="3357555" cy="25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5628" y="4082296"/>
            <a:ext cx="82910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Estrogenic effects in male </a:t>
            </a:r>
            <a:r>
              <a:rPr lang="en-US" sz="2400" b="1" dirty="0" err="1" smtClean="0"/>
              <a:t>medaka</a:t>
            </a:r>
            <a:endParaRPr lang="en-US" sz="2400" b="1" dirty="0" smtClean="0"/>
          </a:p>
          <a:p>
            <a:r>
              <a:rPr lang="en-US" sz="2400" b="1" dirty="0"/>
              <a:t>	</a:t>
            </a:r>
            <a:r>
              <a:rPr lang="en-US" sz="2400" b="1" dirty="0" smtClean="0"/>
              <a:t>induction of </a:t>
            </a:r>
            <a:r>
              <a:rPr lang="en-US" sz="2400" b="1" dirty="0" err="1" smtClean="0"/>
              <a:t>Vtg</a:t>
            </a:r>
            <a:endParaRPr lang="en-US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Estrogenic activity of TCS enhanced by S9 activation</a:t>
            </a:r>
          </a:p>
          <a:p>
            <a:endParaRPr lang="en-US" sz="2400" b="1" dirty="0" smtClean="0"/>
          </a:p>
          <a:p>
            <a:r>
              <a:rPr lang="en-US" sz="24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0482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-s2_0-S0166445X06003407-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094" y="1949705"/>
            <a:ext cx="4855346" cy="378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840550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Veldhoen</a:t>
            </a:r>
            <a:r>
              <a:rPr lang="en-US" sz="2000" i="1" dirty="0" smtClean="0"/>
              <a:t> et al. 2006, </a:t>
            </a:r>
            <a:r>
              <a:rPr lang="en-US" sz="2000" i="1" dirty="0" err="1" smtClean="0"/>
              <a:t>Aquat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Toxicol</a:t>
            </a:r>
            <a:endParaRPr lang="en-US" sz="2000" i="1" dirty="0" smtClean="0"/>
          </a:p>
          <a:p>
            <a:r>
              <a:rPr lang="en-US" dirty="0" smtClean="0"/>
              <a:t>	</a:t>
            </a:r>
            <a:r>
              <a:rPr lang="en-US" sz="2400" b="1" dirty="0" smtClean="0"/>
              <a:t>Effects of </a:t>
            </a:r>
            <a:r>
              <a:rPr lang="en-US" sz="2400" b="1" dirty="0" err="1" smtClean="0"/>
              <a:t>Triclosan</a:t>
            </a:r>
            <a:r>
              <a:rPr lang="en-US" sz="2400" b="1" dirty="0" smtClean="0"/>
              <a:t> on amphibian metamorphosis</a:t>
            </a:r>
          </a:p>
          <a:p>
            <a:r>
              <a:rPr lang="en-US" sz="2400" b="1" dirty="0" smtClean="0"/>
              <a:t>	Effects of </a:t>
            </a:r>
            <a:r>
              <a:rPr lang="en-US" sz="2400" b="1" dirty="0" err="1" smtClean="0"/>
              <a:t>Triclosan</a:t>
            </a:r>
            <a:r>
              <a:rPr lang="en-US" sz="2400" b="1" dirty="0" smtClean="0"/>
              <a:t> on thyroid axis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132856"/>
            <a:ext cx="311976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 vivo</a:t>
            </a:r>
          </a:p>
          <a:p>
            <a:r>
              <a:rPr lang="en-US" sz="2000" b="1" dirty="0" smtClean="0"/>
              <a:t>Exposure of tadpoles</a:t>
            </a:r>
          </a:p>
          <a:p>
            <a:r>
              <a:rPr lang="en-US" sz="2000" b="1" dirty="0" smtClean="0"/>
              <a:t>(</a:t>
            </a:r>
            <a:r>
              <a:rPr lang="en-US" sz="2000" b="1" i="1" dirty="0" err="1" smtClean="0"/>
              <a:t>Rana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catesbeiana</a:t>
            </a:r>
            <a:r>
              <a:rPr lang="en-US" sz="2000" b="1" dirty="0" smtClean="0"/>
              <a:t>)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In vitro</a:t>
            </a:r>
          </a:p>
          <a:p>
            <a:r>
              <a:rPr lang="en-US" sz="2000" b="1" dirty="0" smtClean="0"/>
              <a:t>Exposure of XTC-2 cells</a:t>
            </a:r>
          </a:p>
          <a:p>
            <a:r>
              <a:rPr lang="en-US" sz="2000" b="1" dirty="0" smtClean="0"/>
              <a:t>(</a:t>
            </a:r>
            <a:r>
              <a:rPr lang="en-US" sz="2000" b="1" i="1" dirty="0" err="1" smtClean="0"/>
              <a:t>Xenopus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laevis</a:t>
            </a:r>
            <a:r>
              <a:rPr lang="en-US" sz="2000" b="1" dirty="0" smtClean="0"/>
              <a:t> cells)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775px-North-American-bullfrog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2481"/>
            <a:ext cx="8461573" cy="655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3367" y="5877272"/>
            <a:ext cx="371108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North American bullfrog</a:t>
            </a:r>
          </a:p>
          <a:p>
            <a:r>
              <a:rPr lang="en-US" sz="2400" b="1" i="1" dirty="0" err="1" smtClean="0"/>
              <a:t>Rana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catesbeiana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6989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1-s2_0-S0166445X06003407-gr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6" y="188640"/>
            <a:ext cx="560723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157192"/>
            <a:ext cx="8238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Acceleration of development in tadpoles exposed to </a:t>
            </a:r>
          </a:p>
          <a:p>
            <a:r>
              <a:rPr lang="en-US" sz="2400" b="1" dirty="0" smtClean="0"/>
              <a:t>    T3 and TCS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T3 alone has no effect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-s2_0-S0166445X06003407-gr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20" y="260648"/>
            <a:ext cx="253958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1-s2.0-S0166445X06003407-gr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8139"/>
            <a:ext cx="3168352" cy="459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273913"/>
            <a:ext cx="72362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Relative mRNA expression of TH-regulated genes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Transcripts levels affected by </a:t>
            </a:r>
            <a:r>
              <a:rPr lang="en-US" sz="2000" b="1" dirty="0" err="1" smtClean="0"/>
              <a:t>Triclosan</a:t>
            </a:r>
            <a:r>
              <a:rPr lang="en-US" sz="2000" b="1" dirty="0" smtClean="0"/>
              <a:t> at a sensitive</a:t>
            </a:r>
          </a:p>
          <a:p>
            <a:r>
              <a:rPr lang="en-US" sz="2000" b="1" dirty="0" smtClean="0"/>
              <a:t>     life stage of anuran development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No evidence for estrogenic effects ( no VTG induction) 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346085" y="47667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 vitro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7667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 vivo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hamonix-Mont-Blanc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79" y="1"/>
            <a:ext cx="4764020" cy="35730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images[3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26" y="3601227"/>
            <a:ext cx="4894058" cy="325677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36016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Effects of </a:t>
            </a:r>
            <a:r>
              <a:rPr lang="en-US" sz="2800" b="1" dirty="0" err="1"/>
              <a:t>Triclosan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r>
              <a:rPr lang="en-US" sz="2800" b="1" dirty="0" smtClean="0"/>
              <a:t>in </a:t>
            </a:r>
            <a:r>
              <a:rPr lang="en-US" sz="2800" b="1" dirty="0"/>
              <a:t>human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398255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Cell –based assays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/>
              <a:t>estrogenic and </a:t>
            </a:r>
          </a:p>
          <a:p>
            <a:r>
              <a:rPr lang="en-US" sz="2400" b="1" dirty="0" smtClean="0"/>
              <a:t>androgenic effects in MCF37 </a:t>
            </a:r>
          </a:p>
          <a:p>
            <a:r>
              <a:rPr lang="en-US" sz="2400" b="1" dirty="0" smtClean="0"/>
              <a:t>breast cancer cells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/>
              <a:t>w</a:t>
            </a:r>
            <a:r>
              <a:rPr lang="en-US" sz="2400" b="1" dirty="0" smtClean="0"/>
              <a:t>eak </a:t>
            </a:r>
            <a:r>
              <a:rPr lang="en-US" sz="2400" b="1" dirty="0" err="1" smtClean="0"/>
              <a:t>AhR</a:t>
            </a:r>
            <a:r>
              <a:rPr lang="en-US" sz="2400" b="1" dirty="0" smtClean="0"/>
              <a:t> activity</a:t>
            </a:r>
          </a:p>
          <a:p>
            <a:r>
              <a:rPr lang="en-US" sz="2400" b="1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2293" y="4623519"/>
            <a:ext cx="2884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 vivo effects ???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-36512" y="53752"/>
            <a:ext cx="915536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accent5">
                    <a:lumMod val="75000"/>
                  </a:schemeClr>
                </a:solidFill>
              </a:rPr>
              <a:t>Efficacy of </a:t>
            </a:r>
            <a:r>
              <a:rPr lang="en-CA" b="1" dirty="0" err="1" smtClean="0">
                <a:solidFill>
                  <a:schemeClr val="accent5">
                    <a:lumMod val="75000"/>
                  </a:schemeClr>
                </a:solidFill>
              </a:rPr>
              <a:t>Triclosan</a:t>
            </a:r>
            <a:endParaRPr lang="en-CA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r>
              <a:rPr lang="en-US" b="1" dirty="0" smtClean="0"/>
              <a:t>Use in oral hygiene 	+++</a:t>
            </a:r>
          </a:p>
          <a:p>
            <a:r>
              <a:rPr lang="en-US" b="1" dirty="0" smtClean="0"/>
              <a:t>Use in clinical setting as soap	+++</a:t>
            </a:r>
          </a:p>
          <a:p>
            <a:r>
              <a:rPr lang="en-US" b="1" dirty="0" smtClean="0"/>
              <a:t>Use in personal care	?</a:t>
            </a:r>
          </a:p>
          <a:p>
            <a:r>
              <a:rPr lang="en-US" b="1" dirty="0" smtClean="0"/>
              <a:t>Use in food wrapping	?</a:t>
            </a:r>
          </a:p>
          <a:p>
            <a:r>
              <a:rPr lang="en-US" b="1" dirty="0" smtClean="0"/>
              <a:t>Use in sport clothing 	?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1" y="3923456"/>
            <a:ext cx="4405669" cy="2934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E:\TriclosanNY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945"/>
            <a:ext cx="4227226" cy="29355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24744"/>
            <a:ext cx="4168129" cy="156966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Antibacterial control</a:t>
            </a:r>
            <a:endParaRPr lang="en-US" sz="3200" b="1" dirty="0"/>
          </a:p>
          <a:p>
            <a:r>
              <a:rPr lang="en-US" sz="3200" b="1" dirty="0" smtClean="0"/>
              <a:t>	hospitals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oral care</a:t>
            </a:r>
          </a:p>
        </p:txBody>
      </p:sp>
      <p:pic>
        <p:nvPicPr>
          <p:cNvPr id="3" name="Picture 2" descr="E:\mea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66" y="4509120"/>
            <a:ext cx="389763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decorative_soap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9120"/>
            <a:ext cx="3565331" cy="23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4605" y="260648"/>
            <a:ext cx="8469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b="1" dirty="0">
                <a:solidFill>
                  <a:schemeClr val="accent5">
                    <a:lumMod val="75000"/>
                  </a:schemeClr>
                </a:solidFill>
              </a:rPr>
              <a:t>Risk assessment </a:t>
            </a:r>
            <a:r>
              <a:rPr lang="en-CA" sz="4400" b="1" dirty="0" smtClean="0">
                <a:solidFill>
                  <a:schemeClr val="accent5">
                    <a:lumMod val="75000"/>
                  </a:schemeClr>
                </a:solidFill>
              </a:rPr>
              <a:t>for </a:t>
            </a:r>
            <a:r>
              <a:rPr lang="en-CA" sz="4400" b="1" dirty="0" err="1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CA" sz="4400" b="1" dirty="0" err="1" smtClean="0">
                <a:solidFill>
                  <a:schemeClr val="accent5">
                    <a:lumMod val="75000"/>
                  </a:schemeClr>
                </a:solidFill>
              </a:rPr>
              <a:t>riclosan</a:t>
            </a:r>
            <a:r>
              <a:rPr lang="en-CA" sz="4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660105" y="1124744"/>
            <a:ext cx="4304383" cy="30469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Ecosystem integrity</a:t>
            </a:r>
          </a:p>
          <a:p>
            <a:r>
              <a:rPr lang="en-US" sz="3200" b="1" dirty="0" smtClean="0"/>
              <a:t>    (</a:t>
            </a:r>
            <a:r>
              <a:rPr lang="en-US" sz="3200" b="1" dirty="0"/>
              <a:t>a</a:t>
            </a:r>
            <a:r>
              <a:rPr lang="en-US" sz="3200" b="1" dirty="0" smtClean="0"/>
              <a:t>lgal populations)</a:t>
            </a:r>
          </a:p>
          <a:p>
            <a:r>
              <a:rPr lang="en-US" sz="3200" b="1" dirty="0" smtClean="0"/>
              <a:t>Endocrine disruption</a:t>
            </a:r>
          </a:p>
          <a:p>
            <a:r>
              <a:rPr lang="en-US" sz="3200" b="1" dirty="0" smtClean="0"/>
              <a:t>    amphibians, fish</a:t>
            </a:r>
          </a:p>
          <a:p>
            <a:r>
              <a:rPr lang="en-US" sz="3200" b="1" dirty="0" smtClean="0"/>
              <a:t>Antibacterial </a:t>
            </a:r>
          </a:p>
          <a:p>
            <a:r>
              <a:rPr lang="en-US" sz="3200" b="1" dirty="0" smtClean="0"/>
              <a:t>    resistance</a:t>
            </a:r>
            <a:endParaRPr lang="en-US" sz="3200" b="1" dirty="0"/>
          </a:p>
        </p:txBody>
      </p:sp>
      <p:pic>
        <p:nvPicPr>
          <p:cNvPr id="1026" name="Picture 2" descr="C:\Users\alice.hontela\Pictures\2011-10-16, Oct15,2011Grasmere\Oct15,2011Grasmere 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pPr algn="l"/>
            <a:r>
              <a:rPr lang="en-CA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Triclosan</a:t>
            </a:r>
            <a:r>
              <a:rPr lang="en-CA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Synopsis (identity, use)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45259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b="1" dirty="0" smtClean="0"/>
              <a:t>   Broad spectrum antimicrobial  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b="1" dirty="0" smtClean="0"/>
              <a:t>   personal care </a:t>
            </a:r>
            <a:r>
              <a:rPr lang="en-CA" b="1" dirty="0" smtClean="0"/>
              <a:t>products: </a:t>
            </a:r>
            <a:r>
              <a:rPr lang="en-CA" b="1" dirty="0" err="1" smtClean="0"/>
              <a:t>Irgasan</a:t>
            </a:r>
            <a:r>
              <a:rPr lang="en-CA" b="1" dirty="0" smtClean="0"/>
              <a:t>, </a:t>
            </a:r>
            <a:r>
              <a:rPr lang="en-CA" b="1" dirty="0" err="1" smtClean="0"/>
              <a:t>Aquasept</a:t>
            </a:r>
            <a:r>
              <a:rPr lang="en-CA" b="1" dirty="0" smtClean="0"/>
              <a:t>, …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sz="2800" dirty="0" smtClean="0"/>
              <a:t>EU Cosmetic Directive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sz="2800" dirty="0" smtClean="0"/>
              <a:t>(0.1-0.3%)</a:t>
            </a:r>
            <a:endParaRPr lang="en-CA" sz="2800" dirty="0"/>
          </a:p>
          <a:p>
            <a:pPr fontAlgn="auto">
              <a:spcAft>
                <a:spcPts val="0"/>
              </a:spcAft>
              <a:defRPr/>
            </a:pPr>
            <a:r>
              <a:rPr lang="en-CA" b="1" dirty="0" smtClean="0"/>
              <a:t>sport </a:t>
            </a:r>
            <a:r>
              <a:rPr lang="en-CA" b="1" dirty="0" smtClean="0"/>
              <a:t>clothing:</a:t>
            </a:r>
            <a:endParaRPr lang="en-CA" b="1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b="1" dirty="0"/>
              <a:t> </a:t>
            </a:r>
            <a:r>
              <a:rPr lang="en-CA" b="1" dirty="0" smtClean="0"/>
              <a:t>      Ultra-Fresh,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b="1" dirty="0"/>
              <a:t> </a:t>
            </a:r>
            <a:r>
              <a:rPr lang="en-CA" b="1" dirty="0" smtClean="0"/>
              <a:t>      </a:t>
            </a:r>
            <a:r>
              <a:rPr lang="en-CA" b="1" dirty="0" err="1" smtClean="0"/>
              <a:t>Microban</a:t>
            </a:r>
            <a:r>
              <a:rPr lang="en-CA" b="1" dirty="0" smtClean="0"/>
              <a:t>,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b="1" dirty="0"/>
              <a:t> </a:t>
            </a:r>
            <a:r>
              <a:rPr lang="en-CA" b="1" dirty="0" smtClean="0"/>
              <a:t>      Sanitized, … 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b="1" dirty="0" smtClean="0"/>
              <a:t>food packaging                </a:t>
            </a:r>
            <a:endParaRPr lang="en-CA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b="1" i="1" dirty="0" smtClean="0">
                <a:solidFill>
                  <a:srgbClr val="FF0000"/>
                </a:solidFill>
              </a:rPr>
              <a:t>				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b="1" dirty="0"/>
          </a:p>
        </p:txBody>
      </p:sp>
      <p:pic>
        <p:nvPicPr>
          <p:cNvPr id="5" name="Picture 3" descr="TCS-multiple product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276872"/>
            <a:ext cx="5147149" cy="38884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033463"/>
            <a:ext cx="707707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9243" y="6165304"/>
            <a:ext cx="581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Torres-Duarte 2012  </a:t>
            </a:r>
            <a:r>
              <a:rPr lang="en-US" dirty="0" err="1" smtClean="0"/>
              <a:t>Appl</a:t>
            </a:r>
            <a:r>
              <a:rPr lang="en-US" dirty="0" smtClean="0"/>
              <a:t> </a:t>
            </a:r>
            <a:r>
              <a:rPr lang="en-US" dirty="0" err="1" smtClean="0"/>
              <a:t>Biochem</a:t>
            </a:r>
            <a:r>
              <a:rPr lang="en-US" dirty="0" smtClean="0"/>
              <a:t> </a:t>
            </a:r>
            <a:r>
              <a:rPr lang="en-US" dirty="0" err="1" smtClean="0"/>
              <a:t>Biotechnol</a:t>
            </a:r>
            <a:r>
              <a:rPr lang="en-US" dirty="0" smtClean="0"/>
              <a:t> 168: 864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96" y="332656"/>
            <a:ext cx="91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Remediation – </a:t>
            </a:r>
            <a:r>
              <a:rPr lang="en-US" sz="2400" dirty="0" err="1" smtClean="0"/>
              <a:t>inactivation</a:t>
            </a:r>
            <a:r>
              <a:rPr lang="en-US" sz="2400" dirty="0" err="1" smtClean="0"/>
              <a:t>l</a:t>
            </a:r>
            <a:r>
              <a:rPr lang="en-US" sz="2400" dirty="0" smtClean="0"/>
              <a:t> </a:t>
            </a:r>
            <a:r>
              <a:rPr lang="en-US" sz="2400" dirty="0" smtClean="0"/>
              <a:t>of </a:t>
            </a:r>
            <a:r>
              <a:rPr lang="en-US" sz="2400" dirty="0" err="1" smtClean="0"/>
              <a:t>Triclosan</a:t>
            </a:r>
            <a:r>
              <a:rPr lang="en-US" sz="2400" dirty="0" smtClean="0"/>
              <a:t> by enzymatic degradation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00192" y="1844824"/>
            <a:ext cx="2794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Vtg</a:t>
            </a:r>
            <a:r>
              <a:rPr lang="en-US" dirty="0" smtClean="0"/>
              <a:t> mRNA in </a:t>
            </a:r>
            <a:r>
              <a:rPr lang="en-US" dirty="0" err="1" smtClean="0"/>
              <a:t>zebrafish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ER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lice.hontela\Pictures\2012_01_02\IMG_7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en-CA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Triclosan</a:t>
            </a:r>
            <a:r>
              <a:rPr lang="en-CA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79302"/>
            <a:ext cx="8856984" cy="45259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800" b="1" dirty="0" smtClean="0"/>
              <a:t>Detected in water,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sz="2800" b="1" dirty="0"/>
              <a:t> </a:t>
            </a:r>
            <a:r>
              <a:rPr lang="en-CA" sz="2800" b="1" dirty="0" smtClean="0"/>
              <a:t>   human plasma,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sz="2800" b="1" dirty="0"/>
              <a:t> </a:t>
            </a:r>
            <a:r>
              <a:rPr lang="en-CA" sz="2800" b="1" dirty="0" smtClean="0"/>
              <a:t>   breast milk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800" b="1" dirty="0" smtClean="0"/>
              <a:t>Bioaccumulation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800" b="1" dirty="0"/>
              <a:t>By-product formation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800" b="1" dirty="0" smtClean="0"/>
              <a:t>Endocrine disruption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b="1" dirty="0" smtClean="0"/>
              <a:t>Thyroid hormones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b="1" dirty="0" smtClean="0"/>
              <a:t>Sex hormones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800" b="1" dirty="0" smtClean="0"/>
              <a:t>Antibiotic resistance,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sz="2800" b="1" dirty="0"/>
              <a:t> </a:t>
            </a:r>
            <a:r>
              <a:rPr lang="en-CA" sz="2800" b="1" dirty="0" smtClean="0"/>
              <a:t>   efficacy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800" b="1" dirty="0"/>
          </a:p>
        </p:txBody>
      </p:sp>
      <p:pic>
        <p:nvPicPr>
          <p:cNvPr id="5" name="Content Placeholder 3" descr="triclosan levels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450" y="1268760"/>
            <a:ext cx="5066040" cy="475252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02031" y="6300028"/>
            <a:ext cx="8118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Adolfsson-Erici</a:t>
            </a:r>
            <a:r>
              <a:rPr lang="en-US" i="1" dirty="0" smtClean="0"/>
              <a:t> et al. 2002; </a:t>
            </a:r>
            <a:r>
              <a:rPr lang="en-US" i="1" dirty="0" err="1" smtClean="0"/>
              <a:t>Queckenberg</a:t>
            </a:r>
            <a:r>
              <a:rPr lang="en-US" i="1" dirty="0" smtClean="0"/>
              <a:t> et al. 2010; </a:t>
            </a:r>
            <a:r>
              <a:rPr lang="en-US" i="1" dirty="0" err="1" smtClean="0"/>
              <a:t>Dann</a:t>
            </a:r>
            <a:r>
              <a:rPr lang="en-US" i="1" dirty="0" smtClean="0"/>
              <a:t> &amp; </a:t>
            </a:r>
            <a:r>
              <a:rPr lang="en-US" i="1" dirty="0" err="1" smtClean="0"/>
              <a:t>Hontela</a:t>
            </a:r>
            <a:r>
              <a:rPr lang="en-US" i="1" dirty="0" smtClean="0"/>
              <a:t>, 2011)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340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3861048"/>
            <a:ext cx="844603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/>
              <a:t>Structural similarity of TCS 	to </a:t>
            </a:r>
            <a:r>
              <a:rPr lang="en-US" sz="2800" b="1" dirty="0" err="1"/>
              <a:t>Bisphenol</a:t>
            </a:r>
            <a:r>
              <a:rPr lang="en-US" sz="2800" b="1" dirty="0"/>
              <a:t> A, </a:t>
            </a:r>
          </a:p>
          <a:p>
            <a:r>
              <a:rPr lang="en-US" sz="2800" b="1" dirty="0"/>
              <a:t>						to DES </a:t>
            </a:r>
          </a:p>
          <a:p>
            <a:r>
              <a:rPr lang="en-US" sz="2800" b="1" dirty="0"/>
              <a:t>						to </a:t>
            </a:r>
            <a:r>
              <a:rPr lang="en-US" sz="2800" b="1" dirty="0" err="1"/>
              <a:t>thyroxine</a:t>
            </a:r>
            <a:endParaRPr lang="en-US" sz="2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Antimicrobial </a:t>
            </a:r>
            <a:r>
              <a:rPr lang="en-US" sz="2800" b="1" dirty="0" smtClean="0"/>
              <a:t>action of TCS : 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			multiple </a:t>
            </a:r>
            <a:r>
              <a:rPr lang="en-US" sz="2800" b="1" dirty="0" smtClean="0"/>
              <a:t>sites in bacteria,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			blocks </a:t>
            </a:r>
            <a:r>
              <a:rPr lang="en-US" sz="2800" b="1" dirty="0" smtClean="0"/>
              <a:t>synthesis of FFA</a:t>
            </a:r>
            <a:endParaRPr lang="en-US" sz="2800" b="1" dirty="0"/>
          </a:p>
          <a:p>
            <a:r>
              <a:rPr lang="en-US" sz="2800" b="1" dirty="0"/>
              <a:t>	</a:t>
            </a:r>
            <a:r>
              <a:rPr lang="en-US" sz="2800" b="1" dirty="0" smtClean="0"/>
              <a:t>		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092" y="188640"/>
            <a:ext cx="6827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Identity and mode of action 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1762" y="1124744"/>
            <a:ext cx="8770718" cy="2718792"/>
            <a:chOff x="121762" y="1124744"/>
            <a:chExt cx="8770718" cy="2718792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762" y="1124744"/>
              <a:ext cx="8770718" cy="2718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4211960" y="1988840"/>
              <a:ext cx="3289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Cl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901087" cy="547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imagesCA3GIPW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38" y="3502190"/>
            <a:ext cx="3553814" cy="266193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228020"/>
            <a:ext cx="4318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WWTP – Waste Water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reatment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lant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60648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Sources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9801"/>
            <a:ext cx="7344816" cy="648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rot="16200000">
            <a:off x="-875639" y="2688004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Exposure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910" y="6093296"/>
            <a:ext cx="3557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</a:t>
            </a:r>
            <a:r>
              <a:rPr lang="en-US" sz="2000" b="1" dirty="0" smtClean="0">
                <a:solidFill>
                  <a:srgbClr val="FF0000"/>
                </a:solidFill>
              </a:rPr>
              <a:t>ink to experimental studies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3"/>
            <a:ext cx="8404981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15816" y="6165304"/>
            <a:ext cx="3140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Bioaccumulation (?)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74848" y="254000"/>
            <a:ext cx="8769152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CA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CA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Concentrations of </a:t>
            </a:r>
            <a:r>
              <a:rPr lang="en-CA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Triclosan</a:t>
            </a:r>
            <a:r>
              <a:rPr lang="en-CA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organisms </a:t>
            </a:r>
            <a:endParaRPr lang="en-CA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149988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Fate in the environment</a:t>
            </a: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Degradation products of TCS</a:t>
            </a:r>
          </a:p>
          <a:p>
            <a:endParaRPr lang="en-US" sz="2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err="1" smtClean="0"/>
              <a:t>Methyltriclosan</a:t>
            </a:r>
            <a:endParaRPr lang="en-US" sz="2800" b="1" dirty="0" smtClean="0"/>
          </a:p>
          <a:p>
            <a:r>
              <a:rPr lang="en-US" sz="2800" b="1" dirty="0"/>
              <a:t>	</a:t>
            </a:r>
            <a:r>
              <a:rPr lang="en-US" sz="2400" b="1" dirty="0" smtClean="0"/>
              <a:t>biological methylation, 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ow</a:t>
            </a:r>
            <a:r>
              <a:rPr lang="en-US" sz="2400" b="1" dirty="0" smtClean="0"/>
              <a:t> = 5.2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		       </a:t>
            </a:r>
            <a:r>
              <a:rPr lang="en-US" sz="2000" b="1" dirty="0" smtClean="0"/>
              <a:t>(TCS </a:t>
            </a:r>
            <a:r>
              <a:rPr lang="en-US" sz="2000" b="1" dirty="0" err="1"/>
              <a:t>K</a:t>
            </a:r>
            <a:r>
              <a:rPr lang="en-US" sz="2000" b="1" baseline="-25000" dirty="0" err="1"/>
              <a:t>ow</a:t>
            </a:r>
            <a:r>
              <a:rPr lang="en-US" sz="2000" b="1" dirty="0"/>
              <a:t> = </a:t>
            </a:r>
            <a:r>
              <a:rPr lang="en-US" sz="2000" b="1" dirty="0" smtClean="0"/>
              <a:t>4.7)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used as marker of exposure to WWTP effluent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more persistent than TCS</a:t>
            </a:r>
          </a:p>
          <a:p>
            <a:endParaRPr lang="en-US" sz="24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Dioxins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generated during </a:t>
            </a:r>
            <a:r>
              <a:rPr lang="en-US" sz="2400" b="1" dirty="0" err="1" smtClean="0"/>
              <a:t>photodegradation</a:t>
            </a:r>
            <a:r>
              <a:rPr lang="en-US" sz="2400" b="1" dirty="0" smtClean="0"/>
              <a:t> of TCS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at pH &gt; 8</a:t>
            </a:r>
          </a:p>
          <a:p>
            <a:endParaRPr lang="en-US" sz="24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Chloroform and </a:t>
            </a:r>
            <a:r>
              <a:rPr lang="en-US" sz="2800" b="1" dirty="0" err="1" smtClean="0"/>
              <a:t>chlorophenols</a:t>
            </a:r>
            <a:endParaRPr lang="en-US" sz="2800" b="1" dirty="0" smtClean="0"/>
          </a:p>
          <a:p>
            <a:r>
              <a:rPr lang="en-US" sz="2400" b="1" dirty="0"/>
              <a:t>	</a:t>
            </a:r>
            <a:r>
              <a:rPr lang="en-US" sz="2400" b="1" dirty="0" smtClean="0"/>
              <a:t>generated in presence of chlorine or chloramine</a:t>
            </a:r>
          </a:p>
        </p:txBody>
      </p:sp>
    </p:spTree>
    <p:extLst>
      <p:ext uri="{BB962C8B-B14F-4D97-AF65-F5344CB8AC3E}">
        <p14:creationId xmlns:p14="http://schemas.microsoft.com/office/powerpoint/2010/main" val="36181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3970</TotalTime>
  <Words>594</Words>
  <Application>Microsoft Office PowerPoint</Application>
  <PresentationFormat>On-screen Show (4:3)</PresentationFormat>
  <Paragraphs>192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Triclosan – Synopsis (identity, use)</vt:lpstr>
      <vt:lpstr>Triclosan – key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Efficacy of Triclosan</vt:lpstr>
      <vt:lpstr>PowerPoint Presentation</vt:lpstr>
      <vt:lpstr>PowerPoint Presentation</vt:lpstr>
      <vt:lpstr>PowerPoint Presentation</vt:lpstr>
    </vt:vector>
  </TitlesOfParts>
  <Company>University of Lethbridge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alice.hontela</dc:creator>
  <cp:lastModifiedBy>\</cp:lastModifiedBy>
  <cp:revision>94</cp:revision>
  <dcterms:created xsi:type="dcterms:W3CDTF">2012-04-14T21:47:15Z</dcterms:created>
  <dcterms:modified xsi:type="dcterms:W3CDTF">2013-04-29T15:19:16Z</dcterms:modified>
</cp:coreProperties>
</file>