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79" r:id="rId3"/>
    <p:sldId id="280" r:id="rId4"/>
    <p:sldId id="281" r:id="rId5"/>
    <p:sldId id="283" r:id="rId6"/>
    <p:sldId id="282" r:id="rId7"/>
    <p:sldId id="295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-84" y="-87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10.10.2011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275164"/>
            <a:ext cx="7772400" cy="1569660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. Vzorce 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Wordem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</a:t>
            </a:r>
            <a:r>
              <a:rPr lang="cs-CZ" dirty="0" smtClean="0"/>
              <a:t>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/>
                <a:gridCol w="1296000"/>
                <a:gridCol w="1296000"/>
                <a:gridCol w="1296000"/>
                <a:gridCol w="124750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I.</a:t>
            </a: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Umožňuje snadno vytvářet sumarizace dat ve smyslu počty hodnot, průměry, minima, maxima </a:t>
            </a:r>
            <a:r>
              <a:rPr lang="cs-CZ" sz="1400" dirty="0" smtClean="0"/>
              <a:t>atd.</a:t>
            </a:r>
            <a:br>
              <a:rPr lang="cs-CZ" sz="1400" dirty="0" smtClean="0"/>
            </a:br>
            <a:r>
              <a:rPr lang="cs-CZ" sz="1400" dirty="0" smtClean="0"/>
              <a:t>v </a:t>
            </a:r>
            <a:r>
              <a:rPr lang="cs-CZ" sz="1400" dirty="0"/>
              <a:t>kombinacích kategorií (např. počet jedinců různých druhů na různých lokalitách)</a:t>
            </a:r>
          </a:p>
          <a:p>
            <a:r>
              <a:rPr lang="cs-CZ" sz="1400" dirty="0"/>
              <a:t>Automaticky je vybrána souvislá oblast dat (</a:t>
            </a:r>
            <a:r>
              <a:rPr lang="cs-CZ" sz="1400" dirty="0" smtClean="0"/>
              <a:t>obdobně </a:t>
            </a:r>
            <a:r>
              <a:rPr lang="cs-CZ" sz="1400" dirty="0"/>
              <a:t>jako v případě automatického filtru)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84213" y="2420938"/>
          <a:ext cx="1811337" cy="2089150"/>
        </p:xfrm>
        <a:graphic>
          <a:graphicData uri="http://schemas.openxmlformats.org/presentationml/2006/ole">
            <p:oleObj spid="_x0000_s40962" name="Image" r:id="rId3" imgW="3822222" imgH="4406349" progId="">
              <p:embed/>
            </p:oleObj>
          </a:graphicData>
        </a:graphic>
      </p:graphicFrame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3311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232400"/>
            <a:ext cx="379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41888"/>
            <a:ext cx="302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 dat (kromě Excelu i např. externí databáze)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92388" y="3860800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445250" y="278130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0800000">
            <a:off x="6518275" y="371633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7165975" y="3700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Graf nebo tabulka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5021262" y="4814888"/>
            <a:ext cx="360363" cy="325438"/>
          </a:xfrm>
          <a:prstGeom prst="rightArrow">
            <a:avLst>
              <a:gd name="adj1" fmla="val 50000"/>
              <a:gd name="adj2" fmla="val 27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65956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8316076">
            <a:off x="6300788" y="5229225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 rot="10800000">
            <a:off x="3419475" y="558958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00113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Umístění </a:t>
            </a:r>
          </a:p>
        </p:txBody>
      </p:sp>
      <p:sp>
        <p:nvSpPr>
          <p:cNvPr id="137235" name="AutoShape 19"/>
          <p:cNvSpPr>
            <a:spLocks noChangeArrowheads="1"/>
          </p:cNvSpPr>
          <p:nvPr/>
        </p:nvSpPr>
        <p:spPr bwMode="auto">
          <a:xfrm rot="5400000">
            <a:off x="1278732" y="4995069"/>
            <a:ext cx="431800" cy="325437"/>
          </a:xfrm>
          <a:prstGeom prst="rightArrow">
            <a:avLst>
              <a:gd name="adj1" fmla="val 50000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331913" y="62372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Rozvržení a vlastnosti tabulek</a:t>
            </a: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 rot="13584778">
            <a:off x="931863" y="6197600"/>
            <a:ext cx="438150" cy="21590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92358" y="196967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I.</a:t>
            </a:r>
            <a:endParaRPr 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Nastavit rozvržení kontingenčních tabulek je možné dvěma způsoby, zde představený postup je obsažen v Excel 97,2000 i XP (speciální dialog), druhou možností je obdobná specifikace přímo v listu Excelu (2000, XP)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78150"/>
            <a:ext cx="39608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37050"/>
            <a:ext cx="265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956300" y="3248025"/>
            <a:ext cx="264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parametry, které je možné zobrazit (hlavičky sloupců databázové tabulky)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2413" y="252095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tzv. stránka = tabulky podle zde nastaveného kritéria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79388" y="4410075"/>
            <a:ext cx="1136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 na řádcích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16463" y="2536825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sloupců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71775" y="5705475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dat</a:t>
            </a:r>
          </a:p>
          <a:p>
            <a:r>
              <a:rPr lang="cs-CZ" sz="1400"/>
              <a:t>    a možnosti sumarizace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3794439">
            <a:off x="1059657" y="3275806"/>
            <a:ext cx="1225550" cy="325437"/>
          </a:xfrm>
          <a:prstGeom prst="rightArrow">
            <a:avLst>
              <a:gd name="adj1" fmla="val 50000"/>
              <a:gd name="adj2" fmla="val 94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 rot="8548961">
            <a:off x="3190875" y="3305175"/>
            <a:ext cx="1800225" cy="247650"/>
          </a:xfrm>
          <a:prstGeom prst="rightArrow">
            <a:avLst>
              <a:gd name="adj1" fmla="val 50000"/>
              <a:gd name="adj2" fmla="val 181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187450" y="45164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 rot="16200000">
            <a:off x="2502694" y="4966494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4932363" y="5884863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 rot="8854210">
            <a:off x="4787900" y="38687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3635375" y="46402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H="1">
            <a:off x="3635375" y="48561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3635375" y="42084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3635375" y="44243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92358" y="2185700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výsledek I.</a:t>
            </a:r>
            <a:endParaRPr lang="cs-CZ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Výsledkem analýzy je tabulka vynášející proti sobě hodnoty řádkových a sloupcových parametrů kontingenční tabulky (např. taxony proti lokalitám, jde o seznamy hodnot obsažených v jednotlivých sloupcích), na průsečíku je zobrazena vybraná sumární charakteristika vybraných dat (průměr, suma, počet atd.)</a:t>
            </a:r>
          </a:p>
          <a:p>
            <a:r>
              <a:rPr lang="cs-CZ" sz="1400"/>
              <a:t>Tabulku v této formě je možné nadále editovat co se týče formátu i obsažených dat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339975" y="2924175"/>
          <a:ext cx="4679950" cy="3144838"/>
        </p:xfrm>
        <a:graphic>
          <a:graphicData uri="http://schemas.openxmlformats.org/presentationml/2006/ole">
            <p:oleObj spid="_x0000_s41986" name="Image" r:id="rId3" imgW="9676190" imgH="6501587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39975" y="6148388"/>
            <a:ext cx="298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Panel nástrojů kontingenční tabulky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070725" y="4708525"/>
            <a:ext cx="218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Seznam polí tabulky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9388" y="2995613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Roletky položek tabulky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Automatický souhrn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908175" y="50419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6200000">
            <a:off x="3095625" y="5768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0800000">
            <a:off x="6588125" y="4724400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2189478">
            <a:off x="2173288" y="32766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3311418">
            <a:off x="1943100" y="3536951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2358" y="232971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II.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II.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II.a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vpisují se do buněk sešitu</a:t>
            </a:r>
          </a:p>
          <a:p>
            <a:r>
              <a:rPr lang="cs-CZ" sz="1400" dirty="0"/>
              <a:t>vzorce jsou vždy </a:t>
            </a:r>
            <a:r>
              <a:rPr lang="cs-CZ" sz="1400" dirty="0" err="1"/>
              <a:t>uvozeny</a:t>
            </a:r>
            <a:r>
              <a:rPr lang="cs-CZ" sz="1400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= </a:t>
            </a:r>
            <a:r>
              <a:rPr lang="cs-CZ" sz="1400" dirty="0"/>
              <a:t>(lze též</a:t>
            </a:r>
            <a:r>
              <a:rPr lang="cs-CZ" sz="1400" b="1" dirty="0">
                <a:solidFill>
                  <a:srgbClr val="0000FF"/>
                </a:solidFill>
              </a:rPr>
              <a:t> + -</a:t>
            </a:r>
            <a:r>
              <a:rPr lang="cs-CZ" sz="1400" dirty="0"/>
              <a:t>)</a:t>
            </a:r>
          </a:p>
          <a:p>
            <a:r>
              <a:rPr lang="cs-CZ" sz="1400" dirty="0"/>
              <a:t> aritmetické operátory + zabudované funkce Excelu</a:t>
            </a:r>
          </a:p>
          <a:p>
            <a:r>
              <a:rPr lang="cs-CZ" sz="1400" dirty="0"/>
              <a:t> pro „sčítání“ nečíselných položek se používá </a:t>
            </a:r>
            <a:r>
              <a:rPr lang="en-US" sz="1400" dirty="0">
                <a:solidFill>
                  <a:srgbClr val="0000FF"/>
                </a:solidFill>
              </a:rPr>
              <a:t>&amp;</a:t>
            </a:r>
          </a:p>
          <a:p>
            <a:r>
              <a:rPr lang="en-US" sz="1400" dirty="0"/>
              <a:t> v</a:t>
            </a:r>
            <a:r>
              <a:rPr lang="cs-CZ" sz="1400" dirty="0" err="1"/>
              <a:t>ýpočet</a:t>
            </a:r>
            <a:r>
              <a:rPr lang="cs-CZ" sz="1400" dirty="0"/>
              <a:t> je založen buď na číselných konstantách nebo odkazech na </a:t>
            </a:r>
            <a:r>
              <a:rPr lang="cs-CZ" sz="1400" dirty="0" smtClean="0"/>
              <a:t>buňky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/>
              <a:t>Relativní odkazy</a:t>
            </a:r>
          </a:p>
          <a:p>
            <a:endParaRPr lang="cs-CZ" sz="1400" b="1" dirty="0"/>
          </a:p>
          <a:p>
            <a:r>
              <a:rPr lang="cs-CZ" sz="1400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</a:t>
            </a:r>
            <a:r>
              <a:rPr lang="cs-CZ" sz="1400" dirty="0"/>
              <a:t> = buňka 1. řádku sloupci A</a:t>
            </a:r>
          </a:p>
          <a:p>
            <a:r>
              <a:rPr lang="cs-CZ" sz="1400" b="1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A1:B6</a:t>
            </a:r>
            <a:r>
              <a:rPr lang="cs-CZ" sz="1400" dirty="0"/>
              <a:t> = blok buněk – levý horní roh je v 1. řádku, sloupec A,pravý dolní na řádku 6, sloupec B </a:t>
            </a:r>
          </a:p>
          <a:p>
            <a:r>
              <a:rPr lang="cs-CZ" sz="1400" dirty="0"/>
              <a:t> relativní odkaz se při automatickém vyplnění buněk vzorcem posune</a:t>
            </a:r>
          </a:p>
          <a:p>
            <a:endParaRPr lang="cs-CZ" sz="1400" dirty="0"/>
          </a:p>
          <a:p>
            <a:r>
              <a:rPr lang="cs-CZ" sz="1400" b="1" dirty="0"/>
              <a:t>Absolutní odkaz</a:t>
            </a:r>
            <a:r>
              <a:rPr lang="cs-CZ" sz="1400" dirty="0"/>
              <a:t> – </a:t>
            </a:r>
            <a:r>
              <a:rPr lang="cs-CZ" sz="1400" dirty="0" err="1"/>
              <a:t>odkaz</a:t>
            </a:r>
            <a:r>
              <a:rPr lang="cs-CZ" sz="1400" dirty="0"/>
              <a:t> na buňku  je pevně dán</a:t>
            </a:r>
            <a:r>
              <a:rPr lang="en-US" sz="1400" dirty="0"/>
              <a:t>, p</a:t>
            </a:r>
            <a:r>
              <a:rPr lang="cs-CZ" sz="1400" dirty="0" err="1"/>
              <a:t>ři</a:t>
            </a:r>
            <a:r>
              <a:rPr lang="cs-CZ" sz="1400" dirty="0"/>
              <a:t> kopírování nebo automatickém vyplnění se nemění, lze uzamknout jak řádky, tak sloupce </a:t>
            </a:r>
            <a:r>
              <a:rPr lang="cs-CZ" sz="1400" dirty="0" smtClean="0"/>
              <a:t>samostatně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851275" y="4371975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563938" y="443706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106488" y="4529138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003801" y="414813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313363" y="414972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Závislosti vzorců – panel nástrojů</a:t>
            </a:r>
            <a:endParaRPr lang="cs-CZ" sz="1800"/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051050" y="3001963"/>
          <a:ext cx="4127500" cy="533400"/>
        </p:xfrm>
        <a:graphic>
          <a:graphicData uri="http://schemas.openxmlformats.org/presentationml/2006/ole">
            <p:oleObj spid="_x0000_s24578" name="Image" r:id="rId3" imgW="4126984" imgH="533145" progId="">
              <p:embed/>
            </p:oleObj>
          </a:graphicData>
        </a:graphic>
      </p:graphicFrame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908175" y="4443413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2268538" y="3578225"/>
            <a:ext cx="1366837" cy="8651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411413" y="3146425"/>
            <a:ext cx="172878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979613" y="2498725"/>
            <a:ext cx="1081087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508625" y="3219450"/>
            <a:ext cx="719138" cy="3587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sledování změn hodnot</a:t>
            </a:r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H="1">
            <a:off x="3708400" y="3506788"/>
            <a:ext cx="647700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 flipH="1">
            <a:off x="3708400" y="3506788"/>
            <a:ext cx="1295400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 flipH="1">
            <a:off x="3635375" y="3506788"/>
            <a:ext cx="1657350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1" name="Line 17"/>
          <p:cNvSpPr>
            <a:spLocks noChangeShapeType="1"/>
          </p:cNvSpPr>
          <p:nvPr/>
        </p:nvSpPr>
        <p:spPr bwMode="auto">
          <a:xfrm flipV="1">
            <a:off x="4643438" y="2786063"/>
            <a:ext cx="1081087" cy="4333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5795963" y="25908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komentáře</a:t>
            </a:r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250825" y="494665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634595" y="1916832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p:oleObj spid="_x0000_s25602" name="Image" r:id="rId3" imgW="2247619" imgH="2095238" progId="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p:oleObj spid="_x0000_s25603" name="Image" r:id="rId4" imgW="5193651" imgH="4368254" progId="">
              <p:embed/>
            </p:oleObj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II.b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 Tipy pro práci s Wordem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dirty="0" smtClean="0"/>
              <a:t>Automatické </a:t>
            </a:r>
            <a:r>
              <a:rPr lang="cs-CZ" dirty="0" smtClean="0"/>
              <a:t>titulky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Automatické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titulky ve </a:t>
            </a:r>
            <a:r>
              <a:rPr kumimoji="0" lang="cs-CZ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wordu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snazší 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úpravy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33600" r="42251" b="27400"/>
          <a:stretch>
            <a:fillRect/>
          </a:stretch>
        </p:blipFill>
        <p:spPr bwMode="auto">
          <a:xfrm>
            <a:off x="377057" y="1916832"/>
            <a:ext cx="3636912" cy="33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95536" y="4293096"/>
            <a:ext cx="1799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obrázek</a:t>
            </a:r>
            <a:endParaRPr lang="cs-CZ" sz="1400" i="1" dirty="0"/>
          </a:p>
        </p:txBody>
      </p:sp>
      <p:sp>
        <p:nvSpPr>
          <p:cNvPr id="7" name="Šipka doprava 6"/>
          <p:cNvSpPr/>
          <p:nvPr/>
        </p:nvSpPr>
        <p:spPr>
          <a:xfrm rot="7532543">
            <a:off x="3777360" y="39195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2524" t="41159" r="32276" b="31121"/>
          <a:stretch>
            <a:fillRect/>
          </a:stretch>
        </p:blipFill>
        <p:spPr bwMode="auto">
          <a:xfrm>
            <a:off x="5220072" y="209685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4571083" y="2637830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-1260000" flipH="1">
            <a:off x="5743841" y="3023992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3675" t="6720" r="43301" b="75842"/>
          <a:stretch>
            <a:fillRect/>
          </a:stretch>
        </p:blipFill>
        <p:spPr bwMode="auto">
          <a:xfrm>
            <a:off x="683568" y="5301208"/>
            <a:ext cx="7272808" cy="1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 rot="2286931">
            <a:off x="374971" y="51234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7532543">
            <a:off x="6513666" y="557575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76056" y="494116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styl „Titulek“ </a:t>
            </a:r>
            <a:endParaRPr lang="cs-CZ" sz="1400" i="1" dirty="0"/>
          </a:p>
        </p:txBody>
      </p:sp>
      <p:sp>
        <p:nvSpPr>
          <p:cNvPr id="17" name="Šipka doprava 16"/>
          <p:cNvSpPr/>
          <p:nvPr/>
        </p:nvSpPr>
        <p:spPr>
          <a:xfrm rot="7532543">
            <a:off x="7161738" y="607981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956376" y="6165304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úprava stylu dle potřeby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seznamy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Máme-li vytvořené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automatické titulky grafů a tabulek, pak lze vytvořit automatické seznamy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825035" y="24794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0604" t="6720" r="45271" b="80680"/>
          <a:stretch>
            <a:fillRect/>
          </a:stretch>
        </p:blipFill>
        <p:spPr bwMode="auto">
          <a:xfrm>
            <a:off x="467544" y="2780928"/>
            <a:ext cx="4680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7532543">
            <a:off x="4641457" y="27674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67544" y="4637509"/>
          <a:ext cx="495300" cy="447675"/>
        </p:xfrm>
        <a:graphic>
          <a:graphicData uri="http://schemas.openxmlformats.org/presentationml/2006/ole">
            <p:oleObj spid="_x0000_s37892" name="Visio" r:id="rId4" imgW="495148" imgH="448170" progId="">
              <p:embed/>
            </p:oleObj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5616" y="4571836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Každý objekt, který chceme zahrnout do automatického seznamu, musí mít automatický titulek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Aktualizace čísel titulků – pravý klik na označený titulek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(obdobně aktualizace již vytvořeného seznamu) 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 l="24408" t="55120" r="59317" b="7921"/>
          <a:stretch>
            <a:fillRect/>
          </a:stretch>
        </p:blipFill>
        <p:spPr bwMode="auto">
          <a:xfrm>
            <a:off x="6732240" y="314096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rot="-720000" flipH="1">
            <a:off x="5756017" y="4839458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728</TotalTime>
  <Words>826</Words>
  <Application>Microsoft Office PowerPoint</Application>
  <PresentationFormat>Předvádění na obrazovce (4:3)</PresentationFormat>
  <Paragraphs>200</Paragraphs>
  <Slides>18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01_Klin_dat_upravyM</vt:lpstr>
      <vt:lpstr>Image</vt:lpstr>
      <vt:lpstr>Visio</vt:lpstr>
      <vt:lpstr>II. Vzorce v Excelu Tipy pro práci s Wordem Kontingenční tabulky v Excelu, 1. část</vt:lpstr>
      <vt:lpstr>II.a Vzorce v listu Excelu</vt:lpstr>
      <vt:lpstr>Vzorce – odkaz na buňku stylu A1</vt:lpstr>
      <vt:lpstr> Vzorce – tipy a triky I.</vt:lpstr>
      <vt:lpstr> Vzorce – tipy a triky II.</vt:lpstr>
      <vt:lpstr>   Vzorce – využití seznamu vzorců</vt:lpstr>
      <vt:lpstr>Kopírování / Vkládání</vt:lpstr>
      <vt:lpstr>II.b Tipy pro práci s Wordem Automatické titulky ve Wordu</vt:lpstr>
      <vt:lpstr>Automatické seznamy ve Wordu</vt:lpstr>
      <vt:lpstr>Kontingenční tabulky v Excelu, 1. část Ukázka kontingenční tabulky</vt:lpstr>
      <vt:lpstr>Ukázka kontingenční tabulky</vt:lpstr>
      <vt:lpstr>Ukázka kontingenční tabulky</vt:lpstr>
      <vt:lpstr>Kontingenční tabulka I.</vt:lpstr>
      <vt:lpstr>Kontingenční tabulky – rozvržení I.</vt:lpstr>
      <vt:lpstr>Kontingenční tabulky – výsledek I.</vt:lpstr>
      <vt:lpstr>Kontingenční tabulka II.</vt:lpstr>
      <vt:lpstr>Kontingenční tabulky – rozvržení II.</vt:lpstr>
      <vt:lpstr>Kontingenční tabulky – nastavení II.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cvanova</cp:lastModifiedBy>
  <cp:revision>20</cp:revision>
  <dcterms:created xsi:type="dcterms:W3CDTF">2011-03-10T15:44:21Z</dcterms:created>
  <dcterms:modified xsi:type="dcterms:W3CDTF">2011-10-10T19:15:31Z</dcterms:modified>
</cp:coreProperties>
</file>