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3" d="100"/>
          <a:sy n="53"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1.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 Id="rId9" Type="http://schemas.openxmlformats.org/officeDocument/2006/relationships/image" Target="../media/image4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2.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4.11.2011</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4.11.2011</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4.11.2011</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4.11.2011</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5.bin"/><Relationship Id="rId11" Type="http://schemas.openxmlformats.org/officeDocument/2006/relationships/oleObject" Target="../embeddings/oleObject40.bin"/><Relationship Id="rId5" Type="http://schemas.openxmlformats.org/officeDocument/2006/relationships/oleObject" Target="../embeddings/oleObject34.bin"/><Relationship Id="rId10" Type="http://schemas.openxmlformats.org/officeDocument/2006/relationships/oleObject" Target="../embeddings/oleObject39.bin"/><Relationship Id="rId4" Type="http://schemas.openxmlformats.org/officeDocument/2006/relationships/oleObject" Target="../embeddings/oleObject33.bin"/><Relationship Id="rId9" Type="http://schemas.openxmlformats.org/officeDocument/2006/relationships/oleObject" Target="../embeddings/oleObject3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5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8.bin"/><Relationship Id="rId3" Type="http://schemas.openxmlformats.org/officeDocument/2006/relationships/oleObject" Target="../embeddings/oleObject8.bin"/><Relationship Id="rId7" Type="http://schemas.openxmlformats.org/officeDocument/2006/relationships/oleObject" Target="../embeddings/oleObject12.bin"/><Relationship Id="rId12" Type="http://schemas.openxmlformats.org/officeDocument/2006/relationships/oleObject" Target="../embeddings/oleObject17.bin"/><Relationship Id="rId2" Type="http://schemas.openxmlformats.org/officeDocument/2006/relationships/slideLayout" Target="../slideLayouts/slideLayout2.xml"/><Relationship Id="rId16" Type="http://schemas.openxmlformats.org/officeDocument/2006/relationships/oleObject" Target="../embeddings/oleObject21.bin"/><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5" Type="http://schemas.openxmlformats.org/officeDocument/2006/relationships/oleObject" Target="../embeddings/oleObject20.bin"/><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 Id="rId14" Type="http://schemas.openxmlformats.org/officeDocument/2006/relationships/oleObject" Target="../embeddings/oleObject1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9.emf"/><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Jednovýběrový t-test</a:t>
            </a:r>
          </a:p>
          <a:p>
            <a:pPr marL="0" indent="0" algn="ctr">
              <a:buFont typeface="Wingdings 2" pitchFamily="18" charset="2"/>
              <a:buNone/>
            </a:pPr>
            <a:r>
              <a:rPr lang="cs-CZ" sz="2400" b="1" smtClean="0">
                <a:solidFill>
                  <a:schemeClr val="tx2"/>
                </a:solidFill>
                <a:latin typeface="Arial" pitchFamily="34" charset="0"/>
              </a:rPr>
              <a:t>Jednovýběrový test rozptylu</a:t>
            </a:r>
          </a:p>
        </p:txBody>
      </p:sp>
      <p:sp>
        <p:nvSpPr>
          <p:cNvPr id="235524" name="Nadpis 1"/>
          <p:cNvSpPr>
            <a:spLocks noGrp="1"/>
          </p:cNvSpPr>
          <p:nvPr>
            <p:ph type="ctrTitle" idx="4294967295"/>
          </p:nvPr>
        </p:nvSpPr>
        <p:spPr>
          <a:xfrm>
            <a:off x="685800" y="257175"/>
            <a:ext cx="7772400" cy="1371600"/>
          </a:xfrm>
          <a:noFill/>
        </p:spPr>
        <p:txBody>
          <a:bodyPr>
            <a:spAutoFit/>
          </a:bodyPr>
          <a:lstStyle/>
          <a:p>
            <a:r>
              <a:rPr lang="cs-CZ" sz="4200" dirty="0" smtClean="0">
                <a:solidFill>
                  <a:schemeClr val="accent1"/>
                </a:solidFill>
                <a:latin typeface="Arial" pitchFamily="34" charset="0"/>
              </a:rPr>
              <a:t>V</a:t>
            </a:r>
            <a:r>
              <a:rPr lang="cs-CZ" sz="4200" dirty="0" smtClean="0">
                <a:solidFill>
                  <a:schemeClr val="accent1"/>
                </a:solidFill>
                <a:latin typeface="Arial" pitchFamily="34" charset="0"/>
              </a:rPr>
              <a:t>.d1 </a:t>
            </a:r>
            <a:r>
              <a:rPr lang="cs-CZ" sz="4200" dirty="0" smtClean="0">
                <a:solidFill>
                  <a:schemeClr val="accent1"/>
                </a:solidFill>
                <a:latin typeface="Arial" pitchFamily="34" charset="0"/>
              </a:rPr>
              <a:t>Statistické testy o parametrech jednoho výběrů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304800" y="1449388"/>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66687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343400"/>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5978525" y="4222750"/>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7199313" y="1554163"/>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6665913" y="1554163"/>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6742113" y="1249363"/>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 </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5292725" y="3994150"/>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5400000">
            <a:off x="-725488"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2795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5400000">
            <a:off x="112712"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10668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2263" y="1965325"/>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48152" name="AutoShape 28"/>
          <p:cNvSpPr>
            <a:spLocks noChangeArrowheads="1"/>
          </p:cNvSpPr>
          <p:nvPr/>
        </p:nvSpPr>
        <p:spPr bwMode="auto">
          <a:xfrm rot="2400000">
            <a:off x="1600200" y="350520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3000000">
            <a:off x="1538288" y="2652712"/>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5400000">
            <a:off x="6208713" y="1695450"/>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5400000">
            <a:off x="5578475" y="4384675"/>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6" name="Text Box 32"/>
          <p:cNvSpPr txBox="1">
            <a:spLocks noChangeArrowheads="1"/>
          </p:cNvSpPr>
          <p:nvPr/>
        </p:nvSpPr>
        <p:spPr bwMode="auto">
          <a:xfrm>
            <a:off x="381000" y="5445125"/>
            <a:ext cx="4838700" cy="711200"/>
          </a:xfrm>
          <a:prstGeom prst="rect">
            <a:avLst/>
          </a:prstGeom>
          <a:noFill/>
          <a:ln w="9525">
            <a:solidFill>
              <a:schemeClr val="tx1"/>
            </a:solidFill>
            <a:miter lim="800000"/>
            <a:headEnd/>
            <a:tailEnd/>
          </a:ln>
        </p:spPr>
        <p:txBody>
          <a:bodyPr>
            <a:spAutoFit/>
          </a:bodyPr>
          <a:lstStyle/>
          <a:p>
            <a:pPr algn="ctr" fontAlgn="base">
              <a:spcBef>
                <a:spcPct val="20000"/>
              </a:spcBef>
              <a:spcAft>
                <a:spcPct val="0"/>
              </a:spcAft>
            </a:pPr>
            <a:r>
              <a:rPr lang="cs-CZ" sz="2000">
                <a:solidFill>
                  <a:srgbClr val="FF3300"/>
                </a:solidFill>
                <a:latin typeface="Arial" pitchFamily="34" charset="0"/>
                <a:cs typeface="Arial" pitchFamily="34" charset="0"/>
              </a:rPr>
              <a:t>Design uspořádání </a:t>
            </a:r>
            <a:br>
              <a:rPr lang="cs-CZ" sz="2000">
                <a:solidFill>
                  <a:srgbClr val="FF3300"/>
                </a:solidFill>
                <a:latin typeface="Arial" pitchFamily="34" charset="0"/>
                <a:cs typeface="Arial" pitchFamily="34" charset="0"/>
              </a:rPr>
            </a:br>
            <a:r>
              <a:rPr lang="cs-CZ" sz="2000">
                <a:solidFill>
                  <a:srgbClr val="FF3300"/>
                </a:solidFill>
                <a:latin typeface="Arial" pitchFamily="34" charset="0"/>
                <a:cs typeface="Arial" pitchFamily="34" charset="0"/>
              </a:rPr>
              <a:t>zásadně ovlivňuje interpretaci parametrů </a:t>
            </a:r>
          </a:p>
        </p:txBody>
      </p:sp>
      <p:graphicFrame>
        <p:nvGraphicFramePr>
          <p:cNvPr id="48130" name="Object 33"/>
          <p:cNvGraphicFramePr>
            <a:graphicFrameLocks noChangeAspect="1"/>
          </p:cNvGraphicFramePr>
          <p:nvPr/>
        </p:nvGraphicFramePr>
        <p:xfrm>
          <a:off x="6130925" y="5518150"/>
          <a:ext cx="457200" cy="1295400"/>
        </p:xfrm>
        <a:graphic>
          <a:graphicData uri="http://schemas.openxmlformats.org/presentationml/2006/ole">
            <p:oleObj spid="_x0000_s19458" name="Equation" r:id="rId3" imgW="190440" imgH="634680" progId="Equation.3">
              <p:embed/>
            </p:oleObj>
          </a:graphicData>
        </a:graphic>
      </p:graphicFrame>
      <p:graphicFrame>
        <p:nvGraphicFramePr>
          <p:cNvPr id="48131" name="Object 34"/>
          <p:cNvGraphicFramePr>
            <a:graphicFrameLocks noChangeAspect="1"/>
          </p:cNvGraphicFramePr>
          <p:nvPr/>
        </p:nvGraphicFramePr>
        <p:xfrm>
          <a:off x="6816725" y="4527550"/>
          <a:ext cx="1276350" cy="584200"/>
        </p:xfrm>
        <a:graphic>
          <a:graphicData uri="http://schemas.openxmlformats.org/presentationml/2006/ole">
            <p:oleObj spid="_x0000_s19459" name="Equation" r:id="rId4" imgW="647640" imgH="253800" progId="Equation.3">
              <p:embed/>
            </p:oleObj>
          </a:graphicData>
        </a:graphic>
      </p:graphicFrame>
      <p:sp>
        <p:nvSpPr>
          <p:cNvPr id="48157" name="Text Box 35"/>
          <p:cNvSpPr txBox="1">
            <a:spLocks noChangeArrowheads="1"/>
          </p:cNvSpPr>
          <p:nvPr/>
        </p:nvSpPr>
        <p:spPr bwMode="auto">
          <a:xfrm>
            <a:off x="6740525" y="6051550"/>
            <a:ext cx="1281113"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a:solidFill>
                  <a:prstClr val="black"/>
                </a:solidFill>
                <a:latin typeface="Arial" pitchFamily="34" charset="0"/>
                <a:cs typeface="Arial" pitchFamily="34" charset="0"/>
              </a:rPr>
              <a:t>(n = n</a:t>
            </a:r>
            <a:r>
              <a:rPr lang="cs-CZ" sz="1600" baseline="-25000">
                <a:solidFill>
                  <a:prstClr val="black"/>
                </a:solidFill>
                <a:latin typeface="Arial" pitchFamily="34" charset="0"/>
                <a:cs typeface="Arial" pitchFamily="34" charset="0"/>
              </a:rPr>
              <a:t>2</a:t>
            </a:r>
            <a:r>
              <a:rPr lang="cs-CZ" sz="1600">
                <a:solidFill>
                  <a:prstClr val="black"/>
                </a:solidFill>
                <a:latin typeface="Arial" pitchFamily="34" charset="0"/>
                <a:cs typeface="Arial" pitchFamily="34" charset="0"/>
              </a:rPr>
              <a:t> = n</a:t>
            </a:r>
            <a:r>
              <a:rPr lang="cs-CZ" sz="1600" baseline="-25000">
                <a:solidFill>
                  <a:prstClr val="black"/>
                </a:solidFill>
                <a:latin typeface="Arial" pitchFamily="34" charset="0"/>
                <a:cs typeface="Arial" pitchFamily="34" charset="0"/>
              </a:rPr>
              <a:t>1</a:t>
            </a:r>
            <a:r>
              <a:rPr lang="cs-CZ" sz="1600">
                <a:solidFill>
                  <a:prstClr val="black"/>
                </a:solidFill>
                <a:latin typeface="Arial" pitchFamily="34" charset="0"/>
                <a:cs typeface="Arial" pitchFamily="34" charset="0"/>
              </a:rPr>
              <a:t>)</a:t>
            </a:r>
          </a:p>
        </p:txBody>
      </p:sp>
      <p:graphicFrame>
        <p:nvGraphicFramePr>
          <p:cNvPr id="48132" name="Object 36"/>
          <p:cNvGraphicFramePr>
            <a:graphicFrameLocks noChangeAspect="1"/>
          </p:cNvGraphicFramePr>
          <p:nvPr/>
        </p:nvGraphicFramePr>
        <p:xfrm>
          <a:off x="7699375" y="1752600"/>
          <a:ext cx="1355725" cy="504825"/>
        </p:xfrm>
        <a:graphic>
          <a:graphicData uri="http://schemas.openxmlformats.org/presentationml/2006/ole">
            <p:oleObj spid="_x0000_s19460" name="Rovnice" r:id="rId5" imgW="736560" imgH="228600" progId="Equation.3">
              <p:embed/>
            </p:oleObj>
          </a:graphicData>
        </a:graphic>
      </p:graphicFrame>
      <p:graphicFrame>
        <p:nvGraphicFramePr>
          <p:cNvPr id="48133" name="Object 37"/>
          <p:cNvGraphicFramePr>
            <a:graphicFrameLocks noChangeAspect="1"/>
          </p:cNvGraphicFramePr>
          <p:nvPr/>
        </p:nvGraphicFramePr>
        <p:xfrm>
          <a:off x="6818313" y="2849563"/>
          <a:ext cx="457200" cy="1371600"/>
        </p:xfrm>
        <a:graphic>
          <a:graphicData uri="http://schemas.openxmlformats.org/presentationml/2006/ole">
            <p:oleObj spid="_x0000_s19461" name="Equation" r:id="rId6" imgW="215640" imgH="685800" progId="Equation.3">
              <p:embed/>
            </p:oleObj>
          </a:graphicData>
        </a:graphic>
      </p:graphicFrame>
      <p:graphicFrame>
        <p:nvGraphicFramePr>
          <p:cNvPr id="48134" name="Object 38"/>
          <p:cNvGraphicFramePr>
            <a:graphicFrameLocks noChangeAspect="1"/>
          </p:cNvGraphicFramePr>
          <p:nvPr/>
        </p:nvGraphicFramePr>
        <p:xfrm>
          <a:off x="7351713" y="2849563"/>
          <a:ext cx="533400" cy="1371600"/>
        </p:xfrm>
        <a:graphic>
          <a:graphicData uri="http://schemas.openxmlformats.org/presentationml/2006/ole">
            <p:oleObj spid="_x0000_s19462" name="Equation" r:id="rId7" imgW="215640" imgH="6858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9619" name="Text Box 3"/>
          <p:cNvSpPr txBox="1">
            <a:spLocks noChangeArrowheads="1"/>
          </p:cNvSpPr>
          <p:nvPr/>
        </p:nvSpPr>
        <p:spPr bwMode="auto">
          <a:xfrm>
            <a:off x="0" y="1027113"/>
            <a:ext cx="9144000" cy="457200"/>
          </a:xfrm>
          <a:prstGeom prst="rect">
            <a:avLst/>
          </a:prstGeom>
          <a:solidFill>
            <a:srgbClr val="FFCC99"/>
          </a:solidFill>
          <a:ln w="9525">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Identifikace párovitosti (Korelace, Kovariance)</a:t>
            </a:r>
          </a:p>
        </p:txBody>
      </p:sp>
      <p:sp>
        <p:nvSpPr>
          <p:cNvPr id="239620" name="Text Box 4"/>
          <p:cNvSpPr txBox="1">
            <a:spLocks noChangeArrowheads="1"/>
          </p:cNvSpPr>
          <p:nvPr/>
        </p:nvSpPr>
        <p:spPr bwMode="auto">
          <a:xfrm>
            <a:off x="746125" y="2693988"/>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21" name="Text Box 5"/>
          <p:cNvSpPr txBox="1">
            <a:spLocks noChangeArrowheads="1"/>
          </p:cNvSpPr>
          <p:nvPr/>
        </p:nvSpPr>
        <p:spPr bwMode="auto">
          <a:xfrm rot="-5400000">
            <a:off x="-420687" y="3248025"/>
            <a:ext cx="2182812"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22" name="AutoShape 6"/>
          <p:cNvSpPr>
            <a:spLocks noChangeArrowheads="1"/>
          </p:cNvSpPr>
          <p:nvPr/>
        </p:nvSpPr>
        <p:spPr bwMode="auto">
          <a:xfrm>
            <a:off x="533400" y="2586038"/>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2" name="Group 7"/>
          <p:cNvGrpSpPr>
            <a:grpSpLocks/>
          </p:cNvGrpSpPr>
          <p:nvPr/>
        </p:nvGrpSpPr>
        <p:grpSpPr bwMode="auto">
          <a:xfrm>
            <a:off x="1143000" y="2522538"/>
            <a:ext cx="838200" cy="2182812"/>
            <a:chOff x="192" y="1472"/>
            <a:chExt cx="528" cy="1375"/>
          </a:xfrm>
        </p:grpSpPr>
        <p:sp>
          <p:nvSpPr>
            <p:cNvPr id="239670" name="Text Box 8"/>
            <p:cNvSpPr txBox="1">
              <a:spLocks noChangeArrowheads="1"/>
            </p:cNvSpPr>
            <p:nvPr/>
          </p:nvSpPr>
          <p:spPr bwMode="auto">
            <a:xfrm>
              <a:off x="470" y="1580"/>
              <a:ext cx="116" cy="44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71" name="Text Box 9"/>
            <p:cNvSpPr txBox="1">
              <a:spLocks noChangeArrowheads="1"/>
            </p:cNvSpPr>
            <p:nvPr/>
          </p:nvSpPr>
          <p:spPr bwMode="auto">
            <a:xfrm rot="-5400000">
              <a:off x="-265" y="1929"/>
              <a:ext cx="1375" cy="461"/>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72"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39624" name="Text Box 11"/>
          <p:cNvSpPr txBox="1">
            <a:spLocks noChangeArrowheads="1"/>
          </p:cNvSpPr>
          <p:nvPr/>
        </p:nvSpPr>
        <p:spPr bwMode="auto">
          <a:xfrm>
            <a:off x="627063" y="2151063"/>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239625" name="AutoShape 12"/>
          <p:cNvSpPr>
            <a:spLocks noChangeArrowheads="1"/>
          </p:cNvSpPr>
          <p:nvPr/>
        </p:nvSpPr>
        <p:spPr bwMode="auto">
          <a:xfrm rot="2400000">
            <a:off x="1905000" y="3690938"/>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26" name="AutoShape 13"/>
          <p:cNvSpPr>
            <a:spLocks noChangeArrowheads="1"/>
          </p:cNvSpPr>
          <p:nvPr/>
        </p:nvSpPr>
        <p:spPr bwMode="auto">
          <a:xfrm rot="-3000000">
            <a:off x="1843088" y="283845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3" name="Group 14"/>
          <p:cNvGrpSpPr>
            <a:grpSpLocks/>
          </p:cNvGrpSpPr>
          <p:nvPr/>
        </p:nvGrpSpPr>
        <p:grpSpPr bwMode="auto">
          <a:xfrm>
            <a:off x="3429000" y="1524000"/>
            <a:ext cx="3265488" cy="2301875"/>
            <a:chOff x="3031" y="1392"/>
            <a:chExt cx="2057" cy="1450"/>
          </a:xfrm>
        </p:grpSpPr>
        <p:sp>
          <p:nvSpPr>
            <p:cNvPr id="239666" name="Line 15"/>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7" name="Line 16"/>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8" name="Text Box 17"/>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9" name="Text Box 18"/>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grpSp>
        <p:nvGrpSpPr>
          <p:cNvPr id="4" name="Group 19"/>
          <p:cNvGrpSpPr>
            <a:grpSpLocks/>
          </p:cNvGrpSpPr>
          <p:nvPr/>
        </p:nvGrpSpPr>
        <p:grpSpPr bwMode="auto">
          <a:xfrm>
            <a:off x="3429000" y="4267200"/>
            <a:ext cx="3265488" cy="2301875"/>
            <a:chOff x="3031" y="1392"/>
            <a:chExt cx="2057" cy="1450"/>
          </a:xfrm>
        </p:grpSpPr>
        <p:sp>
          <p:nvSpPr>
            <p:cNvPr id="239662" name="Line 20"/>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3" name="Line 21"/>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4" name="Text Box 22"/>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5" name="Text Box 23"/>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sp>
        <p:nvSpPr>
          <p:cNvPr id="239629" name="Line 24"/>
          <p:cNvSpPr>
            <a:spLocks noChangeShapeType="1"/>
          </p:cNvSpPr>
          <p:nvPr/>
        </p:nvSpPr>
        <p:spPr bwMode="auto">
          <a:xfrm flipV="1">
            <a:off x="4038600" y="2133600"/>
            <a:ext cx="1676400" cy="1143000"/>
          </a:xfrm>
          <a:prstGeom prst="line">
            <a:avLst/>
          </a:prstGeom>
          <a:noFill/>
          <a:ln w="25400">
            <a:solidFill>
              <a:srgbClr val="FF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0" name="AutoShape 25"/>
          <p:cNvSpPr>
            <a:spLocks noChangeArrowheads="1"/>
          </p:cNvSpPr>
          <p:nvPr/>
        </p:nvSpPr>
        <p:spPr bwMode="auto">
          <a:xfrm>
            <a:off x="4191000" y="3048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1" name="AutoShape 26"/>
          <p:cNvSpPr>
            <a:spLocks noChangeArrowheads="1"/>
          </p:cNvSpPr>
          <p:nvPr/>
        </p:nvSpPr>
        <p:spPr bwMode="auto">
          <a:xfrm>
            <a:off x="4419600" y="2895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2" name="AutoShape 27"/>
          <p:cNvSpPr>
            <a:spLocks noChangeArrowheads="1"/>
          </p:cNvSpPr>
          <p:nvPr/>
        </p:nvSpPr>
        <p:spPr bwMode="auto">
          <a:xfrm>
            <a:off x="4648200" y="2743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3" name="AutoShape 28"/>
          <p:cNvSpPr>
            <a:spLocks noChangeArrowheads="1"/>
          </p:cNvSpPr>
          <p:nvPr/>
        </p:nvSpPr>
        <p:spPr bwMode="auto">
          <a:xfrm>
            <a:off x="4876800" y="2590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4" name="AutoShape 29"/>
          <p:cNvSpPr>
            <a:spLocks noChangeArrowheads="1"/>
          </p:cNvSpPr>
          <p:nvPr/>
        </p:nvSpPr>
        <p:spPr bwMode="auto">
          <a:xfrm>
            <a:off x="5105400" y="2438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5" name="AutoShape 30"/>
          <p:cNvSpPr>
            <a:spLocks noChangeArrowheads="1"/>
          </p:cNvSpPr>
          <p:nvPr/>
        </p:nvSpPr>
        <p:spPr bwMode="auto">
          <a:xfrm>
            <a:off x="5410200" y="2209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6" name="AutoShape 31"/>
          <p:cNvSpPr>
            <a:spLocks noChangeArrowheads="1"/>
          </p:cNvSpPr>
          <p:nvPr/>
        </p:nvSpPr>
        <p:spPr bwMode="auto">
          <a:xfrm>
            <a:off x="4572000" y="5715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7" name="AutoShape 32"/>
          <p:cNvSpPr>
            <a:spLocks noChangeArrowheads="1"/>
          </p:cNvSpPr>
          <p:nvPr/>
        </p:nvSpPr>
        <p:spPr bwMode="auto">
          <a:xfrm>
            <a:off x="45720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8" name="AutoShape 33"/>
          <p:cNvSpPr>
            <a:spLocks noChangeArrowheads="1"/>
          </p:cNvSpPr>
          <p:nvPr/>
        </p:nvSpPr>
        <p:spPr bwMode="auto">
          <a:xfrm>
            <a:off x="43434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9" name="AutoShape 34"/>
          <p:cNvSpPr>
            <a:spLocks noChangeArrowheads="1"/>
          </p:cNvSpPr>
          <p:nvPr/>
        </p:nvSpPr>
        <p:spPr bwMode="auto">
          <a:xfrm>
            <a:off x="43434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0" name="AutoShape 35"/>
          <p:cNvSpPr>
            <a:spLocks noChangeArrowheads="1"/>
          </p:cNvSpPr>
          <p:nvPr/>
        </p:nvSpPr>
        <p:spPr bwMode="auto">
          <a:xfrm>
            <a:off x="43434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1" name="AutoShape 36"/>
          <p:cNvSpPr>
            <a:spLocks noChangeArrowheads="1"/>
          </p:cNvSpPr>
          <p:nvPr/>
        </p:nvSpPr>
        <p:spPr bwMode="auto">
          <a:xfrm>
            <a:off x="48006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2" name="AutoShape 37"/>
          <p:cNvSpPr>
            <a:spLocks noChangeArrowheads="1"/>
          </p:cNvSpPr>
          <p:nvPr/>
        </p:nvSpPr>
        <p:spPr bwMode="auto">
          <a:xfrm>
            <a:off x="48006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3" name="AutoShape 38"/>
          <p:cNvSpPr>
            <a:spLocks noChangeArrowheads="1"/>
          </p:cNvSpPr>
          <p:nvPr/>
        </p:nvSpPr>
        <p:spPr bwMode="auto">
          <a:xfrm>
            <a:off x="48006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4" name="AutoShape 39"/>
          <p:cNvSpPr>
            <a:spLocks noChangeArrowheads="1"/>
          </p:cNvSpPr>
          <p:nvPr/>
        </p:nvSpPr>
        <p:spPr bwMode="auto">
          <a:xfrm>
            <a:off x="45720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5" name="AutoShape 40"/>
          <p:cNvSpPr>
            <a:spLocks noChangeArrowheads="1"/>
          </p:cNvSpPr>
          <p:nvPr/>
        </p:nvSpPr>
        <p:spPr bwMode="auto">
          <a:xfrm>
            <a:off x="4648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6" name="AutoShape 41"/>
          <p:cNvSpPr>
            <a:spLocks noChangeArrowheads="1"/>
          </p:cNvSpPr>
          <p:nvPr/>
        </p:nvSpPr>
        <p:spPr bwMode="auto">
          <a:xfrm>
            <a:off x="45720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7" name="AutoShape 42"/>
          <p:cNvSpPr>
            <a:spLocks noChangeArrowheads="1"/>
          </p:cNvSpPr>
          <p:nvPr/>
        </p:nvSpPr>
        <p:spPr bwMode="auto">
          <a:xfrm>
            <a:off x="5410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8" name="AutoShape 43"/>
          <p:cNvSpPr>
            <a:spLocks noChangeArrowheads="1"/>
          </p:cNvSpPr>
          <p:nvPr/>
        </p:nvSpPr>
        <p:spPr bwMode="auto">
          <a:xfrm>
            <a:off x="5105400" y="5257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9" name="AutoShape 44"/>
          <p:cNvSpPr>
            <a:spLocks noChangeArrowheads="1"/>
          </p:cNvSpPr>
          <p:nvPr/>
        </p:nvSpPr>
        <p:spPr bwMode="auto">
          <a:xfrm>
            <a:off x="54102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0" name="AutoShape 45"/>
          <p:cNvSpPr>
            <a:spLocks noChangeArrowheads="1"/>
          </p:cNvSpPr>
          <p:nvPr/>
        </p:nvSpPr>
        <p:spPr bwMode="auto">
          <a:xfrm>
            <a:off x="50292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1" name="AutoShape 46"/>
          <p:cNvSpPr>
            <a:spLocks noChangeArrowheads="1"/>
          </p:cNvSpPr>
          <p:nvPr/>
        </p:nvSpPr>
        <p:spPr bwMode="auto">
          <a:xfrm>
            <a:off x="50292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2" name="AutoShape 47"/>
          <p:cNvSpPr>
            <a:spLocks noChangeArrowheads="1"/>
          </p:cNvSpPr>
          <p:nvPr/>
        </p:nvSpPr>
        <p:spPr bwMode="auto">
          <a:xfrm>
            <a:off x="4800600" y="4724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3" name="AutoShape 48"/>
          <p:cNvSpPr>
            <a:spLocks noChangeArrowheads="1"/>
          </p:cNvSpPr>
          <p:nvPr/>
        </p:nvSpPr>
        <p:spPr bwMode="auto">
          <a:xfrm>
            <a:off x="48006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4" name="AutoShape 49"/>
          <p:cNvSpPr>
            <a:spLocks noChangeArrowheads="1"/>
          </p:cNvSpPr>
          <p:nvPr/>
        </p:nvSpPr>
        <p:spPr bwMode="auto">
          <a:xfrm>
            <a:off x="4800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5" name="AutoShape 50"/>
          <p:cNvSpPr>
            <a:spLocks noChangeArrowheads="1"/>
          </p:cNvSpPr>
          <p:nvPr/>
        </p:nvSpPr>
        <p:spPr bwMode="auto">
          <a:xfrm>
            <a:off x="4572000" y="4800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6" name="AutoShape 51"/>
          <p:cNvSpPr>
            <a:spLocks noChangeArrowheads="1"/>
          </p:cNvSpPr>
          <p:nvPr/>
        </p:nvSpPr>
        <p:spPr bwMode="auto">
          <a:xfrm>
            <a:off x="5105400" y="5029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7" name="AutoShape 52"/>
          <p:cNvSpPr>
            <a:spLocks noChangeArrowheads="1"/>
          </p:cNvSpPr>
          <p:nvPr/>
        </p:nvSpPr>
        <p:spPr bwMode="auto">
          <a:xfrm>
            <a:off x="4419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8" name="AutoShape 53"/>
          <p:cNvSpPr>
            <a:spLocks noChangeArrowheads="1"/>
          </p:cNvSpPr>
          <p:nvPr/>
        </p:nvSpPr>
        <p:spPr bwMode="auto">
          <a:xfrm>
            <a:off x="44958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9" name="Text Box 54"/>
          <p:cNvSpPr txBox="1">
            <a:spLocks noChangeArrowheads="1"/>
          </p:cNvSpPr>
          <p:nvPr/>
        </p:nvSpPr>
        <p:spPr bwMode="auto">
          <a:xfrm>
            <a:off x="6343650" y="1839913"/>
            <a:ext cx="180975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0,954</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a:t>
            </a:r>
            <a:r>
              <a:rPr lang="en-US" sz="2000">
                <a:solidFill>
                  <a:prstClr val="black"/>
                </a:solidFill>
                <a:latin typeface="Arial" pitchFamily="34" charset="0"/>
                <a:cs typeface="Arial" pitchFamily="34" charset="0"/>
              </a:rPr>
              <a:t>001</a:t>
            </a:r>
            <a:r>
              <a:rPr lang="cs-CZ" sz="2000">
                <a:solidFill>
                  <a:prstClr val="black"/>
                </a:solidFill>
                <a:latin typeface="Arial" pitchFamily="34" charset="0"/>
                <a:cs typeface="Arial" pitchFamily="34" charset="0"/>
              </a:rPr>
              <a:t>)</a:t>
            </a:r>
          </a:p>
        </p:txBody>
      </p:sp>
      <p:sp>
        <p:nvSpPr>
          <p:cNvPr id="239660" name="Text Box 55"/>
          <p:cNvSpPr txBox="1">
            <a:spLocks noChangeArrowheads="1"/>
          </p:cNvSpPr>
          <p:nvPr/>
        </p:nvSpPr>
        <p:spPr bwMode="auto">
          <a:xfrm>
            <a:off x="6324600" y="4267200"/>
            <a:ext cx="182880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0,218</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,812)</a:t>
            </a:r>
          </a:p>
        </p:txBody>
      </p:sp>
      <p:sp>
        <p:nvSpPr>
          <p:cNvPr id="239661" name="Rectangle 57"/>
          <p:cNvSpPr>
            <a:spLocks noGrp="1"/>
          </p:cNvSpPr>
          <p:nvPr>
            <p:ph type="title" idx="4294967295"/>
          </p:nvPr>
        </p:nvSpPr>
        <p:spPr>
          <a:noFill/>
        </p:spPr>
        <p:txBody>
          <a:bodyPr/>
          <a:lstStyle/>
          <a:p>
            <a:r>
              <a:rPr lang="cs-CZ" smtClean="0"/>
              <a:t>Dvouvýběrové testy: párové a nepárové III</a:t>
            </a: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smtClean="0"/>
              <a:t>Předpoklady nepárového dvouvýběrového </a:t>
            </a:r>
            <a:r>
              <a:rPr lang="en-US" smtClean="0"/>
              <a:t/>
            </a:r>
            <a:br>
              <a:rPr lang="en-US" smtClean="0"/>
            </a:br>
            <a:r>
              <a:rPr lang="cs-CZ"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smtClean="0"/>
              <a:t>Náhodný výběr subjektů jednotlivých skupin z jejich cílových populací</a:t>
            </a:r>
          </a:p>
          <a:p>
            <a:r>
              <a:rPr lang="cs-CZ" sz="1700" smtClean="0"/>
              <a:t>Nezávislost obou srovnávaných vzorků</a:t>
            </a:r>
          </a:p>
          <a:p>
            <a:r>
              <a:rPr lang="cs-CZ" sz="1700" smtClean="0"/>
              <a:t>Přibližně normální rozložení proměnné ve vzorcích, drobné odchylky od normality ovšem nejsou kritické, test je robustní proti drobným odchylkám od tohoto předpokladu, normalita může být testována testy normality</a:t>
            </a:r>
          </a:p>
          <a:p>
            <a:r>
              <a:rPr lang="cs-CZ" sz="1700" smtClean="0"/>
              <a:t>Rozptyl v obou vzorcích by měl být přibližně shodný (homoscedastic). Tento předpoklad je testován několika možnými testy – Levenův test nebo F-test.</a:t>
            </a:r>
          </a:p>
          <a:p>
            <a:r>
              <a:rPr lang="cs-CZ" sz="1700" smtClean="0"/>
              <a:t>Vždy je vhodné prohlédnout histogramy proměnné v jednotlivých vzorcích pro okometrické srovnání a ověření předpokladů normality a homogenity rozptylu – nenahradí statistické testy, ale poskytne prvotní představu. </a:t>
            </a:r>
          </a:p>
          <a:p>
            <a:endParaRPr lang="cs-CZ" sz="1700" smtClean="0"/>
          </a:p>
        </p:txBody>
      </p:sp>
      <p:grpSp>
        <p:nvGrpSpPr>
          <p:cNvPr id="2" name="Group 4"/>
          <p:cNvGrpSpPr>
            <a:grpSpLocks/>
          </p:cNvGrpSpPr>
          <p:nvPr/>
        </p:nvGrpSpPr>
        <p:grpSpPr bwMode="auto">
          <a:xfrm>
            <a:off x="539750" y="4295775"/>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221163"/>
            <a:ext cx="3384550" cy="20193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smtClean="0"/>
              <a:t>nulová hypotéza: průměry obou skupin jsou shodné, alternativní hypotéza je, že nejsou shodné, two tailed test</a:t>
            </a:r>
          </a:p>
          <a:p>
            <a:pPr marL="381000" indent="-381000">
              <a:buFontTx/>
              <a:buAutoNum type="arabicPeriod"/>
            </a:pPr>
            <a:r>
              <a:rPr lang="cs-CZ" sz="1600" smtClean="0"/>
              <a:t>prohlédnout průběh dat, průměr, medián apod. pro zjištění odchylek od normality a nehomogenita rozptylu, provést F –test</a:t>
            </a:r>
          </a:p>
          <a:p>
            <a:pPr marL="381000" indent="-381000">
              <a:buFontTx/>
              <a:buAutoNum type="arabicPeriod"/>
            </a:pPr>
            <a:endParaRPr lang="cs-CZ" sz="160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a:solidFill>
                  <a:prstClr val="black"/>
                </a:solidFill>
                <a:cs typeface="Arial" pitchFamily="34" charset="0"/>
              </a:rPr>
              <a:t>F-test pro srovnání dvou výběrových rozptylů</a:t>
            </a:r>
          </a:p>
          <a:p>
            <a:pPr lvl="1" fontAlgn="base">
              <a:spcBef>
                <a:spcPct val="20000"/>
              </a:spcBef>
              <a:spcAft>
                <a:spcPct val="0"/>
              </a:spcAft>
              <a:buFontTx/>
              <a:buChar char="•"/>
            </a:pPr>
            <a:r>
              <a:rPr lang="cs-CZ" sz="160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a:solidFill>
                  <a:prstClr val="black"/>
                </a:solidFill>
                <a:cs typeface="Arial" pitchFamily="34" charset="0"/>
              </a:rPr>
              <a:t>V případě ověření homogenity je testována hypotéza shody rozptylů (two tailed); v případě shodných rozptylů je vše v pořádku a je možné pokračovat ve výpočtu t-testu, v opačném případě není vhodné test počítat. </a:t>
            </a: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23862"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754187"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Testová statistika</a:t>
            </a:r>
            <a:endParaRPr lang="cs-CZ" sz="1600"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p:oleObj spid="_x0000_s20482" name="Rovnice" r:id="rId3" imgW="533160" imgH="228600" progId="Equation.3">
              <p:embed/>
            </p:oleObj>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p:oleObj spid="_x0000_s20483" name="Rovnice" r:id="rId4" imgW="533160" imgH="228600" progId="Equation.3">
              <p:embed/>
            </p:oleObj>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p:oleObj spid="_x0000_s20484" name="Rovnice" r:id="rId5" imgW="533160" imgH="228600" progId="Equation.3">
              <p:embed/>
            </p:oleObj>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p:oleObj spid="_x0000_s20485" name="Rovnice" r:id="rId6" imgW="533160" imgH="228600" progId="Equation.3">
              <p:embed/>
            </p:oleObj>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p:oleObj spid="_x0000_s20486" name="Rovnice" r:id="rId7" imgW="533160" imgH="228600" progId="Equation.3">
              <p:embed/>
            </p:oleObj>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p:oleObj spid="_x0000_s20487" name="Rovnice" r:id="rId8" imgW="533160" imgH="228600" progId="Equation.3">
              <p:embed/>
            </p:oleObj>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p:oleObj spid="_x0000_s20488" name="Rovnice" r:id="rId9" imgW="469800" imgH="457200" progId="Equation.3">
              <p:embed/>
            </p:oleObj>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p:oleObj spid="_x0000_s20489" name="Rovnice" r:id="rId10" imgW="469800" imgH="457200" progId="Equation.3">
              <p:embed/>
            </p:oleObj>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p:oleObj spid="_x0000_s20490" name="Rovnice" r:id="rId11" imgW="1002960" imgH="457200" progId="Equation.3">
              <p:embed/>
            </p:oleObj>
          </a:graphicData>
        </a:graphic>
      </p:graphicFrame>
      <p:sp>
        <p:nvSpPr>
          <p:cNvPr id="49171" name="Rectangle 18"/>
          <p:cNvSpPr>
            <a:spLocks noChangeArrowheads="1"/>
          </p:cNvSpPr>
          <p:nvPr/>
        </p:nvSpPr>
        <p:spPr bwMode="auto">
          <a:xfrm>
            <a:off x="539750" y="2781300"/>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smtClean="0"/>
              <a:t>Výpočet testové statistiky (stupně volnosti jsou                       ):</a:t>
            </a:r>
          </a:p>
          <a:p>
            <a:pPr marL="381000" indent="-381000">
              <a:buClr>
                <a:schemeClr val="tx1"/>
              </a:buClr>
              <a:buFontTx/>
              <a:buAutoNum type="arabicPeriod" startAt="3"/>
            </a:pPr>
            <a:endParaRPr lang="cs-CZ" sz="2100" smtClean="0"/>
          </a:p>
          <a:p>
            <a:pPr marL="381000" indent="-381000">
              <a:buClr>
                <a:schemeClr val="tx1"/>
              </a:buClr>
              <a:buFontTx/>
              <a:buAutoNum type="arabicPeriod" startAt="3"/>
            </a:pPr>
            <a:endParaRPr lang="cs-CZ" sz="2100" smtClean="0"/>
          </a:p>
          <a:p>
            <a:pPr marL="381000" indent="-381000">
              <a:buClr>
                <a:schemeClr val="tx1"/>
              </a:buClr>
              <a:buFontTx/>
              <a:buAutoNum type="arabicPeriod" startAt="3"/>
            </a:pPr>
            <a:endParaRPr lang="cs-CZ" sz="2100" smtClean="0"/>
          </a:p>
          <a:p>
            <a:pPr marL="381000" indent="-381000">
              <a:buClr>
                <a:schemeClr val="tx1"/>
              </a:buClr>
              <a:buFontTx/>
              <a:buAutoNum type="arabicPeriod" startAt="3"/>
            </a:pPr>
            <a:endParaRPr lang="cs-CZ" sz="2100" smtClean="0"/>
          </a:p>
          <a:p>
            <a:pPr marL="381000" indent="-381000">
              <a:buClr>
                <a:schemeClr val="tx1"/>
              </a:buClr>
              <a:buFontTx/>
              <a:buAutoNum type="arabicPeriod" startAt="3"/>
            </a:pPr>
            <a:endParaRPr lang="cs-CZ" sz="2100" smtClean="0"/>
          </a:p>
          <a:p>
            <a:pPr marL="381000" indent="-381000" algn="just">
              <a:buClr>
                <a:srgbClr val="000000"/>
              </a:buClr>
              <a:buFontTx/>
              <a:buAutoNum type="arabicPeriod" startAt="4"/>
            </a:pPr>
            <a:r>
              <a:rPr lang="cs-CZ" sz="2100" smtClean="0">
                <a:solidFill>
                  <a:srgbClr val="000000"/>
                </a:solidFill>
                <a:cs typeface="Times New Roman" pitchFamily="18" charset="0"/>
              </a:rPr>
              <a:t>výsledné t srovnáme s tabulární hodnotou t pro dané stupně volnosti a </a:t>
            </a:r>
            <a:r>
              <a:rPr lang="cs-CZ" sz="2100" smtClean="0">
                <a:solidFill>
                  <a:srgbClr val="000000"/>
                </a:solidFill>
                <a:latin typeface="Times New Roman" pitchFamily="18" charset="0"/>
                <a:cs typeface="Times New Roman" pitchFamily="18" charset="0"/>
                <a:sym typeface="Symbol" pitchFamily="18" charset="2"/>
              </a:rPr>
              <a:t></a:t>
            </a:r>
            <a:r>
              <a:rPr lang="cs-CZ" sz="2100" smtClean="0">
                <a:solidFill>
                  <a:srgbClr val="000000"/>
                </a:solidFill>
                <a:cs typeface="Times New Roman" pitchFamily="18" charset="0"/>
              </a:rPr>
              <a:t> (obvykle </a:t>
            </a:r>
            <a:r>
              <a:rPr lang="cs-CZ" sz="2100" smtClean="0">
                <a:solidFill>
                  <a:srgbClr val="000000"/>
                </a:solidFill>
                <a:latin typeface="Times New Roman" pitchFamily="18" charset="0"/>
                <a:cs typeface="Times New Roman" pitchFamily="18" charset="0"/>
                <a:sym typeface="Symbol" pitchFamily="18" charset="2"/>
              </a:rPr>
              <a:t></a:t>
            </a:r>
            <a:r>
              <a:rPr lang="cs-CZ" sz="2100" smtClean="0">
                <a:solidFill>
                  <a:srgbClr val="000000"/>
                </a:solidFill>
                <a:cs typeface="Times New Roman" pitchFamily="18" charset="0"/>
              </a:rPr>
              <a:t>=0,05)</a:t>
            </a:r>
            <a:endParaRPr lang="cs-CZ" sz="2100" smtClean="0">
              <a:solidFill>
                <a:srgbClr val="000000"/>
              </a:solidFill>
            </a:endParaRPr>
          </a:p>
          <a:p>
            <a:pPr marL="381000" indent="-381000" algn="just">
              <a:buClr>
                <a:srgbClr val="000000"/>
              </a:buClr>
              <a:buFontTx/>
              <a:buAutoNum type="arabicPeriod" startAt="4"/>
            </a:pPr>
            <a:r>
              <a:rPr lang="cs-CZ" sz="2100" smtClean="0">
                <a:solidFill>
                  <a:srgbClr val="000000"/>
                </a:solidFill>
              </a:rPr>
              <a:t>Lze </a:t>
            </a:r>
            <a:r>
              <a:rPr lang="cs-CZ" sz="2100" smtClean="0"/>
              <a:t>spočítat interval spolehlivosti pro rozdíl průměrů (např. 95%), počet stupňů volnosti a s</a:t>
            </a:r>
            <a:r>
              <a:rPr lang="cs-CZ" sz="2100" baseline="30000" smtClean="0"/>
              <a:t>2</a:t>
            </a:r>
            <a:r>
              <a:rPr lang="cs-CZ" sz="2100" smtClean="0"/>
              <a:t> odpovídají předchozím vzorcům </a:t>
            </a:r>
            <a:endParaRPr lang="cs-CZ" sz="3700" smtClean="0">
              <a:solidFill>
                <a:srgbClr val="000000"/>
              </a:solidFill>
            </a:endParaRPr>
          </a:p>
          <a:p>
            <a:pPr marL="381000" indent="-381000" algn="just">
              <a:buClr>
                <a:srgbClr val="000000"/>
              </a:buClr>
              <a:buFontTx/>
              <a:buAutoNum type="arabicPeriod" startAt="4"/>
            </a:pPr>
            <a:endParaRPr lang="cs-CZ" sz="2100" smtClean="0"/>
          </a:p>
          <a:p>
            <a:pPr marL="381000" indent="-381000">
              <a:buClr>
                <a:schemeClr val="tx1"/>
              </a:buClr>
              <a:buFontTx/>
              <a:buAutoNum type="arabicPeriod" startAt="3"/>
            </a:pPr>
            <a:endParaRPr lang="cs-CZ" sz="210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p:oleObj spid="_x0000_s21506" name="Rovnice" r:id="rId3" imgW="1651000" imgH="457200" progId="Equation.3">
              <p:embed/>
            </p:oleObj>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5881688" y="1584325"/>
          <a:ext cx="1441450" cy="334963"/>
        </p:xfrm>
        <a:graphic>
          <a:graphicData uri="http://schemas.openxmlformats.org/presentationml/2006/ole">
            <p:oleObj spid="_x0000_s21507" name="Rovnice" r:id="rId4" imgW="939392" imgH="215806" progId="Equation.3">
              <p:embed/>
            </p:oleObj>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p:oleObj spid="_x0000_s21508" r:id="rId5" imgW="3492500" imgH="533400" progId="">
              <p:embed/>
            </p:oleObj>
          </a:graphicData>
        </a:graphic>
      </p:graphicFrame>
      <p:graphicFrame>
        <p:nvGraphicFramePr>
          <p:cNvPr id="50181" name="Object 13"/>
          <p:cNvGraphicFramePr>
            <a:graphicFrameLocks noChangeAspect="1"/>
          </p:cNvGraphicFramePr>
          <p:nvPr/>
        </p:nvGraphicFramePr>
        <p:xfrm>
          <a:off x="338138" y="2376488"/>
          <a:ext cx="3671887" cy="1039812"/>
        </p:xfrm>
        <a:graphic>
          <a:graphicData uri="http://schemas.openxmlformats.org/presentationml/2006/ole">
            <p:oleObj spid="_x0000_s21509" name="Rovnice" r:id="rId6" imgW="2463480" imgH="6984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r>
              <a:rPr lang="cs-CZ" smtClean="0"/>
              <a:t>Dvouvýběrový t-test - příklad</a:t>
            </a:r>
          </a:p>
        </p:txBody>
      </p:sp>
      <p:sp>
        <p:nvSpPr>
          <p:cNvPr id="51208" name="Rectangle 3"/>
          <p:cNvSpPr>
            <a:spLocks noGrp="1"/>
          </p:cNvSpPr>
          <p:nvPr>
            <p:ph type="body" idx="4294967295"/>
          </p:nvPr>
        </p:nvSpPr>
        <p:spPr>
          <a:xfrm>
            <a:off x="301625" y="1524000"/>
            <a:ext cx="8534400" cy="866775"/>
          </a:xfrm>
        </p:spPr>
        <p:txBody>
          <a:bodyPr/>
          <a:lstStyle/>
          <a:p>
            <a:pPr>
              <a:buFont typeface="Wingdings 2" pitchFamily="18" charset="2"/>
              <a:buNone/>
            </a:pPr>
            <a:r>
              <a:rPr lang="cs-CZ" sz="130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101850"/>
            <a:ext cx="8856662" cy="341471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proměnné jsou vykresleny grafy (můžeme též spočítat základní popisnou statistiku), na kterých můžeme posoudit normalitu a homogenitu rozptylu, kromě  okometrického pohledu můžeme pro ověření normality použít testy normality, pro ověření homogenity rozptylu pak F-test</a:t>
            </a:r>
            <a:r>
              <a:rPr lang="cs-CZ" sz="1200">
                <a:solidFill>
                  <a:prstClr val="black"/>
                </a:solidFill>
                <a:cs typeface="Arial" pitchFamily="34" charset="0"/>
              </a:rPr>
              <a:t> </a:t>
            </a:r>
          </a:p>
          <a:p>
            <a:pPr marL="342900" indent="-342900" fontAlgn="base">
              <a:spcBef>
                <a:spcPct val="20000"/>
              </a:spcBef>
              <a:spcAft>
                <a:spcPct val="0"/>
              </a:spcAft>
              <a:buFontTx/>
              <a:buChar char="•"/>
            </a:pPr>
            <a:r>
              <a:rPr lang="cs-CZ" sz="1200">
                <a:solidFill>
                  <a:prstClr val="black"/>
                </a:solidFill>
                <a:cs typeface="Arial" pitchFamily="34" charset="0"/>
              </a:rPr>
              <a:t>Pokud platí všechny předpoklady Two sample nepárového t-testu, můžeme spočítat testovou charakteristiku, výsledné t je 2,43 s  52 stupni volnosti, podle tabulek je a t</a:t>
            </a:r>
            <a:r>
              <a:rPr lang="cs-CZ" sz="1200" baseline="-25000">
                <a:solidFill>
                  <a:prstClr val="black"/>
                </a:solidFill>
                <a:cs typeface="Arial" pitchFamily="34" charset="0"/>
              </a:rPr>
              <a:t>0,975 (52)</a:t>
            </a:r>
            <a:r>
              <a:rPr lang="cs-CZ" sz="1200">
                <a:solidFill>
                  <a:prstClr val="black"/>
                </a:solidFill>
                <a:cs typeface="Arial" pitchFamily="34" charset="0"/>
              </a:rPr>
              <a:t>= 2,01, tedy t&gt; t</a:t>
            </a:r>
            <a:r>
              <a:rPr lang="cs-CZ" sz="1200" baseline="-25000">
                <a:solidFill>
                  <a:prstClr val="black"/>
                </a:solidFill>
                <a:cs typeface="Arial" pitchFamily="34" charset="0"/>
              </a:rPr>
              <a:t>0,975 (52)</a:t>
            </a:r>
            <a:r>
              <a:rPr lang="cs-CZ" sz="1200">
                <a:solidFill>
                  <a:prstClr val="black"/>
                </a:solidFill>
                <a:cs typeface="Arial" pitchFamily="34" charset="0"/>
              </a:rPr>
              <a:t>= a nulovou hypotézu můžeme zamítnout, skutečná pravděpodobnost je pak 0,018. Rozdíl mezi skupinami je 1,59 kg ve prospěch skupiny s lepší výživou. </a:t>
            </a: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r>
              <a:rPr lang="cs-CZ" sz="1200">
                <a:solidFill>
                  <a:prstClr val="black"/>
                </a:solidFill>
                <a:cs typeface="Arial" pitchFamily="34" charset="0"/>
              </a:rPr>
              <a:t>Pro rozdíl mezi oběma soubory jsou spočítány 95% konfidenční intervaly  jako 1,59</a:t>
            </a:r>
            <a:r>
              <a:rPr lang="en-US" sz="1200">
                <a:solidFill>
                  <a:prstClr val="black"/>
                </a:solidFill>
                <a:cs typeface="Arial" pitchFamily="34" charset="0"/>
              </a:rPr>
              <a:t>±</a:t>
            </a:r>
            <a:r>
              <a:rPr lang="cs-CZ" sz="1200">
                <a:solidFill>
                  <a:prstClr val="black"/>
                </a:solidFill>
                <a:cs typeface="Arial" pitchFamily="34" charset="0"/>
              </a:rPr>
              <a:t>2.01*(0,655) kg, což odpovídá rozsahu 0,28 až 2,91 kg. To, že konfidenční interval nezahrnuje 0 je dalším potvrzením, že mezi skupinami je významný rozdíl – jde o další způsob testování významnosti rozdílů mezi skupinami dat – nulovou hypotézu o tom, že rozdíl průměrů dvou skupin dat je roven nějaké hodnotě zamítáme v případě, kdy 95% konfidenční interval 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p:oleObj spid="_x0000_s22530" name="Rovnice" r:id="rId3" imgW="1651000" imgH="457200" progId="Equation.3">
              <p:embed/>
            </p:oleObj>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p:oleObj spid="_x0000_s22531" name="Rovnice" r:id="rId4" imgW="939392" imgH="215806" progId="Equation.3">
              <p:embed/>
            </p:oleObj>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p:oleObj spid="_x0000_s22532" r:id="rId5" imgW="3492500" imgH="533400" progId="">
              <p:embed/>
            </p:oleObj>
          </a:graphicData>
        </a:graphic>
      </p:graphicFrame>
      <p:graphicFrame>
        <p:nvGraphicFramePr>
          <p:cNvPr id="51205" name="Object 12"/>
          <p:cNvGraphicFramePr>
            <a:graphicFrameLocks noChangeAspect="1"/>
          </p:cNvGraphicFramePr>
          <p:nvPr/>
        </p:nvGraphicFramePr>
        <p:xfrm>
          <a:off x="1476375" y="3940175"/>
          <a:ext cx="2519363" cy="712788"/>
        </p:xfrm>
        <a:graphic>
          <a:graphicData uri="http://schemas.openxmlformats.org/presentationml/2006/ole">
            <p:oleObj spid="_x0000_s22533" name="Rovnice" r:id="rId6" imgW="2463480" imgH="69840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1667" name="Rectangle 2"/>
          <p:cNvSpPr>
            <a:spLocks noGrp="1"/>
          </p:cNvSpPr>
          <p:nvPr>
            <p:ph type="title" idx="4294967295"/>
          </p:nvPr>
        </p:nvSpPr>
        <p:spPr/>
        <p:txBody>
          <a:bodyPr/>
          <a:lstStyle/>
          <a:p>
            <a:r>
              <a:rPr lang="cs-CZ" smtClean="0"/>
              <a:t>Neparametrické alternativy nepárového t-testu</a:t>
            </a:r>
          </a:p>
        </p:txBody>
      </p:sp>
      <p:graphicFrame>
        <p:nvGraphicFramePr>
          <p:cNvPr id="462975" name="Group 127"/>
          <p:cNvGraphicFramePr>
            <a:graphicFrameLocks noGrp="1"/>
          </p:cNvGraphicFramePr>
          <p:nvPr/>
        </p:nvGraphicFramePr>
        <p:xfrm>
          <a:off x="298450" y="1524000"/>
          <a:ext cx="3625850" cy="4637405"/>
        </p:xfrm>
        <a:graphic>
          <a:graphicData uri="http://schemas.openxmlformats.org/drawingml/2006/table">
            <a:tbl>
              <a:tblPr/>
              <a:tblGrid>
                <a:gridCol w="415925"/>
                <a:gridCol w="425450"/>
                <a:gridCol w="730250"/>
                <a:gridCol w="730250"/>
                <a:gridCol w="552450"/>
                <a:gridCol w="771525"/>
              </a:tblGrid>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ALL</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Rank ALL</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X1 rank</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X2 rank</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6</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10</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10</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6</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1789" name="Rectangle 124"/>
          <p:cNvSpPr>
            <a:spLocks noChangeArrowheads="1"/>
          </p:cNvSpPr>
          <p:nvPr/>
        </p:nvSpPr>
        <p:spPr bwMode="auto">
          <a:xfrm>
            <a:off x="4068763" y="1431925"/>
            <a:ext cx="4824412" cy="4848225"/>
          </a:xfrm>
          <a:prstGeom prst="rect">
            <a:avLst/>
          </a:prstGeom>
          <a:noFill/>
          <a:ln w="9525">
            <a:noFill/>
            <a:miter lim="800000"/>
            <a:headEnd/>
            <a:tailEnd/>
          </a:ln>
        </p:spPr>
        <p:txBody>
          <a:bodyPr tIns="152352" bIns="38088" anchor="ctr">
            <a:spAutoFit/>
          </a:bodyPr>
          <a:lstStyle/>
          <a:p>
            <a:pPr algn="ctr" fontAlgn="base">
              <a:spcBef>
                <a:spcPct val="20000"/>
              </a:spcBef>
              <a:spcAft>
                <a:spcPct val="0"/>
              </a:spcAft>
            </a:pPr>
            <a:r>
              <a:rPr lang="cs-CZ" sz="2000" b="1">
                <a:solidFill>
                  <a:prstClr val="black"/>
                </a:solidFill>
                <a:cs typeface="Arial" pitchFamily="34" charset="0"/>
              </a:rPr>
              <a:t>Mann Whitney U-test</a:t>
            </a:r>
          </a:p>
          <a:p>
            <a:pPr fontAlgn="base">
              <a:spcBef>
                <a:spcPct val="20000"/>
              </a:spcBef>
              <a:spcAft>
                <a:spcPct val="0"/>
              </a:spcAft>
              <a:buFontTx/>
              <a:buChar char="•"/>
            </a:pPr>
            <a:r>
              <a:rPr lang="cs-CZ" sz="1600">
                <a:solidFill>
                  <a:prstClr val="black"/>
                </a:solidFill>
                <a:cs typeface="Arial" pitchFamily="34" charset="0"/>
              </a:rPr>
              <a:t>Stejně jako řada jiných neparametrických testů počítá i tento test s pořadím dat v souborech namísto s originálními daty. Jde o neparametrickou obdobu nepárového t-testu a z těchto neparametrických testů má nejvyšší sílu testu (95% párového t-testu).</a:t>
            </a:r>
          </a:p>
          <a:p>
            <a:pPr fontAlgn="base">
              <a:spcBef>
                <a:spcPct val="20000"/>
              </a:spcBef>
              <a:spcAft>
                <a:spcPct val="0"/>
              </a:spcAft>
              <a:buFontTx/>
              <a:buChar char="•"/>
            </a:pPr>
            <a:r>
              <a:rPr lang="cs-CZ" sz="1600">
                <a:solidFill>
                  <a:prstClr val="black"/>
                </a:solidFill>
                <a:cs typeface="Arial" pitchFamily="34" charset="0"/>
              </a:rPr>
              <a:t>V případě Mann-Whitney testu jsou nejprve čísla obou souborů sloučena a je vytvořeno jejich pořadí v tomto sloučeném souboru, pak jsou hodnoty vráceny do původních souborů a nadále se pracuje již jen s jejich pořadím. </a:t>
            </a:r>
          </a:p>
          <a:p>
            <a:pPr fontAlgn="base">
              <a:spcBef>
                <a:spcPct val="20000"/>
              </a:spcBef>
              <a:spcAft>
                <a:spcPct val="0"/>
              </a:spcAft>
              <a:buFontTx/>
              <a:buChar char="•"/>
            </a:pPr>
            <a:r>
              <a:rPr lang="cs-CZ" sz="1600">
                <a:solidFill>
                  <a:prstClr val="black"/>
                </a:solidFill>
                <a:cs typeface="Arial" pitchFamily="34" charset="0"/>
              </a:rPr>
              <a:t>Pro oba soubory je tedy vytvořen součet pořadí a menší z obou součtů je porovnán s kritickou hodnotou testu, pokud je tato hodnota menší než kritická hodnota testu, zamítáme nulovou hypotézu shody distribučních funkcí obou skupin.</a:t>
            </a:r>
          </a:p>
          <a:p>
            <a:pPr fontAlgn="base">
              <a:spcBef>
                <a:spcPct val="20000"/>
              </a:spcBef>
              <a:spcAft>
                <a:spcPct val="0"/>
              </a:spcAft>
              <a:buFontTx/>
              <a:buChar char="•"/>
            </a:pPr>
            <a:r>
              <a:rPr lang="cs-CZ" sz="1600">
                <a:solidFill>
                  <a:prstClr val="black"/>
                </a:solidFill>
                <a:cs typeface="Arial" pitchFamily="34" charset="0"/>
              </a:rPr>
              <a:t>Podobným způsobem je počítán i </a:t>
            </a:r>
            <a:r>
              <a:rPr lang="cs-CZ" sz="1600" b="1">
                <a:solidFill>
                  <a:prstClr val="black"/>
                </a:solidFill>
                <a:cs typeface="Arial" pitchFamily="34" charset="0"/>
              </a:rPr>
              <a:t>Wilcoxon rank sum test</a:t>
            </a:r>
            <a:r>
              <a:rPr lang="cs-CZ" sz="1600">
                <a:solidFill>
                  <a:prstClr val="black"/>
                </a:solidFill>
                <a:cs typeface="Arial" pitchFamily="34" charset="0"/>
              </a:rPr>
              <a:t> (pozor, existuje ještě Wilcoxnův párový test!!!)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8" name="Rectangle 2"/>
          <p:cNvSpPr>
            <a:spLocks noGrp="1"/>
          </p:cNvSpPr>
          <p:nvPr>
            <p:ph type="title" idx="4294967295"/>
          </p:nvPr>
        </p:nvSpPr>
        <p:spPr/>
        <p:txBody>
          <a:bodyPr/>
          <a:lstStyle/>
          <a:p>
            <a:r>
              <a:rPr lang="cs-CZ" smtClean="0"/>
              <a:t>Mann – Whitney U test - příklad</a:t>
            </a:r>
          </a:p>
        </p:txBody>
      </p:sp>
      <p:sp>
        <p:nvSpPr>
          <p:cNvPr id="52229" name="Rectangle 3"/>
          <p:cNvSpPr>
            <a:spLocks noGrp="1"/>
          </p:cNvSpPr>
          <p:nvPr>
            <p:ph type="body" idx="4294967295"/>
          </p:nvPr>
        </p:nvSpPr>
        <p:spPr>
          <a:xfrm>
            <a:off x="301625" y="1524000"/>
            <a:ext cx="6353175" cy="4598988"/>
          </a:xfrm>
        </p:spPr>
        <p:txBody>
          <a:bodyPr/>
          <a:lstStyle/>
          <a:p>
            <a:r>
              <a:rPr lang="cs-CZ" sz="1700" dirty="0" smtClean="0"/>
              <a:t>17 štěňat bylo trénováno v chození na záchod metodou pozitivního posilování (pochvala, když jde na záchod venku) nebo negativního (trest, když jde na záchod doma). Jako parametr bylo měřeno, za kolik dní je štěně vycvičeno.</a:t>
            </a:r>
          </a:p>
          <a:p>
            <a:r>
              <a:rPr lang="cs-CZ" sz="1700" dirty="0" smtClean="0"/>
              <a:t>nulová hypotéza je, že není rozdíl v metodách tréninku, tedy, že oběma metodami je štěně vycvičeno za stejnou dobu.</a:t>
            </a:r>
          </a:p>
          <a:p>
            <a:r>
              <a:rPr lang="cs-CZ" sz="1700" dirty="0" smtClean="0"/>
              <a:t>po srovnání rozložení + malý počet hodnot je vhodné použít </a:t>
            </a:r>
            <a:r>
              <a:rPr lang="cs-CZ" sz="1700" dirty="0" err="1" smtClean="0"/>
              <a:t>neparametrický</a:t>
            </a:r>
            <a:r>
              <a:rPr lang="cs-CZ" sz="1700" dirty="0" smtClean="0"/>
              <a:t> test</a:t>
            </a:r>
          </a:p>
          <a:p>
            <a:r>
              <a:rPr lang="cs-CZ" sz="1700" dirty="0" smtClean="0"/>
              <a:t>je vytvořeno pořadí sloučených hodnot</a:t>
            </a:r>
          </a:p>
          <a:p>
            <a:r>
              <a:rPr lang="cs-CZ" sz="1700" dirty="0" smtClean="0"/>
              <a:t>pořadí hodnot v jednotlivých skupinách dat je sečteno a menší ze součtů je použit pro srovnání s kritickou hodnotou testu</a:t>
            </a:r>
          </a:p>
          <a:p>
            <a:r>
              <a:rPr lang="cs-CZ" sz="1700" dirty="0" smtClean="0"/>
              <a:t>výsledkem testu je p&lt;</a:t>
            </a:r>
            <a:r>
              <a:rPr lang="cs-CZ" sz="1700" dirty="0" smtClean="0">
                <a:sym typeface="Symbol" pitchFamily="18" charset="2"/>
              </a:rPr>
              <a:t></a:t>
            </a:r>
            <a:r>
              <a:rPr lang="cs-CZ" sz="1700" dirty="0" smtClean="0"/>
              <a:t>, nulovou hypotézu tedy zamítáme a výsledkem testu je, že pozitivní působení při výcviku štěňat dává lepší výsledky</a:t>
            </a:r>
          </a:p>
          <a:p>
            <a:endParaRPr lang="cs-CZ" sz="1700" dirty="0" smtClean="0"/>
          </a:p>
        </p:txBody>
      </p:sp>
      <p:sp>
        <p:nvSpPr>
          <p:cNvPr id="52230" name="Rectangle 4"/>
          <p:cNvSpPr>
            <a:spLocks noChangeArrowheads="1"/>
          </p:cNvSpPr>
          <p:nvPr/>
        </p:nvSpPr>
        <p:spPr bwMode="auto">
          <a:xfrm>
            <a:off x="0" y="16287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2226" name="Object 5"/>
          <p:cNvGraphicFramePr>
            <a:graphicFrameLocks noChangeAspect="1"/>
          </p:cNvGraphicFramePr>
          <p:nvPr/>
        </p:nvGraphicFramePr>
        <p:xfrm>
          <a:off x="6732588" y="1339850"/>
          <a:ext cx="2100262" cy="5257800"/>
        </p:xfrm>
        <a:graphic>
          <a:graphicData uri="http://schemas.openxmlformats.org/presentationml/2006/ole">
            <p:oleObj spid="_x0000_s23554" name="Graph" r:id="rId3" imgW="1440180" imgH="3599815" progId="STATISTICA.Graph">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2691" name="Rectangle 2"/>
          <p:cNvSpPr>
            <a:spLocks noGrp="1"/>
          </p:cNvSpPr>
          <p:nvPr>
            <p:ph type="title" idx="4294967295"/>
          </p:nvPr>
        </p:nvSpPr>
        <p:spPr/>
        <p:txBody>
          <a:bodyPr/>
          <a:lstStyle/>
          <a:p>
            <a:r>
              <a:rPr lang="cs-CZ" smtClean="0"/>
              <a:t>Párové dvouvýběrové testy – předpoklady </a:t>
            </a:r>
          </a:p>
        </p:txBody>
      </p:sp>
      <p:sp>
        <p:nvSpPr>
          <p:cNvPr id="242692" name="Rectangle 3"/>
          <p:cNvSpPr>
            <a:spLocks noGrp="1"/>
          </p:cNvSpPr>
          <p:nvPr>
            <p:ph type="body" idx="4294967295"/>
          </p:nvPr>
        </p:nvSpPr>
        <p:spPr>
          <a:xfrm>
            <a:off x="301625" y="1484313"/>
            <a:ext cx="8534400" cy="4598987"/>
          </a:xfrm>
        </p:spPr>
        <p:txBody>
          <a:bodyPr/>
          <a:lstStyle/>
          <a:p>
            <a:pPr marL="342900" indent="-342900"/>
            <a:r>
              <a:rPr lang="cs-CZ" sz="1700" smtClean="0"/>
              <a:t>Skupiny dat jsou spojeny přes objekt měření, příkladem může být měření parametrů pacienta před léčbou a po léčbě (nemusí jít přímo o stejný objekt, dalším příkladem mohou být např. krysy ze stejné linie). </a:t>
            </a:r>
          </a:p>
          <a:p>
            <a:pPr marL="342900" indent="-342900"/>
            <a:r>
              <a:rPr lang="cs-CZ" sz="1700" smtClean="0"/>
              <a:t>Oba soubory musí mít shodný počet hodnot, protože všechna měření v jednom souboru musí být spárována s měřením v druhém souboru. Při vlastním výpočtu se potom počítá se změnou hodnot (diferencí) subjektů v obou souborech. </a:t>
            </a:r>
          </a:p>
          <a:p>
            <a:pPr marL="342900" indent="-342900"/>
            <a:r>
              <a:rPr lang="cs-CZ" sz="1700" smtClean="0"/>
              <a:t>Před párovým testem je vhodné ověřit si zda existuje vazba mezi oběma skupinami – vynesení do grafu, korelace.</a:t>
            </a:r>
          </a:p>
          <a:p>
            <a:pPr marL="342900" indent="-342900">
              <a:buFont typeface="Wingdings 2" pitchFamily="18" charset="2"/>
              <a:buNone/>
            </a:pPr>
            <a:r>
              <a:rPr lang="cs-CZ" sz="1700" b="1" smtClean="0"/>
              <a:t>Existuje několik možných designů experimentu, stručně lze sumarizovat:</a:t>
            </a:r>
          </a:p>
          <a:p>
            <a:pPr marL="342900" indent="-342900">
              <a:buFontTx/>
              <a:buAutoNum type="arabicPeriod"/>
            </a:pPr>
            <a:r>
              <a:rPr lang="cs-CZ" sz="1700" smtClean="0"/>
              <a:t>pokus je párový a jako párový se projeví</a:t>
            </a:r>
          </a:p>
          <a:p>
            <a:pPr marL="342900" indent="-342900">
              <a:buFontTx/>
              <a:buAutoNum type="arabicPeriod"/>
            </a:pPr>
            <a:r>
              <a:rPr lang="cs-CZ" sz="1700" smtClean="0"/>
              <a:t>párové provedení pokusu – párově se neprojeví</a:t>
            </a:r>
          </a:p>
          <a:p>
            <a:pPr marL="762000" lvl="1" indent="-304800">
              <a:buFontTx/>
              <a:buChar char="•"/>
            </a:pPr>
            <a:r>
              <a:rPr lang="cs-CZ" sz="1400" smtClean="0"/>
              <a:t>možná párovost není</a:t>
            </a:r>
          </a:p>
          <a:p>
            <a:pPr marL="762000" lvl="1" indent="-304800">
              <a:buFontTx/>
              <a:buChar char="•"/>
            </a:pPr>
            <a:r>
              <a:rPr lang="cs-CZ" sz="1400" smtClean="0"/>
              <a:t>špatně provedený pokus – malé n, velká variabilita, špatný výběr jedinců</a:t>
            </a:r>
          </a:p>
          <a:p>
            <a:pPr marL="342900" indent="-342900">
              <a:buFontTx/>
              <a:buAutoNum type="arabicPeriod"/>
            </a:pPr>
            <a:r>
              <a:rPr lang="cs-CZ" sz="1700" smtClean="0"/>
              <a:t>čekali jsme nezávislé a jsou</a:t>
            </a:r>
          </a:p>
          <a:p>
            <a:pPr marL="342900" indent="-342900">
              <a:buFontTx/>
              <a:buAutoNum type="arabicPeriod"/>
            </a:pPr>
            <a:r>
              <a:rPr lang="cs-CZ" sz="1700" smtClean="0"/>
              <a:t>čekali jsem nezávislé a nejsou</a:t>
            </a:r>
          </a:p>
          <a:p>
            <a:pPr marL="762000" lvl="1" indent="-304800">
              <a:buFontTx/>
              <a:buChar char="•"/>
            </a:pPr>
            <a:r>
              <a:rPr lang="cs-CZ" sz="1400" smtClean="0"/>
              <a:t>vazba</a:t>
            </a:r>
          </a:p>
          <a:p>
            <a:pPr marL="762000" lvl="1" indent="-304800">
              <a:buFontTx/>
              <a:buChar char="•"/>
            </a:pPr>
            <a:r>
              <a:rPr lang="cs-CZ" sz="1400" smtClean="0"/>
              <a:t>náhoda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3254" name="Rectangle 2"/>
          <p:cNvSpPr>
            <a:spLocks noGrp="1"/>
          </p:cNvSpPr>
          <p:nvPr>
            <p:ph type="title" idx="4294967295"/>
          </p:nvPr>
        </p:nvSpPr>
        <p:spPr/>
        <p:txBody>
          <a:bodyPr/>
          <a:lstStyle/>
          <a:p>
            <a:r>
              <a:rPr lang="cs-CZ" smtClean="0"/>
              <a:t>Párový dvouvýběrový t-test</a:t>
            </a:r>
          </a:p>
        </p:txBody>
      </p:sp>
      <p:sp>
        <p:nvSpPr>
          <p:cNvPr id="53255" name="Rectangle 3"/>
          <p:cNvSpPr>
            <a:spLocks noGrp="1"/>
          </p:cNvSpPr>
          <p:nvPr>
            <p:ph type="body" idx="4294967295"/>
          </p:nvPr>
        </p:nvSpPr>
        <p:spPr>
          <a:xfrm>
            <a:off x="196850" y="1403350"/>
            <a:ext cx="8839200" cy="4598988"/>
          </a:xfrm>
        </p:spPr>
        <p:txBody>
          <a:bodyPr/>
          <a:lstStyle/>
          <a:p>
            <a:r>
              <a:rPr lang="cs-CZ" sz="1400" smtClean="0"/>
              <a:t>Tento test nemá žádné předpoklady o rozložení vstupních dat, protože je počítán až na základě jejich diferencí. </a:t>
            </a:r>
          </a:p>
          <a:p>
            <a:r>
              <a:rPr lang="cs-CZ" sz="1400" smtClean="0"/>
              <a:t>Tyto diference by měly být normálně rozloženy a otázkou v párovém t-testu je, zda se průměrná hodnota diferencí rovná nějakému číslu, typicky jde o srovnání s nulou jako důkaz neexistence změny mezi oběma spárovanými skupinami. </a:t>
            </a:r>
          </a:p>
          <a:p>
            <a:r>
              <a:rPr lang="cs-CZ" sz="1400" smtClean="0"/>
              <a:t>V podstatě jde o one sample t-test, kde místo rozdílu průměru vzorku a cílové populace je uveden průměr diferencí a srovnávané číslo (0 v případě otázky, zda není rozdíl mezi vzorky).</a:t>
            </a:r>
          </a:p>
          <a:p>
            <a:endParaRPr lang="cs-CZ" sz="1400" smtClean="0"/>
          </a:p>
          <a:p>
            <a:r>
              <a:rPr lang="cs-CZ" sz="1400" smtClean="0"/>
              <a:t>Pro srovnání s 0 (testovou statistikou je t rozložení):</a:t>
            </a:r>
          </a:p>
          <a:p>
            <a:endParaRPr lang="cs-CZ" sz="1400" smtClean="0"/>
          </a:p>
          <a:p>
            <a:r>
              <a:rPr lang="cs-CZ" sz="1400" smtClean="0"/>
              <a:t>Někdy je obtížné rozhodnout, zda jde nebo nejde o párové uspořádání, párový test by měl být použit pouze v případě, že můžeme potvrdit vazbu (korelace, vynesení do grafu), jedním z důvodů proč toto ověřovat je fakt, že v případě párového t-testu není nutné brát ohled na variabilitu původních dvou souborů, tento předpoklad však platí pouze v případě vazby mezi proměnnými. Výpočet obou typů testů se vlastně liší v použité s, jednou jde o s diferencí, v druhém případě o složený odhad rozptylu obou souborů.</a:t>
            </a:r>
          </a:p>
          <a:p>
            <a:r>
              <a:rPr lang="cs-CZ" sz="1400" smtClean="0"/>
              <a:t>Zda je párové uspořádání efektivnější lze určit na základě:</a:t>
            </a:r>
          </a:p>
          <a:p>
            <a:pPr lvl="1"/>
            <a:r>
              <a:rPr lang="cs-CZ" sz="1100" smtClean="0"/>
              <a:t>Síly vazby</a:t>
            </a:r>
          </a:p>
          <a:p>
            <a:pPr lvl="1"/>
            <a:r>
              <a:rPr lang="cs-CZ" sz="1100" smtClean="0"/>
              <a:t>Je-li s</a:t>
            </a:r>
            <a:r>
              <a:rPr lang="cs-CZ" sz="1100" baseline="-25000" smtClean="0"/>
              <a:t>D</a:t>
            </a:r>
            <a:r>
              <a:rPr lang="cs-CZ" sz="1100" smtClean="0"/>
              <a:t> výrazně menší než s</a:t>
            </a:r>
            <a:r>
              <a:rPr lang="cs-CZ" sz="1100" baseline="-25000" smtClean="0"/>
              <a:t>x1-x2</a:t>
            </a:r>
          </a:p>
          <a:p>
            <a:pPr lvl="1">
              <a:buFont typeface="Wingdings" pitchFamily="2" charset="2"/>
              <a:buNone/>
            </a:pPr>
            <a:endParaRPr lang="cs-CZ" sz="1100" baseline="-25000" smtClean="0"/>
          </a:p>
          <a:p>
            <a:r>
              <a:rPr lang="cs-CZ" sz="1400" smtClean="0"/>
              <a:t> Závislost je možné rozepsat pomocí vzorce: </a:t>
            </a:r>
          </a:p>
          <a:p>
            <a:endParaRPr lang="cs-CZ" sz="1400" smtClean="0"/>
          </a:p>
          <a:p>
            <a:r>
              <a:rPr lang="cs-CZ" sz="1400" smtClean="0"/>
              <a:t>v případě Cov=0, tedy v případě neexistence vazby pak s</a:t>
            </a:r>
            <a:r>
              <a:rPr lang="cs-CZ" sz="1400" baseline="-25000" smtClean="0"/>
              <a:t>D</a:t>
            </a:r>
            <a:r>
              <a:rPr lang="cs-CZ" sz="1400" baseline="30000" smtClean="0"/>
              <a:t>2</a:t>
            </a:r>
            <a:r>
              <a:rPr lang="cs-CZ" sz="1400" smtClean="0"/>
              <a:t> odpovídá součtu původních rozptylů, tedy přibližně S</a:t>
            </a:r>
            <a:r>
              <a:rPr lang="cs-CZ" sz="1400" baseline="-25000" smtClean="0"/>
              <a:t>x1-x2</a:t>
            </a:r>
            <a:r>
              <a:rPr lang="cs-CZ" sz="1400" smtClean="0"/>
              <a:t>.</a:t>
            </a:r>
          </a:p>
        </p:txBody>
      </p:sp>
      <p:sp>
        <p:nvSpPr>
          <p:cNvPr id="5325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0" name="Object 5"/>
          <p:cNvGraphicFramePr>
            <a:graphicFrameLocks noChangeAspect="1"/>
          </p:cNvGraphicFramePr>
          <p:nvPr/>
        </p:nvGraphicFramePr>
        <p:xfrm>
          <a:off x="4643438" y="2911475"/>
          <a:ext cx="955675" cy="652463"/>
        </p:xfrm>
        <a:graphic>
          <a:graphicData uri="http://schemas.openxmlformats.org/presentationml/2006/ole">
            <p:oleObj spid="_x0000_s24578" r:id="rId3" imgW="596641" imgH="406224" progId="">
              <p:embed/>
            </p:oleObj>
          </a:graphicData>
        </a:graphic>
      </p:graphicFrame>
      <p:sp>
        <p:nvSpPr>
          <p:cNvPr id="53257" name="Rectangle 6"/>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1" name="Object 7"/>
          <p:cNvGraphicFramePr>
            <a:graphicFrameLocks noChangeAspect="1"/>
          </p:cNvGraphicFramePr>
          <p:nvPr/>
        </p:nvGraphicFramePr>
        <p:xfrm>
          <a:off x="5938838" y="3094038"/>
          <a:ext cx="865187" cy="288925"/>
        </p:xfrm>
        <a:graphic>
          <a:graphicData uri="http://schemas.openxmlformats.org/presentationml/2006/ole">
            <p:oleObj spid="_x0000_s24579" r:id="rId4" imgW="545626" imgH="177646" progId="">
              <p:embed/>
            </p:oleObj>
          </a:graphicData>
        </a:graphic>
      </p:graphicFrame>
      <p:sp>
        <p:nvSpPr>
          <p:cNvPr id="53258" name="Rectangle 8"/>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2" name="Object 9"/>
          <p:cNvGraphicFramePr>
            <a:graphicFrameLocks noChangeAspect="1"/>
          </p:cNvGraphicFramePr>
          <p:nvPr/>
        </p:nvGraphicFramePr>
        <p:xfrm>
          <a:off x="3995738" y="5399088"/>
          <a:ext cx="2881312" cy="425450"/>
        </p:xfrm>
        <a:graphic>
          <a:graphicData uri="http://schemas.openxmlformats.org/presentationml/2006/ole">
            <p:oleObj spid="_x0000_s24580" r:id="rId5" imgW="1739900" imgH="254000"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p:txBody>
          <a:bodyPr/>
          <a:lstStyle/>
          <a:p>
            <a:r>
              <a:rPr lang="cs-CZ" smtClean="0"/>
              <a:t>Jednovýběrové statistické testy srovnávají některou popisnou statistiku vzorku (průměr, směrodatnou odchylku) s jediným číslem, jehož význam je ze statistické hlediska hodnota cílové populace</a:t>
            </a:r>
          </a:p>
          <a:p>
            <a:r>
              <a:rPr lang="cs-CZ" smtClean="0"/>
              <a:t>Z hlediska statistické teorie jde o ověření, zda daný vzorek pochází z testované cílové populace.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4277" name="Rectangle 2"/>
          <p:cNvSpPr>
            <a:spLocks noGrp="1"/>
          </p:cNvSpPr>
          <p:nvPr>
            <p:ph type="title" idx="4294967295"/>
          </p:nvPr>
        </p:nvSpPr>
        <p:spPr/>
        <p:txBody>
          <a:bodyPr/>
          <a:lstStyle/>
          <a:p>
            <a:r>
              <a:rPr lang="cs-CZ" smtClean="0"/>
              <a:t>Párový dvouvýběrový t-test – příklad</a:t>
            </a:r>
          </a:p>
        </p:txBody>
      </p:sp>
      <p:sp>
        <p:nvSpPr>
          <p:cNvPr id="54278" name="Rectangle 3"/>
          <p:cNvSpPr>
            <a:spLocks noGrp="1"/>
          </p:cNvSpPr>
          <p:nvPr>
            <p:ph type="body" idx="4294967295"/>
          </p:nvPr>
        </p:nvSpPr>
        <p:spPr>
          <a:xfrm>
            <a:off x="250825" y="1484313"/>
            <a:ext cx="8534400" cy="1157287"/>
          </a:xfrm>
        </p:spPr>
        <p:txBody>
          <a:bodyPr/>
          <a:lstStyle/>
          <a:p>
            <a:pPr>
              <a:buFont typeface="Wingdings 2" pitchFamily="18" charset="2"/>
              <a:buNone/>
            </a:pPr>
            <a:r>
              <a:rPr lang="cs-CZ" sz="1400" smtClean="0"/>
              <a:t>Byl prováděn pokus s dietou 11 diabetických psů, každý pes byl vystaven dvěma dietám s odlišným typem sacharidů (snadno vstřebatelné X pozvolna se rozkládající na glukózu), hodnoty krevní glukózy v průběhu jednotlivých diet mají být srovnány pro zjištění vlivu diety na hladinu krevní glukózy. Protože každý pes absolvoval obě diety, jde o párové uspořádání, kdy výsledky hodnoty v obou pokusech jsou spojeny přes pokusné zvíře. </a:t>
            </a:r>
          </a:p>
        </p:txBody>
      </p:sp>
      <p:sp>
        <p:nvSpPr>
          <p:cNvPr id="54279" name="Rectangle 4"/>
          <p:cNvSpPr>
            <a:spLocks noChangeArrowheads="1"/>
          </p:cNvSpPr>
          <p:nvPr/>
        </p:nvSpPr>
        <p:spPr bwMode="auto">
          <a:xfrm>
            <a:off x="0" y="16287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4274" name="Object 5"/>
          <p:cNvGraphicFramePr>
            <a:graphicFrameLocks noChangeAspect="1"/>
          </p:cNvGraphicFramePr>
          <p:nvPr/>
        </p:nvGraphicFramePr>
        <p:xfrm>
          <a:off x="6732588" y="2492375"/>
          <a:ext cx="2162175" cy="3600450"/>
        </p:xfrm>
        <a:graphic>
          <a:graphicData uri="http://schemas.openxmlformats.org/presentationml/2006/ole">
            <p:oleObj spid="_x0000_s25602" name="Graph" r:id="rId3" imgW="2160270" imgH="3599815" progId="STATISTICA.Graph">
              <p:embed/>
            </p:oleObj>
          </a:graphicData>
        </a:graphic>
      </p:graphicFrame>
      <p:sp>
        <p:nvSpPr>
          <p:cNvPr id="54280" name="Rectangle 6"/>
          <p:cNvSpPr>
            <a:spLocks noChangeArrowheads="1"/>
          </p:cNvSpPr>
          <p:nvPr/>
        </p:nvSpPr>
        <p:spPr bwMode="auto">
          <a:xfrm>
            <a:off x="323850" y="2570163"/>
            <a:ext cx="6264275" cy="3883025"/>
          </a:xfrm>
          <a:prstGeom prst="rect">
            <a:avLst/>
          </a:prstGeom>
          <a:noFill/>
          <a:ln w="9525">
            <a:noFill/>
            <a:miter lim="800000"/>
            <a:headEnd/>
            <a:tailEnd/>
          </a:ln>
        </p:spPr>
        <p:txBody>
          <a:bodyPr anchor="ctr">
            <a:spAutoFit/>
          </a:bodyPr>
          <a:lstStyle/>
          <a:p>
            <a:pPr marL="457200" indent="-457200" fontAlgn="base">
              <a:spcBef>
                <a:spcPct val="20000"/>
              </a:spcBef>
              <a:spcAft>
                <a:spcPct val="0"/>
              </a:spcAft>
              <a:buFontTx/>
              <a:buAutoNum type="arabicPeriod"/>
            </a:pPr>
            <a:endParaRPr lang="cs-CZ" sz="1200">
              <a:solidFill>
                <a:prstClr val="black"/>
              </a:solidFill>
              <a:cs typeface="Arial" pitchFamily="34" charset="0"/>
            </a:endParaRPr>
          </a:p>
          <a:p>
            <a:pPr marL="457200" indent="-457200" fontAlgn="base">
              <a:spcBef>
                <a:spcPct val="20000"/>
              </a:spcBef>
              <a:spcAft>
                <a:spcPct val="0"/>
              </a:spcAft>
              <a:buFontTx/>
              <a:buAutoNum type="arabicPeriod"/>
            </a:pPr>
            <a:r>
              <a:rPr lang="cs-CZ" sz="1200">
                <a:solidFill>
                  <a:prstClr val="black"/>
                </a:solidFill>
                <a:cs typeface="Arial" pitchFamily="34" charset="0"/>
              </a:rPr>
              <a:t>Nulová hypotéza zní, že skutečný průměrný rozdíl mezi oběma dietami je 0, alternativní hypotéza zní, že to není 0.</a:t>
            </a:r>
          </a:p>
          <a:p>
            <a:pPr marL="457200" indent="-457200" fontAlgn="base">
              <a:spcBef>
                <a:spcPct val="20000"/>
              </a:spcBef>
              <a:spcAft>
                <a:spcPct val="0"/>
              </a:spcAft>
              <a:buFontTx/>
              <a:buAutoNum type="arabicPeriod"/>
            </a:pPr>
            <a:r>
              <a:rPr lang="cs-CZ" sz="1200">
                <a:solidFill>
                  <a:prstClr val="black"/>
                </a:solidFill>
                <a:cs typeface="Arial" pitchFamily="34" charset="0"/>
              </a:rPr>
              <a:t>Pro každého psa je spočítán rozdíl mezi jeho hladinou glukózy při obou dietách a měly by být ověřeny předpoklady pro one sample t-test – tedy alespoň přibližně normální rozložení.</a:t>
            </a:r>
          </a:p>
          <a:p>
            <a:pPr marL="457200" indent="-457200" fontAlgn="base">
              <a:spcBef>
                <a:spcPct val="20000"/>
              </a:spcBef>
              <a:spcAft>
                <a:spcPct val="0"/>
              </a:spcAft>
              <a:buFontTx/>
              <a:buAutoNum type="arabicPeriod"/>
            </a:pPr>
            <a:r>
              <a:rPr lang="cs-CZ" sz="1200">
                <a:solidFill>
                  <a:prstClr val="black"/>
                </a:solidFill>
                <a:cs typeface="Arial" pitchFamily="34" charset="0"/>
              </a:rPr>
              <a:t>Je spočítána testová charakteristika, výpočet vlastně probíhá jako one-sample t-test, kde je zjišťována významnost průměru diferencí obou souborů jako rozdíl mezi touto hodnotou a nulou (nula je hodnota, kterou by průměrná diference měla nabývat, pokud platí nulová hypotéza). T=4.37 s 10 stupni volnosti, skutečná hodnota p=0,0014 a tedy na hladině p=0,05 můžeme nulovou hypotézu zamítnou</a:t>
            </a:r>
          </a:p>
          <a:p>
            <a:pPr marL="457200" indent="-457200" fontAlgn="base">
              <a:spcBef>
                <a:spcPct val="20000"/>
              </a:spcBef>
              <a:spcAft>
                <a:spcPct val="0"/>
              </a:spcAft>
              <a:buFontTx/>
              <a:buAutoNum type="arabicPeriod"/>
            </a:pPr>
            <a:endParaRPr lang="cs-CZ" sz="1200">
              <a:solidFill>
                <a:prstClr val="black"/>
              </a:solidFill>
              <a:cs typeface="Arial" pitchFamily="34" charset="0"/>
            </a:endParaRPr>
          </a:p>
          <a:p>
            <a:pPr marL="457200" indent="-457200" fontAlgn="base">
              <a:spcBef>
                <a:spcPct val="20000"/>
              </a:spcBef>
              <a:spcAft>
                <a:spcPct val="0"/>
              </a:spcAft>
              <a:buFontTx/>
              <a:buAutoNum type="arabicPeriod"/>
            </a:pPr>
            <a:endParaRPr lang="cs-CZ" sz="1200">
              <a:solidFill>
                <a:prstClr val="black"/>
              </a:solidFill>
              <a:cs typeface="Arial" pitchFamily="34" charset="0"/>
            </a:endParaRPr>
          </a:p>
          <a:p>
            <a:pPr marL="457200" indent="-457200" fontAlgn="base">
              <a:spcBef>
                <a:spcPct val="20000"/>
              </a:spcBef>
              <a:spcAft>
                <a:spcPct val="0"/>
              </a:spcAft>
              <a:buFontTx/>
              <a:buAutoNum type="arabicPeriod"/>
            </a:pPr>
            <a:endParaRPr lang="cs-CZ" sz="1200">
              <a:solidFill>
                <a:prstClr val="black"/>
              </a:solidFill>
              <a:cs typeface="Arial" pitchFamily="34" charset="0"/>
            </a:endParaRPr>
          </a:p>
          <a:p>
            <a:pPr marL="457200" indent="-457200" fontAlgn="base">
              <a:spcBef>
                <a:spcPct val="20000"/>
              </a:spcBef>
              <a:spcAft>
                <a:spcPct val="0"/>
              </a:spcAft>
              <a:buFontTx/>
              <a:buAutoNum type="arabicPeriod"/>
            </a:pPr>
            <a:endParaRPr lang="cs-CZ" sz="1200">
              <a:solidFill>
                <a:prstClr val="black"/>
              </a:solidFill>
              <a:cs typeface="Arial" pitchFamily="34" charset="0"/>
            </a:endParaRPr>
          </a:p>
          <a:p>
            <a:pPr marL="457200" indent="-457200" fontAlgn="base">
              <a:spcBef>
                <a:spcPct val="20000"/>
              </a:spcBef>
              <a:spcAft>
                <a:spcPct val="0"/>
              </a:spcAft>
              <a:buFontTx/>
              <a:buAutoNum type="arabicPeriod"/>
            </a:pPr>
            <a:r>
              <a:rPr lang="cs-CZ" sz="1200">
                <a:solidFill>
                  <a:prstClr val="black"/>
                </a:solidFill>
                <a:cs typeface="Arial" pitchFamily="34" charset="0"/>
              </a:rPr>
              <a:t>Závěrem můžeme říci, že nulová hypotéza neexistence rozdílu mezi oběma dietami byla zamítnuta, což znamená, že high-fibre dieta má  významný vliv na snížení hladiny krevní glukózy.</a:t>
            </a:r>
          </a:p>
          <a:p>
            <a:pPr marL="457200" indent="-457200" eaLnBrk="0" fontAlgn="base" hangingPunct="0">
              <a:spcBef>
                <a:spcPct val="0"/>
              </a:spcBef>
              <a:spcAft>
                <a:spcPct val="0"/>
              </a:spcAft>
              <a:buFontTx/>
              <a:buAutoNum type="arabicPeriod"/>
            </a:pPr>
            <a:endParaRPr lang="cs-CZ" sz="1400">
              <a:solidFill>
                <a:prstClr val="black"/>
              </a:solidFill>
              <a:cs typeface="Arial" pitchFamily="34" charset="0"/>
            </a:endParaRPr>
          </a:p>
        </p:txBody>
      </p:sp>
      <p:sp>
        <p:nvSpPr>
          <p:cNvPr id="54281" name="Rectangle 7"/>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4275" name="Object 8"/>
          <p:cNvGraphicFramePr>
            <a:graphicFrameLocks noChangeAspect="1"/>
          </p:cNvGraphicFramePr>
          <p:nvPr/>
        </p:nvGraphicFramePr>
        <p:xfrm>
          <a:off x="868363" y="4835525"/>
          <a:ext cx="3990975" cy="609600"/>
        </p:xfrm>
        <a:graphic>
          <a:graphicData uri="http://schemas.openxmlformats.org/presentationml/2006/ole">
            <p:oleObj spid="_x0000_s25603" r:id="rId4" imgW="3987800" imgH="609600" progId="">
              <p:embed/>
            </p:oleObj>
          </a:graphicData>
        </a:graphic>
      </p:graphicFrame>
      <p:sp>
        <p:nvSpPr>
          <p:cNvPr id="54282" name="Rectangle 9"/>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5300" name="Rectangle 2"/>
          <p:cNvSpPr>
            <a:spLocks noGrp="1"/>
          </p:cNvSpPr>
          <p:nvPr>
            <p:ph type="title" idx="4294967295"/>
          </p:nvPr>
        </p:nvSpPr>
        <p:spPr/>
        <p:txBody>
          <a:bodyPr/>
          <a:lstStyle/>
          <a:p>
            <a:r>
              <a:rPr lang="cs-CZ" smtClean="0"/>
              <a:t>Neparametrická obdoba párového t-testu</a:t>
            </a:r>
          </a:p>
        </p:txBody>
      </p:sp>
      <p:sp>
        <p:nvSpPr>
          <p:cNvPr id="55301" name="Rectangle 3"/>
          <p:cNvSpPr>
            <a:spLocks noGrp="1"/>
          </p:cNvSpPr>
          <p:nvPr>
            <p:ph type="body" idx="4294967295"/>
          </p:nvPr>
        </p:nvSpPr>
        <p:spPr>
          <a:xfrm>
            <a:off x="301625" y="1422400"/>
            <a:ext cx="8534400" cy="4598988"/>
          </a:xfrm>
        </p:spPr>
        <p:txBody>
          <a:bodyPr/>
          <a:lstStyle/>
          <a:p>
            <a:pPr>
              <a:buFont typeface="Wingdings 2" pitchFamily="18" charset="2"/>
              <a:buNone/>
            </a:pPr>
            <a:r>
              <a:rPr lang="cs-CZ" sz="2000" b="1" smtClean="0"/>
              <a:t>Wilcoxon test</a:t>
            </a:r>
          </a:p>
          <a:p>
            <a:r>
              <a:rPr lang="cs-CZ" sz="1600" smtClean="0"/>
              <a:t>Jsou vytvořeny diference mezi soubory, je vytvořeno jejich pořadí bez ohledu na znaménko a poté je sečteno pořadí kladných a pořadí záporných rozdílů. Menší z těchto dvou hodnot je srovnána s kritickou hodnotou testu a pokud je menší než kritická hodnota testu, pak zamítáme hypotézu shody obou souborů hodnot. Pro test existuje aproximace na normální rozložení, ale pouze pro velká n&gt;25.</a:t>
            </a:r>
          </a:p>
        </p:txBody>
      </p:sp>
      <p:graphicFrame>
        <p:nvGraphicFramePr>
          <p:cNvPr id="471112" name="Group 72"/>
          <p:cNvGraphicFramePr>
            <a:graphicFrameLocks noGrp="1"/>
          </p:cNvGraphicFramePr>
          <p:nvPr/>
        </p:nvGraphicFramePr>
        <p:xfrm>
          <a:off x="4757738" y="2979738"/>
          <a:ext cx="3630612" cy="3200400"/>
        </p:xfrm>
        <a:graphic>
          <a:graphicData uri="http://schemas.openxmlformats.org/drawingml/2006/table">
            <a:tbl>
              <a:tblPr/>
              <a:tblGrid>
                <a:gridCol w="1041400"/>
                <a:gridCol w="809625"/>
                <a:gridCol w="627062"/>
                <a:gridCol w="1152525"/>
              </a:tblGrid>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Před zásahem</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Po zásahu</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Změna</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Absolutní pořadí</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10</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8,1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8</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1,11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0,89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7</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bl>
          </a:graphicData>
        </a:graphic>
      </p:graphicFrame>
      <p:sp>
        <p:nvSpPr>
          <p:cNvPr id="55364" name="Rectangle 66"/>
          <p:cNvSpPr>
            <a:spLocks noChangeArrowheads="1"/>
          </p:cNvSpPr>
          <p:nvPr/>
        </p:nvSpPr>
        <p:spPr bwMode="auto">
          <a:xfrm>
            <a:off x="0" y="30051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5298" name="Object 67"/>
          <p:cNvGraphicFramePr>
            <a:graphicFrameLocks noChangeAspect="1"/>
          </p:cNvGraphicFramePr>
          <p:nvPr/>
        </p:nvGraphicFramePr>
        <p:xfrm>
          <a:off x="539750" y="3500438"/>
          <a:ext cx="3600450" cy="1250950"/>
        </p:xfrm>
        <a:graphic>
          <a:graphicData uri="http://schemas.openxmlformats.org/presentationml/2006/ole">
            <p:oleObj spid="_x0000_s26626" r:id="rId3" imgW="2438400" imgH="850900" progId="">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3715" name="Rectangle 2"/>
          <p:cNvSpPr>
            <a:spLocks noGrp="1"/>
          </p:cNvSpPr>
          <p:nvPr>
            <p:ph type="title" idx="4294967295"/>
          </p:nvPr>
        </p:nvSpPr>
        <p:spPr>
          <a:noFill/>
        </p:spPr>
        <p:txBody>
          <a:bodyPr/>
          <a:lstStyle/>
          <a:p>
            <a:r>
              <a:rPr lang="cs-CZ" smtClean="0"/>
              <a:t>Wilcoxonův test – příklad I</a:t>
            </a:r>
          </a:p>
        </p:txBody>
      </p:sp>
      <p:graphicFrame>
        <p:nvGraphicFramePr>
          <p:cNvPr id="472149" name="Group 85"/>
          <p:cNvGraphicFramePr>
            <a:graphicFrameLocks noGrp="1"/>
          </p:cNvGraphicFramePr>
          <p:nvPr/>
        </p:nvGraphicFramePr>
        <p:xfrm>
          <a:off x="450850" y="1311275"/>
          <a:ext cx="8153400" cy="2693991"/>
        </p:xfrm>
        <a:graphic>
          <a:graphicData uri="http://schemas.openxmlformats.org/drawingml/2006/table">
            <a:tbl>
              <a:tblPr/>
              <a:tblGrid>
                <a:gridCol w="1630363"/>
                <a:gridCol w="1631950"/>
                <a:gridCol w="1628775"/>
                <a:gridCol w="1631950"/>
                <a:gridCol w="1630362"/>
              </a:tblGrid>
              <a:tr h="2508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dirty="0" smtClean="0">
                          <a:ln>
                            <a:noFill/>
                          </a:ln>
                          <a:solidFill>
                            <a:schemeClr val="tx1"/>
                          </a:solidFill>
                          <a:effectLst/>
                          <a:latin typeface="Calibri" pitchFamily="34" charset="0"/>
                        </a:rPr>
                        <a:t>člověk</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dirty="0" smtClean="0">
                          <a:ln>
                            <a:noFill/>
                          </a:ln>
                          <a:solidFill>
                            <a:schemeClr val="tx1"/>
                          </a:solidFill>
                          <a:effectLst/>
                          <a:latin typeface="Calibri" pitchFamily="34" charset="0"/>
                        </a:rPr>
                        <a:t>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diference</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pořadí</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2</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4</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5</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6</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9,5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8</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150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9</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9,5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10</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3790" name="Text Box 77"/>
          <p:cNvSpPr txBox="1">
            <a:spLocks noChangeArrowheads="1"/>
          </p:cNvSpPr>
          <p:nvPr/>
        </p:nvSpPr>
        <p:spPr bwMode="auto">
          <a:xfrm>
            <a:off x="238125" y="4087813"/>
            <a:ext cx="8839200" cy="2557462"/>
          </a:xfrm>
          <a:prstGeom prst="rect">
            <a:avLst/>
          </a:prstGeom>
          <a:noFill/>
          <a:ln w="9525">
            <a:noFill/>
            <a:miter lim="800000"/>
            <a:headEnd/>
            <a:tailEnd/>
          </a:ln>
        </p:spPr>
        <p:txBody>
          <a:bodyPr>
            <a:spAutoFit/>
          </a:bodyPr>
          <a:lstStyle/>
          <a:p>
            <a:pPr fontAlgn="base">
              <a:spcBef>
                <a:spcPct val="20000"/>
              </a:spcBef>
              <a:spcAft>
                <a:spcPct val="0"/>
              </a:spcAft>
            </a:pPr>
            <a:r>
              <a:rPr lang="cs-CZ" sz="1400" b="1" dirty="0">
                <a:solidFill>
                  <a:prstClr val="black"/>
                </a:solidFill>
                <a:latin typeface="Arial" pitchFamily="34" charset="0"/>
                <a:cs typeface="Arial" pitchFamily="34" charset="0"/>
              </a:rPr>
              <a:t>A</a:t>
            </a:r>
            <a:r>
              <a:rPr lang="cs-CZ" sz="1400" dirty="0">
                <a:solidFill>
                  <a:prstClr val="black"/>
                </a:solidFill>
                <a:latin typeface="Arial" pitchFamily="34" charset="0"/>
                <a:cs typeface="Arial" pitchFamily="34" charset="0"/>
              </a:rPr>
              <a:t>…….parametr krve před podáním léku</a:t>
            </a:r>
          </a:p>
          <a:p>
            <a:pPr fontAlgn="base">
              <a:spcBef>
                <a:spcPct val="20000"/>
              </a:spcBef>
              <a:spcAft>
                <a:spcPct val="0"/>
              </a:spcAft>
            </a:pPr>
            <a:r>
              <a:rPr lang="cs-CZ" sz="1400" b="1" dirty="0">
                <a:solidFill>
                  <a:prstClr val="black"/>
                </a:solidFill>
                <a:latin typeface="Arial" pitchFamily="34" charset="0"/>
                <a:cs typeface="Arial" pitchFamily="34" charset="0"/>
              </a:rPr>
              <a:t>B</a:t>
            </a:r>
            <a:r>
              <a:rPr lang="cs-CZ" sz="1400" dirty="0">
                <a:solidFill>
                  <a:prstClr val="black"/>
                </a:solidFill>
                <a:latin typeface="Arial" pitchFamily="34" charset="0"/>
                <a:cs typeface="Arial" pitchFamily="34" charset="0"/>
              </a:rPr>
              <a:t>…….parametr krve po podání léku</a:t>
            </a:r>
          </a:p>
          <a:p>
            <a:pPr fontAlgn="base">
              <a:spcBef>
                <a:spcPct val="20000"/>
              </a:spcBef>
              <a:spcAft>
                <a:spcPct val="0"/>
              </a:spcAft>
            </a:pPr>
            <a:endParaRPr lang="cs-CZ" sz="1400" b="1" dirty="0">
              <a:solidFill>
                <a:prstClr val="black"/>
              </a:solidFill>
              <a:latin typeface="Arial" pitchFamily="34" charset="0"/>
              <a:cs typeface="Arial" pitchFamily="34" charset="0"/>
            </a:endParaRPr>
          </a:p>
          <a:p>
            <a:pPr fontAlgn="base">
              <a:spcBef>
                <a:spcPct val="20000"/>
              </a:spcBef>
              <a:spcAft>
                <a:spcPct val="0"/>
              </a:spcAft>
            </a:pP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dirty="0">
                <a:solidFill>
                  <a:prstClr val="black"/>
                </a:solidFill>
                <a:latin typeface="Arial" pitchFamily="34" charset="0"/>
                <a:cs typeface="Arial" pitchFamily="34" charset="0"/>
              </a:rPr>
              <a:t>  …… </a:t>
            </a:r>
            <a:r>
              <a:rPr lang="cs-CZ" sz="1400" dirty="0">
                <a:solidFill>
                  <a:prstClr val="black"/>
                </a:solidFill>
                <a:latin typeface="Symbol" pitchFamily="18" charset="2"/>
                <a:cs typeface="Arial" pitchFamily="34" charset="0"/>
              </a:rPr>
              <a:t>Σ</a:t>
            </a:r>
            <a:r>
              <a:rPr lang="cs-CZ" sz="1400" dirty="0">
                <a:solidFill>
                  <a:prstClr val="black"/>
                </a:solidFill>
                <a:latin typeface="Times New Roman" pitchFamily="18" charset="0"/>
                <a:cs typeface="Arial" pitchFamily="34" charset="0"/>
              </a:rPr>
              <a:t> </a:t>
            </a:r>
            <a:r>
              <a:rPr lang="cs-CZ" sz="1400" dirty="0">
                <a:solidFill>
                  <a:prstClr val="black"/>
                </a:solidFill>
                <a:latin typeface="Arial" pitchFamily="34" charset="0"/>
                <a:cs typeface="Arial" pitchFamily="34" charset="0"/>
              </a:rPr>
              <a:t>pořadí kladných rozdílů = 51</a:t>
            </a:r>
          </a:p>
          <a:p>
            <a:pPr fontAlgn="base">
              <a:spcBef>
                <a:spcPct val="20000"/>
              </a:spcBef>
              <a:spcAft>
                <a:spcPct val="0"/>
              </a:spcAft>
            </a:pP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dirty="0">
                <a:solidFill>
                  <a:prstClr val="black"/>
                </a:solidFill>
                <a:latin typeface="Arial" pitchFamily="34" charset="0"/>
                <a:cs typeface="Arial" pitchFamily="34" charset="0"/>
              </a:rPr>
              <a:t>   …… = 4</a:t>
            </a:r>
          </a:p>
          <a:p>
            <a:pPr fontAlgn="base">
              <a:spcBef>
                <a:spcPct val="20000"/>
              </a:spcBef>
              <a:spcAft>
                <a:spcPct val="0"/>
              </a:spcAft>
            </a:pPr>
            <a:r>
              <a:rPr lang="cs-CZ" sz="1600" dirty="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W = min(W</a:t>
            </a:r>
            <a:r>
              <a:rPr lang="cs-CZ" sz="1400" b="1" baseline="-25000" dirty="0">
                <a:solidFill>
                  <a:prstClr val="black"/>
                </a:solidFill>
                <a:latin typeface="Arial" pitchFamily="34" charset="0"/>
                <a:cs typeface="Arial" pitchFamily="34" charset="0"/>
              </a:rPr>
              <a:t>+</a:t>
            </a: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b="1" dirty="0">
                <a:solidFill>
                  <a:prstClr val="black"/>
                </a:solidFill>
                <a:latin typeface="Arial" pitchFamily="34" charset="0"/>
                <a:cs typeface="Arial" pitchFamily="34" charset="0"/>
              </a:rPr>
              <a:t>) = 4</a:t>
            </a:r>
            <a:br>
              <a:rPr lang="cs-CZ" sz="1400" b="1" dirty="0">
                <a:solidFill>
                  <a:prstClr val="black"/>
                </a:solidFill>
                <a:latin typeface="Arial" pitchFamily="34" charset="0"/>
                <a:cs typeface="Arial" pitchFamily="34" charset="0"/>
              </a:rPr>
            </a:br>
            <a:r>
              <a:rPr lang="cs-CZ" sz="1400" b="1" dirty="0">
                <a:solidFill>
                  <a:prstClr val="black"/>
                </a:solidFill>
                <a:latin typeface="Arial" pitchFamily="34" charset="0"/>
                <a:cs typeface="Arial" pitchFamily="34" charset="0"/>
              </a:rPr>
              <a:t>                              počet párů = n = 10</a:t>
            </a:r>
          </a:p>
          <a:p>
            <a:pPr fontAlgn="base">
              <a:spcBef>
                <a:spcPct val="20000"/>
              </a:spcBef>
              <a:spcAft>
                <a:spcPct val="0"/>
              </a:spcAft>
            </a:pPr>
            <a:r>
              <a:rPr lang="cs-CZ" sz="1400" dirty="0">
                <a:solidFill>
                  <a:prstClr val="black"/>
                </a:solidFill>
                <a:latin typeface="Arial" pitchFamily="34" charset="0"/>
                <a:cs typeface="Arial" pitchFamily="34" charset="0"/>
              </a:rPr>
              <a:t/>
            </a:r>
            <a:br>
              <a:rPr lang="cs-CZ" sz="1400" dirty="0">
                <a:solidFill>
                  <a:prstClr val="black"/>
                </a:solidFill>
                <a:latin typeface="Arial" pitchFamily="34" charset="0"/>
                <a:cs typeface="Arial" pitchFamily="34" charset="0"/>
              </a:rPr>
            </a:br>
            <a:r>
              <a:rPr lang="cs-CZ" sz="1400" dirty="0">
                <a:solidFill>
                  <a:prstClr val="black"/>
                </a:solidFill>
                <a:latin typeface="Arial" pitchFamily="34" charset="0"/>
                <a:cs typeface="Arial" pitchFamily="34" charset="0"/>
              </a:rPr>
              <a:t>Pokud je </a:t>
            </a:r>
            <a:r>
              <a:rPr lang="cs-CZ" sz="1400" b="1" dirty="0">
                <a:solidFill>
                  <a:prstClr val="black"/>
                </a:solidFill>
                <a:latin typeface="Arial" pitchFamily="34" charset="0"/>
                <a:cs typeface="Arial" pitchFamily="34" charset="0"/>
              </a:rPr>
              <a:t>W</a:t>
            </a:r>
            <a:r>
              <a:rPr lang="cs-CZ" sz="1400" dirty="0">
                <a:solidFill>
                  <a:prstClr val="black"/>
                </a:solidFill>
                <a:latin typeface="Arial" pitchFamily="34" charset="0"/>
                <a:cs typeface="Arial" pitchFamily="34" charset="0"/>
              </a:rPr>
              <a:t> menší než kritická hodnota testu, pak zamítáme hypotézu shody distribučních funkcí obou skupin. </a:t>
            </a:r>
          </a:p>
          <a:p>
            <a:pPr fontAlgn="base">
              <a:spcBef>
                <a:spcPct val="20000"/>
              </a:spcBef>
              <a:spcAft>
                <a:spcPct val="0"/>
              </a:spcAft>
            </a:pPr>
            <a:endParaRPr lang="cs-CZ" sz="1400" dirty="0">
              <a:solidFill>
                <a:prstClr val="black"/>
              </a:solidFill>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4739" name="Rectangle 2"/>
          <p:cNvSpPr>
            <a:spLocks noGrp="1"/>
          </p:cNvSpPr>
          <p:nvPr>
            <p:ph type="title" idx="4294967295"/>
          </p:nvPr>
        </p:nvSpPr>
        <p:spPr/>
        <p:txBody>
          <a:bodyPr/>
          <a:lstStyle/>
          <a:p>
            <a:r>
              <a:rPr lang="cs-CZ" smtClean="0"/>
              <a:t>Wilcoxonův test – příklad II</a:t>
            </a:r>
          </a:p>
        </p:txBody>
      </p:sp>
      <p:sp>
        <p:nvSpPr>
          <p:cNvPr id="244740" name="Rectangle 3"/>
          <p:cNvSpPr>
            <a:spLocks noGrp="1"/>
          </p:cNvSpPr>
          <p:nvPr>
            <p:ph type="body" idx="4294967295"/>
          </p:nvPr>
        </p:nvSpPr>
        <p:spPr/>
        <p:txBody>
          <a:bodyPr/>
          <a:lstStyle/>
          <a:p>
            <a:pPr marL="381000" indent="-381000">
              <a:buFont typeface="Wingdings 2" pitchFamily="18" charset="2"/>
              <a:buNone/>
            </a:pPr>
            <a:r>
              <a:rPr lang="cs-CZ" sz="1900" dirty="0" smtClean="0"/>
              <a:t>Byla testována nová dieta pro laboratorní krysy, při pokusu byl zjišťován její vliv na různých liniích krys, bylo proto zvoleno párové uspořádání kdy krysy v obou dietách jsou spojeny přes svoji linii, tj. na začátku byly dvojice krys stejné linie, jedna z nich byla náhodně přiřazena k dietě, druhá z dvojice pak do druhé diety.</a:t>
            </a:r>
          </a:p>
          <a:p>
            <a:pPr marL="381000" indent="-381000">
              <a:buFont typeface="Wingdings 2" pitchFamily="18" charset="2"/>
              <a:buNone/>
            </a:pPr>
            <a:endParaRPr lang="cs-CZ" sz="1900" dirty="0" smtClean="0"/>
          </a:p>
          <a:p>
            <a:pPr marL="381000" indent="-381000">
              <a:buFontTx/>
              <a:buAutoNum type="arabicPeriod"/>
            </a:pPr>
            <a:r>
              <a:rPr lang="cs-CZ" sz="1900" dirty="0" smtClean="0"/>
              <a:t>nulová hypotéza je, že váha krys není ovlivněna použitou dietou, alternativní, že ovlivnění dietou existuje</a:t>
            </a:r>
          </a:p>
          <a:p>
            <a:pPr marL="381000" indent="-381000">
              <a:buFontTx/>
              <a:buAutoNum type="arabicPeriod"/>
            </a:pPr>
            <a:r>
              <a:rPr lang="cs-CZ" sz="1900" dirty="0" smtClean="0"/>
              <a:t>spočítáme diference – tyto diference jsou nenormální a proto je vhodné využít </a:t>
            </a:r>
            <a:r>
              <a:rPr lang="cs-CZ" sz="1900" dirty="0" err="1" smtClean="0"/>
              <a:t>neparametrický</a:t>
            </a:r>
            <a:r>
              <a:rPr lang="cs-CZ" sz="1900" dirty="0" smtClean="0"/>
              <a:t> test</a:t>
            </a:r>
          </a:p>
          <a:p>
            <a:pPr marL="381000" indent="-381000">
              <a:buFontTx/>
              <a:buAutoNum type="arabicPeriod"/>
            </a:pPr>
            <a:r>
              <a:rPr lang="cs-CZ" sz="1900" dirty="0" smtClean="0"/>
              <a:t>Spočítáme sumu pořadí kladných a záporných diferencí, zde je menší suma záporných diferencí – 31</a:t>
            </a:r>
          </a:p>
          <a:p>
            <a:pPr marL="381000" indent="-381000">
              <a:buFontTx/>
              <a:buAutoNum type="arabicPeriod"/>
            </a:pPr>
            <a:r>
              <a:rPr lang="cs-CZ" sz="1900" dirty="0" smtClean="0"/>
              <a:t>výsledkem výpočtu je p&gt;0,05 a tedy nemáme dostatečné důkazy pro zamítnutí nulové hypotézy, nelze říci, že by nová dieta byla efektivnější než stará</a:t>
            </a:r>
          </a:p>
          <a:p>
            <a:pPr marL="381000" indent="-381000">
              <a:buFontTx/>
              <a:buAutoNum type="arabicPeriod"/>
            </a:pPr>
            <a:r>
              <a:rPr lang="cs-CZ" sz="1900" dirty="0" smtClean="0"/>
              <a:t>pro doplnění výsledků je vhodné zjistit také skutečnou velikost rozdílu hmotností ve skupinách, např. ve formě mediánu</a:t>
            </a:r>
          </a:p>
          <a:p>
            <a:pPr marL="381000" indent="-381000"/>
            <a:endParaRPr lang="cs-CZ" sz="19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5763" name="Rectangle 2"/>
          <p:cNvSpPr>
            <a:spLocks noGrp="1"/>
          </p:cNvSpPr>
          <p:nvPr>
            <p:ph type="title" idx="4294967295"/>
          </p:nvPr>
        </p:nvSpPr>
        <p:spPr>
          <a:noFill/>
        </p:spPr>
        <p:txBody>
          <a:bodyPr/>
          <a:lstStyle/>
          <a:p>
            <a:r>
              <a:rPr lang="cs-CZ" smtClean="0"/>
              <a:t>Znaménkový test – příklad I</a:t>
            </a:r>
          </a:p>
        </p:txBody>
      </p:sp>
      <p:sp>
        <p:nvSpPr>
          <p:cNvPr id="245764" name="Rectangle 3"/>
          <p:cNvSpPr>
            <a:spLocks noChangeArrowheads="1"/>
          </p:cNvSpPr>
          <p:nvPr/>
        </p:nvSpPr>
        <p:spPr bwMode="auto">
          <a:xfrm>
            <a:off x="258763" y="1566863"/>
            <a:ext cx="6172200" cy="3733800"/>
          </a:xfrm>
          <a:prstGeom prst="rect">
            <a:avLst/>
          </a:prstGeom>
          <a:solidFill>
            <a:srgbClr val="CCFFFF"/>
          </a:solidFill>
          <a:ln w="9525">
            <a:solidFill>
              <a:schemeClr val="tx1"/>
            </a:solidFill>
            <a:miter lim="800000"/>
            <a:headEnd/>
            <a:tailEnd/>
          </a:ln>
        </p:spPr>
        <p:txBody>
          <a:bodyPr wrap="none" anchor="ctr"/>
          <a:lstStyle/>
          <a:p>
            <a:pPr algn="ctr" fontAlgn="base">
              <a:spcBef>
                <a:spcPct val="20000"/>
              </a:spcBef>
              <a:spcAft>
                <a:spcPct val="0"/>
              </a:spcAft>
              <a:buFontTx/>
              <a:buChar char="•"/>
            </a:pPr>
            <a:endParaRPr lang="en-US" sz="2000">
              <a:solidFill>
                <a:prstClr val="black"/>
              </a:solidFill>
              <a:latin typeface="Arial" pitchFamily="34" charset="0"/>
              <a:cs typeface="Arial" pitchFamily="34" charset="0"/>
            </a:endParaRPr>
          </a:p>
        </p:txBody>
      </p:sp>
      <p:sp>
        <p:nvSpPr>
          <p:cNvPr id="245765" name="Text Box 4"/>
          <p:cNvSpPr txBox="1">
            <a:spLocks noChangeArrowheads="1"/>
          </p:cNvSpPr>
          <p:nvPr/>
        </p:nvSpPr>
        <p:spPr bwMode="auto">
          <a:xfrm>
            <a:off x="258763" y="1568450"/>
            <a:ext cx="6400800" cy="1141413"/>
          </a:xfrm>
          <a:prstGeom prst="rect">
            <a:avLst/>
          </a:prstGeom>
          <a:noFill/>
          <a:ln w="9525">
            <a:noFill/>
            <a:miter lim="800000"/>
            <a:headEnd/>
            <a:tailEnd/>
          </a:ln>
        </p:spPr>
        <p:txBody>
          <a:bodyPr>
            <a:spAutoFit/>
          </a:bodyPr>
          <a:lstStyle/>
          <a:p>
            <a:pPr marL="609600" indent="-609600" algn="ctr" fontAlgn="base">
              <a:spcBef>
                <a:spcPct val="20000"/>
              </a:spcBef>
              <a:spcAft>
                <a:spcPct val="0"/>
              </a:spcAft>
            </a:pPr>
            <a:r>
              <a:rPr lang="cs-CZ" sz="1600" b="1">
                <a:solidFill>
                  <a:prstClr val="black"/>
                </a:solidFill>
                <a:latin typeface="Arial" pitchFamily="34" charset="0"/>
                <a:cs typeface="Arial" pitchFamily="34" charset="0"/>
              </a:rPr>
              <a:t>Párově uspořádaný experiment pro nominální data</a:t>
            </a:r>
          </a:p>
          <a:p>
            <a:pPr marL="609600" indent="-609600" fontAlgn="base">
              <a:spcBef>
                <a:spcPct val="20000"/>
              </a:spcBef>
              <a:spcAft>
                <a:spcPct val="0"/>
              </a:spcAft>
            </a:pPr>
            <a:endParaRPr lang="cs-CZ" sz="1600" b="1">
              <a:solidFill>
                <a:prstClr val="black"/>
              </a:solidFill>
              <a:latin typeface="Arial" pitchFamily="34" charset="0"/>
              <a:cs typeface="Arial" pitchFamily="34" charset="0"/>
            </a:endParaRPr>
          </a:p>
          <a:p>
            <a:pPr marL="609600" indent="-609600" fontAlgn="base">
              <a:spcBef>
                <a:spcPct val="20000"/>
              </a:spcBef>
              <a:spcAft>
                <a:spcPct val="0"/>
              </a:spcAft>
            </a:pPr>
            <a:r>
              <a:rPr lang="cs-CZ" sz="1400" b="1">
                <a:solidFill>
                  <a:prstClr val="black"/>
                </a:solidFill>
                <a:latin typeface="Arial" pitchFamily="34" charset="0"/>
                <a:cs typeface="Arial" pitchFamily="34" charset="0"/>
              </a:rPr>
              <a:t>I. Dva preparáty, každý na ½ listu</a:t>
            </a:r>
          </a:p>
          <a:p>
            <a:pPr marL="609600" indent="-609600" fontAlgn="base">
              <a:spcBef>
                <a:spcPct val="20000"/>
              </a:spcBef>
              <a:spcAft>
                <a:spcPct val="0"/>
              </a:spcAft>
            </a:pPr>
            <a:r>
              <a:rPr lang="cs-CZ" sz="1400" b="1">
                <a:solidFill>
                  <a:prstClr val="black"/>
                </a:solidFill>
                <a:latin typeface="Arial" pitchFamily="34" charset="0"/>
                <a:cs typeface="Arial" pitchFamily="34" charset="0"/>
              </a:rPr>
              <a:t>     - sledovaná veličina: počet skvrn (hodnoceno pouze jako rozdíl)</a:t>
            </a:r>
          </a:p>
        </p:txBody>
      </p:sp>
      <p:graphicFrame>
        <p:nvGraphicFramePr>
          <p:cNvPr id="474206" name="Group 94"/>
          <p:cNvGraphicFramePr>
            <a:graphicFrameLocks noGrp="1"/>
          </p:cNvGraphicFramePr>
          <p:nvPr/>
        </p:nvGraphicFramePr>
        <p:xfrm>
          <a:off x="411163" y="2786063"/>
          <a:ext cx="5867400" cy="960120"/>
        </p:xfrm>
        <a:graphic>
          <a:graphicData uri="http://schemas.openxmlformats.org/drawingml/2006/table">
            <a:tbl>
              <a:tblPr/>
              <a:tblGrid>
                <a:gridCol w="533400"/>
                <a:gridCol w="531812"/>
                <a:gridCol w="534988"/>
                <a:gridCol w="533400"/>
                <a:gridCol w="533400"/>
                <a:gridCol w="533400"/>
                <a:gridCol w="533400"/>
                <a:gridCol w="533400"/>
                <a:gridCol w="534987"/>
                <a:gridCol w="531813"/>
                <a:gridCol w="533400"/>
              </a:tblGrid>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10">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Počet skvrn</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A</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5807" name="Text Box 46"/>
          <p:cNvSpPr txBox="1">
            <a:spLocks noChangeArrowheads="1"/>
          </p:cNvSpPr>
          <p:nvPr/>
        </p:nvSpPr>
        <p:spPr bwMode="auto">
          <a:xfrm>
            <a:off x="334963" y="3624263"/>
            <a:ext cx="6019800" cy="1582737"/>
          </a:xfrm>
          <a:prstGeom prst="rect">
            <a:avLst/>
          </a:prstGeom>
          <a:noFill/>
          <a:ln w="9525">
            <a:noFill/>
            <a:miter lim="800000"/>
            <a:headEnd/>
            <a:tailEnd/>
          </a:ln>
        </p:spPr>
        <p:txBody>
          <a:bodyPr>
            <a:spAutoFit/>
          </a:bodyPr>
          <a:lstStyle/>
          <a:p>
            <a:pPr fontAlgn="base">
              <a:spcBef>
                <a:spcPct val="20000"/>
              </a:spcBef>
              <a:spcAft>
                <a:spcPct val="0"/>
              </a:spcAft>
            </a:pPr>
            <a:r>
              <a:rPr lang="cs-CZ" sz="1400" b="1">
                <a:solidFill>
                  <a:prstClr val="black"/>
                </a:solidFill>
                <a:latin typeface="Arial" pitchFamily="34" charset="0"/>
                <a:cs typeface="Arial" pitchFamily="34" charset="0"/>
              </a:rPr>
              <a:t>V – větší; M – menší</a:t>
            </a:r>
          </a:p>
          <a:p>
            <a:pPr fontAlgn="base">
              <a:spcBef>
                <a:spcPct val="20000"/>
              </a:spcBef>
              <a:spcAft>
                <a:spcPct val="0"/>
              </a:spcAft>
            </a:pPr>
            <a:r>
              <a:rPr lang="cs-CZ" sz="1400" b="1">
                <a:solidFill>
                  <a:prstClr val="black"/>
                </a:solidFill>
                <a:latin typeface="Arial" pitchFamily="34" charset="0"/>
                <a:cs typeface="Arial" pitchFamily="34" charset="0"/>
              </a:rPr>
              <a:t>n = 10 listů s rozdílnými výsledky</a:t>
            </a:r>
          </a:p>
          <a:p>
            <a:pPr fontAlgn="base">
              <a:spcBef>
                <a:spcPct val="20000"/>
              </a:spcBef>
              <a:spcAft>
                <a:spcPct val="0"/>
              </a:spcAft>
            </a:pPr>
            <a:r>
              <a:rPr lang="cs-CZ" sz="1400" b="1">
                <a:solidFill>
                  <a:prstClr val="black"/>
                </a:solidFill>
                <a:latin typeface="Arial" pitchFamily="34" charset="0"/>
                <a:cs typeface="Arial" pitchFamily="34" charset="0"/>
              </a:rPr>
              <a:t>               A je větší: +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7</a:t>
            </a:r>
          </a:p>
          <a:p>
            <a:pPr fontAlgn="base">
              <a:spcBef>
                <a:spcPct val="20000"/>
              </a:spcBef>
              <a:spcAft>
                <a:spcPct val="0"/>
              </a:spcAft>
            </a:pPr>
            <a:r>
              <a:rPr lang="cs-CZ" sz="1400" b="1">
                <a:solidFill>
                  <a:prstClr val="black"/>
                </a:solidFill>
                <a:latin typeface="Arial" pitchFamily="34" charset="0"/>
                <a:cs typeface="Arial" pitchFamily="34" charset="0"/>
              </a:rPr>
              <a:t>jev</a:t>
            </a:r>
          </a:p>
          <a:p>
            <a:pPr fontAlgn="base">
              <a:spcBef>
                <a:spcPct val="20000"/>
              </a:spcBef>
              <a:spcAft>
                <a:spcPct val="0"/>
              </a:spcAft>
            </a:pPr>
            <a:r>
              <a:rPr lang="cs-CZ" sz="1400" b="1">
                <a:solidFill>
                  <a:prstClr val="black"/>
                </a:solidFill>
                <a:latin typeface="Arial" pitchFamily="34" charset="0"/>
                <a:cs typeface="Arial" pitchFamily="34" charset="0"/>
              </a:rPr>
              <a:t>               B je menší: -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3</a:t>
            </a:r>
          </a:p>
          <a:p>
            <a:pPr algn="ctr" fontAlgn="base">
              <a:spcBef>
                <a:spcPct val="20000"/>
              </a:spcBef>
              <a:spcAft>
                <a:spcPct val="0"/>
              </a:spcAft>
            </a:pPr>
            <a:r>
              <a:rPr lang="cs-CZ" sz="1400" b="1">
                <a:solidFill>
                  <a:prstClr val="black"/>
                </a:solidFill>
                <a:latin typeface="Arial" pitchFamily="34" charset="0"/>
                <a:cs typeface="Arial" pitchFamily="34" charset="0"/>
              </a:rPr>
              <a:t>    min(n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3</a:t>
            </a:r>
          </a:p>
        </p:txBody>
      </p:sp>
      <p:sp>
        <p:nvSpPr>
          <p:cNvPr id="245808" name="Line 47"/>
          <p:cNvSpPr>
            <a:spLocks noChangeShapeType="1"/>
          </p:cNvSpPr>
          <p:nvPr/>
        </p:nvSpPr>
        <p:spPr bwMode="auto">
          <a:xfrm flipV="1">
            <a:off x="715963" y="4310063"/>
            <a:ext cx="381000" cy="1524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09" name="Line 48"/>
          <p:cNvSpPr>
            <a:spLocks noChangeShapeType="1"/>
          </p:cNvSpPr>
          <p:nvPr/>
        </p:nvSpPr>
        <p:spPr bwMode="auto">
          <a:xfrm>
            <a:off x="639763" y="4614863"/>
            <a:ext cx="457200" cy="1524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10" name="Rectangle 49"/>
          <p:cNvSpPr>
            <a:spLocks noChangeArrowheads="1"/>
          </p:cNvSpPr>
          <p:nvPr/>
        </p:nvSpPr>
        <p:spPr bwMode="auto">
          <a:xfrm>
            <a:off x="4191000" y="3933825"/>
            <a:ext cx="4800600" cy="2362200"/>
          </a:xfrm>
          <a:prstGeom prst="rect">
            <a:avLst/>
          </a:prstGeom>
          <a:solidFill>
            <a:srgbClr val="CCFF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11" name="Text Box 50"/>
          <p:cNvSpPr txBox="1">
            <a:spLocks noChangeArrowheads="1"/>
          </p:cNvSpPr>
          <p:nvPr/>
        </p:nvSpPr>
        <p:spPr bwMode="auto">
          <a:xfrm>
            <a:off x="4267200" y="3933825"/>
            <a:ext cx="4724400" cy="815975"/>
          </a:xfrm>
          <a:prstGeom prst="rect">
            <a:avLst/>
          </a:prstGeom>
          <a:noFill/>
          <a:ln w="9525">
            <a:noFill/>
            <a:miter lim="800000"/>
            <a:headEnd/>
            <a:tailEnd/>
          </a:ln>
        </p:spPr>
        <p:txBody>
          <a:bodyPr>
            <a:spAutoFit/>
          </a:bodyPr>
          <a:lstStyle/>
          <a:p>
            <a:pPr fontAlgn="base">
              <a:spcBef>
                <a:spcPct val="20000"/>
              </a:spcBef>
              <a:spcAft>
                <a:spcPct val="0"/>
              </a:spcAft>
            </a:pPr>
            <a:r>
              <a:rPr lang="cs-CZ" sz="1400" b="1">
                <a:solidFill>
                  <a:prstClr val="black"/>
                </a:solidFill>
                <a:latin typeface="Arial" pitchFamily="34" charset="0"/>
                <a:cs typeface="Arial" pitchFamily="34" charset="0"/>
              </a:rPr>
              <a:t>II. dvě protilátky z různých zdrojů (A;B) </a:t>
            </a:r>
          </a:p>
          <a:p>
            <a:pPr fontAlgn="base">
              <a:spcBef>
                <a:spcPct val="20000"/>
              </a:spcBef>
              <a:spcAft>
                <a:spcPct val="0"/>
              </a:spcAft>
            </a:pPr>
            <a:r>
              <a:rPr lang="cs-CZ" sz="1400" b="1">
                <a:solidFill>
                  <a:prstClr val="black"/>
                </a:solidFill>
                <a:latin typeface="Arial" pitchFamily="34" charset="0"/>
                <a:cs typeface="Arial" pitchFamily="34" charset="0"/>
              </a:rPr>
              <a:t>      – aplikované na vzorek s antigenem</a:t>
            </a:r>
          </a:p>
          <a:p>
            <a:pPr fontAlgn="base">
              <a:spcBef>
                <a:spcPct val="20000"/>
              </a:spcBef>
              <a:spcAft>
                <a:spcPct val="0"/>
              </a:spcAft>
            </a:pPr>
            <a:r>
              <a:rPr lang="cs-CZ" sz="1400" b="1">
                <a:solidFill>
                  <a:prstClr val="black"/>
                </a:solidFill>
                <a:latin typeface="Arial" pitchFamily="34" charset="0"/>
                <a:cs typeface="Arial" pitchFamily="34" charset="0"/>
              </a:rPr>
              <a:t>      n = 10</a:t>
            </a:r>
          </a:p>
        </p:txBody>
      </p:sp>
      <p:graphicFrame>
        <p:nvGraphicFramePr>
          <p:cNvPr id="474205" name="Group 93"/>
          <p:cNvGraphicFramePr>
            <a:graphicFrameLocks noGrp="1"/>
          </p:cNvGraphicFramePr>
          <p:nvPr/>
        </p:nvGraphicFramePr>
        <p:xfrm>
          <a:off x="4419600" y="4797425"/>
          <a:ext cx="4419600" cy="701040"/>
        </p:xfrm>
        <a:graphic>
          <a:graphicData uri="http://schemas.openxmlformats.org/drawingml/2006/table">
            <a:tbl>
              <a:tblPr/>
              <a:tblGrid>
                <a:gridCol w="401638"/>
                <a:gridCol w="401637"/>
                <a:gridCol w="401638"/>
                <a:gridCol w="401637"/>
                <a:gridCol w="401638"/>
                <a:gridCol w="403225"/>
                <a:gridCol w="401637"/>
                <a:gridCol w="401638"/>
                <a:gridCol w="401637"/>
                <a:gridCol w="401638"/>
                <a:gridCol w="401637"/>
              </a:tblGrid>
              <a:tr h="3175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A</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67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5850" name="Text Box 89"/>
          <p:cNvSpPr txBox="1">
            <a:spLocks noChangeArrowheads="1"/>
          </p:cNvSpPr>
          <p:nvPr/>
        </p:nvSpPr>
        <p:spPr bwMode="auto">
          <a:xfrm>
            <a:off x="4267200" y="5457825"/>
            <a:ext cx="4700588" cy="815975"/>
          </a:xfrm>
          <a:prstGeom prst="rect">
            <a:avLst/>
          </a:prstGeom>
          <a:noFill/>
          <a:ln w="9525">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n – nenulových rozdílů: 6                 A: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4</a:t>
            </a:r>
          </a:p>
          <a:p>
            <a:pPr fontAlgn="base">
              <a:spcBef>
                <a:spcPct val="20000"/>
              </a:spcBef>
              <a:spcAft>
                <a:spcPct val="0"/>
              </a:spcAft>
            </a:pPr>
            <a:r>
              <a:rPr lang="cs-CZ" sz="1400" b="1">
                <a:solidFill>
                  <a:prstClr val="black"/>
                </a:solidFill>
                <a:latin typeface="Arial" pitchFamily="34" charset="0"/>
                <a:cs typeface="Arial" pitchFamily="34" charset="0"/>
              </a:rPr>
              <a:t>                                                               A: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2</a:t>
            </a:r>
          </a:p>
          <a:p>
            <a:pPr algn="ctr" fontAlgn="base">
              <a:spcBef>
                <a:spcPct val="20000"/>
              </a:spcBef>
              <a:spcAft>
                <a:spcPct val="0"/>
              </a:spcAft>
            </a:pPr>
            <a:r>
              <a:rPr lang="cs-CZ" sz="1400" b="1">
                <a:solidFill>
                  <a:prstClr val="black"/>
                </a:solidFill>
                <a:latin typeface="Arial" pitchFamily="34" charset="0"/>
                <a:cs typeface="Arial" pitchFamily="34" charset="0"/>
              </a:rPr>
              <a:t>min(n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2</a:t>
            </a:r>
          </a:p>
        </p:txBody>
      </p:sp>
      <p:sp>
        <p:nvSpPr>
          <p:cNvPr id="245851" name="Line 90"/>
          <p:cNvSpPr>
            <a:spLocks noChangeShapeType="1"/>
          </p:cNvSpPr>
          <p:nvPr/>
        </p:nvSpPr>
        <p:spPr bwMode="auto">
          <a:xfrm>
            <a:off x="6705600" y="5610225"/>
            <a:ext cx="533400" cy="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52" name="Line 91"/>
          <p:cNvSpPr>
            <a:spLocks noChangeShapeType="1"/>
          </p:cNvSpPr>
          <p:nvPr/>
        </p:nvSpPr>
        <p:spPr bwMode="auto">
          <a:xfrm>
            <a:off x="6705600" y="5610225"/>
            <a:ext cx="609600" cy="2286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6787" name="Rectangle 2"/>
          <p:cNvSpPr>
            <a:spLocks noGrp="1"/>
          </p:cNvSpPr>
          <p:nvPr>
            <p:ph type="title" idx="4294967295"/>
          </p:nvPr>
        </p:nvSpPr>
        <p:spPr>
          <a:noFill/>
        </p:spPr>
        <p:txBody>
          <a:bodyPr/>
          <a:lstStyle/>
          <a:p>
            <a:r>
              <a:rPr lang="cs-CZ" smtClean="0"/>
              <a:t>Znaménkový test – příklady II</a:t>
            </a:r>
          </a:p>
        </p:txBody>
      </p:sp>
      <p:sp>
        <p:nvSpPr>
          <p:cNvPr id="246788" name="Rectangle 3"/>
          <p:cNvSpPr>
            <a:spLocks noGrp="1"/>
          </p:cNvSpPr>
          <p:nvPr>
            <p:ph type="body" idx="4294967295"/>
          </p:nvPr>
        </p:nvSpPr>
        <p:spPr/>
        <p:txBody>
          <a:bodyPr/>
          <a:lstStyle/>
          <a:p>
            <a:r>
              <a:rPr lang="cs-CZ" sz="1900" smtClean="0"/>
              <a:t>Na konferenci veterinářů bylo předneseno,že průměrný čas konzultace  je 12 minut. Následovala debata, zda je lepší použít medián nebo průměr. Jeden z nich se rozhodl ověřit teorii, že průměrná konzultace trvá 12 minut na vlastní praxi a zaznamenal si trvání svých 43 konzultací. K otestování hypotézy, že podíl konzultací kratších a delších než 12 minut použil znaménkový test.</a:t>
            </a:r>
          </a:p>
        </p:txBody>
      </p:sp>
      <p:graphicFrame>
        <p:nvGraphicFramePr>
          <p:cNvPr id="475163" name="Group 27"/>
          <p:cNvGraphicFramePr>
            <a:graphicFrameLocks noGrp="1"/>
          </p:cNvGraphicFramePr>
          <p:nvPr/>
        </p:nvGraphicFramePr>
        <p:xfrm>
          <a:off x="539750" y="3381375"/>
          <a:ext cx="2879725" cy="1920240"/>
        </p:xfrm>
        <a:graphic>
          <a:graphicData uri="http://schemas.openxmlformats.org/drawingml/2006/table">
            <a:tbl>
              <a:tblPr/>
              <a:tblGrid>
                <a:gridCol w="1316038"/>
                <a:gridCol w="1563687"/>
              </a:tblGrid>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cs typeface="Times New Roman" pitchFamily="18" charset="0"/>
                        </a:rPr>
                        <a:t>D</a:t>
                      </a:r>
                      <a:r>
                        <a:rPr kumimoji="0" lang="cs-CZ" sz="1600" b="1" i="0" u="none" strike="noStrike" cap="none" normalizeH="0" baseline="0" smtClean="0">
                          <a:ln>
                            <a:noFill/>
                          </a:ln>
                          <a:solidFill>
                            <a:schemeClr val="tx1"/>
                          </a:solidFill>
                          <a:effectLst/>
                          <a:latin typeface="Arial" pitchFamily="34" charset="0"/>
                          <a:cs typeface="Times New Roman" pitchFamily="18" charset="0"/>
                        </a:rPr>
                        <a:t>é</a:t>
                      </a:r>
                      <a:r>
                        <a:rPr kumimoji="0" lang="cs-CZ" sz="1600" b="1" i="0" u="none" strike="noStrike" cap="none" normalizeH="0" baseline="0" smtClean="0">
                          <a:ln>
                            <a:noFill/>
                          </a:ln>
                          <a:solidFill>
                            <a:schemeClr val="tx1"/>
                          </a:solidFill>
                          <a:effectLst/>
                          <a:latin typeface="Calibri" pitchFamily="34" charset="0"/>
                          <a:cs typeface="Times New Roman" pitchFamily="18" charset="0"/>
                        </a:rPr>
                        <a:t>lka konzultace</a:t>
                      </a:r>
                      <a:endParaRPr kumimoji="0" lang="cs-CZ" sz="3300" b="1"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cs typeface="Times New Roman" pitchFamily="18" charset="0"/>
                        </a:rPr>
                        <a:t>Počet</a:t>
                      </a:r>
                      <a:endParaRPr kumimoji="0" lang="cs-CZ" sz="3300" b="1"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en-US" sz="1600" b="0" i="0" u="none" strike="noStrike" cap="none" normalizeH="0" baseline="0" smtClean="0">
                          <a:ln>
                            <a:noFill/>
                          </a:ln>
                          <a:solidFill>
                            <a:schemeClr val="tx1"/>
                          </a:solidFill>
                          <a:effectLst/>
                          <a:latin typeface="Calibri" pitchFamily="34" charset="0"/>
                          <a:cs typeface="Times New Roman" pitchFamily="18" charset="0"/>
                        </a:rPr>
                        <a:t>&lt;12</a:t>
                      </a:r>
                      <a:endParaRPr kumimoji="0" lang="en-US"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22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12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6</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&gt;12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15</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Celkem</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43</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6810" name="Rectangle 25"/>
          <p:cNvSpPr>
            <a:spLocks noChangeArrowheads="1"/>
          </p:cNvSpPr>
          <p:nvPr/>
        </p:nvSpPr>
        <p:spPr bwMode="auto">
          <a:xfrm>
            <a:off x="3635375" y="3478213"/>
            <a:ext cx="5040313" cy="958850"/>
          </a:xfrm>
          <a:prstGeom prst="rect">
            <a:avLst/>
          </a:prstGeom>
          <a:noFill/>
          <a:ln w="9525">
            <a:noFill/>
            <a:miter lim="800000"/>
            <a:headEnd/>
            <a:tailEnd/>
          </a:ln>
        </p:spPr>
        <p:txBody>
          <a:bodyPr anchor="ctr">
            <a:spAutoFit/>
          </a:bodyPr>
          <a:lstStyle/>
          <a:p>
            <a:pPr fontAlgn="base">
              <a:spcBef>
                <a:spcPct val="0"/>
              </a:spcBef>
              <a:spcAft>
                <a:spcPct val="0"/>
              </a:spcAft>
            </a:pPr>
            <a:r>
              <a:rPr lang="cs-CZ" sz="1900">
                <a:solidFill>
                  <a:prstClr val="black"/>
                </a:solidFill>
                <a:cs typeface="Arial" pitchFamily="34" charset="0"/>
              </a:rPr>
              <a:t>Další výpočet probíhá obdobně jako v případě klasického znaménkového testu na diferencích dvou skupin dat.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7811" name="Freeform 2"/>
          <p:cNvSpPr>
            <a:spLocks/>
          </p:cNvSpPr>
          <p:nvPr/>
        </p:nvSpPr>
        <p:spPr bwMode="auto">
          <a:xfrm>
            <a:off x="1838325" y="5300663"/>
            <a:ext cx="4714875" cy="70485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2" name="Line 3"/>
          <p:cNvSpPr>
            <a:spLocks noChangeShapeType="1"/>
          </p:cNvSpPr>
          <p:nvPr/>
        </p:nvSpPr>
        <p:spPr bwMode="auto">
          <a:xfrm>
            <a:off x="2647950" y="2900363"/>
            <a:ext cx="117157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3" name="Line 4"/>
          <p:cNvSpPr>
            <a:spLocks noChangeShapeType="1"/>
          </p:cNvSpPr>
          <p:nvPr/>
        </p:nvSpPr>
        <p:spPr bwMode="auto">
          <a:xfrm flipH="1">
            <a:off x="1828800" y="1847850"/>
            <a:ext cx="0" cy="381000"/>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4" name="Line 5"/>
          <p:cNvSpPr>
            <a:spLocks noChangeShapeType="1"/>
          </p:cNvSpPr>
          <p:nvPr/>
        </p:nvSpPr>
        <p:spPr bwMode="auto">
          <a:xfrm>
            <a:off x="4586288" y="1847850"/>
            <a:ext cx="0" cy="35242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5" name="Line 6"/>
          <p:cNvSpPr>
            <a:spLocks noChangeShapeType="1"/>
          </p:cNvSpPr>
          <p:nvPr/>
        </p:nvSpPr>
        <p:spPr bwMode="auto">
          <a:xfrm flipV="1">
            <a:off x="7467600" y="3405188"/>
            <a:ext cx="0" cy="1385887"/>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6" name="Rectangle 7"/>
          <p:cNvSpPr>
            <a:spLocks noGrp="1"/>
          </p:cNvSpPr>
          <p:nvPr>
            <p:ph type="title" idx="4294967295"/>
          </p:nvPr>
        </p:nvSpPr>
        <p:spPr/>
        <p:txBody>
          <a:bodyPr/>
          <a:lstStyle/>
          <a:p>
            <a:r>
              <a:rPr lang="cs-CZ" smtClean="0"/>
              <a:t>Dvouvýběrové testy: schéma analýzy</a:t>
            </a:r>
          </a:p>
        </p:txBody>
      </p:sp>
      <p:sp>
        <p:nvSpPr>
          <p:cNvPr id="247817" name="AutoShape 8"/>
          <p:cNvSpPr>
            <a:spLocks noChangeArrowheads="1"/>
          </p:cNvSpPr>
          <p:nvPr/>
        </p:nvSpPr>
        <p:spPr bwMode="auto">
          <a:xfrm>
            <a:off x="0" y="1076325"/>
            <a:ext cx="9144000" cy="342900"/>
          </a:xfrm>
          <a:prstGeom prst="flowChartProcess">
            <a:avLst/>
          </a:prstGeom>
          <a:solidFill>
            <a:srgbClr val="FFCC99"/>
          </a:solidFill>
          <a:ln w="28575">
            <a:noFill/>
            <a:miter lim="800000"/>
            <a:headEnd/>
            <a:tailEnd/>
          </a:ln>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Nezávislé uspořádání</a:t>
            </a:r>
          </a:p>
        </p:txBody>
      </p:sp>
      <p:sp>
        <p:nvSpPr>
          <p:cNvPr id="247818" name="Line 9"/>
          <p:cNvSpPr>
            <a:spLocks noChangeShapeType="1"/>
          </p:cNvSpPr>
          <p:nvPr/>
        </p:nvSpPr>
        <p:spPr bwMode="auto">
          <a:xfrm>
            <a:off x="1838325" y="3667125"/>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9" name="Line 10"/>
          <p:cNvSpPr>
            <a:spLocks noChangeShapeType="1"/>
          </p:cNvSpPr>
          <p:nvPr/>
        </p:nvSpPr>
        <p:spPr bwMode="auto">
          <a:xfrm>
            <a:off x="2676525" y="5005388"/>
            <a:ext cx="3867150" cy="0"/>
          </a:xfrm>
          <a:prstGeom prst="line">
            <a:avLst/>
          </a:prstGeom>
          <a:noFill/>
          <a:ln w="28575">
            <a:solidFill>
              <a:srgbClr val="000000"/>
            </a:solidFill>
            <a:round/>
            <a:headEnd type="triangl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0" name="Line 11"/>
          <p:cNvSpPr>
            <a:spLocks noChangeShapeType="1"/>
          </p:cNvSpPr>
          <p:nvPr/>
        </p:nvSpPr>
        <p:spPr bwMode="auto">
          <a:xfrm>
            <a:off x="4586288" y="3662363"/>
            <a:ext cx="0" cy="133350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1" name="Rectangle 12"/>
          <p:cNvSpPr>
            <a:spLocks noChangeArrowheads="1"/>
          </p:cNvSpPr>
          <p:nvPr/>
        </p:nvSpPr>
        <p:spPr bwMode="auto">
          <a:xfrm>
            <a:off x="685800" y="4700588"/>
            <a:ext cx="1981200" cy="6096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neparametrické testy</a:t>
            </a:r>
          </a:p>
        </p:txBody>
      </p:sp>
      <p:sp>
        <p:nvSpPr>
          <p:cNvPr id="247822" name="Line 13"/>
          <p:cNvSpPr>
            <a:spLocks noChangeShapeType="1"/>
          </p:cNvSpPr>
          <p:nvPr/>
        </p:nvSpPr>
        <p:spPr bwMode="auto">
          <a:xfrm>
            <a:off x="5257800" y="2905125"/>
            <a:ext cx="129540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3" name="Rectangle 14"/>
          <p:cNvSpPr>
            <a:spLocks noChangeArrowheads="1"/>
          </p:cNvSpPr>
          <p:nvPr/>
        </p:nvSpPr>
        <p:spPr bwMode="auto">
          <a:xfrm>
            <a:off x="5105400" y="5586413"/>
            <a:ext cx="1152525"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testy:</a:t>
            </a:r>
          </a:p>
        </p:txBody>
      </p:sp>
      <p:sp>
        <p:nvSpPr>
          <p:cNvPr id="247824" name="Rectangle 15"/>
          <p:cNvSpPr>
            <a:spLocks noChangeArrowheads="1"/>
          </p:cNvSpPr>
          <p:nvPr/>
        </p:nvSpPr>
        <p:spPr bwMode="auto">
          <a:xfrm>
            <a:off x="5619750" y="2519363"/>
            <a:ext cx="8763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5" name="Rectangle 16"/>
          <p:cNvSpPr>
            <a:spLocks noChangeArrowheads="1"/>
          </p:cNvSpPr>
          <p:nvPr/>
        </p:nvSpPr>
        <p:spPr bwMode="auto">
          <a:xfrm>
            <a:off x="462915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26" name="Rectangle 17"/>
          <p:cNvSpPr>
            <a:spLocks noChangeArrowheads="1"/>
          </p:cNvSpPr>
          <p:nvPr/>
        </p:nvSpPr>
        <p:spPr bwMode="auto">
          <a:xfrm>
            <a:off x="2938463" y="2547938"/>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7" name="Rectangle 18"/>
          <p:cNvSpPr>
            <a:spLocks noChangeArrowheads="1"/>
          </p:cNvSpPr>
          <p:nvPr/>
        </p:nvSpPr>
        <p:spPr bwMode="auto">
          <a:xfrm>
            <a:off x="6524625" y="2366963"/>
            <a:ext cx="1924050" cy="10668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nezávislý</a:t>
            </a:r>
          </a:p>
        </p:txBody>
      </p:sp>
      <p:sp>
        <p:nvSpPr>
          <p:cNvPr id="247828" name="Rectangle 19"/>
          <p:cNvSpPr>
            <a:spLocks noChangeArrowheads="1"/>
          </p:cNvSpPr>
          <p:nvPr/>
        </p:nvSpPr>
        <p:spPr bwMode="auto">
          <a:xfrm>
            <a:off x="6524625" y="4724400"/>
            <a:ext cx="1924050" cy="552450"/>
          </a:xfrm>
          <a:prstGeom prst="rect">
            <a:avLst/>
          </a:prstGeom>
          <a:solidFill>
            <a:srgbClr val="00FF00"/>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aproximace</a:t>
            </a:r>
          </a:p>
        </p:txBody>
      </p:sp>
      <p:sp>
        <p:nvSpPr>
          <p:cNvPr id="247829" name="Rectangle 20"/>
          <p:cNvSpPr>
            <a:spLocks noChangeArrowheads="1"/>
          </p:cNvSpPr>
          <p:nvPr/>
        </p:nvSpPr>
        <p:spPr bwMode="auto">
          <a:xfrm>
            <a:off x="6524625" y="5667375"/>
            <a:ext cx="1933575" cy="714375"/>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Man - Whitney</a:t>
            </a:r>
          </a:p>
          <a:p>
            <a:pPr algn="ctr" eaLnBrk="0" fontAlgn="base" hangingPunct="0">
              <a:spcBef>
                <a:spcPct val="0"/>
              </a:spcBef>
              <a:spcAft>
                <a:spcPct val="0"/>
              </a:spcAft>
            </a:pPr>
            <a:r>
              <a:rPr lang="cs-CZ" b="1">
                <a:solidFill>
                  <a:prstClr val="black"/>
                </a:solidFill>
                <a:latin typeface="Arial" pitchFamily="34" charset="0"/>
                <a:cs typeface="Arial" pitchFamily="34" charset="0"/>
              </a:rPr>
              <a:t>Mediánový test</a:t>
            </a:r>
          </a:p>
        </p:txBody>
      </p:sp>
      <p:sp>
        <p:nvSpPr>
          <p:cNvPr id="247830" name="AutoShape 21"/>
          <p:cNvSpPr>
            <a:spLocks noChangeArrowheads="1"/>
          </p:cNvSpPr>
          <p:nvPr/>
        </p:nvSpPr>
        <p:spPr bwMode="auto">
          <a:xfrm>
            <a:off x="762000" y="2147888"/>
            <a:ext cx="2152650" cy="1504950"/>
          </a:xfrm>
          <a:prstGeom prst="flowChartDecision">
            <a:avLst/>
          </a:prstGeom>
          <a:solidFill>
            <a:srgbClr val="FFFF99"/>
          </a:solidFill>
          <a:ln w="2857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a:t>
            </a:r>
          </a:p>
        </p:txBody>
      </p:sp>
      <p:sp>
        <p:nvSpPr>
          <p:cNvPr id="247831" name="AutoShape 22"/>
          <p:cNvSpPr>
            <a:spLocks noChangeArrowheads="1"/>
          </p:cNvSpPr>
          <p:nvPr/>
        </p:nvSpPr>
        <p:spPr bwMode="auto">
          <a:xfrm>
            <a:off x="3581400" y="2147888"/>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7832" name="Rectangle 23"/>
          <p:cNvSpPr>
            <a:spLocks noChangeArrowheads="1"/>
          </p:cNvSpPr>
          <p:nvPr/>
        </p:nvSpPr>
        <p:spPr bwMode="auto">
          <a:xfrm>
            <a:off x="3838575" y="2557463"/>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homogenita rozptylu</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a:t>
            </a:r>
          </a:p>
        </p:txBody>
      </p:sp>
      <p:sp>
        <p:nvSpPr>
          <p:cNvPr id="247833" name="Line 24"/>
          <p:cNvSpPr>
            <a:spLocks noChangeShapeType="1"/>
          </p:cNvSpPr>
          <p:nvPr/>
        </p:nvSpPr>
        <p:spPr bwMode="auto">
          <a:xfrm>
            <a:off x="1828800" y="1866900"/>
            <a:ext cx="4572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4" name="Rectangle 25"/>
          <p:cNvSpPr>
            <a:spLocks noChangeArrowheads="1"/>
          </p:cNvSpPr>
          <p:nvPr/>
        </p:nvSpPr>
        <p:spPr bwMode="auto">
          <a:xfrm>
            <a:off x="3119438" y="1524000"/>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5" name="Rectangle 26"/>
          <p:cNvSpPr>
            <a:spLocks noChangeArrowheads="1"/>
          </p:cNvSpPr>
          <p:nvPr/>
        </p:nvSpPr>
        <p:spPr bwMode="auto">
          <a:xfrm>
            <a:off x="4767263" y="1681163"/>
            <a:ext cx="15240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transformace</a:t>
            </a:r>
          </a:p>
        </p:txBody>
      </p:sp>
      <p:sp>
        <p:nvSpPr>
          <p:cNvPr id="247836" name="Line 27"/>
          <p:cNvSpPr>
            <a:spLocks noChangeShapeType="1"/>
          </p:cNvSpPr>
          <p:nvPr/>
        </p:nvSpPr>
        <p:spPr bwMode="auto">
          <a:xfrm flipH="1">
            <a:off x="6400800" y="1866900"/>
            <a:ext cx="0" cy="1033463"/>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7" name="Rectangle 28"/>
          <p:cNvSpPr>
            <a:spLocks noChangeArrowheads="1"/>
          </p:cNvSpPr>
          <p:nvPr/>
        </p:nvSpPr>
        <p:spPr bwMode="auto">
          <a:xfrm>
            <a:off x="129540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8" name="Rectangle 29"/>
          <p:cNvSpPr>
            <a:spLocks noChangeArrowheads="1"/>
          </p:cNvSpPr>
          <p:nvPr/>
        </p:nvSpPr>
        <p:spPr bwMode="auto">
          <a:xfrm>
            <a:off x="1981200" y="3471863"/>
            <a:ext cx="2590800"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dirty="0">
                <a:solidFill>
                  <a:prstClr val="black"/>
                </a:solidFill>
                <a:latin typeface="Symbol" pitchFamily="18" charset="2"/>
                <a:cs typeface="Arial" pitchFamily="34" charset="0"/>
              </a:rPr>
              <a:t>c</a:t>
            </a:r>
            <a:r>
              <a:rPr lang="cs-CZ" sz="1600" dirty="0">
                <a:solidFill>
                  <a:prstClr val="black"/>
                </a:solidFill>
                <a:latin typeface="Arial" pitchFamily="34" charset="0"/>
                <a:cs typeface="Arial" pitchFamily="34" charset="0"/>
              </a:rPr>
              <a:t>2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Kolmogorov</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Smirnov</a:t>
            </a:r>
            <a:r>
              <a:rPr lang="cs-CZ" sz="1600"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Shapiro</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Wilks</a:t>
            </a:r>
            <a:r>
              <a:rPr lang="cs-CZ" sz="1600" dirty="0">
                <a:solidFill>
                  <a:prstClr val="black"/>
                </a:solidFill>
                <a:latin typeface="Arial" pitchFamily="34" charset="0"/>
                <a:cs typeface="Arial" pitchFamily="34" charset="0"/>
              </a:rPr>
              <a:t> test</a:t>
            </a:r>
          </a:p>
        </p:txBody>
      </p:sp>
      <p:sp>
        <p:nvSpPr>
          <p:cNvPr id="247839" name="Rectangle 30"/>
          <p:cNvSpPr>
            <a:spLocks noChangeArrowheads="1"/>
          </p:cNvSpPr>
          <p:nvPr/>
        </p:nvSpPr>
        <p:spPr bwMode="auto">
          <a:xfrm>
            <a:off x="5181600" y="3300413"/>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F-test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8835" name="Line 2"/>
          <p:cNvSpPr>
            <a:spLocks noChangeShapeType="1"/>
          </p:cNvSpPr>
          <p:nvPr/>
        </p:nvSpPr>
        <p:spPr bwMode="auto">
          <a:xfrm>
            <a:off x="3295650" y="1714500"/>
            <a:ext cx="0" cy="29527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6" name="Rectangle 3"/>
          <p:cNvSpPr>
            <a:spLocks noGrp="1"/>
          </p:cNvSpPr>
          <p:nvPr>
            <p:ph type="title" idx="4294967295"/>
          </p:nvPr>
        </p:nvSpPr>
        <p:spPr/>
        <p:txBody>
          <a:bodyPr/>
          <a:lstStyle/>
          <a:p>
            <a:r>
              <a:rPr lang="cs-CZ" smtClean="0"/>
              <a:t>Dvouvýběrové testy: schéma analýzy</a:t>
            </a:r>
          </a:p>
        </p:txBody>
      </p:sp>
      <p:sp>
        <p:nvSpPr>
          <p:cNvPr id="248837" name="AutoShape 4"/>
          <p:cNvSpPr>
            <a:spLocks noChangeArrowheads="1"/>
          </p:cNvSpPr>
          <p:nvPr/>
        </p:nvSpPr>
        <p:spPr bwMode="auto">
          <a:xfrm>
            <a:off x="0" y="1079500"/>
            <a:ext cx="9144000" cy="342900"/>
          </a:xfrm>
          <a:prstGeom prst="flowChartProcess">
            <a:avLst/>
          </a:prstGeom>
          <a:solidFill>
            <a:srgbClr val="FFCC99"/>
          </a:solidFill>
          <a:ln w="28575">
            <a:noFill/>
            <a:miter lim="800000"/>
            <a:headEnd/>
            <a:tailEnd/>
          </a:ln>
          <a:effectLst>
            <a:prstShdw prst="shdw17" dist="17961" dir="2700000">
              <a:srgbClr val="997A5C"/>
            </a:prstShdw>
          </a:effectLst>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Párové uspořádání</a:t>
            </a:r>
          </a:p>
        </p:txBody>
      </p:sp>
      <p:sp>
        <p:nvSpPr>
          <p:cNvPr id="248838" name="Line 5"/>
          <p:cNvSpPr>
            <a:spLocks noChangeShapeType="1"/>
          </p:cNvSpPr>
          <p:nvPr/>
        </p:nvSpPr>
        <p:spPr bwMode="auto">
          <a:xfrm>
            <a:off x="3309938" y="3490913"/>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9" name="Rectangle 6"/>
          <p:cNvSpPr>
            <a:spLocks noChangeArrowheads="1"/>
          </p:cNvSpPr>
          <p:nvPr/>
        </p:nvSpPr>
        <p:spPr bwMode="auto">
          <a:xfrm>
            <a:off x="2057400" y="4495800"/>
            <a:ext cx="2590800" cy="7620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neparametrické testy</a:t>
            </a:r>
          </a:p>
        </p:txBody>
      </p:sp>
      <p:sp>
        <p:nvSpPr>
          <p:cNvPr id="248840" name="Line 7"/>
          <p:cNvSpPr>
            <a:spLocks noChangeShapeType="1"/>
          </p:cNvSpPr>
          <p:nvPr/>
        </p:nvSpPr>
        <p:spPr bwMode="auto">
          <a:xfrm flipV="1">
            <a:off x="4295775" y="2714625"/>
            <a:ext cx="196215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1" name="Freeform 8"/>
          <p:cNvSpPr>
            <a:spLocks/>
          </p:cNvSpPr>
          <p:nvPr/>
        </p:nvSpPr>
        <p:spPr bwMode="auto">
          <a:xfrm>
            <a:off x="3324225" y="5267325"/>
            <a:ext cx="2938463" cy="60960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2" name="Rectangle 9"/>
          <p:cNvSpPr>
            <a:spLocks noChangeArrowheads="1"/>
          </p:cNvSpPr>
          <p:nvPr/>
        </p:nvSpPr>
        <p:spPr bwMode="auto">
          <a:xfrm>
            <a:off x="5249863" y="5348288"/>
            <a:ext cx="1409700"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 testy:</a:t>
            </a:r>
          </a:p>
        </p:txBody>
      </p:sp>
      <p:sp>
        <p:nvSpPr>
          <p:cNvPr id="248843" name="Rectangle 10"/>
          <p:cNvSpPr>
            <a:spLocks noChangeArrowheads="1"/>
          </p:cNvSpPr>
          <p:nvPr/>
        </p:nvSpPr>
        <p:spPr bwMode="auto">
          <a:xfrm>
            <a:off x="4886325" y="2357438"/>
            <a:ext cx="1057275"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8844" name="Rectangle 11"/>
          <p:cNvSpPr>
            <a:spLocks noChangeArrowheads="1"/>
          </p:cNvSpPr>
          <p:nvPr/>
        </p:nvSpPr>
        <p:spPr bwMode="auto">
          <a:xfrm>
            <a:off x="733425" y="2362200"/>
            <a:ext cx="1704975" cy="76200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Diference</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D</a:t>
            </a:r>
          </a:p>
        </p:txBody>
      </p:sp>
      <p:sp>
        <p:nvSpPr>
          <p:cNvPr id="248845" name="Rectangle 12"/>
          <p:cNvSpPr>
            <a:spLocks noChangeArrowheads="1"/>
          </p:cNvSpPr>
          <p:nvPr/>
        </p:nvSpPr>
        <p:spPr bwMode="auto">
          <a:xfrm>
            <a:off x="6281738" y="2233613"/>
            <a:ext cx="1314450" cy="9906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párový</a:t>
            </a:r>
          </a:p>
        </p:txBody>
      </p:sp>
      <p:sp>
        <p:nvSpPr>
          <p:cNvPr id="248846" name="Rectangle 13"/>
          <p:cNvSpPr>
            <a:spLocks noChangeArrowheads="1"/>
          </p:cNvSpPr>
          <p:nvPr/>
        </p:nvSpPr>
        <p:spPr bwMode="auto">
          <a:xfrm>
            <a:off x="6267450" y="5300663"/>
            <a:ext cx="2228850" cy="990600"/>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sz="2000" b="1">
                <a:solidFill>
                  <a:prstClr val="black"/>
                </a:solidFill>
                <a:latin typeface="Arial" pitchFamily="34" charset="0"/>
                <a:cs typeface="Arial" pitchFamily="34" charset="0"/>
              </a:rPr>
              <a:t>Znaménkový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Wilcoxonův test</a:t>
            </a:r>
          </a:p>
        </p:txBody>
      </p:sp>
      <p:sp>
        <p:nvSpPr>
          <p:cNvPr id="248847" name="AutoShape 14"/>
          <p:cNvSpPr>
            <a:spLocks noChangeArrowheads="1"/>
          </p:cNvSpPr>
          <p:nvPr/>
        </p:nvSpPr>
        <p:spPr bwMode="auto">
          <a:xfrm>
            <a:off x="2305050" y="1971675"/>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8848" name="Rectangle 15"/>
          <p:cNvSpPr>
            <a:spLocks noChangeArrowheads="1"/>
          </p:cNvSpPr>
          <p:nvPr/>
        </p:nvSpPr>
        <p:spPr bwMode="auto">
          <a:xfrm>
            <a:off x="2524125" y="2381250"/>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48849" name="Line 16"/>
          <p:cNvSpPr>
            <a:spLocks noChangeShapeType="1"/>
          </p:cNvSpPr>
          <p:nvPr/>
        </p:nvSpPr>
        <p:spPr bwMode="auto">
          <a:xfrm>
            <a:off x="3290888" y="1724025"/>
            <a:ext cx="2805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0" name="Rectangle 17"/>
          <p:cNvSpPr>
            <a:spLocks noChangeArrowheads="1"/>
          </p:cNvSpPr>
          <p:nvPr/>
        </p:nvSpPr>
        <p:spPr bwMode="auto">
          <a:xfrm>
            <a:off x="2795588" y="1704975"/>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1" name="Rectangle 18"/>
          <p:cNvSpPr>
            <a:spLocks noChangeArrowheads="1"/>
          </p:cNvSpPr>
          <p:nvPr/>
        </p:nvSpPr>
        <p:spPr bwMode="auto">
          <a:xfrm>
            <a:off x="4171950" y="1595438"/>
            <a:ext cx="17526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transformace</a:t>
            </a:r>
          </a:p>
        </p:txBody>
      </p:sp>
      <p:sp>
        <p:nvSpPr>
          <p:cNvPr id="248852" name="Line 19"/>
          <p:cNvSpPr>
            <a:spLocks noChangeShapeType="1"/>
          </p:cNvSpPr>
          <p:nvPr/>
        </p:nvSpPr>
        <p:spPr bwMode="auto">
          <a:xfrm flipH="1">
            <a:off x="6096000" y="1724025"/>
            <a:ext cx="0" cy="990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3" name="Rectangle 20"/>
          <p:cNvSpPr>
            <a:spLocks noChangeArrowheads="1"/>
          </p:cNvSpPr>
          <p:nvPr/>
        </p:nvSpPr>
        <p:spPr bwMode="auto">
          <a:xfrm>
            <a:off x="2809875" y="3790950"/>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4" name="AutoShape 21"/>
          <p:cNvSpPr>
            <a:spLocks noChangeArrowheads="1"/>
          </p:cNvSpPr>
          <p:nvPr/>
        </p:nvSpPr>
        <p:spPr bwMode="auto">
          <a:xfrm rot="5469144">
            <a:off x="114300" y="2324100"/>
            <a:ext cx="838200" cy="609600"/>
          </a:xfrm>
          <a:custGeom>
            <a:avLst/>
            <a:gdLst>
              <a:gd name="T0" fmla="*/ 598731 w 21600"/>
              <a:gd name="T1" fmla="*/ 0 h 21600"/>
              <a:gd name="T2" fmla="*/ 359223 w 21600"/>
              <a:gd name="T3" fmla="*/ 203200 h 21600"/>
              <a:gd name="T4" fmla="*/ 0 w 21600"/>
              <a:gd name="T5" fmla="*/ 508028 h 21600"/>
              <a:gd name="T6" fmla="*/ 359223 w 21600"/>
              <a:gd name="T7" fmla="*/ 609600 h 21600"/>
              <a:gd name="T8" fmla="*/ 718446 w 21600"/>
              <a:gd name="T9" fmla="*/ 423333 h 21600"/>
              <a:gd name="T10" fmla="*/ 838200 w 21600"/>
              <a:gd name="T11" fmla="*/ 2032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66"/>
          </a:solidFill>
          <a:ln w="38100" cmpd="dbl">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5" name="Rectangle 22"/>
          <p:cNvSpPr>
            <a:spLocks noChangeArrowheads="1"/>
          </p:cNvSpPr>
          <p:nvPr/>
        </p:nvSpPr>
        <p:spPr bwMode="auto">
          <a:xfrm>
            <a:off x="3581400" y="3214688"/>
            <a:ext cx="2905125"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dirty="0">
                <a:solidFill>
                  <a:prstClr val="black"/>
                </a:solidFill>
                <a:latin typeface="Arial" pitchFamily="34" charset="0"/>
                <a:cs typeface="Arial" pitchFamily="34" charset="0"/>
              </a:rPr>
              <a:t>c2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Kolmogorov</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Smirnov</a:t>
            </a:r>
            <a:r>
              <a:rPr lang="cs-CZ"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Shapiro</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Wilks</a:t>
            </a:r>
            <a:r>
              <a:rPr lang="cs-CZ" dirty="0">
                <a:solidFill>
                  <a:prstClr val="black"/>
                </a:solidFill>
                <a:latin typeface="Arial" pitchFamily="34" charset="0"/>
                <a:cs typeface="Arial" pitchFamily="34" charset="0"/>
              </a:rPr>
              <a:t> test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a:t>
            </a:r>
          </a:p>
        </p:txBody>
      </p:sp>
      <p:graphicFrame>
        <p:nvGraphicFramePr>
          <p:cNvPr id="442371" name="Group 3"/>
          <p:cNvGraphicFramePr>
            <a:graphicFrameLocks noGrp="1"/>
          </p:cNvGraphicFramePr>
          <p:nvPr/>
        </p:nvGraphicFramePr>
        <p:xfrm>
          <a:off x="2057400" y="2765425"/>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0</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smtClean="0">
                          <a:ln>
                            <a:noFill/>
                          </a:ln>
                          <a:solidFill>
                            <a:schemeClr val="tx1"/>
                          </a:solidFill>
                          <a:effectLst/>
                          <a:latin typeface="Calibri" pitchFamily="34" charset="0"/>
                        </a:rPr>
                        <a:t>|t| &gt;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a:solidFill>
                  <a:prstClr val="black"/>
                </a:solidFill>
                <a:latin typeface="Arial" pitchFamily="34" charset="0"/>
                <a:cs typeface="Arial" pitchFamily="34" charset="0"/>
              </a:rPr>
              <a:t>Pr</a:t>
            </a:r>
            <a:r>
              <a:rPr lang="cs-CZ" sz="2400">
                <a:solidFill>
                  <a:prstClr val="black"/>
                </a:solidFill>
                <a:latin typeface="Arial" pitchFamily="34" charset="0"/>
                <a:cs typeface="Arial" pitchFamily="34" charset="0"/>
              </a:rPr>
              <a:t>ůměr –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209550" y="3146425"/>
          <a:ext cx="1625600" cy="969963"/>
        </p:xfrm>
        <a:graphic>
          <a:graphicData uri="http://schemas.openxmlformats.org/presentationml/2006/ole">
            <p:oleObj spid="_x0000_s14338" name="Equation" r:id="rId3" imgW="799920" imgH="419040" progId="Equation.3">
              <p:embed/>
            </p:oleObj>
          </a:graphicData>
        </a:graphic>
      </p:graphicFrame>
      <p:sp>
        <p:nvSpPr>
          <p:cNvPr id="43048" name="Text Box 63"/>
          <p:cNvSpPr txBox="1">
            <a:spLocks noChangeArrowheads="1"/>
          </p:cNvSpPr>
          <p:nvPr/>
        </p:nvSpPr>
        <p:spPr bwMode="auto">
          <a:xfrm>
            <a:off x="7877175" y="315595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a:solidFill>
                  <a:prstClr val="black"/>
                </a:solidFill>
                <a:latin typeface="Arial" pitchFamily="34" charset="0"/>
                <a:cs typeface="Arial" pitchFamily="34" charset="0"/>
              </a:rPr>
              <a:t>    (n-1)</a:t>
            </a:r>
            <a:br>
              <a:rPr lang="cs-CZ" sz="1200">
                <a:solidFill>
                  <a:prstClr val="black"/>
                </a:solidFill>
                <a:latin typeface="Arial" pitchFamily="34" charset="0"/>
                <a:cs typeface="Arial" pitchFamily="34" charset="0"/>
              </a:rPr>
            </a:br>
            <a:r>
              <a:rPr lang="cs-CZ" sz="120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877175" y="353695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a:solidFill>
                  <a:prstClr val="black"/>
                </a:solidFill>
                <a:latin typeface="Arial" pitchFamily="34" charset="0"/>
                <a:cs typeface="Arial" pitchFamily="34" charset="0"/>
              </a:rPr>
              <a:t>    (n-1)</a:t>
            </a:r>
            <a:br>
              <a:rPr lang="cs-CZ" sz="1200">
                <a:solidFill>
                  <a:prstClr val="black"/>
                </a:solidFill>
                <a:latin typeface="Arial" pitchFamily="34" charset="0"/>
                <a:cs typeface="Arial" pitchFamily="34" charset="0"/>
              </a:rPr>
            </a:br>
            <a:r>
              <a:rPr lang="cs-CZ" sz="120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7915275" y="401320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a:solidFill>
                  <a:prstClr val="black"/>
                </a:solidFill>
                <a:latin typeface="Arial" pitchFamily="34" charset="0"/>
                <a:cs typeface="Arial" pitchFamily="34" charset="0"/>
              </a:rPr>
              <a:t>    (n-1)</a:t>
            </a:r>
            <a:br>
              <a:rPr lang="cs-CZ" sz="1200">
                <a:solidFill>
                  <a:prstClr val="black"/>
                </a:solidFill>
                <a:latin typeface="Arial" pitchFamily="34" charset="0"/>
                <a:cs typeface="Arial" pitchFamily="34" charset="0"/>
              </a:rPr>
            </a:br>
            <a:r>
              <a:rPr lang="cs-CZ" sz="120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155950"/>
          <a:ext cx="685800" cy="461963"/>
        </p:xfrm>
        <a:graphic>
          <a:graphicData uri="http://schemas.openxmlformats.org/presentationml/2006/ole">
            <p:oleObj spid="_x0000_s14339" name="Equation" r:id="rId4" imgW="380880" imgH="241200" progId="Equation.3">
              <p:embed/>
            </p:oleObj>
          </a:graphicData>
        </a:graphic>
      </p:graphicFrame>
      <p:graphicFrame>
        <p:nvGraphicFramePr>
          <p:cNvPr id="43012" name="Object 68"/>
          <p:cNvGraphicFramePr>
            <a:graphicFrameLocks noChangeAspect="1"/>
          </p:cNvGraphicFramePr>
          <p:nvPr/>
        </p:nvGraphicFramePr>
        <p:xfrm>
          <a:off x="2438400" y="3560763"/>
          <a:ext cx="762000" cy="482600"/>
        </p:xfrm>
        <a:graphic>
          <a:graphicData uri="http://schemas.openxmlformats.org/presentationml/2006/ole">
            <p:oleObj spid="_x0000_s14340" name="Equation" r:id="rId5" imgW="380880" imgH="241200" progId="Equation.3">
              <p:embed/>
            </p:oleObj>
          </a:graphicData>
        </a:graphic>
      </p:graphicFrame>
      <p:graphicFrame>
        <p:nvGraphicFramePr>
          <p:cNvPr id="43013" name="Object 69"/>
          <p:cNvGraphicFramePr>
            <a:graphicFrameLocks noChangeAspect="1"/>
          </p:cNvGraphicFramePr>
          <p:nvPr/>
        </p:nvGraphicFramePr>
        <p:xfrm>
          <a:off x="2438400" y="4003675"/>
          <a:ext cx="762000" cy="481013"/>
        </p:xfrm>
        <a:graphic>
          <a:graphicData uri="http://schemas.openxmlformats.org/presentationml/2006/ole">
            <p:oleObj spid="_x0000_s14341" name="Equation" r:id="rId6" imgW="380880" imgH="241200" progId="Equation.3">
              <p:embed/>
            </p:oleObj>
          </a:graphicData>
        </a:graphic>
      </p:graphicFrame>
      <p:graphicFrame>
        <p:nvGraphicFramePr>
          <p:cNvPr id="43014" name="Object 70"/>
          <p:cNvGraphicFramePr>
            <a:graphicFrameLocks noChangeAspect="1"/>
          </p:cNvGraphicFramePr>
          <p:nvPr/>
        </p:nvGraphicFramePr>
        <p:xfrm>
          <a:off x="3810000" y="3978275"/>
          <a:ext cx="838200" cy="530225"/>
        </p:xfrm>
        <a:graphic>
          <a:graphicData uri="http://schemas.openxmlformats.org/presentationml/2006/ole">
            <p:oleObj spid="_x0000_s14342" name="Equation" r:id="rId7" imgW="380880" imgH="241200" progId="Equation.3">
              <p:embed/>
            </p:oleObj>
          </a:graphicData>
        </a:graphic>
      </p:graphicFrame>
      <p:graphicFrame>
        <p:nvGraphicFramePr>
          <p:cNvPr id="43015" name="Object 71"/>
          <p:cNvGraphicFramePr>
            <a:graphicFrameLocks noChangeAspect="1"/>
          </p:cNvGraphicFramePr>
          <p:nvPr/>
        </p:nvGraphicFramePr>
        <p:xfrm>
          <a:off x="3810000" y="3560763"/>
          <a:ext cx="762000" cy="482600"/>
        </p:xfrm>
        <a:graphic>
          <a:graphicData uri="http://schemas.openxmlformats.org/presentationml/2006/ole">
            <p:oleObj spid="_x0000_s14343" name="Equation" r:id="rId8" imgW="380880" imgH="241200" progId="Equation.3">
              <p:embed/>
            </p:oleObj>
          </a:graphicData>
        </a:graphic>
      </p:graphicFrame>
      <p:graphicFrame>
        <p:nvGraphicFramePr>
          <p:cNvPr id="43016" name="Object 72"/>
          <p:cNvGraphicFramePr>
            <a:graphicFrameLocks noChangeAspect="1"/>
          </p:cNvGraphicFramePr>
          <p:nvPr/>
        </p:nvGraphicFramePr>
        <p:xfrm>
          <a:off x="3810000" y="3146425"/>
          <a:ext cx="762000" cy="482600"/>
        </p:xfrm>
        <a:graphic>
          <a:graphicData uri="http://schemas.openxmlformats.org/presentationml/2006/ole">
            <p:oleObj spid="_x0000_s14344" name="Equation" r:id="rId9" imgW="380880" imgH="241200" progId="Equation.3">
              <p:embed/>
            </p:oleObj>
          </a:graphicData>
        </a:graphic>
      </p:graphicFrame>
      <p:sp>
        <p:nvSpPr>
          <p:cNvPr id="43051" name="Rectangle 88"/>
          <p:cNvSpPr>
            <a:spLocks noChangeArrowheads="1"/>
          </p:cNvSpPr>
          <p:nvPr/>
        </p:nvSpPr>
        <p:spPr bwMode="auto">
          <a:xfrm>
            <a:off x="180975" y="1489075"/>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a:solidFill>
                  <a:prstClr val="black"/>
                </a:solidFill>
                <a:latin typeface="Arial" pitchFamily="34" charset="0"/>
                <a:cs typeface="Arial" pitchFamily="34" charset="0"/>
              </a:rPr>
              <a:t>V případě one sample testů jde o srovnání výběru dat (tedy one sample) s cílovou populací. Pro parametrické testy musí mít datový soubor normální rozložení.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4049"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II</a:t>
            </a:r>
          </a:p>
        </p:txBody>
      </p:sp>
      <p:sp>
        <p:nvSpPr>
          <p:cNvPr id="44050" name="Text Box 31"/>
          <p:cNvSpPr txBox="1">
            <a:spLocks noChangeArrowheads="1"/>
          </p:cNvSpPr>
          <p:nvPr/>
        </p:nvSpPr>
        <p:spPr bwMode="auto">
          <a:xfrm>
            <a:off x="1752600" y="235426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Rozptyl – cílová vs. výběrová populace</a:t>
            </a:r>
          </a:p>
        </p:txBody>
      </p:sp>
      <p:sp>
        <p:nvSpPr>
          <p:cNvPr id="44051" name="AutoShape 32"/>
          <p:cNvSpPr>
            <a:spLocks noChangeArrowheads="1"/>
          </p:cNvSpPr>
          <p:nvPr/>
        </p:nvSpPr>
        <p:spPr bwMode="auto">
          <a:xfrm>
            <a:off x="914400" y="239236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49570" name="Group 34"/>
          <p:cNvGraphicFramePr>
            <a:graphicFrameLocks noGrp="1"/>
          </p:cNvGraphicFramePr>
          <p:nvPr/>
        </p:nvGraphicFramePr>
        <p:xfrm>
          <a:off x="2057400" y="2786063"/>
          <a:ext cx="6781800" cy="2513330"/>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0</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0" i="0" u="none" strike="noStrike" cap="none" normalizeH="0" baseline="0" smtClean="0">
                          <a:ln>
                            <a:noFill/>
                          </a:ln>
                          <a:solidFill>
                            <a:schemeClr val="tx1"/>
                          </a:solidFill>
                          <a:effectLst/>
                          <a:latin typeface="Calibri" pitchFamily="34" charset="0"/>
                        </a:rPr>
                        <a:t/>
                      </a:r>
                      <a:br>
                        <a:rPr kumimoji="0" lang="en-US" sz="2100" b="0" i="0" u="none" strike="noStrike" cap="none" normalizeH="0" baseline="0" smtClean="0">
                          <a:ln>
                            <a:noFill/>
                          </a:ln>
                          <a:solidFill>
                            <a:schemeClr val="tx1"/>
                          </a:solidFill>
                          <a:effectLst/>
                          <a:latin typeface="Calibri" pitchFamily="34" charset="0"/>
                        </a:rPr>
                      </a:br>
                      <a:endParaRPr kumimoji="0" lang="cs-CZ"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034" name="Object 62"/>
          <p:cNvGraphicFramePr>
            <a:graphicFrameLocks noChangeAspect="1"/>
          </p:cNvGraphicFramePr>
          <p:nvPr/>
        </p:nvGraphicFramePr>
        <p:xfrm>
          <a:off x="231775" y="3051175"/>
          <a:ext cx="1676400" cy="768350"/>
        </p:xfrm>
        <a:graphic>
          <a:graphicData uri="http://schemas.openxmlformats.org/presentationml/2006/ole">
            <p:oleObj spid="_x0000_s15362" name="Equation" r:id="rId3" imgW="914400" imgH="419040" progId="Equation.3">
              <p:embed/>
            </p:oleObj>
          </a:graphicData>
        </a:graphic>
      </p:graphicFrame>
      <p:graphicFrame>
        <p:nvGraphicFramePr>
          <p:cNvPr id="44035" name="Object 64"/>
          <p:cNvGraphicFramePr>
            <a:graphicFrameLocks noChangeAspect="1"/>
          </p:cNvGraphicFramePr>
          <p:nvPr/>
        </p:nvGraphicFramePr>
        <p:xfrm>
          <a:off x="5664200" y="3167063"/>
          <a:ext cx="355600" cy="457200"/>
        </p:xfrm>
        <a:graphic>
          <a:graphicData uri="http://schemas.openxmlformats.org/presentationml/2006/ole">
            <p:oleObj spid="_x0000_s15363" name="Equation" r:id="rId4" imgW="177480" imgH="228600" progId="Equation.3">
              <p:embed/>
            </p:oleObj>
          </a:graphicData>
        </a:graphic>
      </p:graphicFrame>
      <p:graphicFrame>
        <p:nvGraphicFramePr>
          <p:cNvPr id="44036" name="Object 73"/>
          <p:cNvGraphicFramePr>
            <a:graphicFrameLocks noChangeAspect="1"/>
          </p:cNvGraphicFramePr>
          <p:nvPr/>
        </p:nvGraphicFramePr>
        <p:xfrm>
          <a:off x="5664200" y="3700463"/>
          <a:ext cx="355600" cy="457200"/>
        </p:xfrm>
        <a:graphic>
          <a:graphicData uri="http://schemas.openxmlformats.org/presentationml/2006/ole">
            <p:oleObj spid="_x0000_s15364" name="Equation" r:id="rId5" imgW="177480" imgH="228600" progId="Equation.3">
              <p:embed/>
            </p:oleObj>
          </a:graphicData>
        </a:graphic>
      </p:graphicFrame>
      <p:graphicFrame>
        <p:nvGraphicFramePr>
          <p:cNvPr id="44037" name="Object 74"/>
          <p:cNvGraphicFramePr>
            <a:graphicFrameLocks noChangeAspect="1"/>
          </p:cNvGraphicFramePr>
          <p:nvPr/>
        </p:nvGraphicFramePr>
        <p:xfrm>
          <a:off x="5664200" y="4386263"/>
          <a:ext cx="355600" cy="457200"/>
        </p:xfrm>
        <a:graphic>
          <a:graphicData uri="http://schemas.openxmlformats.org/presentationml/2006/ole">
            <p:oleObj spid="_x0000_s15365" name="Equation" r:id="rId6" imgW="177480" imgH="228600" progId="Equation.3">
              <p:embed/>
            </p:oleObj>
          </a:graphicData>
        </a:graphic>
      </p:graphicFrame>
      <p:graphicFrame>
        <p:nvGraphicFramePr>
          <p:cNvPr id="44038" name="Object 75"/>
          <p:cNvGraphicFramePr>
            <a:graphicFrameLocks noChangeAspect="1"/>
          </p:cNvGraphicFramePr>
          <p:nvPr/>
        </p:nvGraphicFramePr>
        <p:xfrm>
          <a:off x="6870700" y="3167063"/>
          <a:ext cx="1092200" cy="482600"/>
        </p:xfrm>
        <a:graphic>
          <a:graphicData uri="http://schemas.openxmlformats.org/presentationml/2006/ole">
            <p:oleObj spid="_x0000_s15366" name="Rovnice" r:id="rId7" imgW="545760" imgH="241200" progId="Equation.3">
              <p:embed/>
            </p:oleObj>
          </a:graphicData>
        </a:graphic>
      </p:graphicFrame>
      <p:graphicFrame>
        <p:nvGraphicFramePr>
          <p:cNvPr id="44039" name="Object 76"/>
          <p:cNvGraphicFramePr>
            <a:graphicFrameLocks noChangeAspect="1"/>
          </p:cNvGraphicFramePr>
          <p:nvPr/>
        </p:nvGraphicFramePr>
        <p:xfrm>
          <a:off x="6858000" y="3624263"/>
          <a:ext cx="990600" cy="482600"/>
        </p:xfrm>
        <a:graphic>
          <a:graphicData uri="http://schemas.openxmlformats.org/presentationml/2006/ole">
            <p:oleObj spid="_x0000_s15367" name="Equation" r:id="rId8" imgW="495000" imgH="241200" progId="Equation.3">
              <p:embed/>
            </p:oleObj>
          </a:graphicData>
        </a:graphic>
      </p:graphicFrame>
      <p:graphicFrame>
        <p:nvGraphicFramePr>
          <p:cNvPr id="44040" name="Object 77"/>
          <p:cNvGraphicFramePr>
            <a:graphicFrameLocks noChangeAspect="1"/>
          </p:cNvGraphicFramePr>
          <p:nvPr/>
        </p:nvGraphicFramePr>
        <p:xfrm>
          <a:off x="6870700" y="4611688"/>
          <a:ext cx="1092200" cy="482600"/>
        </p:xfrm>
        <a:graphic>
          <a:graphicData uri="http://schemas.openxmlformats.org/presentationml/2006/ole">
            <p:oleObj spid="_x0000_s15368" name="Equation" r:id="rId9" imgW="545760" imgH="241200" progId="Equation.3">
              <p:embed/>
            </p:oleObj>
          </a:graphicData>
        </a:graphic>
      </p:graphicFrame>
      <p:graphicFrame>
        <p:nvGraphicFramePr>
          <p:cNvPr id="44041" name="Object 78"/>
          <p:cNvGraphicFramePr>
            <a:graphicFrameLocks noChangeAspect="1"/>
          </p:cNvGraphicFramePr>
          <p:nvPr/>
        </p:nvGraphicFramePr>
        <p:xfrm>
          <a:off x="6858000" y="4273550"/>
          <a:ext cx="1295400" cy="482600"/>
        </p:xfrm>
        <a:graphic>
          <a:graphicData uri="http://schemas.openxmlformats.org/presentationml/2006/ole">
            <p:oleObj spid="_x0000_s15369" name="Equation" r:id="rId10" imgW="647640" imgH="241200" progId="Equation.3">
              <p:embed/>
            </p:oleObj>
          </a:graphicData>
        </a:graphic>
      </p:graphicFrame>
      <p:sp>
        <p:nvSpPr>
          <p:cNvPr id="44079" name="Text Box 79"/>
          <p:cNvSpPr txBox="1">
            <a:spLocks noChangeArrowheads="1"/>
          </p:cNvSpPr>
          <p:nvPr/>
        </p:nvSpPr>
        <p:spPr bwMode="auto">
          <a:xfrm>
            <a:off x="7791450" y="3128963"/>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(n-1)</a:t>
            </a:r>
          </a:p>
        </p:txBody>
      </p:sp>
      <p:sp>
        <p:nvSpPr>
          <p:cNvPr id="44080" name="Text Box 80"/>
          <p:cNvSpPr txBox="1">
            <a:spLocks noChangeArrowheads="1"/>
          </p:cNvSpPr>
          <p:nvPr/>
        </p:nvSpPr>
        <p:spPr bwMode="auto">
          <a:xfrm>
            <a:off x="7924800" y="4446588"/>
            <a:ext cx="762000" cy="396875"/>
          </a:xfrm>
          <a:prstGeom prst="rect">
            <a:avLst/>
          </a:prstGeom>
          <a:noFill/>
          <a:ln w="25400">
            <a:noFill/>
            <a:miter lim="800000"/>
            <a:headEnd/>
            <a:tailEnd/>
          </a:ln>
        </p:spPr>
        <p:txBody>
          <a:bodyPr>
            <a:spAutoFit/>
          </a:bodyPr>
          <a:lstStyle/>
          <a:p>
            <a:pPr fontAlgn="base">
              <a:spcBef>
                <a:spcPct val="20000"/>
              </a:spcBef>
              <a:spcAft>
                <a:spcPct val="0"/>
              </a:spcAft>
            </a:pPr>
            <a:r>
              <a:rPr lang="cs-CZ" sz="2000">
                <a:solidFill>
                  <a:prstClr val="black"/>
                </a:solidFill>
                <a:latin typeface="Arial" pitchFamily="34" charset="0"/>
                <a:cs typeface="Arial" pitchFamily="34" charset="0"/>
              </a:rPr>
              <a:t> </a:t>
            </a:r>
            <a:r>
              <a:rPr lang="en-US" sz="1400" b="1">
                <a:solidFill>
                  <a:prstClr val="black"/>
                </a:solidFill>
                <a:latin typeface="Arial" pitchFamily="34" charset="0"/>
                <a:cs typeface="Arial" pitchFamily="34" charset="0"/>
              </a:rPr>
              <a:t>nebo</a:t>
            </a:r>
            <a:endParaRPr lang="cs-CZ" sz="1400" b="1">
              <a:solidFill>
                <a:prstClr val="black"/>
              </a:solidFill>
              <a:latin typeface="Arial" pitchFamily="34" charset="0"/>
              <a:cs typeface="Arial" pitchFamily="34" charset="0"/>
            </a:endParaRPr>
          </a:p>
        </p:txBody>
      </p:sp>
      <p:sp>
        <p:nvSpPr>
          <p:cNvPr id="44081" name="Text Box 81"/>
          <p:cNvSpPr txBox="1">
            <a:spLocks noChangeArrowheads="1"/>
          </p:cNvSpPr>
          <p:nvPr/>
        </p:nvSpPr>
        <p:spPr bwMode="auto">
          <a:xfrm>
            <a:off x="7724775" y="3605213"/>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 (n-1)</a:t>
            </a:r>
          </a:p>
        </p:txBody>
      </p:sp>
      <p:graphicFrame>
        <p:nvGraphicFramePr>
          <p:cNvPr id="44042" name="Object 82"/>
          <p:cNvGraphicFramePr>
            <a:graphicFrameLocks noChangeAspect="1"/>
          </p:cNvGraphicFramePr>
          <p:nvPr/>
        </p:nvGraphicFramePr>
        <p:xfrm>
          <a:off x="2286000" y="3181350"/>
          <a:ext cx="990600" cy="406400"/>
        </p:xfrm>
        <a:graphic>
          <a:graphicData uri="http://schemas.openxmlformats.org/presentationml/2006/ole">
            <p:oleObj spid="_x0000_s15370" name="Equation" r:id="rId11" imgW="495000" imgH="203040" progId="Equation.3">
              <p:embed/>
            </p:oleObj>
          </a:graphicData>
        </a:graphic>
      </p:graphicFrame>
      <p:graphicFrame>
        <p:nvGraphicFramePr>
          <p:cNvPr id="44043" name="Object 83"/>
          <p:cNvGraphicFramePr>
            <a:graphicFrameLocks noChangeAspect="1"/>
          </p:cNvGraphicFramePr>
          <p:nvPr/>
        </p:nvGraphicFramePr>
        <p:xfrm>
          <a:off x="2286000" y="3700463"/>
          <a:ext cx="990600" cy="406400"/>
        </p:xfrm>
        <a:graphic>
          <a:graphicData uri="http://schemas.openxmlformats.org/presentationml/2006/ole">
            <p:oleObj spid="_x0000_s15371" name="Equation" r:id="rId12" imgW="495000" imgH="203040" progId="Equation.3">
              <p:embed/>
            </p:oleObj>
          </a:graphicData>
        </a:graphic>
      </p:graphicFrame>
      <p:graphicFrame>
        <p:nvGraphicFramePr>
          <p:cNvPr id="44044" name="Object 84"/>
          <p:cNvGraphicFramePr>
            <a:graphicFrameLocks noChangeAspect="1"/>
          </p:cNvGraphicFramePr>
          <p:nvPr/>
        </p:nvGraphicFramePr>
        <p:xfrm>
          <a:off x="2286000" y="4386263"/>
          <a:ext cx="990600" cy="406400"/>
        </p:xfrm>
        <a:graphic>
          <a:graphicData uri="http://schemas.openxmlformats.org/presentationml/2006/ole">
            <p:oleObj spid="_x0000_s15372" name="Equation" r:id="rId13" imgW="495000" imgH="203040" progId="Equation.3">
              <p:embed/>
            </p:oleObj>
          </a:graphicData>
        </a:graphic>
      </p:graphicFrame>
      <p:graphicFrame>
        <p:nvGraphicFramePr>
          <p:cNvPr id="44045" name="Object 85"/>
          <p:cNvGraphicFramePr>
            <a:graphicFrameLocks noChangeAspect="1"/>
          </p:cNvGraphicFramePr>
          <p:nvPr/>
        </p:nvGraphicFramePr>
        <p:xfrm>
          <a:off x="3733800" y="4386263"/>
          <a:ext cx="990600" cy="406400"/>
        </p:xfrm>
        <a:graphic>
          <a:graphicData uri="http://schemas.openxmlformats.org/presentationml/2006/ole">
            <p:oleObj spid="_x0000_s15373" name="Equation" r:id="rId14" imgW="495000" imgH="203040" progId="Equation.3">
              <p:embed/>
            </p:oleObj>
          </a:graphicData>
        </a:graphic>
      </p:graphicFrame>
      <p:graphicFrame>
        <p:nvGraphicFramePr>
          <p:cNvPr id="44046" name="Object 86"/>
          <p:cNvGraphicFramePr>
            <a:graphicFrameLocks noChangeAspect="1"/>
          </p:cNvGraphicFramePr>
          <p:nvPr/>
        </p:nvGraphicFramePr>
        <p:xfrm>
          <a:off x="3657600" y="3624263"/>
          <a:ext cx="990600" cy="406400"/>
        </p:xfrm>
        <a:graphic>
          <a:graphicData uri="http://schemas.openxmlformats.org/presentationml/2006/ole">
            <p:oleObj spid="_x0000_s15374" name="Equation" r:id="rId15" imgW="495000" imgH="203040" progId="Equation.3">
              <p:embed/>
            </p:oleObj>
          </a:graphicData>
        </a:graphic>
      </p:graphicFrame>
      <p:graphicFrame>
        <p:nvGraphicFramePr>
          <p:cNvPr id="44047" name="Object 87"/>
          <p:cNvGraphicFramePr>
            <a:graphicFrameLocks noChangeAspect="1"/>
          </p:cNvGraphicFramePr>
          <p:nvPr/>
        </p:nvGraphicFramePr>
        <p:xfrm>
          <a:off x="3657600" y="3167063"/>
          <a:ext cx="990600" cy="406400"/>
        </p:xfrm>
        <a:graphic>
          <a:graphicData uri="http://schemas.openxmlformats.org/presentationml/2006/ole">
            <p:oleObj spid="_x0000_s15375" name="Equation" r:id="rId16" imgW="495000" imgH="203040" progId="Equation.3">
              <p:embed/>
            </p:oleObj>
          </a:graphicData>
        </a:graphic>
      </p:graphicFrame>
      <p:sp>
        <p:nvSpPr>
          <p:cNvPr id="44082" name="Rectangle 88"/>
          <p:cNvSpPr>
            <a:spLocks noChangeArrowheads="1"/>
          </p:cNvSpPr>
          <p:nvPr/>
        </p:nvSpPr>
        <p:spPr bwMode="auto">
          <a:xfrm>
            <a:off x="180975" y="1492250"/>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a:solidFill>
                  <a:prstClr val="black"/>
                </a:solidFill>
                <a:latin typeface="Arial" pitchFamily="34" charset="0"/>
                <a:cs typeface="Arial" pitchFamily="34" charset="0"/>
              </a:rPr>
              <a:t>V případě one sample testů jde o srovnání výběru dat (tedy one sample) s cílovou populací. Pro parametrické testy musí mít datový soubor normální rozložení.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5060" name="Rectangle 2"/>
          <p:cNvSpPr>
            <a:spLocks noGrp="1"/>
          </p:cNvSpPr>
          <p:nvPr>
            <p:ph type="title" idx="4294967295"/>
          </p:nvPr>
        </p:nvSpPr>
        <p:spPr>
          <a:xfrm>
            <a:off x="106363" y="414338"/>
            <a:ext cx="8964612" cy="758825"/>
          </a:xfrm>
        </p:spPr>
        <p:txBody>
          <a:bodyPr/>
          <a:lstStyle/>
          <a:p>
            <a:r>
              <a:rPr lang="en-US" smtClean="0"/>
              <a:t>Srovnání odhadu průměru s předpokládanou hodnotou I</a:t>
            </a:r>
          </a:p>
        </p:txBody>
      </p:sp>
      <p:sp>
        <p:nvSpPr>
          <p:cNvPr id="45061" name="Rectangle 4"/>
          <p:cNvSpPr>
            <a:spLocks noChangeArrowheads="1"/>
          </p:cNvSpPr>
          <p:nvPr/>
        </p:nvSpPr>
        <p:spPr bwMode="auto">
          <a:xfrm>
            <a:off x="900113" y="1544638"/>
            <a:ext cx="7704137" cy="3397250"/>
          </a:xfrm>
          <a:prstGeom prst="rect">
            <a:avLst/>
          </a:prstGeom>
          <a:noFill/>
          <a:ln w="9525">
            <a:noFill/>
            <a:miter lim="800000"/>
            <a:headEnd/>
            <a:tailEnd/>
          </a:ln>
        </p:spPr>
        <p:txBody>
          <a:bodyPr tIns="152352" bIns="38088" anchor="ctr">
            <a:spAutoFit/>
          </a:bodyPr>
          <a:lstStyle/>
          <a:p>
            <a:pPr marL="457200" indent="-457200" algn="just" fontAlgn="base">
              <a:spcBef>
                <a:spcPct val="0"/>
              </a:spcBef>
              <a:spcAft>
                <a:spcPct val="0"/>
              </a:spcAft>
            </a:pPr>
            <a:r>
              <a:rPr lang="cs-CZ" sz="2100" b="1">
                <a:solidFill>
                  <a:prstClr val="black"/>
                </a:solidFill>
                <a:latin typeface="Times New Roman" pitchFamily="18" charset="0"/>
                <a:cs typeface="Times New Roman" pitchFamily="18" charset="0"/>
              </a:rPr>
              <a:t>Koncentrace antibiotika v cílovém orgánu</a:t>
            </a:r>
          </a:p>
          <a:p>
            <a:pPr marL="457200" indent="-457200" algn="just" fontAlgn="base">
              <a:spcBef>
                <a:spcPct val="0"/>
              </a:spcBef>
              <a:spcAft>
                <a:spcPct val="0"/>
              </a:spcAft>
            </a:pPr>
            <a:endParaRPr lang="cs-CZ" sz="2100" b="1">
              <a:solidFill>
                <a:prstClr val="black"/>
              </a:solidFill>
              <a:latin typeface="Times New Roman" pitchFamily="18" charset="0"/>
              <a:cs typeface="Times New Roman" pitchFamily="18" charset="0"/>
            </a:endParaRPr>
          </a:p>
          <a:p>
            <a:pPr marL="457200" indent="-457200" algn="just" eaLnBrk="0" fontAlgn="base" hangingPunct="0">
              <a:spcBef>
                <a:spcPct val="0"/>
              </a:spcBef>
              <a:spcAft>
                <a:spcPct val="0"/>
              </a:spcAft>
            </a:pPr>
            <a:r>
              <a:rPr lang="cs-CZ" sz="2100">
                <a:solidFill>
                  <a:prstClr val="black"/>
                </a:solidFill>
                <a:latin typeface="Arial" pitchFamily="34" charset="0"/>
                <a:cs typeface="Times New Roman" pitchFamily="18" charset="0"/>
              </a:rPr>
              <a:t>Při 1000 měřeních antibiotika byla zjištěna v cílovém orgánu průměrná koncentrace 202,5 jednotek a směrodatná odchylka 44 jednotek. </a:t>
            </a:r>
            <a:endParaRPr lang="cs-CZ" sz="2100">
              <a:solidFill>
                <a:prstClr val="black"/>
              </a:solidFill>
              <a:latin typeface="Arial" pitchFamily="34" charset="0"/>
              <a:cs typeface="Arial" pitchFamily="34" charset="0"/>
            </a:endParaRPr>
          </a:p>
          <a:p>
            <a:pPr marL="457200" indent="-457200" algn="just" eaLnBrk="0" fontAlgn="base" hangingPunct="0">
              <a:spcBef>
                <a:spcPct val="0"/>
              </a:spcBef>
              <a:spcAft>
                <a:spcPct val="0"/>
              </a:spcAft>
            </a:pPr>
            <a:r>
              <a:rPr lang="cs-CZ" sz="2100">
                <a:solidFill>
                  <a:prstClr val="black"/>
                </a:solidFill>
                <a:latin typeface="Arial" pitchFamily="34" charset="0"/>
                <a:cs typeface="Times New Roman" pitchFamily="18" charset="0"/>
              </a:rPr>
              <a:t>Požadovaná koncentrace antibiotika je 200 jednotek. </a:t>
            </a:r>
            <a:endParaRPr lang="cs-CZ" sz="2100">
              <a:solidFill>
                <a:prstClr val="black"/>
              </a:solidFill>
              <a:latin typeface="Arial" pitchFamily="34" charset="0"/>
              <a:cs typeface="Arial" pitchFamily="34" charset="0"/>
            </a:endParaRPr>
          </a:p>
          <a:p>
            <a:pPr marL="457200" indent="-457200" algn="just" eaLnBrk="0" fontAlgn="base" hangingPunct="0">
              <a:spcBef>
                <a:spcPct val="0"/>
              </a:spcBef>
              <a:spcAft>
                <a:spcPct val="0"/>
              </a:spcAft>
            </a:pPr>
            <a:endParaRPr lang="cs-CZ" sz="2100">
              <a:solidFill>
                <a:prstClr val="black"/>
              </a:solidFill>
              <a:latin typeface="Arial" pitchFamily="34" charset="0"/>
              <a:cs typeface="Arial" pitchFamily="34" charset="0"/>
            </a:endParaRPr>
          </a:p>
          <a:p>
            <a:pPr marL="457200" indent="-457200" algn="just" eaLnBrk="0" fontAlgn="base" hangingPunct="0">
              <a:spcBef>
                <a:spcPct val="0"/>
              </a:spcBef>
              <a:spcAft>
                <a:spcPct val="0"/>
              </a:spcAft>
              <a:buFontTx/>
              <a:buAutoNum type="arabicParenR"/>
            </a:pPr>
            <a:r>
              <a:rPr lang="cs-CZ" sz="2100">
                <a:solidFill>
                  <a:prstClr val="black"/>
                </a:solidFill>
                <a:latin typeface="Arial" pitchFamily="34" charset="0"/>
                <a:cs typeface="Times New Roman" pitchFamily="18" charset="0"/>
              </a:rPr>
              <a:t>Je daný rozdíl 2,5 významný vzhledem k variabilitě znaku na hladině významnosti 5%? </a:t>
            </a:r>
            <a:endParaRPr lang="cs-CZ" sz="2100">
              <a:solidFill>
                <a:prstClr val="black"/>
              </a:solidFill>
              <a:latin typeface="Arial" pitchFamily="34" charset="0"/>
              <a:cs typeface="Arial" pitchFamily="34" charset="0"/>
            </a:endParaRPr>
          </a:p>
          <a:p>
            <a:pPr marL="457200" indent="-457200" algn="just" eaLnBrk="0" fontAlgn="base" hangingPunct="0">
              <a:spcBef>
                <a:spcPct val="0"/>
              </a:spcBef>
              <a:spcAft>
                <a:spcPct val="0"/>
              </a:spcAft>
            </a:pPr>
            <a:r>
              <a:rPr lang="cs-CZ" sz="2100">
                <a:solidFill>
                  <a:prstClr val="black"/>
                </a:solidFill>
                <a:latin typeface="Arial" pitchFamily="34" charset="0"/>
                <a:cs typeface="Times New Roman" pitchFamily="18" charset="0"/>
              </a:rPr>
              <a:t>2) Jaká je skutečná hladina významnosti?</a:t>
            </a:r>
            <a:endParaRPr lang="cs-CZ" sz="4400">
              <a:solidFill>
                <a:prstClr val="black"/>
              </a:solidFill>
              <a:latin typeface="Arial" pitchFamily="34" charset="0"/>
              <a:cs typeface="Arial" pitchFamily="34" charset="0"/>
            </a:endParaRPr>
          </a:p>
        </p:txBody>
      </p:sp>
      <p:graphicFrame>
        <p:nvGraphicFramePr>
          <p:cNvPr id="45058" name="Object 5"/>
          <p:cNvGraphicFramePr>
            <a:graphicFrameLocks noChangeAspect="1"/>
          </p:cNvGraphicFramePr>
          <p:nvPr/>
        </p:nvGraphicFramePr>
        <p:xfrm>
          <a:off x="1908175" y="5170488"/>
          <a:ext cx="4608513" cy="858837"/>
        </p:xfrm>
        <a:graphic>
          <a:graphicData uri="http://schemas.openxmlformats.org/presentationml/2006/ole">
            <p:oleObj spid="_x0000_s16386" name="Rovnice" r:id="rId3" imgW="2095500" imgH="3937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6086" name="Rectangle 2"/>
          <p:cNvSpPr>
            <a:spLocks noGrp="1"/>
          </p:cNvSpPr>
          <p:nvPr>
            <p:ph type="title" idx="4294967295"/>
          </p:nvPr>
        </p:nvSpPr>
        <p:spPr>
          <a:xfrm>
            <a:off x="71438" y="407988"/>
            <a:ext cx="8964612" cy="758825"/>
          </a:xfrm>
        </p:spPr>
        <p:txBody>
          <a:bodyPr/>
          <a:lstStyle/>
          <a:p>
            <a:r>
              <a:rPr lang="en-US" smtClean="0"/>
              <a:t>Srovnání odhadu průměru s předpokládanou hodnotou II</a:t>
            </a:r>
          </a:p>
        </p:txBody>
      </p:sp>
      <p:sp>
        <p:nvSpPr>
          <p:cNvPr id="46087" name="Rectangle 4"/>
          <p:cNvSpPr>
            <a:spLocks noChangeArrowheads="1"/>
          </p:cNvSpPr>
          <p:nvPr/>
        </p:nvSpPr>
        <p:spPr bwMode="auto">
          <a:xfrm>
            <a:off x="179388" y="1193800"/>
            <a:ext cx="8713787" cy="2019300"/>
          </a:xfrm>
          <a:prstGeom prst="rect">
            <a:avLst/>
          </a:prstGeom>
          <a:noFill/>
          <a:ln w="9525">
            <a:noFill/>
            <a:miter lim="800000"/>
            <a:headEnd/>
            <a:tailEnd/>
          </a:ln>
        </p:spPr>
        <p:txBody>
          <a:bodyPr tIns="152352" bIns="38088" anchor="ctr">
            <a:spAutoFit/>
          </a:bodyPr>
          <a:lstStyle/>
          <a:p>
            <a:pPr marL="457200" indent="-457200" algn="just" fontAlgn="base">
              <a:spcBef>
                <a:spcPct val="0"/>
              </a:spcBef>
              <a:spcAft>
                <a:spcPct val="0"/>
              </a:spcAft>
            </a:pPr>
            <a:r>
              <a:rPr lang="cs-CZ" sz="1500" b="1">
                <a:solidFill>
                  <a:prstClr val="black"/>
                </a:solidFill>
                <a:latin typeface="Arial" pitchFamily="34" charset="0"/>
                <a:cs typeface="Arial" pitchFamily="34" charset="0"/>
              </a:rPr>
              <a:t>Aktivita enzymu v buňkách</a:t>
            </a:r>
          </a:p>
          <a:p>
            <a:pPr marL="457200" indent="-457200" algn="just" fontAlgn="base">
              <a:spcBef>
                <a:spcPct val="0"/>
              </a:spcBef>
              <a:spcAft>
                <a:spcPct val="0"/>
              </a:spcAft>
            </a:pPr>
            <a:r>
              <a:rPr lang="cs-CZ" sz="1500">
                <a:solidFill>
                  <a:prstClr val="black"/>
                </a:solidFill>
                <a:latin typeface="Arial" pitchFamily="34" charset="0"/>
                <a:cs typeface="Arial" pitchFamily="34" charset="0"/>
              </a:rPr>
              <a:t>Při zjišťování aktivity enzymu v buňkách na vzorku 25 měření byl zjištěn průměr 3,5 jednotek a směrodatná odchylka 1. </a:t>
            </a:r>
          </a:p>
          <a:p>
            <a:pPr marL="457200" indent="-457200" algn="just" fontAlgn="base">
              <a:spcBef>
                <a:spcPct val="0"/>
              </a:spcBef>
              <a:spcAft>
                <a:spcPct val="0"/>
              </a:spcAft>
            </a:pPr>
            <a:r>
              <a:rPr lang="cs-CZ" sz="1500">
                <a:solidFill>
                  <a:prstClr val="black"/>
                </a:solidFill>
                <a:latin typeface="Arial" pitchFamily="34" charset="0"/>
                <a:cs typeface="Arial" pitchFamily="34" charset="0"/>
              </a:rPr>
              <a:t>1. otázka zní, zda se naměřené hodnoty našeho vzorku liší od výsledků dřívější rozsáhlé studie zaměřené na celou cílovou populaci, kde byla zjištěna průměrná aktivita 2,5 jednotky?</a:t>
            </a:r>
          </a:p>
          <a:p>
            <a:pPr marL="457200" indent="-457200" algn="just" fontAlgn="base">
              <a:spcBef>
                <a:spcPct val="0"/>
              </a:spcBef>
              <a:spcAft>
                <a:spcPct val="0"/>
              </a:spcAft>
              <a:buFontTx/>
              <a:buChar char="•"/>
            </a:pPr>
            <a:endParaRPr lang="cs-CZ" sz="1500">
              <a:solidFill>
                <a:prstClr val="black"/>
              </a:solidFill>
              <a:latin typeface="Arial" pitchFamily="34" charset="0"/>
              <a:cs typeface="Arial" pitchFamily="34" charset="0"/>
            </a:endParaRPr>
          </a:p>
          <a:p>
            <a:pPr marL="457200" indent="-457200" algn="just" fontAlgn="base">
              <a:spcBef>
                <a:spcPct val="0"/>
              </a:spcBef>
              <a:spcAft>
                <a:spcPct val="0"/>
              </a:spcAft>
            </a:pPr>
            <a:r>
              <a:rPr lang="cs-CZ" sz="1500">
                <a:solidFill>
                  <a:prstClr val="black"/>
                </a:solidFill>
                <a:latin typeface="Arial" pitchFamily="34" charset="0"/>
                <a:cs typeface="Arial" pitchFamily="34" charset="0"/>
              </a:rPr>
              <a:t>H0: x=</a:t>
            </a:r>
            <a:r>
              <a:rPr lang="cs-CZ" sz="1500">
                <a:solidFill>
                  <a:prstClr val="black"/>
                </a:solidFill>
                <a:latin typeface="Arial" pitchFamily="34" charset="0"/>
                <a:cs typeface="Arial" pitchFamily="34" charset="0"/>
                <a:sym typeface="Symbol" pitchFamily="18" charset="2"/>
              </a:rPr>
              <a:t></a:t>
            </a:r>
            <a:r>
              <a:rPr lang="cs-CZ" sz="1500">
                <a:solidFill>
                  <a:prstClr val="black"/>
                </a:solidFill>
                <a:latin typeface="Arial" pitchFamily="34" charset="0"/>
                <a:cs typeface="Arial" pitchFamily="34" charset="0"/>
              </a:rPr>
              <a:t>  tedy two tailed test</a:t>
            </a:r>
          </a:p>
          <a:p>
            <a:pPr marL="457200" indent="-457200" algn="just" fontAlgn="base">
              <a:spcBef>
                <a:spcPct val="0"/>
              </a:spcBef>
              <a:spcAft>
                <a:spcPct val="0"/>
              </a:spcAft>
            </a:pPr>
            <a:endParaRPr lang="cs-CZ" sz="1500">
              <a:solidFill>
                <a:prstClr val="black"/>
              </a:solidFill>
              <a:latin typeface="Arial" pitchFamily="34" charset="0"/>
              <a:cs typeface="Arial" pitchFamily="34" charset="0"/>
            </a:endParaRPr>
          </a:p>
        </p:txBody>
      </p:sp>
      <p:sp>
        <p:nvSpPr>
          <p:cNvPr id="46088" name="Rectangle 5"/>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2" name="Object 6"/>
          <p:cNvGraphicFramePr>
            <a:graphicFrameLocks noChangeAspect="1"/>
          </p:cNvGraphicFramePr>
          <p:nvPr/>
        </p:nvGraphicFramePr>
        <p:xfrm>
          <a:off x="2722563" y="2492375"/>
          <a:ext cx="3168650" cy="611188"/>
        </p:xfrm>
        <a:graphic>
          <a:graphicData uri="http://schemas.openxmlformats.org/presentationml/2006/ole">
            <p:oleObj spid="_x0000_s17410" name="Rovnice" r:id="rId3" imgW="2032000" imgH="393700" progId="Equation.3">
              <p:embed/>
            </p:oleObj>
          </a:graphicData>
        </a:graphic>
      </p:graphicFrame>
      <p:sp>
        <p:nvSpPr>
          <p:cNvPr id="46089" name="Rectangle 7"/>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3" name="Object 8"/>
          <p:cNvGraphicFramePr>
            <a:graphicFrameLocks noChangeAspect="1"/>
          </p:cNvGraphicFramePr>
          <p:nvPr/>
        </p:nvGraphicFramePr>
        <p:xfrm>
          <a:off x="3082925" y="3429000"/>
          <a:ext cx="1419225" cy="450850"/>
        </p:xfrm>
        <a:graphic>
          <a:graphicData uri="http://schemas.openxmlformats.org/presentationml/2006/ole">
            <p:oleObj spid="_x0000_s17411" name="Rovnice" r:id="rId4" imgW="812447" imgH="253890" progId="Equation.3">
              <p:embed/>
            </p:oleObj>
          </a:graphicData>
        </a:graphic>
      </p:graphicFrame>
      <p:sp>
        <p:nvSpPr>
          <p:cNvPr id="46090" name="Rectangle 9"/>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4" name="Object 10"/>
          <p:cNvGraphicFramePr>
            <a:graphicFrameLocks noChangeAspect="1"/>
          </p:cNvGraphicFramePr>
          <p:nvPr/>
        </p:nvGraphicFramePr>
        <p:xfrm>
          <a:off x="5016500" y="3444875"/>
          <a:ext cx="936625" cy="417513"/>
        </p:xfrm>
        <a:graphic>
          <a:graphicData uri="http://schemas.openxmlformats.org/presentationml/2006/ole">
            <p:oleObj spid="_x0000_s17412" name="Rovnice" r:id="rId5" imgW="533169" imgH="241195" progId="Equation.3">
              <p:embed/>
            </p:oleObj>
          </a:graphicData>
        </a:graphic>
      </p:graphicFrame>
      <p:sp>
        <p:nvSpPr>
          <p:cNvPr id="46091" name="AutoShape 11"/>
          <p:cNvSpPr>
            <a:spLocks noChangeArrowheads="1"/>
          </p:cNvSpPr>
          <p:nvPr/>
        </p:nvSpPr>
        <p:spPr bwMode="auto">
          <a:xfrm rot="10800000">
            <a:off x="2722563" y="3140075"/>
            <a:ext cx="3240087" cy="288925"/>
          </a:xfrm>
          <a:prstGeom prst="triangle">
            <a:avLst>
              <a:gd name="adj" fmla="val 50000"/>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2" name="AutoShape 12"/>
          <p:cNvSpPr>
            <a:spLocks noChangeArrowheads="1"/>
          </p:cNvSpPr>
          <p:nvPr/>
        </p:nvSpPr>
        <p:spPr bwMode="auto">
          <a:xfrm>
            <a:off x="4541838" y="3484563"/>
            <a:ext cx="433387" cy="341312"/>
          </a:xfrm>
          <a:prstGeom prst="rightArrow">
            <a:avLst>
              <a:gd name="adj1" fmla="val 55352"/>
              <a:gd name="adj2" fmla="val 62324"/>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3" name="Rectangle 13"/>
          <p:cNvSpPr>
            <a:spLocks noChangeArrowheads="1"/>
          </p:cNvSpPr>
          <p:nvPr/>
        </p:nvSpPr>
        <p:spPr bwMode="auto">
          <a:xfrm>
            <a:off x="6394450" y="3486150"/>
            <a:ext cx="2459038" cy="336550"/>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600" b="1">
                <a:solidFill>
                  <a:prstClr val="black"/>
                </a:solidFill>
                <a:latin typeface="Arial" pitchFamily="34" charset="0"/>
                <a:cs typeface="Arial" pitchFamily="34" charset="0"/>
              </a:rPr>
              <a:t>H0 zamítnuta při </a:t>
            </a:r>
            <a:r>
              <a:rPr lang="cs-CZ" sz="1600" b="1">
                <a:solidFill>
                  <a:prstClr val="black"/>
                </a:solidFill>
                <a:latin typeface="Arial" pitchFamily="34" charset="0"/>
                <a:cs typeface="Arial" pitchFamily="34" charset="0"/>
                <a:sym typeface="Symbol" pitchFamily="18" charset="2"/>
              </a:rPr>
              <a:t></a:t>
            </a:r>
            <a:r>
              <a:rPr lang="cs-CZ" sz="1600" b="1">
                <a:solidFill>
                  <a:prstClr val="black"/>
                </a:solidFill>
                <a:latin typeface="Arial" pitchFamily="34" charset="0"/>
                <a:cs typeface="Arial" pitchFamily="34" charset="0"/>
              </a:rPr>
              <a:t>0,05</a:t>
            </a:r>
          </a:p>
        </p:txBody>
      </p:sp>
      <p:sp>
        <p:nvSpPr>
          <p:cNvPr id="46094" name="AutoShape 14"/>
          <p:cNvSpPr>
            <a:spLocks noChangeArrowheads="1"/>
          </p:cNvSpPr>
          <p:nvPr/>
        </p:nvSpPr>
        <p:spPr bwMode="auto">
          <a:xfrm>
            <a:off x="5992813" y="3484563"/>
            <a:ext cx="433387" cy="341312"/>
          </a:xfrm>
          <a:prstGeom prst="rightArrow">
            <a:avLst>
              <a:gd name="adj1" fmla="val 55352"/>
              <a:gd name="adj2" fmla="val 62324"/>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5" name="Rectangle 15"/>
          <p:cNvSpPr>
            <a:spLocks noChangeArrowheads="1"/>
          </p:cNvSpPr>
          <p:nvPr/>
        </p:nvSpPr>
        <p:spPr bwMode="auto">
          <a:xfrm>
            <a:off x="323850" y="4178300"/>
            <a:ext cx="8318500" cy="320675"/>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500">
                <a:solidFill>
                  <a:prstClr val="black"/>
                </a:solidFill>
                <a:latin typeface="Arial" pitchFamily="34" charset="0"/>
                <a:cs typeface="Times New Roman" pitchFamily="18" charset="0"/>
              </a:rPr>
              <a:t>2. otázka – jakou minimální odchylku</a:t>
            </a:r>
            <a:r>
              <a:rPr lang="cs-CZ" sz="1500">
                <a:solidFill>
                  <a:prstClr val="black"/>
                </a:solidFill>
                <a:latin typeface="Arial" pitchFamily="34" charset="0"/>
                <a:cs typeface="Arial" pitchFamily="34" charset="0"/>
              </a:rPr>
              <a:t> X od jiné hodnoty bychom zachytili při daných hodnotách?</a:t>
            </a:r>
            <a:r>
              <a:rPr lang="cs-CZ" sz="1500">
                <a:solidFill>
                  <a:prstClr val="black"/>
                </a:solidFill>
                <a:latin typeface="Arial" pitchFamily="34" charset="0"/>
                <a:cs typeface="Times New Roman" pitchFamily="18" charset="0"/>
              </a:rPr>
              <a:t> </a:t>
            </a:r>
          </a:p>
        </p:txBody>
      </p:sp>
      <p:sp>
        <p:nvSpPr>
          <p:cNvPr id="46096" name="Rectangle 16"/>
          <p:cNvSpPr>
            <a:spLocks noChangeArrowheads="1"/>
          </p:cNvSpPr>
          <p:nvPr/>
        </p:nvSpPr>
        <p:spPr bwMode="auto">
          <a:xfrm>
            <a:off x="2484438" y="3816350"/>
            <a:ext cx="3646487" cy="260350"/>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100">
                <a:solidFill>
                  <a:prstClr val="black"/>
                </a:solidFill>
                <a:latin typeface="Arial" pitchFamily="34" charset="0"/>
                <a:cs typeface="Times New Roman" pitchFamily="18" charset="0"/>
              </a:rPr>
              <a:t>od jiné hodnoty bychom zachytili při daných hodnotách?</a:t>
            </a:r>
            <a:endParaRPr lang="cs-CZ" sz="2400">
              <a:solidFill>
                <a:prstClr val="black"/>
              </a:solidFill>
              <a:latin typeface="Arial" pitchFamily="34" charset="0"/>
              <a:cs typeface="Arial" pitchFamily="34" charset="0"/>
            </a:endParaRPr>
          </a:p>
        </p:txBody>
      </p:sp>
      <p:pic>
        <p:nvPicPr>
          <p:cNvPr id="46097" name="Picture 17"/>
          <p:cNvPicPr>
            <a:picLocks noChangeAspect="1" noChangeArrowheads="1"/>
          </p:cNvPicPr>
          <p:nvPr/>
        </p:nvPicPr>
        <p:blipFill>
          <a:blip r:embed="rId6" cstate="print"/>
          <a:srcRect/>
          <a:stretch>
            <a:fillRect/>
          </a:stretch>
        </p:blipFill>
        <p:spPr bwMode="auto">
          <a:xfrm>
            <a:off x="2124075" y="4349750"/>
            <a:ext cx="8208963" cy="808038"/>
          </a:xfrm>
          <a:prstGeom prst="rect">
            <a:avLst/>
          </a:prstGeom>
          <a:noFill/>
          <a:ln w="9525">
            <a:noFill/>
            <a:miter lim="800000"/>
            <a:headEnd/>
            <a:tailEnd/>
          </a:ln>
        </p:spPr>
      </p:pic>
      <p:sp>
        <p:nvSpPr>
          <p:cNvPr id="46098" name="Rectangle 18"/>
          <p:cNvSpPr>
            <a:spLocks noChangeArrowheads="1"/>
          </p:cNvSpPr>
          <p:nvPr/>
        </p:nvSpPr>
        <p:spPr bwMode="auto">
          <a:xfrm>
            <a:off x="282575" y="5099050"/>
            <a:ext cx="8682038" cy="549275"/>
          </a:xfrm>
          <a:prstGeom prst="rect">
            <a:avLst/>
          </a:prstGeom>
          <a:noFill/>
          <a:ln w="9525">
            <a:noFill/>
            <a:miter lim="800000"/>
            <a:headEnd/>
            <a:tailEnd/>
          </a:ln>
        </p:spPr>
        <p:txBody>
          <a:bodyPr anchor="ctr">
            <a:spAutoFit/>
          </a:bodyPr>
          <a:lstStyle/>
          <a:p>
            <a:pPr algn="just" fontAlgn="base">
              <a:spcBef>
                <a:spcPct val="0"/>
              </a:spcBef>
              <a:spcAft>
                <a:spcPct val="0"/>
              </a:spcAft>
            </a:pPr>
            <a:r>
              <a:rPr lang="cs-CZ" sz="1500">
                <a:solidFill>
                  <a:prstClr val="black"/>
                </a:solidFill>
                <a:latin typeface="Arial" pitchFamily="34" charset="0"/>
                <a:cs typeface="Arial" pitchFamily="34" charset="0"/>
              </a:rPr>
              <a:t>3. za předpokladu, že z praktického hlediska je významná odchylka již 0,2 jednotky, jaký minimální počet měření musíme provést, abychom ji byli schopni prokázat ?</a:t>
            </a:r>
          </a:p>
        </p:txBody>
      </p:sp>
      <p:pic>
        <p:nvPicPr>
          <p:cNvPr id="46099" name="Picture 19"/>
          <p:cNvPicPr>
            <a:picLocks noChangeAspect="1" noChangeArrowheads="1"/>
          </p:cNvPicPr>
          <p:nvPr/>
        </p:nvPicPr>
        <p:blipFill>
          <a:blip r:embed="rId7" cstate="print"/>
          <a:srcRect/>
          <a:stretch>
            <a:fillRect/>
          </a:stretch>
        </p:blipFill>
        <p:spPr bwMode="auto">
          <a:xfrm>
            <a:off x="2916238" y="5516563"/>
            <a:ext cx="7129462" cy="9588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Dvouvýběrový párový a nepárový t-test</a:t>
            </a:r>
          </a:p>
          <a:p>
            <a:pPr marL="0" indent="0" algn="ctr">
              <a:buFont typeface="Wingdings 2" pitchFamily="18" charset="2"/>
              <a:buNone/>
            </a:pPr>
            <a:r>
              <a:rPr lang="cs-CZ" sz="2400" b="1" smtClean="0">
                <a:solidFill>
                  <a:schemeClr val="tx2"/>
                </a:solidFill>
                <a:latin typeface="Arial" pitchFamily="34" charset="0"/>
              </a:rPr>
              <a:t>Neparametrické alternativy t-testu</a:t>
            </a:r>
          </a:p>
        </p:txBody>
      </p:sp>
      <p:sp>
        <p:nvSpPr>
          <p:cNvPr id="237572" name="Nadpis 1"/>
          <p:cNvSpPr>
            <a:spLocks noGrp="1"/>
          </p:cNvSpPr>
          <p:nvPr>
            <p:ph type="ctrTitle" idx="4294967295"/>
          </p:nvPr>
        </p:nvSpPr>
        <p:spPr>
          <a:xfrm>
            <a:off x="685800" y="257175"/>
            <a:ext cx="7772400" cy="1371600"/>
          </a:xfrm>
          <a:noFill/>
        </p:spPr>
        <p:txBody>
          <a:bodyPr>
            <a:spAutoFit/>
          </a:bodyPr>
          <a:lstStyle/>
          <a:p>
            <a:r>
              <a:rPr lang="cs-CZ" sz="4200" dirty="0" smtClean="0">
                <a:solidFill>
                  <a:schemeClr val="accent1"/>
                </a:solidFill>
                <a:latin typeface="Arial" pitchFamily="34" charset="0"/>
              </a:rPr>
              <a:t>V</a:t>
            </a:r>
            <a:r>
              <a:rPr lang="cs-CZ" sz="4200" dirty="0" smtClean="0">
                <a:solidFill>
                  <a:schemeClr val="accent1"/>
                </a:solidFill>
                <a:latin typeface="Arial" pitchFamily="34" charset="0"/>
              </a:rPr>
              <a:t>.d2 </a:t>
            </a:r>
            <a:r>
              <a:rPr lang="cs-CZ" sz="4200" dirty="0" smtClean="0">
                <a:solidFill>
                  <a:schemeClr val="accent1"/>
                </a:solidFill>
                <a:latin typeface="Arial" pitchFamily="34" charset="0"/>
              </a:rPr>
              <a:t>Statistické testy o parametrech dvou výběrů</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p:txBody>
          <a:bodyPr/>
          <a:lstStyle/>
          <a:p>
            <a:r>
              <a:rPr lang="cs-CZ" smtClean="0"/>
              <a:t>Jedním z nejčastějších úkolů statistické analýzy dat je srovnání spojitých dat ve dvou skupinách pacientů. Na výběr je celá škála testů, výběr konkrétního testu se pak odvíjí od toho, zda je o srovnání párové nebo  nepárové a zda je vhodné použít test parametrický (má předpoklady o rozložení dat) nebo neparametrický (nemá předpoklady o rozložení dat, nicméně má nižší vypovídací sílu). </a:t>
            </a:r>
          </a:p>
          <a:p>
            <a:r>
              <a:rPr lang="cs-CZ" smtClean="0"/>
              <a:t>Nejznámějšími testy z této skupiny jsou tzv. t-testy používané pro srovnání průměrů dvou skupin hodnot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smtClean="0"/>
              <a:t>Při použití two sample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476500"/>
          <a:ext cx="2605087" cy="2706688"/>
        </p:xfrm>
        <a:graphic>
          <a:graphicData uri="http://schemas.openxmlformats.org/presentationml/2006/ole">
            <p:oleObj spid="_x0000_s18434" r:id="rId3" imgW="2950000" imgH="3070000" progId="">
              <p:embed/>
            </p:oleObj>
          </a:graphicData>
        </a:graphic>
      </p:graphicFrame>
      <p:sp>
        <p:nvSpPr>
          <p:cNvPr id="47111" name="Rectangle 6"/>
          <p:cNvSpPr>
            <a:spLocks noChangeArrowheads="1"/>
          </p:cNvSpPr>
          <p:nvPr/>
        </p:nvSpPr>
        <p:spPr bwMode="auto">
          <a:xfrm>
            <a:off x="3779838" y="2493963"/>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a:solidFill>
                  <a:prstClr val="black"/>
                </a:solidFill>
                <a:cs typeface="Arial" pitchFamily="34" charset="0"/>
              </a:rPr>
              <a:t>Základním testem pro srovnání dvou nezávislých rozložení spojitých čísel je </a:t>
            </a:r>
            <a:r>
              <a:rPr lang="cs-CZ" sz="2300" b="1">
                <a:solidFill>
                  <a:prstClr val="black"/>
                </a:solidFill>
                <a:cs typeface="Arial" pitchFamily="34" charset="0"/>
              </a:rPr>
              <a:t>nepárový two-sample t-test</a:t>
            </a:r>
          </a:p>
        </p:txBody>
      </p:sp>
      <p:pic>
        <p:nvPicPr>
          <p:cNvPr id="47112" name="Picture 7"/>
          <p:cNvPicPr>
            <a:picLocks noChangeAspect="1" noChangeArrowheads="1"/>
          </p:cNvPicPr>
          <p:nvPr/>
        </p:nvPicPr>
        <p:blipFill>
          <a:blip r:embed="rId4"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924300" y="5229225"/>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a:solidFill>
                  <a:prstClr val="black"/>
                </a:solidFill>
                <a:cs typeface="Arial" pitchFamily="34" charset="0"/>
              </a:rPr>
              <a:t>Základním testem pro srovnání dvou závislých rozložení spojitých čísel je </a:t>
            </a:r>
            <a:r>
              <a:rPr lang="cs-CZ" sz="2300" b="1">
                <a:solidFill>
                  <a:prstClr val="black"/>
                </a:solidFill>
                <a:cs typeface="Arial" pitchFamily="34" charset="0"/>
              </a:rPr>
              <a:t>párový two-sample t-test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1982</Words>
  <Application>Microsoft Office PowerPoint</Application>
  <PresentationFormat>Předvádění na obrazovce (4:3)</PresentationFormat>
  <Paragraphs>504</Paragraphs>
  <Slides>27</Slides>
  <Notes>0</Notes>
  <HiddenSlides>0</HiddenSlides>
  <MMClips>0</MMClips>
  <ScaleCrop>false</ScaleCrop>
  <HeadingPairs>
    <vt:vector size="6" baseType="variant">
      <vt:variant>
        <vt:lpstr>Motiv</vt:lpstr>
      </vt:variant>
      <vt:variant>
        <vt:i4>1</vt:i4>
      </vt:variant>
      <vt:variant>
        <vt:lpstr>Vložené servery OLE</vt:lpstr>
      </vt:variant>
      <vt:variant>
        <vt:i4>3</vt:i4>
      </vt:variant>
      <vt:variant>
        <vt:lpstr>Nadpisy snímků</vt:lpstr>
      </vt:variant>
      <vt:variant>
        <vt:i4>27</vt:i4>
      </vt:variant>
    </vt:vector>
  </HeadingPairs>
  <TitlesOfParts>
    <vt:vector size="31" baseType="lpstr">
      <vt:lpstr>Administrativní</vt:lpstr>
      <vt:lpstr>Equation</vt:lpstr>
      <vt:lpstr>Rovnice</vt:lpstr>
      <vt:lpstr>Graph</vt:lpstr>
      <vt:lpstr>V.d1 Statistické testy o parametrech jednoho výběrů</vt:lpstr>
      <vt:lpstr>Anotace</vt:lpstr>
      <vt:lpstr>“One sample“ testy I</vt:lpstr>
      <vt:lpstr>“One sample“ testy II</vt:lpstr>
      <vt:lpstr>Srovnání odhadu průměru s předpokládanou hodnotou I</vt:lpstr>
      <vt:lpstr>Srovnání odhadu průměru s předpokládanou hodnotou II</vt:lpstr>
      <vt:lpstr>V.d2 Statistické testy o parametrech dvou výběrů</vt:lpstr>
      <vt:lpstr>Anotace</vt:lpstr>
      <vt:lpstr>Dvouvýběrové testy: párové a nepárové I</vt:lpstr>
      <vt:lpstr>Dvouvýběrové testy: párové a nepárové II</vt:lpstr>
      <vt:lpstr>Dvouvýběrové testy: párové a nepárové III</vt:lpstr>
      <vt:lpstr>Předpoklady nepárového dvouvýběrového  t-testu</vt:lpstr>
      <vt:lpstr>Nepárový dvouvýběrový t-test – výpočet I</vt:lpstr>
      <vt:lpstr>Nepárový dvouvýběrový t-test – výpočet II</vt:lpstr>
      <vt:lpstr>Dvouvýběrový t-test - příklad</vt:lpstr>
      <vt:lpstr>Neparametrické alternativy nepárového t-testu</vt:lpstr>
      <vt:lpstr>Mann – Whitney U test - příklad</vt:lpstr>
      <vt:lpstr>Párové dvouvýběrové testy – předpoklady </vt:lpstr>
      <vt:lpstr>Párový dvouvýběrový t-test</vt:lpstr>
      <vt:lpstr>Párový dvouvýběrový t-test – příklad</vt:lpstr>
      <vt:lpstr>Neparametrická obdoba párového t-testu</vt:lpstr>
      <vt:lpstr>Wilcoxonův test – příklad I</vt:lpstr>
      <vt:lpstr>Wilcoxonův test – příklad II</vt:lpstr>
      <vt:lpstr>Znaménkový test – příklad I</vt:lpstr>
      <vt:lpstr>Znaménkový test – příklady II</vt:lpstr>
      <vt:lpstr>Dvouvýběrové testy: schéma analýzy</vt:lpstr>
      <vt:lpstr>Dvouvýběrové testy: schéma analýzy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cvanova</cp:lastModifiedBy>
  <cp:revision>3</cp:revision>
  <dcterms:created xsi:type="dcterms:W3CDTF">2011-04-28T10:34:35Z</dcterms:created>
  <dcterms:modified xsi:type="dcterms:W3CDTF">2011-11-04T10:30:49Z</dcterms:modified>
</cp:coreProperties>
</file>