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1"/>
  </p:notesMasterIdLst>
  <p:sldIdLst>
    <p:sldId id="257" r:id="rId3"/>
    <p:sldId id="258" r:id="rId4"/>
    <p:sldId id="262" r:id="rId5"/>
    <p:sldId id="263" r:id="rId6"/>
    <p:sldId id="264" r:id="rId7"/>
    <p:sldId id="259" r:id="rId8"/>
    <p:sldId id="261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288" y="-84"/>
      </p:cViewPr>
      <p:guideLst>
        <p:guide orient="horz" pos="3158"/>
        <p:guide pos="25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5ADBB-E233-4708-8AF0-6898721049EF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0E00A-DC81-4D4F-9BF7-C4CF18613DA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3643" y="8684899"/>
            <a:ext cx="2972724" cy="457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3E3EAEC-F043-41EE-8002-7FD6BC5AB032}" type="slidenum">
              <a:rPr lang="cs-CZ" sz="1200">
                <a:solidFill>
                  <a:prstClr val="black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7EFF7-F409-406D-9988-9DD1E82AACA1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8909E36-DE54-48DC-9112-BA9D9532E348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05B9-9A1F-4F28-82A0-17BA94675E07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763BF-394C-4444-BA73-757A959D78D4}" type="slidenum">
              <a:rPr lang="cs-CZ">
                <a:solidFill>
                  <a:srgbClr val="FFFFFF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4FDD-718C-467D-9D9D-7980392FE2DD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ED308-BDA4-4104-82A0-01B4EF8F6DD2}" type="slidenum">
              <a:rPr lang="cs-CZ">
                <a:solidFill>
                  <a:srgbClr val="FFFFFF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70661-1936-40AA-B564-6F074F74A6BF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6BD44-637C-4CD7-87EC-1A633E97A429}" type="slidenum">
              <a:rPr lang="cs-CZ">
                <a:solidFill>
                  <a:srgbClr val="FFFFFF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EC4EC-C01A-49B3-BD7F-40D39E8906AA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1B2D5-1C9D-4622-AF85-CEBAD7049554}" type="slidenum">
              <a:rPr lang="cs-CZ">
                <a:solidFill>
                  <a:srgbClr val="FFFFFF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E92D3-0E1E-465A-99A4-DFDA32EA948C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FC378-142C-4034-ABC8-30FC9065185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DB132-B536-4994-B3D4-E3D0510850FC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D189E-D438-4A9D-B589-E3BF69E5D2A9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A505B-EEF2-4C44-A833-DEA8611A9C05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CB28-37AA-4D70-ADE3-7034C1957A21}" type="slidenum">
              <a:rPr lang="cs-CZ">
                <a:solidFill>
                  <a:srgbClr val="FFFFFF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82979-D645-4813-A47B-B8ADA69564AF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</a:t>
            </a:r>
          </a:p>
          <a:p>
            <a:pPr>
              <a:defRPr/>
            </a:pPr>
            <a:r>
              <a:rPr lang="cs-CZ" dirty="0" smtClean="0"/>
              <a:t>M. Cvanová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F4756-EA36-45BA-9E72-7CF21DE0F8F4}" type="slidenum">
              <a:rPr lang="cs-CZ">
                <a:solidFill>
                  <a:srgbClr val="FFFFFF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E3876-68F8-4326-BCE9-035770CF6FE2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76BB-2039-4925-989D-21E6B392BB1F}" type="slidenum">
              <a:rPr lang="cs-CZ">
                <a:solidFill>
                  <a:srgbClr val="FFFFFF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6F01-601A-481C-A758-EDF180C2844E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6E5F-45CF-4B74-99D2-FB3D20D8BE56}" type="slidenum">
              <a:rPr lang="cs-CZ">
                <a:solidFill>
                  <a:srgbClr val="FFFFFF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688F5-5E4E-46D7-B266-46B6357016AC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1CAC-EB0C-4904-96D4-B4B0B5BBB53E}" type="slidenum">
              <a:rPr lang="cs-CZ">
                <a:solidFill>
                  <a:srgbClr val="FFFFFF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D9F46-AA44-4641-84CC-7449012ECB98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</a:t>
            </a:r>
          </a:p>
          <a:p>
            <a:pPr>
              <a:defRPr/>
            </a:pPr>
            <a:r>
              <a:rPr lang="cs-CZ" dirty="0" smtClean="0"/>
              <a:t>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B5B89-89BE-4201-89A5-6309C02D6DAF}" type="slidenum">
              <a:rPr lang="cs-CZ">
                <a:solidFill>
                  <a:srgbClr val="FFFFFF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09EC2A-CF2D-41E4-8265-BED27F10164A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>
                <a:solidFill>
                  <a:srgbClr val="607B7C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 smtClean="0"/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 smtClean="0"/>
              <a:t>M. Cvanová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5C2AEB-A607-4F27-821D-C362BFE317E1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15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615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6160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79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718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B6FCA-F22B-40D1-965D-06682A144701}" type="datetime1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>
                <a:solidFill>
                  <a:srgbClr val="607B7C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E96BBF-22B3-4AC5-9994-9E8EE9B8C38B}" type="slidenum">
              <a:rPr lang="cs-CZ">
                <a:solidFill>
                  <a:srgbClr val="FFFFFF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shade val="75000"/>
                </a:srgbClr>
              </a:solidFill>
            </a:endParaRPr>
          </a:p>
        </p:txBody>
      </p:sp>
      <p:pic>
        <p:nvPicPr>
          <p:cNvPr id="7184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List_aplikace_Microsoft_Office_Excel_97-20031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l" eaLnBrk="1" hangingPunct="1"/>
            <a:r>
              <a:rPr lang="cs-CZ" smtClean="0"/>
              <a:t>Statistické testování – základní pojmy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1057275" y="1422400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Nulová hypotéza H</a:t>
            </a:r>
            <a:r>
              <a:rPr lang="cs-CZ" sz="2000" b="1" baseline="-25000">
                <a:solidFill>
                  <a:prstClr val="black"/>
                </a:solidFill>
                <a:latin typeface="Verdana" pitchFamily="34" charset="0"/>
                <a:cs typeface="Arial" charset="0"/>
              </a:rPr>
              <a:t>O</a:t>
            </a:r>
          </a:p>
        </p:txBody>
      </p:sp>
      <p:sp>
        <p:nvSpPr>
          <p:cNvPr id="1030" name="AutoShape 4"/>
          <p:cNvSpPr>
            <a:spLocks noChangeArrowheads="1"/>
          </p:cNvSpPr>
          <p:nvPr/>
        </p:nvSpPr>
        <p:spPr bwMode="auto">
          <a:xfrm>
            <a:off x="523875" y="15271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40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1057275" y="1997075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Alternativní hypotéza H</a:t>
            </a:r>
            <a:r>
              <a:rPr lang="cs-CZ" sz="2000" b="1" baseline="-25000">
                <a:solidFill>
                  <a:prstClr val="black"/>
                </a:solidFill>
                <a:latin typeface="Verdana" pitchFamily="34" charset="0"/>
                <a:cs typeface="Arial" charset="0"/>
              </a:rPr>
              <a:t>A</a:t>
            </a:r>
          </a:p>
        </p:txBody>
      </p:sp>
      <p:sp>
        <p:nvSpPr>
          <p:cNvPr id="1032" name="AutoShape 6"/>
          <p:cNvSpPr>
            <a:spLocks noChangeArrowheads="1"/>
          </p:cNvSpPr>
          <p:nvPr/>
        </p:nvSpPr>
        <p:spPr bwMode="auto">
          <a:xfrm>
            <a:off x="523875" y="2111375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40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66800" y="2573338"/>
            <a:ext cx="3571875" cy="495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Testová statistika</a:t>
            </a:r>
          </a:p>
        </p:txBody>
      </p:sp>
      <p:sp>
        <p:nvSpPr>
          <p:cNvPr id="1034" name="AutoShape 8"/>
          <p:cNvSpPr>
            <a:spLocks noChangeArrowheads="1"/>
          </p:cNvSpPr>
          <p:nvPr/>
        </p:nvSpPr>
        <p:spPr bwMode="auto">
          <a:xfrm>
            <a:off x="523875" y="266858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40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1057275" y="4221163"/>
            <a:ext cx="5386388" cy="552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Kritický obor testové statistiky</a:t>
            </a:r>
          </a:p>
        </p:txBody>
      </p:sp>
      <p:sp>
        <p:nvSpPr>
          <p:cNvPr id="1036" name="AutoShape 10"/>
          <p:cNvSpPr>
            <a:spLocks noChangeArrowheads="1"/>
          </p:cNvSpPr>
          <p:nvPr/>
        </p:nvSpPr>
        <p:spPr bwMode="auto">
          <a:xfrm>
            <a:off x="523875" y="4364038"/>
            <a:ext cx="390525" cy="285750"/>
          </a:xfrm>
          <a:prstGeom prst="chevron">
            <a:avLst>
              <a:gd name="adj" fmla="val 34167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40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76375" y="4886325"/>
            <a:ext cx="3467100" cy="1371600"/>
            <a:chOff x="3192" y="1920"/>
            <a:chExt cx="2184" cy="864"/>
          </a:xfrm>
        </p:grpSpPr>
        <p:graphicFrame>
          <p:nvGraphicFramePr>
            <p:cNvPr id="1026" name="Object 12"/>
            <p:cNvGraphicFramePr>
              <a:graphicFrameLocks noChangeAspect="1"/>
            </p:cNvGraphicFramePr>
            <p:nvPr/>
          </p:nvGraphicFramePr>
          <p:xfrm>
            <a:off x="3222" y="1920"/>
            <a:ext cx="2154" cy="636"/>
          </p:xfrm>
          <a:graphic>
            <a:graphicData uri="http://schemas.openxmlformats.org/presentationml/2006/ole">
              <p:oleObj spid="_x0000_s2050" name="Graf" r:id="rId4" imgW="4038840" imgH="1023840" progId="Excel.Sheet.8">
                <p:embed/>
              </p:oleObj>
            </a:graphicData>
          </a:graphic>
        </p:graphicFrame>
        <p:sp>
          <p:nvSpPr>
            <p:cNvPr id="1053" name="Line 13"/>
            <p:cNvSpPr>
              <a:spLocks noChangeShapeType="1"/>
            </p:cNvSpPr>
            <p:nvPr/>
          </p:nvSpPr>
          <p:spPr bwMode="auto">
            <a:xfrm flipV="1">
              <a:off x="3198" y="1944"/>
              <a:ext cx="0" cy="61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54" name="Line 14"/>
            <p:cNvSpPr>
              <a:spLocks noChangeShapeType="1"/>
            </p:cNvSpPr>
            <p:nvPr/>
          </p:nvSpPr>
          <p:spPr bwMode="auto">
            <a:xfrm>
              <a:off x="3192" y="2556"/>
              <a:ext cx="2118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55" name="Line 15"/>
            <p:cNvSpPr>
              <a:spLocks noChangeShapeType="1"/>
            </p:cNvSpPr>
            <p:nvPr/>
          </p:nvSpPr>
          <p:spPr bwMode="auto">
            <a:xfrm>
              <a:off x="4206" y="25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56" name="Rectangle 16"/>
            <p:cNvSpPr>
              <a:spLocks noChangeArrowheads="1"/>
            </p:cNvSpPr>
            <p:nvPr/>
          </p:nvSpPr>
          <p:spPr bwMode="auto">
            <a:xfrm>
              <a:off x="4080" y="2568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2400">
                  <a:solidFill>
                    <a:prstClr val="black"/>
                  </a:solidFill>
                  <a:latin typeface="Verdana" pitchFamily="34" charset="0"/>
                  <a:cs typeface="Arial" charset="0"/>
                </a:rPr>
                <a:t>0</a:t>
              </a:r>
            </a:p>
          </p:txBody>
        </p:sp>
        <p:sp>
          <p:nvSpPr>
            <p:cNvPr id="1057" name="Rectangle 17"/>
            <p:cNvSpPr>
              <a:spLocks noChangeArrowheads="1"/>
            </p:cNvSpPr>
            <p:nvPr/>
          </p:nvSpPr>
          <p:spPr bwMode="auto">
            <a:xfrm>
              <a:off x="5064" y="2556"/>
              <a:ext cx="26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2400">
                  <a:solidFill>
                    <a:prstClr val="black"/>
                  </a:solidFill>
                  <a:latin typeface="Verdana" pitchFamily="34" charset="0"/>
                  <a:cs typeface="Arial" charset="0"/>
                </a:rPr>
                <a:t>T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-36513" y="3286125"/>
            <a:ext cx="7011988" cy="863600"/>
            <a:chOff x="1185" y="1389"/>
            <a:chExt cx="4417" cy="544"/>
          </a:xfrm>
        </p:grpSpPr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3084" y="1661"/>
              <a:ext cx="24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50" name="Text Box 20"/>
            <p:cNvSpPr txBox="1">
              <a:spLocks noChangeArrowheads="1"/>
            </p:cNvSpPr>
            <p:nvPr/>
          </p:nvSpPr>
          <p:spPr bwMode="auto">
            <a:xfrm>
              <a:off x="3061" y="138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prstClr val="black"/>
                  </a:solidFill>
                  <a:latin typeface="Verdana" pitchFamily="34" charset="0"/>
                  <a:cs typeface="Arial" charset="0"/>
                </a:rPr>
                <a:t>Pozorovaná hodnota – Očekávaná hodnota</a:t>
              </a:r>
            </a:p>
          </p:txBody>
        </p:sp>
        <p:sp>
          <p:nvSpPr>
            <p:cNvPr id="1051" name="Text Box 21"/>
            <p:cNvSpPr txBox="1">
              <a:spLocks noChangeArrowheads="1"/>
            </p:cNvSpPr>
            <p:nvPr/>
          </p:nvSpPr>
          <p:spPr bwMode="auto">
            <a:xfrm>
              <a:off x="3061" y="1679"/>
              <a:ext cx="254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8C8C8C"/>
              </a:prstShdw>
            </a:effectLst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200" b="1">
                  <a:solidFill>
                    <a:prstClr val="black"/>
                  </a:solidFill>
                  <a:latin typeface="Verdana" pitchFamily="34" charset="0"/>
                  <a:cs typeface="Arial" charset="0"/>
                </a:rPr>
                <a:t>Variabilita dat</a:t>
              </a:r>
            </a:p>
          </p:txBody>
        </p:sp>
        <p:sp>
          <p:nvSpPr>
            <p:cNvPr id="1052" name="Text Box 22"/>
            <p:cNvSpPr txBox="1">
              <a:spLocks noChangeArrowheads="1"/>
            </p:cNvSpPr>
            <p:nvPr/>
          </p:nvSpPr>
          <p:spPr bwMode="auto">
            <a:xfrm>
              <a:off x="1185" y="1495"/>
              <a:ext cx="2250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solidFill>
                    <a:prstClr val="black"/>
                  </a:solidFill>
                  <a:latin typeface="Verdana" pitchFamily="34" charset="0"/>
                  <a:cs typeface="Arial" charset="0"/>
                </a:rPr>
                <a:t>Testová statistika =</a:t>
              </a:r>
            </a:p>
          </p:txBody>
        </p:sp>
      </p:grpSp>
      <p:sp>
        <p:nvSpPr>
          <p:cNvPr id="1039" name="Text Box 23"/>
          <p:cNvSpPr txBox="1">
            <a:spLocks noChangeArrowheads="1"/>
          </p:cNvSpPr>
          <p:nvPr/>
        </p:nvSpPr>
        <p:spPr bwMode="auto">
          <a:xfrm>
            <a:off x="4946650" y="1420813"/>
            <a:ext cx="408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Verdana" pitchFamily="34" charset="0"/>
                <a:cs typeface="Arial" charset="0"/>
              </a:rPr>
              <a:t>H</a:t>
            </a:r>
            <a:r>
              <a:rPr lang="cs-CZ" sz="1400" baseline="-25000">
                <a:solidFill>
                  <a:prstClr val="black"/>
                </a:solidFill>
                <a:latin typeface="Verdana" pitchFamily="34" charset="0"/>
                <a:cs typeface="Arial" charset="0"/>
              </a:rPr>
              <a:t>O</a:t>
            </a:r>
            <a:r>
              <a:rPr lang="cs-CZ" sz="1400">
                <a:solidFill>
                  <a:prstClr val="black"/>
                </a:solidFill>
                <a:latin typeface="Verdana" pitchFamily="34" charset="0"/>
                <a:cs typeface="Arial" charset="0"/>
              </a:rPr>
              <a:t>: sledovaný efekt je nulový</a:t>
            </a:r>
            <a:endParaRPr lang="cs-CZ" sz="1400" baseline="-2500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040" name="Text Box 24"/>
          <p:cNvSpPr txBox="1">
            <a:spLocks noChangeArrowheads="1"/>
          </p:cNvSpPr>
          <p:nvPr/>
        </p:nvSpPr>
        <p:spPr bwMode="auto">
          <a:xfrm>
            <a:off x="4946650" y="1995488"/>
            <a:ext cx="4197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Verdana" pitchFamily="34" charset="0"/>
                <a:cs typeface="Arial" charset="0"/>
              </a:rPr>
              <a:t>H</a:t>
            </a:r>
            <a:r>
              <a:rPr lang="cs-CZ" sz="1400" baseline="-25000">
                <a:solidFill>
                  <a:prstClr val="black"/>
                </a:solidFill>
                <a:latin typeface="Verdana" pitchFamily="34" charset="0"/>
                <a:cs typeface="Arial" charset="0"/>
              </a:rPr>
              <a:t>A</a:t>
            </a:r>
            <a:r>
              <a:rPr lang="cs-CZ" sz="1400">
                <a:solidFill>
                  <a:prstClr val="black"/>
                </a:solidFill>
                <a:latin typeface="Verdana" pitchFamily="34" charset="0"/>
                <a:cs typeface="Arial" charset="0"/>
              </a:rPr>
              <a:t>: sledovaný efekt je různý mezi skupinami</a:t>
            </a:r>
            <a:endParaRPr lang="cs-CZ" sz="1400" baseline="-25000">
              <a:solidFill>
                <a:prstClr val="black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041" name="Line 25"/>
          <p:cNvSpPr>
            <a:spLocks noChangeShapeType="1"/>
          </p:cNvSpPr>
          <p:nvPr/>
        </p:nvSpPr>
        <p:spPr bwMode="auto">
          <a:xfrm>
            <a:off x="4211638" y="5575300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>
            <a:off x="4211638" y="5838825"/>
            <a:ext cx="288925" cy="0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>
            <a:off x="44275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4643438" y="585470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>
            <a:off x="4251325" y="5822950"/>
            <a:ext cx="288925" cy="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46" name="Text Box 32"/>
          <p:cNvSpPr txBox="1">
            <a:spLocks noChangeArrowheads="1"/>
          </p:cNvSpPr>
          <p:nvPr/>
        </p:nvSpPr>
        <p:spPr bwMode="auto">
          <a:xfrm>
            <a:off x="6905625" y="3582988"/>
            <a:ext cx="1770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>
                <a:solidFill>
                  <a:prstClr val="black"/>
                </a:solidFill>
                <a:latin typeface="Verdana" pitchFamily="34" charset="0"/>
                <a:cs typeface="Arial" charset="0"/>
              </a:rPr>
              <a:t>*   Velikost vzorku</a:t>
            </a: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auto">
          <a:xfrm>
            <a:off x="5795963" y="4383088"/>
            <a:ext cx="3097212" cy="18002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A3D6"/>
                </a:solidFill>
                <a:latin typeface="Verdana" pitchFamily="34" charset="0"/>
                <a:cs typeface="Arial" charset="0"/>
              </a:rPr>
              <a:t>Statistické testování odpovídá na otázku zda je pozorovaný rozdíl náhodný či nikoliv</a:t>
            </a:r>
            <a:r>
              <a:rPr lang="en-US" sz="1600" b="1">
                <a:solidFill>
                  <a:srgbClr val="00A3D6"/>
                </a:solidFill>
                <a:latin typeface="Verdana" pitchFamily="34" charset="0"/>
                <a:cs typeface="Arial" charset="0"/>
              </a:rPr>
              <a:t>.</a:t>
            </a:r>
            <a:r>
              <a:rPr lang="cs-CZ" sz="1600" b="1">
                <a:solidFill>
                  <a:srgbClr val="00A3D6"/>
                </a:solidFill>
                <a:latin typeface="Verdana" pitchFamily="34" charset="0"/>
                <a:cs typeface="Arial" charset="0"/>
              </a:rPr>
              <a:t> K odpovědi na otázku je využit statistický model – testová statistika. </a:t>
            </a:r>
            <a:endParaRPr lang="en-US" sz="1600">
              <a:solidFill>
                <a:srgbClr val="00A3D6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048" name="Freeform 34"/>
          <p:cNvSpPr>
            <a:spLocks/>
          </p:cNvSpPr>
          <p:nvPr/>
        </p:nvSpPr>
        <p:spPr bwMode="auto">
          <a:xfrm>
            <a:off x="7077075" y="3527425"/>
            <a:ext cx="1465263" cy="280988"/>
          </a:xfrm>
          <a:custGeom>
            <a:avLst/>
            <a:gdLst>
              <a:gd name="T0" fmla="*/ 0 w 923"/>
              <a:gd name="T1" fmla="*/ 2147483647 h 177"/>
              <a:gd name="T2" fmla="*/ 2147483647 w 923"/>
              <a:gd name="T3" fmla="*/ 2147483647 h 177"/>
              <a:gd name="T4" fmla="*/ 2147483647 w 923"/>
              <a:gd name="T5" fmla="*/ 2147483647 h 177"/>
              <a:gd name="T6" fmla="*/ 2147483647 w 923"/>
              <a:gd name="T7" fmla="*/ 0 h 177"/>
              <a:gd name="T8" fmla="*/ 2147483647 w 923"/>
              <a:gd name="T9" fmla="*/ 0 h 1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23"/>
              <a:gd name="T16" fmla="*/ 0 h 177"/>
              <a:gd name="T17" fmla="*/ 923 w 923"/>
              <a:gd name="T18" fmla="*/ 177 h 1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23" h="177">
                <a:moveTo>
                  <a:pt x="0" y="49"/>
                </a:moveTo>
                <a:lnTo>
                  <a:pt x="34" y="60"/>
                </a:lnTo>
                <a:lnTo>
                  <a:pt x="76" y="177"/>
                </a:lnTo>
                <a:lnTo>
                  <a:pt x="76" y="0"/>
                </a:lnTo>
                <a:lnTo>
                  <a:pt x="92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</a:t>
            </a:r>
            <a:r>
              <a:rPr lang="cs-CZ" sz="2000" b="1" dirty="0" smtClean="0">
                <a:solidFill>
                  <a:schemeClr val="accent1"/>
                </a:solidFill>
              </a:rPr>
              <a:t>0,05</a:t>
            </a:r>
            <a:r>
              <a:rPr lang="cs-CZ" sz="2000" dirty="0" smtClean="0"/>
              <a:t>, tzn., že připouštíme 5%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</a:t>
            </a:r>
            <a:r>
              <a:rPr lang="cs-CZ" sz="2000" b="1" dirty="0" smtClean="0">
                <a:solidFill>
                  <a:schemeClr val="accent1"/>
                </a:solidFill>
              </a:rPr>
              <a:t>p-hodnota  ≤ </a:t>
            </a:r>
            <a:r>
              <a:rPr lang="el-GR" sz="2000" b="1" dirty="0" smtClean="0">
                <a:solidFill>
                  <a:schemeClr val="accent1"/>
                </a:solidFill>
              </a:rPr>
              <a:t>α</a:t>
            </a:r>
            <a:r>
              <a:rPr lang="el-GR" sz="2000" dirty="0" smtClean="0"/>
              <a:t>, </a:t>
            </a:r>
            <a:r>
              <a:rPr lang="cs-CZ" sz="2000" dirty="0" smtClean="0"/>
              <a:t>pak  </a:t>
            </a:r>
            <a:r>
              <a:rPr lang="cs-CZ" sz="2000" b="1" dirty="0" smtClean="0">
                <a:solidFill>
                  <a:schemeClr val="accent1"/>
                </a:solidFill>
              </a:rPr>
              <a:t>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0</a:t>
            </a:r>
            <a:r>
              <a:rPr lang="cs-CZ" sz="2000" b="1" dirty="0" smtClean="0">
                <a:solidFill>
                  <a:schemeClr val="accent1"/>
                </a:solidFill>
              </a:rPr>
              <a:t> zamítáme</a:t>
            </a:r>
            <a:r>
              <a:rPr lang="cs-CZ" sz="2000" dirty="0" smtClean="0"/>
              <a:t>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</a:t>
            </a:r>
            <a:r>
              <a:rPr lang="cs-CZ" sz="2000" b="1" dirty="0" smtClean="0">
                <a:solidFill>
                  <a:schemeClr val="accent1"/>
                </a:solidFill>
              </a:rPr>
              <a:t>přijímáme 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A</a:t>
            </a:r>
            <a:endParaRPr lang="cs-CZ" sz="2000" b="1" dirty="0" smtClean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cs-CZ" sz="2000" dirty="0" smtClean="0"/>
              <a:t>Je-li </a:t>
            </a:r>
            <a:r>
              <a:rPr lang="cs-CZ" sz="2000" b="1" dirty="0" smtClean="0">
                <a:solidFill>
                  <a:schemeClr val="accent1"/>
                </a:solidFill>
              </a:rPr>
              <a:t>p-hodnota &gt; </a:t>
            </a:r>
            <a:r>
              <a:rPr lang="el-GR" sz="2000" b="1" dirty="0" smtClean="0">
                <a:solidFill>
                  <a:schemeClr val="accent1"/>
                </a:solidFill>
              </a:rPr>
              <a:t>α</a:t>
            </a:r>
            <a:r>
              <a:rPr lang="el-GR" sz="2000" dirty="0" smtClean="0"/>
              <a:t>, </a:t>
            </a:r>
            <a:r>
              <a:rPr lang="cs-CZ" sz="2000" dirty="0" smtClean="0"/>
              <a:t>pak </a:t>
            </a:r>
            <a:r>
              <a:rPr lang="cs-CZ" sz="2000" b="1" dirty="0" smtClean="0">
                <a:solidFill>
                  <a:schemeClr val="accent1"/>
                </a:solidFill>
              </a:rPr>
              <a:t>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0</a:t>
            </a:r>
            <a:r>
              <a:rPr lang="cs-CZ" sz="2000" b="1" dirty="0" smtClean="0">
                <a:solidFill>
                  <a:schemeClr val="accent1"/>
                </a:solidFill>
              </a:rPr>
              <a:t> nezamítáme</a:t>
            </a:r>
            <a:r>
              <a:rPr lang="cs-CZ" sz="2000" dirty="0" smtClean="0"/>
              <a:t> na hladině významnosti </a:t>
            </a:r>
            <a:r>
              <a:rPr lang="el-GR" sz="2000" dirty="0" smtClean="0"/>
              <a:t>α</a:t>
            </a:r>
            <a:endParaRPr lang="cs-CZ" sz="2000" dirty="0" smtClean="0"/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sp>
        <p:nvSpPr>
          <p:cNvPr id="27652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/>
              <a:t>M. Cvanová</a:t>
            </a:r>
            <a:endParaRPr lang="cs-CZ" b="1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233363" y="4292600"/>
          <a:ext cx="628650" cy="542925"/>
        </p:xfrm>
        <a:graphic>
          <a:graphicData uri="http://schemas.openxmlformats.org/presentationml/2006/ole">
            <p:oleObj spid="_x0000_s24578" name="Rovnice" r:id="rId4" imgW="39348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398745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398745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463515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43512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443512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3873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398745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398745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463515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393982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393982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524634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524634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408429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408429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4000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465420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465420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393982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393982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3873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40128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20272" y="445197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452320" y="4593704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2168078" y="2368277"/>
          <a:ext cx="627063" cy="542925"/>
        </p:xfrm>
        <a:graphic>
          <a:graphicData uri="http://schemas.openxmlformats.org/presentationml/2006/ole">
            <p:oleObj spid="_x0000_s24579" name="Rovnice" r:id="rId5" imgW="393480" imgH="342720" progId="Equation.3">
              <p:embed/>
            </p:oleObj>
          </a:graphicData>
        </a:graphic>
      </p:graphicFrame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3643858" y="2063502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005933" y="206350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3786733" y="2711202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2694806" y="251117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6139408" y="194920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1" name="Line 22"/>
          <p:cNvSpPr>
            <a:spLocks noChangeShapeType="1"/>
          </p:cNvSpPr>
          <p:nvPr/>
        </p:nvSpPr>
        <p:spPr bwMode="auto">
          <a:xfrm flipV="1">
            <a:off x="3605758" y="2730252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AutoShape 23"/>
          <p:cNvSpPr>
            <a:spLocks/>
          </p:cNvSpPr>
          <p:nvPr/>
        </p:nvSpPr>
        <p:spPr bwMode="auto">
          <a:xfrm>
            <a:off x="3650208" y="201587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AutoShape 24"/>
          <p:cNvSpPr>
            <a:spLocks/>
          </p:cNvSpPr>
          <p:nvPr/>
        </p:nvSpPr>
        <p:spPr bwMode="auto">
          <a:xfrm>
            <a:off x="6015583" y="201587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4761458" y="208890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3029694" y="245554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  <a:endParaRPr lang="cs-CZ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47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73063"/>
            <a:ext cx="8583612" cy="762000"/>
          </a:xfrm>
          <a:noFill/>
        </p:spPr>
        <p:txBody>
          <a:bodyPr/>
          <a:lstStyle/>
          <a:p>
            <a:r>
              <a:rPr lang="cs-CZ" smtClean="0"/>
              <a:t>Kontingenční tabulky </a:t>
            </a:r>
            <a:br>
              <a:rPr lang="cs-CZ" smtClean="0"/>
            </a:br>
            <a:r>
              <a:rPr lang="cs-CZ" smtClean="0"/>
              <a:t> H0 :Nezávislost dvou jevů A a B</a:t>
            </a:r>
          </a:p>
        </p:txBody>
      </p:sp>
      <p:sp>
        <p:nvSpPr>
          <p:cNvPr id="74769" name="Rectangle 4"/>
          <p:cNvSpPr>
            <a:spLocks noChangeArrowheads="1"/>
          </p:cNvSpPr>
          <p:nvPr/>
        </p:nvSpPr>
        <p:spPr bwMode="auto">
          <a:xfrm>
            <a:off x="231775" y="2154238"/>
            <a:ext cx="1676400" cy="914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Kontingenční tabulka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 x 2</a:t>
            </a:r>
          </a:p>
        </p:txBody>
      </p:sp>
      <p:graphicFrame>
        <p:nvGraphicFramePr>
          <p:cNvPr id="544776" name="Group 8"/>
          <p:cNvGraphicFramePr>
            <a:graphicFrameLocks noGrp="1"/>
          </p:cNvGraphicFramePr>
          <p:nvPr/>
        </p:nvGraphicFramePr>
        <p:xfrm>
          <a:off x="1981200" y="1587500"/>
          <a:ext cx="4953000" cy="1981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04900"/>
                <a:gridCol w="15621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04" name="Line 46"/>
          <p:cNvSpPr>
            <a:spLocks noChangeShapeType="1"/>
          </p:cNvSpPr>
          <p:nvPr/>
        </p:nvSpPr>
        <p:spPr bwMode="auto">
          <a:xfrm>
            <a:off x="2076450" y="1711325"/>
            <a:ext cx="0" cy="3143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5" name="Line 47"/>
          <p:cNvSpPr>
            <a:spLocks noChangeShapeType="1"/>
          </p:cNvSpPr>
          <p:nvPr/>
        </p:nvSpPr>
        <p:spPr bwMode="auto">
          <a:xfrm flipV="1">
            <a:off x="2362200" y="1649413"/>
            <a:ext cx="5619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6" name="Line 48"/>
          <p:cNvSpPr>
            <a:spLocks noChangeShapeType="1"/>
          </p:cNvSpPr>
          <p:nvPr/>
        </p:nvSpPr>
        <p:spPr bwMode="auto">
          <a:xfrm>
            <a:off x="1981200" y="1601788"/>
            <a:ext cx="1143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807" name="Rectangle 49"/>
          <p:cNvSpPr>
            <a:spLocks noChangeArrowheads="1"/>
          </p:cNvSpPr>
          <p:nvPr/>
        </p:nvSpPr>
        <p:spPr bwMode="auto">
          <a:xfrm>
            <a:off x="2124075" y="17113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74808" name="Rectangle 50"/>
          <p:cNvSpPr>
            <a:spLocks noChangeArrowheads="1"/>
          </p:cNvSpPr>
          <p:nvPr/>
        </p:nvSpPr>
        <p:spPr bwMode="auto">
          <a:xfrm>
            <a:off x="2786063" y="1620838"/>
            <a:ext cx="354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46050"/>
            <a:ext cx="8001000" cy="762000"/>
          </a:xfrm>
          <a:noFill/>
        </p:spPr>
        <p:txBody>
          <a:bodyPr/>
          <a:lstStyle/>
          <a:p>
            <a:r>
              <a:rPr lang="cs-CZ" smtClean="0"/>
              <a:t>Kontingenční tabulky: příklad</a:t>
            </a:r>
          </a:p>
        </p:txBody>
      </p:sp>
      <p:graphicFrame>
        <p:nvGraphicFramePr>
          <p:cNvPr id="546858" name="Group 42"/>
          <p:cNvGraphicFramePr>
            <a:graphicFrameLocks noGrp="1"/>
          </p:cNvGraphicFramePr>
          <p:nvPr/>
        </p:nvGraphicFramePr>
        <p:xfrm>
          <a:off x="250825" y="1385888"/>
          <a:ext cx="4648200" cy="168402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  <a:gridCol w="1162050"/>
                <a:gridCol w="11620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11" name="Rectangle 34"/>
          <p:cNvSpPr>
            <a:spLocks noChangeArrowheads="1"/>
          </p:cNvSpPr>
          <p:nvPr/>
        </p:nvSpPr>
        <p:spPr bwMode="auto">
          <a:xfrm>
            <a:off x="250825" y="1462088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</a:t>
            </a:r>
          </a:p>
        </p:txBody>
      </p:sp>
      <p:sp>
        <p:nvSpPr>
          <p:cNvPr id="75812" name="Rectangle 35"/>
          <p:cNvSpPr>
            <a:spLocks noChangeArrowheads="1"/>
          </p:cNvSpPr>
          <p:nvPr/>
        </p:nvSpPr>
        <p:spPr bwMode="auto">
          <a:xfrm>
            <a:off x="1087438" y="1309688"/>
            <a:ext cx="382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Wingdings 2" pitchFamily="18" charset="2"/>
                <a:cs typeface="Arial" pitchFamily="34" charset="0"/>
              </a:rPr>
              <a:t></a:t>
            </a:r>
          </a:p>
        </p:txBody>
      </p:sp>
      <p:sp>
        <p:nvSpPr>
          <p:cNvPr id="75813" name="Text Box 36"/>
          <p:cNvSpPr txBox="1">
            <a:spLocks noChangeArrowheads="1"/>
          </p:cNvSpPr>
          <p:nvPr/>
        </p:nvSpPr>
        <p:spPr bwMode="auto">
          <a:xfrm>
            <a:off x="0" y="3898900"/>
            <a:ext cx="9144000" cy="4667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Kontingenční tabulka v obrázku</a:t>
            </a:r>
          </a:p>
        </p:txBody>
      </p:sp>
      <p:pic>
        <p:nvPicPr>
          <p:cNvPr id="75814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8438" y="4348163"/>
            <a:ext cx="21272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15" name="Picture 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5238" y="4700588"/>
            <a:ext cx="2000250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16" name="Picture 3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538" y="4652963"/>
            <a:ext cx="41021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17" name="Rectangle 40"/>
          <p:cNvSpPr>
            <a:spLocks noChangeArrowheads="1"/>
          </p:cNvSpPr>
          <p:nvPr/>
        </p:nvSpPr>
        <p:spPr bwMode="auto">
          <a:xfrm>
            <a:off x="4343400" y="4371975"/>
            <a:ext cx="1295400" cy="3238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Gen: ANO</a:t>
            </a:r>
          </a:p>
        </p:txBody>
      </p:sp>
      <p:sp>
        <p:nvSpPr>
          <p:cNvPr id="75818" name="Rectangle 41"/>
          <p:cNvSpPr>
            <a:spLocks noChangeArrowheads="1"/>
          </p:cNvSpPr>
          <p:nvPr/>
        </p:nvSpPr>
        <p:spPr bwMode="auto">
          <a:xfrm>
            <a:off x="7162800" y="4371975"/>
            <a:ext cx="1152525" cy="3238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Gen: 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závislost pohlaví na onemocnění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971600" y="1916832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</a:t>
            </a:r>
          </a:p>
          <a:p>
            <a:pPr>
              <a:defRPr/>
            </a:pPr>
            <a:r>
              <a:rPr lang="cs-CZ" dirty="0" smtClean="0"/>
              <a:t>M. Cvanová</a:t>
            </a:r>
          </a:p>
          <a:p>
            <a:pPr>
              <a:defRPr/>
            </a:pPr>
            <a:endParaRPr lang="cs-CZ" dirty="0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/>
        </p:nvGraphicFramePr>
        <p:xfrm>
          <a:off x="5031384" y="1916832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/>
          </p:cNvGraphicFramePr>
          <p:nvPr/>
        </p:nvGraphicFramePr>
        <p:xfrm>
          <a:off x="971600" y="3861048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Zástupný symbol pro obsah 4"/>
          <p:cNvGraphicFramePr>
            <a:graphicFrameLocks/>
          </p:cNvGraphicFramePr>
          <p:nvPr/>
        </p:nvGraphicFramePr>
        <p:xfrm>
          <a:off x="5031384" y="3861048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závislost pohlaví na onemocnění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01625" y="1340768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</a:t>
            </a:r>
          </a:p>
          <a:p>
            <a:pPr>
              <a:defRPr/>
            </a:pPr>
            <a:r>
              <a:rPr lang="cs-CZ" dirty="0" smtClean="0"/>
              <a:t>M. Cvanová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/>
        </p:nvGraphicFramePr>
        <p:xfrm>
          <a:off x="301625" y="2637040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/>
          </p:cNvGraphicFramePr>
          <p:nvPr/>
        </p:nvGraphicFramePr>
        <p:xfrm>
          <a:off x="301625" y="3933184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Zástupný symbol pro obsah 4"/>
          <p:cNvGraphicFramePr>
            <a:graphicFrameLocks/>
          </p:cNvGraphicFramePr>
          <p:nvPr/>
        </p:nvGraphicFramePr>
        <p:xfrm>
          <a:off x="301625" y="5229328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3" name="Zástupný symbol pro obsah 4"/>
          <p:cNvGraphicFramePr>
            <a:graphicFrameLocks/>
          </p:cNvGraphicFramePr>
          <p:nvPr/>
        </p:nvGraphicFramePr>
        <p:xfrm>
          <a:off x="4448665" y="2132984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2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2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2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2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4" name="Obdélník 13"/>
          <p:cNvSpPr/>
          <p:nvPr/>
        </p:nvSpPr>
        <p:spPr>
          <a:xfrm>
            <a:off x="4119616" y="1772944"/>
            <a:ext cx="36207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i="1" dirty="0" smtClean="0">
                <a:solidFill>
                  <a:schemeClr val="accent2"/>
                </a:solidFill>
              </a:rPr>
              <a:t>O</a:t>
            </a:r>
            <a:r>
              <a:rPr lang="cs-CZ" sz="1400" b="1" i="1" dirty="0" smtClean="0">
                <a:solidFill>
                  <a:schemeClr val="accent2"/>
                </a:solidFill>
              </a:rPr>
              <a:t>čekávané hodnoty pro </a:t>
            </a:r>
            <a:r>
              <a:rPr lang="cs-CZ" sz="1400" b="1" i="1" u="sng" dirty="0" smtClean="0">
                <a:solidFill>
                  <a:schemeClr val="accent2"/>
                </a:solidFill>
              </a:rPr>
              <a:t>všechny</a:t>
            </a:r>
            <a:r>
              <a:rPr lang="cs-CZ" sz="1400" b="1" i="1" dirty="0" smtClean="0">
                <a:solidFill>
                  <a:schemeClr val="accent2"/>
                </a:solidFill>
              </a:rPr>
              <a:t> tabulky vlevo</a:t>
            </a:r>
            <a:endParaRPr lang="cs-CZ" sz="1400" i="1" dirty="0">
              <a:solidFill>
                <a:schemeClr val="accent2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899592" y="980728"/>
            <a:ext cx="17200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400" b="1" i="1" dirty="0" smtClean="0">
                <a:solidFill>
                  <a:schemeClr val="accent1"/>
                </a:solidFill>
              </a:rPr>
              <a:t>Pozorované hodnoty</a:t>
            </a:r>
            <a:endParaRPr lang="cs-CZ" sz="1400" b="1" i="1" dirty="0">
              <a:solidFill>
                <a:schemeClr val="accent1"/>
              </a:solidFill>
            </a:endParaRPr>
          </a:p>
        </p:txBody>
      </p:sp>
      <p:grpSp>
        <p:nvGrpSpPr>
          <p:cNvPr id="28" name="Skupina 27"/>
          <p:cNvGrpSpPr/>
          <p:nvPr/>
        </p:nvGrpSpPr>
        <p:grpSpPr>
          <a:xfrm>
            <a:off x="3881438" y="3789040"/>
            <a:ext cx="3947690" cy="1143757"/>
            <a:chOff x="3881438" y="3789040"/>
            <a:chExt cx="3947690" cy="1143757"/>
          </a:xfrm>
        </p:grpSpPr>
        <p:graphicFrame>
          <p:nvGraphicFramePr>
            <p:cNvPr id="12" name="Object 4"/>
            <p:cNvGraphicFramePr>
              <a:graphicFrameLocks noChangeAspect="1"/>
            </p:cNvGraphicFramePr>
            <p:nvPr/>
          </p:nvGraphicFramePr>
          <p:xfrm>
            <a:off x="3881438" y="4389872"/>
            <a:ext cx="627062" cy="542925"/>
          </p:xfrm>
          <a:graphic>
            <a:graphicData uri="http://schemas.openxmlformats.org/presentationml/2006/ole">
              <p:oleObj spid="_x0000_s3075" name="Rovnice" r:id="rId3" imgW="393480" imgH="342720" progId="Equation.3">
                <p:embed/>
              </p:oleObj>
            </a:graphicData>
          </a:graphic>
        </p:graphicFrame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5084018" y="3975348"/>
              <a:ext cx="123825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dirty="0">
                  <a:solidFill>
                    <a:prstClr val="black"/>
                  </a:solidFill>
                  <a:cs typeface="Arial" pitchFamily="34" charset="0"/>
                </a:rPr>
                <a:t>pozorovaná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dirty="0">
                  <a:solidFill>
                    <a:prstClr val="black"/>
                  </a:solidFill>
                  <a:cs typeface="Arial" pitchFamily="34" charset="0"/>
                </a:rPr>
                <a:t>četnost</a:t>
              </a:r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6446093" y="3975348"/>
              <a:ext cx="1133475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dirty="0">
                  <a:solidFill>
                    <a:prstClr val="black"/>
                  </a:solidFill>
                  <a:cs typeface="Arial" pitchFamily="34" charset="0"/>
                </a:rPr>
                <a:t>očekávaná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dirty="0">
                  <a:solidFill>
                    <a:prstClr val="black"/>
                  </a:solidFill>
                  <a:cs typeface="Arial" pitchFamily="34" charset="0"/>
                </a:rPr>
                <a:t>četnost</a:t>
              </a: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5226893" y="4623048"/>
              <a:ext cx="239077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prstClr val="black"/>
                  </a:solidFill>
                  <a:cs typeface="Arial" pitchFamily="34" charset="0"/>
                </a:rPr>
                <a:t>očekávaná četnost</a:t>
              </a: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4408909" y="4524747"/>
              <a:ext cx="30480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 dirty="0" smtClean="0">
                  <a:solidFill>
                    <a:prstClr val="black"/>
                  </a:solidFill>
                  <a:cs typeface="Arial" pitchFamily="34" charset="0"/>
                </a:rPr>
                <a:t>=</a:t>
              </a:r>
              <a:endParaRPr lang="cs-CZ" sz="16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7524328" y="3789040"/>
              <a:ext cx="30480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dirty="0">
                  <a:solidFill>
                    <a:prstClr val="black"/>
                  </a:solidFill>
                  <a:cs typeface="Arial" pitchFamily="34" charset="0"/>
                </a:rPr>
                <a:t>2</a:t>
              </a: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5045918" y="4642098"/>
              <a:ext cx="26289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1600" i="1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5" name="AutoShape 23"/>
            <p:cNvSpPr>
              <a:spLocks/>
            </p:cNvSpPr>
            <p:nvPr/>
          </p:nvSpPr>
          <p:spPr bwMode="auto">
            <a:xfrm>
              <a:off x="5090368" y="4005064"/>
              <a:ext cx="59581" cy="540000"/>
            </a:xfrm>
            <a:prstGeom prst="leftBracket">
              <a:avLst>
                <a:gd name="adj" fmla="val 30093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1600" i="1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6" name="AutoShape 24"/>
            <p:cNvSpPr>
              <a:spLocks/>
            </p:cNvSpPr>
            <p:nvPr/>
          </p:nvSpPr>
          <p:spPr bwMode="auto">
            <a:xfrm>
              <a:off x="7455743" y="4005064"/>
              <a:ext cx="61200" cy="540000"/>
            </a:xfrm>
            <a:prstGeom prst="rightBracket">
              <a:avLst>
                <a:gd name="adj" fmla="val 66667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1600" i="1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6201618" y="4000748"/>
              <a:ext cx="30480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cs-CZ" sz="1600" dirty="0">
                  <a:solidFill>
                    <a:prstClr val="black"/>
                  </a:solidFill>
                  <a:cs typeface="Arial" pitchFamily="34" charset="0"/>
                </a:rPr>
                <a:t>-</a:t>
              </a:r>
            </a:p>
          </p:txBody>
        </p:sp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4644008" y="4460516"/>
            <a:ext cx="465138" cy="401637"/>
          </p:xfrm>
          <a:graphic>
            <a:graphicData uri="http://schemas.openxmlformats.org/presentationml/2006/ole">
              <p:oleObj spid="_x0000_s3076" name="Rovnice" r:id="rId4" imgW="291960" imgH="253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závislost pohlaví na onemocnění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01625" y="1340768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solidFill>
                            <a:schemeClr val="accent1"/>
                          </a:solidFill>
                        </a:rPr>
                        <a:t>50</a:t>
                      </a:r>
                      <a:endParaRPr lang="cs-CZ" sz="14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</a:t>
            </a:r>
          </a:p>
          <a:p>
            <a:pPr>
              <a:defRPr/>
            </a:pPr>
            <a:r>
              <a:rPr lang="cs-CZ" dirty="0" smtClean="0"/>
              <a:t>M. Cvanová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  <p:graphicFrame>
        <p:nvGraphicFramePr>
          <p:cNvPr id="6" name="Zástupný symbol pro obsah 4"/>
          <p:cNvGraphicFramePr>
            <a:graphicFrameLocks/>
          </p:cNvGraphicFramePr>
          <p:nvPr/>
        </p:nvGraphicFramePr>
        <p:xfrm>
          <a:off x="301625" y="2637040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/>
          </p:cNvGraphicFramePr>
          <p:nvPr/>
        </p:nvGraphicFramePr>
        <p:xfrm>
          <a:off x="301625" y="3933184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8" name="Zástupný symbol pro obsah 4"/>
          <p:cNvGraphicFramePr>
            <a:graphicFrameLocks/>
          </p:cNvGraphicFramePr>
          <p:nvPr/>
        </p:nvGraphicFramePr>
        <p:xfrm>
          <a:off x="301625" y="5229328"/>
          <a:ext cx="2997000" cy="115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00"/>
                <a:gridCol w="792000"/>
                <a:gridCol w="792000"/>
                <a:gridCol w="765000"/>
              </a:tblGrid>
              <a:tr h="28800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Zdraví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Nemocní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Muži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Ženy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cs-CZ" sz="1400" b="1" dirty="0" smtClean="0"/>
                        <a:t>Celkem</a:t>
                      </a:r>
                      <a:endParaRPr lang="cs-CZ" sz="1400" b="1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200</a:t>
                      </a:r>
                      <a:endParaRPr lang="cs-CZ" sz="1400" dirty="0"/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9" name="Obdélník 8"/>
          <p:cNvSpPr/>
          <p:nvPr/>
        </p:nvSpPr>
        <p:spPr>
          <a:xfrm>
            <a:off x="4086555" y="1624381"/>
            <a:ext cx="9557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dirty="0"/>
              <a:t>Χ</a:t>
            </a:r>
            <a:r>
              <a:rPr lang="cs-CZ" sz="1600" baseline="30000" dirty="0"/>
              <a:t>2</a:t>
            </a:r>
            <a:r>
              <a:rPr lang="cs-CZ" sz="1600" dirty="0"/>
              <a:t> = </a:t>
            </a:r>
            <a:r>
              <a:rPr lang="cs-CZ" sz="1600" dirty="0" smtClean="0"/>
              <a:t>0,0</a:t>
            </a:r>
            <a:endParaRPr lang="cs-CZ" sz="1600" dirty="0"/>
          </a:p>
          <a:p>
            <a:r>
              <a:rPr lang="cs-CZ" sz="1600" dirty="0" smtClean="0"/>
              <a:t>p = 1,000</a:t>
            </a:r>
            <a:endParaRPr lang="cs-CZ" sz="1600" dirty="0"/>
          </a:p>
        </p:txBody>
      </p:sp>
      <p:sp>
        <p:nvSpPr>
          <p:cNvPr id="10" name="Obdélník 9"/>
          <p:cNvSpPr/>
          <p:nvPr/>
        </p:nvSpPr>
        <p:spPr>
          <a:xfrm>
            <a:off x="4086555" y="2920653"/>
            <a:ext cx="9557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dirty="0" smtClean="0"/>
              <a:t>Χ</a:t>
            </a:r>
            <a:r>
              <a:rPr lang="cs-CZ" sz="1600" baseline="30000" dirty="0" smtClean="0"/>
              <a:t>2</a:t>
            </a:r>
            <a:r>
              <a:rPr lang="cs-CZ" sz="1600" dirty="0" smtClean="0"/>
              <a:t> =2,0</a:t>
            </a:r>
          </a:p>
          <a:p>
            <a:r>
              <a:rPr lang="cs-CZ" sz="1600" dirty="0" smtClean="0"/>
              <a:t>p = 0,157</a:t>
            </a:r>
            <a:endParaRPr lang="cs-CZ" sz="1600" dirty="0"/>
          </a:p>
        </p:txBody>
      </p:sp>
      <p:sp>
        <p:nvSpPr>
          <p:cNvPr id="11" name="Obdélník 10"/>
          <p:cNvSpPr/>
          <p:nvPr/>
        </p:nvSpPr>
        <p:spPr>
          <a:xfrm>
            <a:off x="4086555" y="4216797"/>
            <a:ext cx="1061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dirty="0" smtClean="0"/>
              <a:t>Χ</a:t>
            </a:r>
            <a:r>
              <a:rPr lang="cs-CZ" sz="1600" baseline="30000" dirty="0" smtClean="0"/>
              <a:t>2</a:t>
            </a:r>
            <a:r>
              <a:rPr lang="cs-CZ" sz="1600" dirty="0" smtClean="0"/>
              <a:t> = 18,0</a:t>
            </a:r>
          </a:p>
          <a:p>
            <a:r>
              <a:rPr lang="cs-CZ" sz="1600" dirty="0" smtClean="0"/>
              <a:t>p </a:t>
            </a:r>
            <a:r>
              <a:rPr lang="en-US" sz="1600" b="1" dirty="0" smtClean="0"/>
              <a:t>&lt;</a:t>
            </a:r>
            <a:r>
              <a:rPr lang="cs-CZ" sz="1600" b="1" dirty="0" smtClean="0"/>
              <a:t> </a:t>
            </a:r>
            <a:r>
              <a:rPr lang="en-US" sz="1600" b="1" dirty="0" smtClean="0"/>
              <a:t>0</a:t>
            </a:r>
            <a:r>
              <a:rPr lang="cs-CZ" sz="1600" b="1" dirty="0" smtClean="0"/>
              <a:t>,000</a:t>
            </a:r>
            <a:r>
              <a:rPr lang="en-US" sz="1600" b="1" dirty="0" smtClean="0"/>
              <a:t>1</a:t>
            </a:r>
            <a:endParaRPr lang="cs-CZ" sz="1600" b="1" dirty="0"/>
          </a:p>
        </p:txBody>
      </p:sp>
      <p:sp>
        <p:nvSpPr>
          <p:cNvPr id="12" name="Obdélník 11"/>
          <p:cNvSpPr/>
          <p:nvPr/>
        </p:nvSpPr>
        <p:spPr>
          <a:xfrm>
            <a:off x="4086555" y="5512941"/>
            <a:ext cx="1061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dirty="0" smtClean="0"/>
              <a:t>Χ</a:t>
            </a:r>
            <a:r>
              <a:rPr lang="cs-CZ" sz="1600" baseline="30000" dirty="0" smtClean="0"/>
              <a:t>2</a:t>
            </a:r>
            <a:r>
              <a:rPr lang="cs-CZ" sz="1600" dirty="0" smtClean="0"/>
              <a:t> = 162,0</a:t>
            </a:r>
          </a:p>
          <a:p>
            <a:r>
              <a:rPr lang="cs-CZ" sz="1600" dirty="0" smtClean="0"/>
              <a:t>p </a:t>
            </a:r>
            <a:r>
              <a:rPr lang="en-US" sz="1600" b="1" dirty="0" smtClean="0"/>
              <a:t>&lt;</a:t>
            </a:r>
            <a:r>
              <a:rPr lang="cs-CZ" sz="1600" b="1" dirty="0" smtClean="0"/>
              <a:t> </a:t>
            </a:r>
            <a:r>
              <a:rPr lang="en-US" sz="1600" b="1" dirty="0"/>
              <a:t>0</a:t>
            </a:r>
            <a:r>
              <a:rPr lang="cs-CZ" sz="1600" b="1" dirty="0" smtClean="0"/>
              <a:t>,000</a:t>
            </a:r>
            <a:r>
              <a:rPr lang="en-US" sz="1600" b="1" dirty="0" smtClean="0"/>
              <a:t>1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609</Words>
  <Application>Microsoft Office PowerPoint</Application>
  <PresentationFormat>Předvádění na obrazovce (4:3)</PresentationFormat>
  <Paragraphs>315</Paragraphs>
  <Slides>8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Administrativní</vt:lpstr>
      <vt:lpstr>7_Administrativní</vt:lpstr>
      <vt:lpstr>Graf</vt:lpstr>
      <vt:lpstr>Rovnice</vt:lpstr>
      <vt:lpstr>Editor rovnic 3.0</vt:lpstr>
      <vt:lpstr>Statistické testování – základní pojmy</vt:lpstr>
      <vt:lpstr>P-hodnota</vt:lpstr>
      <vt:lpstr>Test dobré shody - základní teorie</vt:lpstr>
      <vt:lpstr>Kontingenční tabulky   H0 :Nezávislost dvou jevů A a B</vt:lpstr>
      <vt:lpstr>Kontingenční tabulky: příklad</vt:lpstr>
      <vt:lpstr>Příklad – závislost pohlaví na onemocnění</vt:lpstr>
      <vt:lpstr>Příklad – závislost pohlaví na onemocnění</vt:lpstr>
      <vt:lpstr>Příklad – závislost pohlaví na onemocnění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Statistické testování – základní pojmy</dc:title>
  <dc:creator>cvanova</dc:creator>
  <cp:lastModifiedBy>cvanova</cp:lastModifiedBy>
  <cp:revision>18</cp:revision>
  <dcterms:created xsi:type="dcterms:W3CDTF">2011-05-12T08:01:25Z</dcterms:created>
  <dcterms:modified xsi:type="dcterms:W3CDTF">2011-11-14T21:23:15Z</dcterms:modified>
</cp:coreProperties>
</file>