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4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15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2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57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54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30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05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40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46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59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9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59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EA529-756C-4C8D-A94F-B8C8229BB697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91AE-46FB-4513-9068-1663AEDE8C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5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lgerian" pitchFamily="82" charset="0"/>
              </a:rPr>
              <a:t>Atomová spektroskopie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				</a:t>
            </a:r>
            <a:r>
              <a:rPr lang="cs-CZ" dirty="0" smtClean="0">
                <a:solidFill>
                  <a:schemeClr val="tx1"/>
                </a:solidFill>
              </a:rPr>
              <a:t>Petr Zbořil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0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</a:t>
            </a:r>
            <a:r>
              <a:rPr lang="cs-CZ" dirty="0" err="1" smtClean="0"/>
              <a:t>absorbce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Počet energetických hladin je omezen, jednoduché částice, disperze nevýznamná</a:t>
            </a:r>
          </a:p>
          <a:p>
            <a:r>
              <a:rPr lang="cs-CZ" dirty="0" smtClean="0"/>
              <a:t>Dovolené přechody (H)</a:t>
            </a:r>
            <a:endParaRPr lang="cs-CZ" dirty="0"/>
          </a:p>
          <a:p>
            <a:r>
              <a:rPr lang="cs-CZ" dirty="0">
                <a:sym typeface="Symbol"/>
              </a:rPr>
              <a:t></a:t>
            </a:r>
            <a:r>
              <a:rPr lang="cs-CZ" dirty="0"/>
              <a:t>m = 0, </a:t>
            </a:r>
            <a:r>
              <a:rPr lang="cs-CZ" dirty="0">
                <a:sym typeface="Symbol"/>
              </a:rPr>
              <a:t></a:t>
            </a:r>
            <a:r>
              <a:rPr lang="cs-CZ" dirty="0"/>
              <a:t>1, </a:t>
            </a:r>
            <a:r>
              <a:rPr lang="cs-CZ" dirty="0">
                <a:sym typeface="Symbol"/>
              </a:rPr>
              <a:t></a:t>
            </a:r>
            <a:r>
              <a:rPr lang="cs-CZ" dirty="0"/>
              <a:t>2 </a:t>
            </a:r>
            <a:r>
              <a:rPr lang="cs-CZ" dirty="0" smtClean="0"/>
              <a:t>..., </a:t>
            </a:r>
            <a:r>
              <a:rPr lang="cs-CZ" dirty="0" smtClean="0">
                <a:sym typeface="Symbol"/>
              </a:rPr>
              <a:t></a:t>
            </a:r>
            <a:r>
              <a:rPr lang="cs-CZ" dirty="0"/>
              <a:t>l = </a:t>
            </a:r>
            <a:r>
              <a:rPr lang="cs-CZ" dirty="0">
                <a:sym typeface="Symbol"/>
              </a:rPr>
              <a:t></a:t>
            </a:r>
            <a:r>
              <a:rPr lang="cs-CZ" dirty="0" smtClean="0"/>
              <a:t>1, </a:t>
            </a:r>
            <a:r>
              <a:rPr lang="cs-CZ" dirty="0" smtClean="0">
                <a:sym typeface="Symbol"/>
              </a:rPr>
              <a:t></a:t>
            </a:r>
            <a:r>
              <a:rPr lang="cs-CZ" dirty="0"/>
              <a:t>m</a:t>
            </a:r>
            <a:r>
              <a:rPr lang="cs-CZ" baseline="-25000" dirty="0"/>
              <a:t>l</a:t>
            </a:r>
            <a:r>
              <a:rPr lang="cs-CZ" dirty="0"/>
              <a:t> = 0, </a:t>
            </a:r>
            <a:r>
              <a:rPr lang="cs-CZ" dirty="0">
                <a:sym typeface="Symbol"/>
              </a:rPr>
              <a:t></a:t>
            </a:r>
            <a:r>
              <a:rPr lang="cs-CZ" dirty="0"/>
              <a:t>1</a:t>
            </a:r>
          </a:p>
          <a:p>
            <a:pPr lvl="1"/>
            <a:r>
              <a:rPr lang="cs-CZ" dirty="0" smtClean="0"/>
              <a:t>kvantová čísla m hlavní, l </a:t>
            </a:r>
            <a:r>
              <a:rPr lang="cs-CZ" dirty="0" err="1" smtClean="0"/>
              <a:t>orbitalové</a:t>
            </a:r>
            <a:r>
              <a:rPr lang="cs-CZ" dirty="0" smtClean="0"/>
              <a:t>,</a:t>
            </a:r>
            <a:r>
              <a:rPr lang="cs-CZ" dirty="0" smtClean="0"/>
              <a:t> m</a:t>
            </a:r>
            <a:r>
              <a:rPr lang="cs-CZ" baseline="-25000" dirty="0" smtClean="0"/>
              <a:t>l</a:t>
            </a:r>
            <a:r>
              <a:rPr lang="cs-CZ" dirty="0" smtClean="0"/>
              <a:t> magnetické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Energetické hladiny a přechody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Výběrová pravidla omezují </a:t>
            </a:r>
          </a:p>
          <a:p>
            <a:pPr marL="0" indent="0">
              <a:buNone/>
            </a:pPr>
            <a:r>
              <a:rPr lang="cs-CZ" sz="2400" dirty="0" smtClean="0"/>
              <a:t>počet hodnot  ν, linie jsou ostré</a:t>
            </a:r>
          </a:p>
          <a:p>
            <a:pPr marL="0" indent="0">
              <a:buNone/>
            </a:pPr>
            <a:r>
              <a:rPr lang="cs-CZ" sz="2400" dirty="0" smtClean="0"/>
              <a:t>čarové spektrum</a:t>
            </a:r>
          </a:p>
          <a:p>
            <a:pPr marL="0" indent="0">
              <a:buNone/>
            </a:pPr>
            <a:r>
              <a:rPr lang="cs-CZ" sz="2400" dirty="0" smtClean="0"/>
              <a:t>ΔE = h ν, ν = </a:t>
            </a:r>
            <a:r>
              <a:rPr lang="cs-CZ" sz="2400" dirty="0" err="1" smtClean="0"/>
              <a:t>R.c</a:t>
            </a:r>
            <a:r>
              <a:rPr lang="cs-CZ" sz="2400" dirty="0" smtClean="0"/>
              <a:t>(1/n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 – 1/m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) </a:t>
            </a:r>
          </a:p>
          <a:p>
            <a:pPr marL="0" indent="0">
              <a:buNone/>
            </a:pPr>
            <a:r>
              <a:rPr lang="cs-CZ" sz="2400" dirty="0" smtClean="0"/>
              <a:t>R = </a:t>
            </a:r>
            <a:r>
              <a:rPr lang="cs-CZ" sz="2400" dirty="0" err="1" smtClean="0"/>
              <a:t>Rydbergova</a:t>
            </a:r>
            <a:r>
              <a:rPr lang="cs-CZ" sz="2400" dirty="0" smtClean="0"/>
              <a:t> konstanta </a:t>
            </a:r>
          </a:p>
          <a:p>
            <a:pPr marL="0" indent="0">
              <a:buNone/>
            </a:pPr>
            <a:r>
              <a:rPr lang="cs-CZ" sz="2400" dirty="0" smtClean="0"/>
              <a:t>(1,097 373 177 10</a:t>
            </a:r>
            <a:r>
              <a:rPr lang="cs-CZ" sz="2400" baseline="30000" dirty="0" smtClean="0"/>
              <a:t>7</a:t>
            </a:r>
            <a:r>
              <a:rPr lang="cs-CZ" sz="2400" dirty="0" smtClean="0"/>
              <a:t> m</a:t>
            </a:r>
            <a:r>
              <a:rPr lang="cs-CZ" sz="2400" baseline="30000" dirty="0" smtClean="0"/>
              <a:t>-1</a:t>
            </a:r>
            <a:r>
              <a:rPr lang="cs-CZ" sz="2400" dirty="0" smtClean="0"/>
              <a:t>) </a:t>
            </a:r>
          </a:p>
          <a:p>
            <a:pPr marL="0" indent="0">
              <a:buNone/>
            </a:pPr>
            <a:r>
              <a:rPr lang="cs-CZ" sz="2400" dirty="0" smtClean="0"/>
              <a:t>m, n = hl. kvant. čísla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n – konečná </a:t>
            </a:r>
            <a:r>
              <a:rPr lang="cs-CZ" sz="2400" dirty="0" smtClean="0">
                <a:sym typeface="Symbol"/>
              </a:rPr>
              <a:t> m – výchozí</a:t>
            </a:r>
          </a:p>
          <a:p>
            <a:pPr marL="0" indent="0">
              <a:buNone/>
            </a:pPr>
            <a:r>
              <a:rPr lang="cs-CZ" sz="2400" dirty="0" smtClean="0"/>
              <a:t>ΔE </a:t>
            </a:r>
            <a:r>
              <a:rPr lang="cs-CZ" sz="2400" dirty="0" smtClean="0">
                <a:sym typeface="Symbol"/>
              </a:rPr>
              <a:t> 0 – emise </a:t>
            </a:r>
            <a:endParaRPr lang="cs-CZ" sz="2400" dirty="0" smtClean="0">
              <a:sym typeface="Symbol"/>
            </a:endParaRP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844824"/>
            <a:ext cx="3634740" cy="419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600" dirty="0" smtClean="0"/>
              <a:t>Výběrová pravidla omezují </a:t>
            </a:r>
          </a:p>
          <a:p>
            <a:pPr marL="0" indent="0">
              <a:buNone/>
            </a:pPr>
            <a:r>
              <a:rPr lang="cs-CZ" sz="2600" dirty="0" smtClean="0"/>
              <a:t>počet hodnot  ν, linie jsou ostré</a:t>
            </a:r>
          </a:p>
          <a:p>
            <a:pPr marL="0" indent="0">
              <a:buNone/>
            </a:pPr>
            <a:r>
              <a:rPr lang="cs-CZ" sz="2600" dirty="0" smtClean="0"/>
              <a:t>čarové spektrum</a:t>
            </a:r>
          </a:p>
          <a:p>
            <a:pPr marL="0" indent="0">
              <a:buNone/>
            </a:pPr>
            <a:r>
              <a:rPr lang="cs-CZ" sz="2600" dirty="0" smtClean="0"/>
              <a:t>ΔE = h ν, ν = </a:t>
            </a:r>
            <a:r>
              <a:rPr lang="cs-CZ" sz="2600" dirty="0" err="1" smtClean="0"/>
              <a:t>R.c</a:t>
            </a:r>
            <a:r>
              <a:rPr lang="cs-CZ" sz="2600" dirty="0" smtClean="0"/>
              <a:t>(1/n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 – 1/m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) </a:t>
            </a:r>
          </a:p>
          <a:p>
            <a:pPr marL="0" indent="0">
              <a:buNone/>
            </a:pPr>
            <a:r>
              <a:rPr lang="cs-CZ" sz="2600" dirty="0" smtClean="0"/>
              <a:t>R = </a:t>
            </a:r>
            <a:r>
              <a:rPr lang="cs-CZ" sz="2600" dirty="0" err="1" smtClean="0"/>
              <a:t>Rydbergova</a:t>
            </a:r>
            <a:r>
              <a:rPr lang="cs-CZ" sz="2600" dirty="0" smtClean="0"/>
              <a:t> konstanta </a:t>
            </a:r>
          </a:p>
          <a:p>
            <a:pPr marL="0" indent="0">
              <a:buNone/>
            </a:pPr>
            <a:r>
              <a:rPr lang="cs-CZ" sz="2600" dirty="0" smtClean="0"/>
              <a:t>(1,097 373 177 10</a:t>
            </a:r>
            <a:r>
              <a:rPr lang="cs-CZ" sz="2600" baseline="30000" dirty="0" smtClean="0"/>
              <a:t>7</a:t>
            </a:r>
            <a:r>
              <a:rPr lang="cs-CZ" sz="2600" dirty="0" smtClean="0"/>
              <a:t> m</a:t>
            </a:r>
            <a:r>
              <a:rPr lang="cs-CZ" sz="2600" baseline="30000" dirty="0" smtClean="0"/>
              <a:t>-1</a:t>
            </a:r>
            <a:r>
              <a:rPr lang="cs-CZ" sz="2600" dirty="0" smtClean="0"/>
              <a:t>) </a:t>
            </a:r>
          </a:p>
          <a:p>
            <a:pPr marL="0" indent="0">
              <a:buNone/>
            </a:pPr>
            <a:r>
              <a:rPr lang="cs-CZ" sz="2600" dirty="0" smtClean="0"/>
              <a:t>m, n = hl. kvant. čísla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0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r>
              <a:rPr lang="cs-CZ" dirty="0" smtClean="0"/>
              <a:t> a emise záření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57" y="2620324"/>
            <a:ext cx="5514286" cy="248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76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Schema</a:t>
            </a:r>
            <a:r>
              <a:rPr lang="cs-CZ" dirty="0" smtClean="0"/>
              <a:t> AAS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sz="2000" b="1" i="1" dirty="0" smtClean="0"/>
          </a:p>
          <a:p>
            <a:pPr marL="0" indent="0">
              <a:buNone/>
            </a:pPr>
            <a:endParaRPr lang="cs-CZ" sz="2000" b="1" i="1" dirty="0"/>
          </a:p>
          <a:p>
            <a:pPr marL="0" indent="0">
              <a:buNone/>
            </a:pPr>
            <a:endParaRPr lang="cs-CZ" sz="2000" b="1" i="1" dirty="0" smtClean="0"/>
          </a:p>
          <a:p>
            <a:pPr marL="0" indent="0">
              <a:buNone/>
            </a:pPr>
            <a:endParaRPr lang="cs-CZ" sz="2000" b="1" i="1" dirty="0" smtClean="0"/>
          </a:p>
          <a:p>
            <a:pPr marL="0" indent="0">
              <a:buNone/>
            </a:pPr>
            <a:r>
              <a:rPr lang="cs-CZ" sz="2000" b="1" i="1" dirty="0" smtClean="0"/>
              <a:t>Zdroje </a:t>
            </a:r>
            <a:r>
              <a:rPr lang="cs-CZ" sz="2000" b="1" i="1" dirty="0"/>
              <a:t>světla</a:t>
            </a:r>
            <a:r>
              <a:rPr lang="cs-CZ" sz="2000" i="1" dirty="0"/>
              <a:t>:</a:t>
            </a:r>
            <a:r>
              <a:rPr lang="cs-CZ" i="1" dirty="0"/>
              <a:t>	</a:t>
            </a:r>
          </a:p>
          <a:p>
            <a:pPr marL="0" indent="0">
              <a:buNone/>
            </a:pPr>
            <a:r>
              <a:rPr lang="cs-CZ" sz="1800" i="1" dirty="0" smtClean="0"/>
              <a:t>výbojka </a:t>
            </a:r>
            <a:r>
              <a:rPr lang="cs-CZ" sz="1800" i="1" dirty="0"/>
              <a:t>s dutou </a:t>
            </a:r>
            <a:r>
              <a:rPr lang="cs-CZ" sz="1800" i="1" dirty="0" smtClean="0"/>
              <a:t>katodou</a:t>
            </a:r>
          </a:p>
          <a:p>
            <a:pPr marL="0" indent="0">
              <a:buNone/>
            </a:pPr>
            <a:r>
              <a:rPr lang="cs-CZ" sz="1800" i="1" dirty="0" smtClean="0"/>
              <a:t>Laser</a:t>
            </a:r>
          </a:p>
          <a:p>
            <a:pPr marL="0" indent="0">
              <a:buNone/>
            </a:pPr>
            <a:r>
              <a:rPr lang="cs-CZ" sz="1800" i="1" dirty="0" smtClean="0"/>
              <a:t>Monochromatické </a:t>
            </a:r>
            <a:r>
              <a:rPr lang="cs-CZ" sz="1800" i="1" dirty="0"/>
              <a:t>světlo, jednoúčelové</a:t>
            </a:r>
          </a:p>
          <a:p>
            <a:pPr marL="0" indent="0">
              <a:buNone/>
            </a:pPr>
            <a:r>
              <a:rPr lang="cs-CZ" sz="2000" b="1" i="1" dirty="0"/>
              <a:t>Atomizace: </a:t>
            </a:r>
            <a:endParaRPr lang="cs-CZ" sz="2000" b="1" i="1" dirty="0" smtClean="0"/>
          </a:p>
          <a:p>
            <a:pPr marL="0" indent="0">
              <a:buNone/>
            </a:pPr>
            <a:r>
              <a:rPr lang="cs-CZ" sz="2000" i="1" dirty="0" smtClean="0"/>
              <a:t>roztok </a:t>
            </a:r>
            <a:r>
              <a:rPr lang="cs-CZ" sz="2000" i="1" dirty="0"/>
              <a:t>rozprášen v </a:t>
            </a:r>
            <a:r>
              <a:rPr lang="cs-CZ" sz="2000" i="1" dirty="0" err="1"/>
              <a:t>plameni</a:t>
            </a:r>
            <a:r>
              <a:rPr lang="cs-CZ" sz="2000" i="1" dirty="0"/>
              <a:t> (acetylen, vodík + kyslík)</a:t>
            </a:r>
          </a:p>
          <a:p>
            <a:pPr marL="0" indent="0">
              <a:buNone/>
            </a:pPr>
            <a:r>
              <a:rPr lang="cs-CZ" sz="2000" i="1" dirty="0" smtClean="0"/>
              <a:t>suchý </a:t>
            </a:r>
            <a:r>
              <a:rPr lang="cs-CZ" sz="2000" i="1" dirty="0"/>
              <a:t>vzorek zahříván v grafitové pícce</a:t>
            </a:r>
          </a:p>
          <a:p>
            <a:pPr marL="0" indent="0">
              <a:buNone/>
            </a:pPr>
            <a:r>
              <a:rPr lang="cs-CZ" sz="2000" i="1" dirty="0" smtClean="0"/>
              <a:t>plasma</a:t>
            </a:r>
            <a:endParaRPr lang="cs-CZ" sz="2000" i="1" dirty="0"/>
          </a:p>
          <a:p>
            <a:endParaRPr lang="cs-CZ" sz="2000" dirty="0" smtClean="0"/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40768"/>
            <a:ext cx="501015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3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2695575"/>
            <a:ext cx="504825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 </a:t>
            </a:r>
            <a:r>
              <a:rPr lang="cs-CZ" dirty="0"/>
              <a:t>V klinické biochemii nejčastěji </a:t>
            </a:r>
            <a:r>
              <a:rPr lang="cs-CZ" dirty="0" smtClean="0"/>
              <a:t>Na, K, Ca</a:t>
            </a:r>
            <a:r>
              <a:rPr lang="cs-CZ" dirty="0"/>
              <a:t>, Mg, dále </a:t>
            </a:r>
            <a:r>
              <a:rPr lang="cs-CZ" dirty="0" err="1"/>
              <a:t>Cu</a:t>
            </a:r>
            <a:r>
              <a:rPr lang="cs-CZ" dirty="0"/>
              <a:t>, </a:t>
            </a:r>
            <a:r>
              <a:rPr lang="cs-CZ" dirty="0" err="1"/>
              <a:t>Zn</a:t>
            </a:r>
            <a:r>
              <a:rPr lang="cs-CZ" dirty="0"/>
              <a:t>, popřípadě </a:t>
            </a:r>
            <a:r>
              <a:rPr lang="cs-CZ" dirty="0" err="1"/>
              <a:t>Fe</a:t>
            </a:r>
            <a:r>
              <a:rPr lang="cs-CZ" dirty="0"/>
              <a:t> (výjimečně další)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5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149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Atomová spektroskopie</vt:lpstr>
      <vt:lpstr>Možnosti absorbce</vt:lpstr>
      <vt:lpstr>Energetické hladiny a přechody</vt:lpstr>
      <vt:lpstr>Prezentace aplikace PowerPoint</vt:lpstr>
      <vt:lpstr>Absorbce a emise záření</vt:lpstr>
      <vt:lpstr>Schema AAS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Atomová spektroskopie</dc:title>
  <dc:creator>Zbořil</dc:creator>
  <cp:lastModifiedBy>Zbořil</cp:lastModifiedBy>
  <cp:revision>7</cp:revision>
  <dcterms:created xsi:type="dcterms:W3CDTF">2012-02-22T10:53:14Z</dcterms:created>
  <dcterms:modified xsi:type="dcterms:W3CDTF">2012-02-22T11:59:53Z</dcterms:modified>
</cp:coreProperties>
</file>