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4" r:id="rId6"/>
    <p:sldId id="263" r:id="rId7"/>
    <p:sldId id="258" r:id="rId8"/>
    <p:sldId id="264" r:id="rId9"/>
    <p:sldId id="265" r:id="rId10"/>
    <p:sldId id="273" r:id="rId11"/>
    <p:sldId id="267" r:id="rId12"/>
    <p:sldId id="271" r:id="rId13"/>
    <p:sldId id="272" r:id="rId14"/>
    <p:sldId id="268" r:id="rId15"/>
    <p:sldId id="25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8DD8-5EFD-4C34-A300-8482E33B5DC3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BED6-B9B5-454C-BF77-0A7CEF38143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Diagram hmotnosti a energie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Marek </a:t>
            </a:r>
            <a:r>
              <a:rPr lang="sk-SK" dirty="0" err="1" smtClean="0">
                <a:solidFill>
                  <a:schemeClr val="tx1"/>
                </a:solidFill>
              </a:rPr>
              <a:t>Talába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Atomové</a:t>
            </a:r>
            <a:r>
              <a:rPr lang="sk-SK" dirty="0" smtClean="0"/>
              <a:t> jadro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Objem atómového jadra je priamo úmerný počtu nukleónov, ktoré jadro obsahuje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 smtClean="0"/>
              <a:t>	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Hustota všetkých kondenzovaných </a:t>
            </a:r>
            <a:r>
              <a:rPr lang="sk-SK" dirty="0" err="1" smtClean="0"/>
              <a:t>atomarnych</a:t>
            </a:r>
            <a:r>
              <a:rPr lang="sk-SK" dirty="0" smtClean="0"/>
              <a:t> sústav je rovnakého rádu.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357554" y="2714620"/>
          <a:ext cx="1166821" cy="500066"/>
        </p:xfrm>
        <a:graphic>
          <a:graphicData uri="http://schemas.openxmlformats.org/presentationml/2006/ole">
            <p:oleObj spid="_x0000_s22529" name="Rovnica" r:id="rId3" imgW="533160" imgH="22860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286116" y="3214686"/>
          <a:ext cx="1117606" cy="381622"/>
        </p:xfrm>
        <a:graphic>
          <a:graphicData uri="http://schemas.openxmlformats.org/presentationml/2006/ole">
            <p:oleObj spid="_x0000_s22530" name="Rovnica" r:id="rId4" imgW="520560" imgH="177480" progId="Equation.3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357554" y="3714752"/>
          <a:ext cx="1289644" cy="500066"/>
        </p:xfrm>
        <a:graphic>
          <a:graphicData uri="http://schemas.openxmlformats.org/presentationml/2006/ole">
            <p:oleObj spid="_x0000_s22531" name="Rovnica" r:id="rId5" imgW="622080" imgH="24120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357554" y="4214818"/>
          <a:ext cx="1071571" cy="392038"/>
        </p:xfrm>
        <a:graphic>
          <a:graphicData uri="http://schemas.openxmlformats.org/presentationml/2006/ole">
            <p:oleObj spid="_x0000_s22532" name="Rovnica" r:id="rId6" imgW="52056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1" y="0"/>
            <a:ext cx="90690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Koniec hviezd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Záleží na počiatočnej hmotnosti. Dve možnosti:</a:t>
            </a:r>
          </a:p>
          <a:p>
            <a:r>
              <a:rPr lang="sk-SK" dirty="0" smtClean="0"/>
              <a:t>rovnovážny</a:t>
            </a:r>
            <a:r>
              <a:rPr lang="sk-SK" dirty="0"/>
              <a:t> </a:t>
            </a:r>
            <a:r>
              <a:rPr lang="sk-SK" dirty="0" smtClean="0"/>
              <a:t>(biely trpaslík, neutrónová hviezda).</a:t>
            </a:r>
          </a:p>
          <a:p>
            <a:r>
              <a:rPr lang="sk-SK" dirty="0" smtClean="0"/>
              <a:t>nerovnovážny(</a:t>
            </a:r>
            <a:r>
              <a:rPr lang="sk-SK" dirty="0" err="1" smtClean="0"/>
              <a:t>supernovy</a:t>
            </a:r>
            <a:r>
              <a:rPr lang="sk-SK" dirty="0" smtClean="0"/>
              <a:t>, čierne diery).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Koniec hviezd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Biely trpaslík – na počiatku hviezda o hmotnosti 0.5 - 11 hmotností slnka</a:t>
            </a:r>
          </a:p>
          <a:p>
            <a:r>
              <a:rPr lang="sk-SK" dirty="0" smtClean="0"/>
              <a:t>Neutrónová hviezda – nad 11 hmotností slnka.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Výbuch </a:t>
            </a:r>
            <a:r>
              <a:rPr lang="sk-SK" dirty="0" err="1" smtClean="0"/>
              <a:t>supernovy</a:t>
            </a:r>
            <a:r>
              <a:rPr lang="sk-SK" dirty="0" smtClean="0"/>
              <a:t>, ak je hmotnosť väčšia, ako určitá kritická hmotnosť, hviezda sa </a:t>
            </a:r>
            <a:r>
              <a:rPr lang="sk-SK" dirty="0" err="1" smtClean="0"/>
              <a:t>zhrúti</a:t>
            </a:r>
            <a:r>
              <a:rPr lang="sk-SK" dirty="0" smtClean="0"/>
              <a:t> v čiernu dieru.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Koniec hviezd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Gravitačný polomer – kritický polomer, pri ktorom prechádza teleso danej hmotnosti v čiernu dieru. 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Pre teleso s hmotnosťou M je daný vzťahom:</a:t>
            </a:r>
          </a:p>
          <a:p>
            <a:pPr>
              <a:buNone/>
            </a:pPr>
            <a:r>
              <a:rPr lang="sk-SK" dirty="0" smtClean="0"/>
              <a:t>                     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Pre hmotnosť Slnka vychádza polomer približne 3km, pre hmotnosť našej Zeme len zhruba 9mm.</a:t>
            </a:r>
          </a:p>
          <a:p>
            <a:r>
              <a:rPr lang="sk-SK" dirty="0" smtClean="0"/>
              <a:t>Gravitačný kolaps – proces, pri ktorom sa teleso pôsobením gravitačnej sily nekontrolovateľne zrúti samo do seba.</a:t>
            </a:r>
          </a:p>
          <a:p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57224" y="2928934"/>
          <a:ext cx="1357322" cy="738193"/>
        </p:xfrm>
        <a:graphic>
          <a:graphicData uri="http://schemas.openxmlformats.org/presentationml/2006/ole">
            <p:oleObj spid="_x0000_s3074" name="Rovnica" r:id="rId3" imgW="723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Wikipédia</a:t>
            </a:r>
            <a:endParaRPr lang="sk-SK" dirty="0" smtClean="0"/>
          </a:p>
          <a:p>
            <a:r>
              <a:rPr lang="sk-SK" dirty="0" smtClean="0"/>
              <a:t>Prezentácia prof. Velický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lesNega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3675"/>
            <a:ext cx="8569325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" y="0"/>
            <a:ext cx="90690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1" y="0"/>
            <a:ext cx="90690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err="1" smtClean="0"/>
              <a:t>Dĺžka-vzdialenosť</a:t>
            </a:r>
            <a:r>
              <a:rPr lang="sk-SK" sz="4000" dirty="0" smtClean="0"/>
              <a:t> medzi dvoma bodmi priestoru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Planckova</a:t>
            </a:r>
            <a:r>
              <a:rPr lang="sk-SK" dirty="0" smtClean="0"/>
              <a:t> dĺžka</a:t>
            </a:r>
          </a:p>
          <a:p>
            <a:r>
              <a:rPr lang="sk-SK" dirty="0" err="1" smtClean="0"/>
              <a:t>Atomové</a:t>
            </a:r>
            <a:r>
              <a:rPr lang="sk-SK" dirty="0" smtClean="0"/>
              <a:t> jadro</a:t>
            </a:r>
          </a:p>
          <a:p>
            <a:r>
              <a:rPr lang="sk-SK" dirty="0" smtClean="0"/>
              <a:t>Priemer atómu</a:t>
            </a:r>
          </a:p>
          <a:p>
            <a:r>
              <a:rPr lang="sk-SK" dirty="0" err="1" smtClean="0"/>
              <a:t>Viditelné</a:t>
            </a:r>
            <a:r>
              <a:rPr lang="sk-SK" dirty="0" smtClean="0"/>
              <a:t> svetlo</a:t>
            </a:r>
          </a:p>
          <a:p>
            <a:r>
              <a:rPr lang="sk-SK" dirty="0" smtClean="0"/>
              <a:t>Polomer zeme</a:t>
            </a:r>
          </a:p>
          <a:p>
            <a:r>
              <a:rPr lang="sk-SK" dirty="0" smtClean="0"/>
              <a:t>Astronomická jednotka</a:t>
            </a:r>
          </a:p>
          <a:p>
            <a:r>
              <a:rPr lang="sk-SK" dirty="0" smtClean="0"/>
              <a:t>Svetelný rok      </a:t>
            </a:r>
          </a:p>
          <a:p>
            <a:pPr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643306" y="1571612"/>
          <a:ext cx="2500329" cy="1000132"/>
        </p:xfrm>
        <a:graphic>
          <a:graphicData uri="http://schemas.openxmlformats.org/presentationml/2006/ole">
            <p:oleObj spid="_x0000_s1028" name="Rovnica" r:id="rId3" imgW="1523880" imgH="66024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643306" y="2214554"/>
          <a:ext cx="1160870" cy="357191"/>
        </p:xfrm>
        <a:graphic>
          <a:graphicData uri="http://schemas.openxmlformats.org/presentationml/2006/ole">
            <p:oleObj spid="_x0000_s1029" name="Rovnica" r:id="rId4" imgW="571320" imgH="20304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643306" y="2714620"/>
          <a:ext cx="1160868" cy="357190"/>
        </p:xfrm>
        <a:graphic>
          <a:graphicData uri="http://schemas.openxmlformats.org/presentationml/2006/ole">
            <p:oleObj spid="_x0000_s1030" name="Rovnica" r:id="rId5" imgW="571320" imgH="20304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714744" y="3357562"/>
          <a:ext cx="1333509" cy="285752"/>
        </p:xfrm>
        <a:graphic>
          <a:graphicData uri="http://schemas.openxmlformats.org/presentationml/2006/ole">
            <p:oleObj spid="_x0000_s1031" name="Rovnica" r:id="rId6" imgW="825480" imgH="177480" progId="Equation.3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3714744" y="3857628"/>
          <a:ext cx="857256" cy="285752"/>
        </p:xfrm>
        <a:graphic>
          <a:graphicData uri="http://schemas.openxmlformats.org/presentationml/2006/ole">
            <p:oleObj spid="_x0000_s1032" name="Rovnica" r:id="rId7" imgW="533160" imgH="177480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5000628" y="4357694"/>
          <a:ext cx="1357322" cy="357190"/>
        </p:xfrm>
        <a:graphic>
          <a:graphicData uri="http://schemas.openxmlformats.org/presentationml/2006/ole">
            <p:oleObj spid="_x0000_s1033" name="Rovnica" r:id="rId8" imgW="711000" imgH="203040" progId="Equation.3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3214678" y="4857760"/>
          <a:ext cx="1406436" cy="357190"/>
        </p:xfrm>
        <a:graphic>
          <a:graphicData uri="http://schemas.openxmlformats.org/presentationml/2006/ole">
            <p:oleObj spid="_x0000_s1034" name="Rovnica" r:id="rId9" imgW="799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Hmotnosť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Zotrvačná hmotnosť: miera, ktorou je silovým pôsobením zmenený pohybový stav telesa.</a:t>
            </a:r>
          </a:p>
          <a:p>
            <a:endParaRPr lang="sk-SK" dirty="0" smtClean="0"/>
          </a:p>
          <a:p>
            <a:r>
              <a:rPr lang="sk-SK" dirty="0" smtClean="0"/>
              <a:t>Gravitačná hmotnosť: miera, ktorou na seba gravitačne pôsobia hmotné telesá.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Enstein</a:t>
            </a:r>
            <a:r>
              <a:rPr lang="sk-SK" dirty="0" smtClean="0"/>
              <a:t>: ekvivalencia zotrvačných a gravitačných síl.</a:t>
            </a:r>
          </a:p>
          <a:p>
            <a:pPr>
              <a:buNone/>
            </a:pPr>
            <a:r>
              <a:rPr lang="sk-SK" dirty="0" smtClean="0"/>
              <a:t>	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571868" y="2357430"/>
          <a:ext cx="1357322" cy="475063"/>
        </p:xfrm>
        <a:graphic>
          <a:graphicData uri="http://schemas.openxmlformats.org/presentationml/2006/ole">
            <p:oleObj spid="_x0000_s29698" name="Rovnica" r:id="rId3" imgW="507960" imgH="17748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357554" y="3714752"/>
          <a:ext cx="1857388" cy="928694"/>
        </p:xfrm>
        <a:graphic>
          <a:graphicData uri="http://schemas.openxmlformats.org/presentationml/2006/ole">
            <p:oleObj spid="_x0000_s29699" name="Rovnica" r:id="rId4" imgW="787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Hmotnosť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Klasická fyzika – platí zákon zachovania hmotnosti: 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V uzavretej sústave sa súčet hmotností látok, ktoré vstupujú do reakcie rovná súčtu hmotností látok, ktoré reakciou vznikajú.</a:t>
            </a:r>
          </a:p>
          <a:p>
            <a:r>
              <a:rPr lang="sk-SK" dirty="0" smtClean="0"/>
              <a:t>Špeciálna teória relativity- hmotnosť a energia sú ekvivalentné. Zákon zachovania hmotnosti sa nahrádza zákonom zachovania energie</a:t>
            </a:r>
            <a:r>
              <a:rPr lang="sk-SK" dirty="0" smtClean="0"/>
              <a:t>.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1" y="204337"/>
            <a:ext cx="7821117" cy="6449326"/>
          </a:xfrm>
          <a:prstGeom prst="rect">
            <a:avLst/>
          </a:prstGeom>
        </p:spPr>
      </p:pic>
      <p:pic>
        <p:nvPicPr>
          <p:cNvPr id="3" name="Obrázok 2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1" y="0"/>
            <a:ext cx="9069098" cy="6858000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500826" y="3214686"/>
          <a:ext cx="1041009" cy="387352"/>
        </p:xfrm>
        <a:graphic>
          <a:graphicData uri="http://schemas.openxmlformats.org/presentationml/2006/ole">
            <p:oleObj spid="_x0000_s26625" name="Rovnica" r:id="rId5" imgW="545760" imgH="20304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7891458" y="5214950"/>
          <a:ext cx="1252542" cy="417514"/>
        </p:xfrm>
        <a:graphic>
          <a:graphicData uri="http://schemas.openxmlformats.org/presentationml/2006/ole">
            <p:oleObj spid="_x0000_s26626" name="Rovnica" r:id="rId6" imgW="609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Jednotky energie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Elektrónvolt</a:t>
            </a:r>
            <a:r>
              <a:rPr lang="sk-SK" dirty="0" smtClean="0"/>
              <a:t> – kinetická energia, ktorú získa jeden neviazaný elektrón pri prechode medzi dvoma bodmi s rozdielom elektrostatického potenciálu jedného voltu vo vákuu.</a:t>
            </a:r>
          </a:p>
          <a:p>
            <a:r>
              <a:rPr lang="sk-SK" dirty="0" err="1" smtClean="0"/>
              <a:t>Erg</a:t>
            </a:r>
            <a:r>
              <a:rPr lang="sk-SK" dirty="0"/>
              <a:t> </a:t>
            </a:r>
            <a:r>
              <a:rPr lang="sk-SK" dirty="0" smtClean="0"/>
              <a:t>– sústava CGS (1874-1889), neskôr nahradená sústavou MKS, ktorá bola roku 1960 nahradená sústavou SI.</a:t>
            </a:r>
          </a:p>
          <a:p>
            <a:pPr>
              <a:buNone/>
            </a:pPr>
            <a:r>
              <a:rPr lang="sk-SK" dirty="0"/>
              <a:t>	</a:t>
            </a:r>
            <a:endParaRPr lang="sk-SK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57224" y="5357826"/>
          <a:ext cx="1905013" cy="571504"/>
        </p:xfrm>
        <a:graphic>
          <a:graphicData uri="http://schemas.openxmlformats.org/presentationml/2006/ole">
            <p:oleObj spid="_x0000_s25601" name="Rovnica" r:id="rId3" imgW="761760" imgH="22860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357553" y="5357826"/>
          <a:ext cx="3020807" cy="571504"/>
        </p:xfrm>
        <a:graphic>
          <a:graphicData uri="http://schemas.openxmlformats.org/presentationml/2006/ole">
            <p:oleObj spid="_x0000_s25602" name="Rovnica" r:id="rId4" imgW="1193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1" y="0"/>
            <a:ext cx="90690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202</Words>
  <Application>Microsoft Office PowerPoint</Application>
  <PresentationFormat>Prezentácia na obrazovke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Motív Office</vt:lpstr>
      <vt:lpstr>Rovnica</vt:lpstr>
      <vt:lpstr>Microsoft Equation 3.0</vt:lpstr>
      <vt:lpstr>Diagram hmotnosti a energie</vt:lpstr>
      <vt:lpstr>Snímka 2</vt:lpstr>
      <vt:lpstr>Snímka 3</vt:lpstr>
      <vt:lpstr>Dĺžka-vzdialenosť medzi dvoma bodmi priestoru</vt:lpstr>
      <vt:lpstr>Hmotnosť</vt:lpstr>
      <vt:lpstr>Hmotnosť</vt:lpstr>
      <vt:lpstr>Snímka 7</vt:lpstr>
      <vt:lpstr>Jednotky energie</vt:lpstr>
      <vt:lpstr>Snímka 9</vt:lpstr>
      <vt:lpstr>Atomové jadro</vt:lpstr>
      <vt:lpstr>Snímka 11</vt:lpstr>
      <vt:lpstr>Koniec hviezd</vt:lpstr>
      <vt:lpstr>Koniec hviezd</vt:lpstr>
      <vt:lpstr>Koniec hviezd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hmotnosti a energie</dc:title>
  <dc:creator>Marek</dc:creator>
  <cp:lastModifiedBy>Marek</cp:lastModifiedBy>
  <cp:revision>49</cp:revision>
  <dcterms:created xsi:type="dcterms:W3CDTF">2013-06-11T16:15:01Z</dcterms:created>
  <dcterms:modified xsi:type="dcterms:W3CDTF">2013-06-12T09:09:26Z</dcterms:modified>
</cp:coreProperties>
</file>