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7" r:id="rId3"/>
    <p:sldId id="258" r:id="rId4"/>
    <p:sldId id="259" r:id="rId5"/>
    <p:sldId id="260" r:id="rId6"/>
    <p:sldId id="257" r:id="rId7"/>
    <p:sldId id="268" r:id="rId8"/>
    <p:sldId id="263" r:id="rId9"/>
    <p:sldId id="261" r:id="rId10"/>
    <p:sldId id="265" r:id="rId11"/>
    <p:sldId id="266" r:id="rId12"/>
    <p:sldId id="262" r:id="rId13"/>
    <p:sldId id="264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23DF72D-F7F4-4EAB-9485-556ACF8FC407}" type="datetimeFigureOut">
              <a:rPr lang="sk-SK" smtClean="0"/>
              <a:t>25. 6. 2013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9DF04C5-61DB-402E-90E6-6BD6E5062D09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Michaela </a:t>
            </a:r>
            <a:r>
              <a:rPr lang="sk-SK" sz="2800" dirty="0" err="1" smtClean="0"/>
              <a:t>Krafčíková</a:t>
            </a:r>
            <a:r>
              <a:rPr lang="sk-SK" sz="2800" dirty="0" smtClean="0"/>
              <a:t> </a:t>
            </a:r>
          </a:p>
          <a:p>
            <a:r>
              <a:rPr lang="sk-SK" sz="2800" dirty="0" smtClean="0"/>
              <a:t>Jún 2013</a:t>
            </a:r>
            <a:endParaRPr lang="sk-SK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400" dirty="0" smtClean="0"/>
              <a:t>Laserové chladenie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7271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Sisyfovské</a:t>
            </a:r>
            <a:r>
              <a:rPr lang="sk-SK" dirty="0" smtClean="0"/>
              <a:t> chladenie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OBMEDZENIA: </a:t>
            </a:r>
          </a:p>
          <a:p>
            <a:r>
              <a:rPr lang="sk-SK" sz="2800" dirty="0" smtClean="0"/>
              <a:t>Atóm sa nemôže zastaviť viac , než čo odpovedá jednotlivým impulzom pri absorpcii a emisii.</a:t>
            </a:r>
          </a:p>
          <a:p>
            <a:r>
              <a:rPr lang="sk-SK" sz="2800" dirty="0" smtClean="0"/>
              <a:t>Má chaotický pohyb = nenulovú teplotu.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8565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Temný stav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Zabránenie ochladenému atómu naďalej absorbovať a emitovať fotóny.</a:t>
            </a:r>
          </a:p>
          <a:p>
            <a:r>
              <a:rPr lang="sk-SK" sz="2800" dirty="0" smtClean="0"/>
              <a:t>Tento stav je možný vďaka kvantovej interferencii.</a:t>
            </a:r>
          </a:p>
          <a:p>
            <a:r>
              <a:rPr lang="sk-SK" sz="2800" dirty="0" smtClean="0"/>
              <a:t>Atóm za vhodných podmienok môže spadnúť pri spontánnej emisii do temného stavu.</a:t>
            </a:r>
          </a:p>
          <a:p>
            <a:r>
              <a:rPr lang="sk-SK" sz="2800" dirty="0" smtClean="0"/>
              <a:t>Čím viac bude plyn a laser </a:t>
            </a:r>
            <a:r>
              <a:rPr lang="sk-SK" sz="2800" dirty="0" err="1" smtClean="0"/>
              <a:t>interagovať</a:t>
            </a:r>
            <a:r>
              <a:rPr lang="sk-SK" sz="2800" dirty="0" smtClean="0"/>
              <a:t>, tým viac atómov sa bude nachádzať v temnom stave.</a:t>
            </a:r>
          </a:p>
        </p:txBody>
      </p:sp>
    </p:spTree>
    <p:extLst>
      <p:ext uri="{BB962C8B-B14F-4D97-AF65-F5344CB8AC3E}">
        <p14:creationId xmlns:p14="http://schemas.microsoft.com/office/powerpoint/2010/main" val="14572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Nobelová</a:t>
            </a:r>
            <a:r>
              <a:rPr lang="sk-SK" dirty="0" smtClean="0"/>
              <a:t> cena za fyziku 1997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63023"/>
            <a:ext cx="1656184" cy="21426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63022"/>
            <a:ext cx="2127126" cy="20420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82" y="1989097"/>
            <a:ext cx="1607541" cy="239534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0996" y="43844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</a:t>
            </a:r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Chu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39561" y="4384440"/>
            <a:ext cx="237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Claude</a:t>
            </a:r>
            <a:r>
              <a:rPr lang="sk-SK" dirty="0" smtClean="0"/>
              <a:t> </a:t>
            </a:r>
            <a:r>
              <a:rPr lang="sk-SK" dirty="0" err="1" smtClean="0"/>
              <a:t>Cohen</a:t>
            </a:r>
            <a:r>
              <a:rPr lang="sk-SK" dirty="0" smtClean="0"/>
              <a:t> - </a:t>
            </a:r>
            <a:r>
              <a:rPr lang="sk-SK" dirty="0" err="1" smtClean="0"/>
              <a:t>Tannoudji</a:t>
            </a:r>
            <a:endParaRPr lang="sk-SK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44312" y="456910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William</a:t>
            </a:r>
            <a:r>
              <a:rPr lang="sk-SK" dirty="0" smtClean="0"/>
              <a:t> D. </a:t>
            </a:r>
            <a:r>
              <a:rPr lang="sk-SK" dirty="0" err="1" smtClean="0"/>
              <a:t>Phillips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25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    Ďakujem za pozornosť</a:t>
            </a:r>
            <a:endParaRPr lang="sk-SK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199" cy="4114800"/>
          </a:xfrm>
        </p:spPr>
      </p:pic>
    </p:spTree>
    <p:extLst>
      <p:ext uri="{BB962C8B-B14F-4D97-AF65-F5344CB8AC3E}">
        <p14:creationId xmlns:p14="http://schemas.microsoft.com/office/powerpoint/2010/main" val="7976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Laserové chladenie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Atómové a molekulové vzorky sú ochladené takmer na 0 K.</a:t>
            </a:r>
          </a:p>
          <a:p>
            <a:r>
              <a:rPr lang="sk-SK" sz="2800" dirty="0" smtClean="0"/>
              <a:t>Prebieha to prostredníctvom interakcie jedného alebo viacerých laserových oblastí.</a:t>
            </a:r>
          </a:p>
          <a:p>
            <a:r>
              <a:rPr lang="sk-SK" sz="2800" dirty="0" smtClean="0"/>
              <a:t>Využitie - hlavne v kvantovej fyzike.</a:t>
            </a:r>
          </a:p>
          <a:p>
            <a:r>
              <a:rPr lang="sk-SK" sz="2800" dirty="0" smtClean="0"/>
              <a:t>Najbežnejšie: </a:t>
            </a:r>
            <a:r>
              <a:rPr lang="sk-SK" sz="2800" dirty="0" err="1" smtClean="0"/>
              <a:t>Dopplerovské</a:t>
            </a:r>
            <a:r>
              <a:rPr lang="sk-SK" sz="2800" dirty="0" smtClean="0"/>
              <a:t> chladenie.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02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924800" cy="1143000"/>
          </a:xfrm>
        </p:spPr>
        <p:txBody>
          <a:bodyPr/>
          <a:lstStyle/>
          <a:p>
            <a:r>
              <a:rPr lang="sk-SK" dirty="0" err="1" smtClean="0"/>
              <a:t>Dopplerovské</a:t>
            </a:r>
            <a:r>
              <a:rPr lang="sk-SK" dirty="0" smtClean="0"/>
              <a:t> chladenie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412776"/>
                <a:ext cx="8138864" cy="4591596"/>
              </a:xfrm>
            </p:spPr>
            <p:txBody>
              <a:bodyPr>
                <a:normAutofit/>
              </a:bodyPr>
              <a:lstStyle/>
              <a:p>
                <a:r>
                  <a:rPr lang="sk-SK" sz="2800" dirty="0" smtClean="0"/>
                  <a:t>Energia svetla je rozdelená na kvanta.</a:t>
                </a:r>
              </a:p>
              <a:p>
                <a:r>
                  <a:rPr lang="sk-SK" sz="2800" dirty="0" smtClean="0"/>
                  <a:t>E = h . f 	E = 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sz="28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λ</m:t>
                        </m:r>
                      </m:den>
                    </m:f>
                  </m:oMath>
                </a14:m>
                <a:endParaRPr lang="sk-SK" sz="2800" dirty="0" smtClean="0"/>
              </a:p>
              <a:p>
                <a:r>
                  <a:rPr lang="sk-SK" sz="2800" dirty="0" smtClean="0"/>
                  <a:t>Fotóny predávajú svoju hybnosť atómom.</a:t>
                </a:r>
              </a:p>
              <a:p>
                <a:r>
                  <a:rPr lang="sk-SK" sz="2800" dirty="0" smtClean="0"/>
                  <a:t>Po absorpcii sú fotóny vyžiarené v náhodnom smere.</a:t>
                </a:r>
              </a:p>
              <a:p>
                <a:r>
                  <a:rPr lang="sk-SK" sz="2800" dirty="0" smtClean="0"/>
                  <a:t>Výsledkom  množstva cyklov absorpcie a emisie je sila, ktorej hovoríme tlak </a:t>
                </a:r>
                <a:br>
                  <a:rPr lang="sk-SK" sz="2800" dirty="0" smtClean="0"/>
                </a:br>
                <a:r>
                  <a:rPr lang="sk-SK" sz="2800" dirty="0" smtClean="0"/>
                  <a:t>žiarenia. </a:t>
                </a:r>
                <a:endParaRPr lang="sk-SK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412776"/>
                <a:ext cx="8138864" cy="4591596"/>
              </a:xfrm>
              <a:blipFill rotWithShape="1">
                <a:blip r:embed="rId2"/>
                <a:stretch>
                  <a:fillRect l="-1273" t="-132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4476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Dopplerovské</a:t>
            </a:r>
            <a:r>
              <a:rPr lang="sk-SK" dirty="0" smtClean="0"/>
              <a:t> chladenie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k-SK" sz="2800" dirty="0" smtClean="0"/>
                  <a:t>Využitím </a:t>
                </a:r>
                <a:r>
                  <a:rPr lang="sk-SK" sz="2800" dirty="0" err="1" smtClean="0"/>
                  <a:t>Dopplerovho</a:t>
                </a:r>
                <a:r>
                  <a:rPr lang="sk-SK" sz="2800" dirty="0" smtClean="0"/>
                  <a:t> javu môžeme atóm ochladiť: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 sz="2800" b="0" i="0" smtClean="0">
                        <a:latin typeface="Cambria Math"/>
                      </a:rPr>
                      <m:t>f</m:t>
                    </m:r>
                    <m:r>
                      <a:rPr lang="sk-SK" sz="2800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sk-SK" sz="2800" b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 sz="28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sk-SK" sz="2800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sk-SK" sz="2800" b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sz="2800" b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sz="2800" b="0" i="0" smtClean="0">
                                <a:latin typeface="Cambria Math"/>
                              </a:rPr>
                              <m:t>v</m:t>
                            </m:r>
                            <m:r>
                              <a:rPr lang="sk-SK" sz="2800" b="0" i="0" smtClean="0">
                                <a:latin typeface="Cambria Math"/>
                              </a:rPr>
                              <m:t> ± </m:t>
                            </m:r>
                            <m:r>
                              <m:rPr>
                                <m:sty m:val="p"/>
                              </m:rPr>
                              <a:rPr lang="sk-SK" sz="2800" b="0" i="0" smtClean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k-SK" sz="2800" b="0" i="0" smtClean="0">
                                <a:latin typeface="Cambria Math"/>
                              </a:rPr>
                              <m:t>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k-SK" sz="2800" b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sz="2800" b="0" i="0" smtClean="0">
                                <a:latin typeface="Cambria Math"/>
                              </a:rPr>
                              <m:t>v</m:t>
                            </m:r>
                            <m:r>
                              <a:rPr lang="sk-SK" sz="2800" b="0" i="0" smtClean="0">
                                <a:latin typeface="Cambria Math"/>
                              </a:rPr>
                              <m:t> ± </m:t>
                            </m:r>
                            <m:r>
                              <m:rPr>
                                <m:sty m:val="p"/>
                              </m:rPr>
                              <a:rPr lang="sk-SK" sz="2800" b="0" i="0" smtClean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k-SK" sz="2800" b="0" i="0" smtClean="0">
                                <a:latin typeface="Cambria Math"/>
                              </a:rPr>
                              <m:t>Z</m:t>
                            </m:r>
                          </m:sub>
                        </m:sSub>
                      </m:den>
                    </m:f>
                  </m:oMath>
                </a14:m>
                <a:endParaRPr lang="sk-SK" sz="2800" dirty="0" smtClean="0"/>
              </a:p>
              <a:p>
                <a:r>
                  <a:rPr lang="sk-SK" sz="2800" dirty="0" smtClean="0"/>
                  <a:t>Ak sa detektor pohybuje ku zdroji zaznamenáva vyššiu frekvenciu.</a:t>
                </a:r>
              </a:p>
              <a:p>
                <a:r>
                  <a:rPr lang="sk-SK" sz="2800" dirty="0" smtClean="0"/>
                  <a:t>Na atóm posvietime svetlom s menšou frekvenciou = nedochádza k absorpcii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308" t="-1481" r="-107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7152"/>
            <a:ext cx="4780752" cy="18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Dopplerovské</a:t>
            </a:r>
            <a:r>
              <a:rPr lang="sk-SK" dirty="0" smtClean="0"/>
              <a:t> chladenie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Atóm sa pohybuje vhodnou rýchlosťou proti svetelnému lúču a môže absorbovať fotóny vďaka </a:t>
            </a:r>
            <a:r>
              <a:rPr lang="sk-SK" sz="2800" dirty="0" err="1" smtClean="0"/>
              <a:t>Dopplerovmu</a:t>
            </a:r>
            <a:r>
              <a:rPr lang="sk-SK" sz="2800" dirty="0" smtClean="0"/>
              <a:t> javu.</a:t>
            </a:r>
          </a:p>
          <a:p>
            <a:r>
              <a:rPr lang="sk-SK" sz="2800" dirty="0" smtClean="0"/>
              <a:t>Atóm je pri pohybe proti prúdu fotónov brzdený = optický sirup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4467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5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Magneticko-Optická </a:t>
            </a:r>
            <a:r>
              <a:rPr lang="sk-SK" dirty="0" err="1" smtClean="0"/>
              <a:t>pasť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674368" cy="4349080"/>
          </a:xfrm>
        </p:spPr>
        <p:txBody>
          <a:bodyPr>
            <a:normAutofit fontScale="77500" lnSpcReduction="20000"/>
          </a:bodyPr>
          <a:lstStyle/>
          <a:p>
            <a:r>
              <a:rPr lang="sk-SK" sz="2800" dirty="0" smtClean="0"/>
              <a:t>Tri dvojice lúčov lasera sú nasmerované do jedného miesta.</a:t>
            </a:r>
          </a:p>
          <a:p>
            <a:r>
              <a:rPr lang="sk-SK" sz="2800" dirty="0" smtClean="0"/>
              <a:t>Laserovo žiarenie vytvára pomocou chladiacich mechanizmov pascu.</a:t>
            </a:r>
          </a:p>
          <a:p>
            <a:r>
              <a:rPr lang="sk-SK" sz="2800" dirty="0" smtClean="0"/>
              <a:t>Nehomogénne magnetické pole s intenzitou klesajúcou smerom do stredu pasce.</a:t>
            </a:r>
          </a:p>
          <a:p>
            <a:r>
              <a:rPr lang="sk-SK" sz="2800" dirty="0" smtClean="0"/>
              <a:t>Magnetické pole </a:t>
            </a:r>
            <a:r>
              <a:rPr lang="sk-SK" sz="2800" dirty="0" err="1" smtClean="0"/>
              <a:t>interaguje</a:t>
            </a:r>
            <a:r>
              <a:rPr lang="sk-SK" sz="2800" dirty="0" smtClean="0"/>
              <a:t> s magnetickým momentom hybnosti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46523" cy="32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Atómová pasca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104456" cy="4863781"/>
          </a:xfrm>
        </p:spPr>
      </p:pic>
    </p:spTree>
    <p:extLst>
      <p:ext uri="{BB962C8B-B14F-4D97-AF65-F5344CB8AC3E}">
        <p14:creationId xmlns:p14="http://schemas.microsoft.com/office/powerpoint/2010/main" val="9753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Sisyfovské</a:t>
            </a:r>
            <a:r>
              <a:rPr lang="sk-SK" dirty="0" smtClean="0"/>
              <a:t> chladenie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sz="2800" dirty="0" smtClean="0"/>
              <a:t>Je to chladenie gradientom polarizácie.</a:t>
            </a:r>
          </a:p>
          <a:p>
            <a:r>
              <a:rPr lang="sk-SK" sz="2800" dirty="0" smtClean="0"/>
              <a:t>Štiepenie základnej hladiny atómu, ktorý sa nachádza v laserovom lúči.</a:t>
            </a:r>
          </a:p>
          <a:p>
            <a:r>
              <a:rPr lang="sk-SK" sz="2800" dirty="0" smtClean="0"/>
              <a:t>Dve rovinné vlny postupujúce proti sebe = stojatá vlna.</a:t>
            </a:r>
          </a:p>
          <a:p>
            <a:r>
              <a:rPr lang="sk-SK" sz="2800" dirty="0" smtClean="0"/>
              <a:t>Vznikajú uzly a kmitne.</a:t>
            </a:r>
            <a:endParaRPr lang="sk-SK" sz="2800" dirty="0"/>
          </a:p>
          <a:p>
            <a:endParaRPr lang="sk-SK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032448" cy="298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Sisyfovské</a:t>
            </a:r>
            <a:r>
              <a:rPr lang="sk-SK" dirty="0" smtClean="0"/>
              <a:t> chladenie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sz="2800" dirty="0"/>
              <a:t>Lúče majú rôznu polarizáciu = priestorovo premenná </a:t>
            </a:r>
            <a:r>
              <a:rPr lang="sk-SK" sz="2800" dirty="0" smtClean="0"/>
              <a:t>polarizácia, v dôsledku toho sa rôzne štiepi základná hladina na </a:t>
            </a:r>
            <a:r>
              <a:rPr lang="sk-SK" sz="2800" dirty="0" err="1" smtClean="0"/>
              <a:t>podhladiny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Pri pohybe do „kopca“ atóm spomaľuje, na vrchole absorbuje fotón.</a:t>
            </a:r>
          </a:p>
          <a:p>
            <a:r>
              <a:rPr lang="sk-SK" sz="2800" dirty="0" smtClean="0"/>
              <a:t>Po spätnom vyžiarení prejde</a:t>
            </a:r>
            <a:br>
              <a:rPr lang="sk-SK" sz="2800" dirty="0" smtClean="0"/>
            </a:br>
            <a:r>
              <a:rPr lang="sk-SK" sz="2800" dirty="0" smtClean="0"/>
              <a:t> do stavu s nižšou energiou.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911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232</TotalTime>
  <Words>305</Words>
  <Application>Microsoft Office PowerPoint</Application>
  <PresentationFormat>Předvádění na obrazovce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Horizont</vt:lpstr>
      <vt:lpstr>Laserové chladenie</vt:lpstr>
      <vt:lpstr>Laserové chladenie</vt:lpstr>
      <vt:lpstr>Dopplerovské chladenie</vt:lpstr>
      <vt:lpstr>Dopplerovské chladenie</vt:lpstr>
      <vt:lpstr>Dopplerovské chladenie</vt:lpstr>
      <vt:lpstr>Magneticko-Optická pasť</vt:lpstr>
      <vt:lpstr>Atómová pasca</vt:lpstr>
      <vt:lpstr>Sisyfovské chladenie</vt:lpstr>
      <vt:lpstr>Sisyfovské chladenie</vt:lpstr>
      <vt:lpstr>Sisyfovské chladenie</vt:lpstr>
      <vt:lpstr>Temný stav</vt:lpstr>
      <vt:lpstr>Nobelová cena za fyziku 1997</vt:lpstr>
      <vt:lpstr>    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Laserové chladenie</dc:title>
  <dc:creator>PcProfi</dc:creator>
  <cp:lastModifiedBy>PcProfi</cp:lastModifiedBy>
  <cp:revision>20</cp:revision>
  <dcterms:created xsi:type="dcterms:W3CDTF">2013-06-25T14:57:49Z</dcterms:created>
  <dcterms:modified xsi:type="dcterms:W3CDTF">2013-06-25T18:50:22Z</dcterms:modified>
</cp:coreProperties>
</file>