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2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35F88A-48E7-44E8-8F04-DECB53A76FAC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AB41054-6304-4587-91C2-7787BBA08ADF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csu/2012edicniplan.nsf/p/1303-12" TargetMode="External"/><Relationship Id="rId2" Type="http://schemas.openxmlformats.org/officeDocument/2006/relationships/hyperlink" Target="http://www.czso.cz/csu/redakce.nsf/i/archiv_publikac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ZRG - Cvičení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95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 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900" dirty="0"/>
              <a:t>Pro daný okres zpracujte referát o vybraných ukazatelích. K potřebným datům je možné se dostat přes tuto stránku (archiv):</a:t>
            </a:r>
          </a:p>
          <a:p>
            <a:pPr marL="0" indent="0">
              <a:buNone/>
            </a:pPr>
            <a:r>
              <a:rPr lang="cs-CZ" sz="1900" u="sng" dirty="0">
                <a:hlinkClick r:id="rId2"/>
              </a:rPr>
              <a:t>http://</a:t>
            </a:r>
            <a:r>
              <a:rPr lang="cs-CZ" sz="1900" u="sng" dirty="0" smtClean="0">
                <a:hlinkClick r:id="rId2"/>
              </a:rPr>
              <a:t>www.czso.cz/csu/redakce.nsf/i/archiv_publikaci</a:t>
            </a:r>
            <a:endParaRPr lang="cs-CZ" sz="1900" u="sng" dirty="0" smtClean="0"/>
          </a:p>
          <a:p>
            <a:pPr marL="0" indent="0">
              <a:buNone/>
            </a:pPr>
            <a:r>
              <a:rPr lang="cs-CZ" sz="1900" dirty="0">
                <a:hlinkClick r:id="rId3"/>
              </a:rPr>
              <a:t>http://</a:t>
            </a:r>
            <a:r>
              <a:rPr lang="cs-CZ" sz="1900" dirty="0" smtClean="0">
                <a:hlinkClick r:id="rId3"/>
              </a:rPr>
              <a:t>www.czso.cz/csu/2012edicniplan.nsf/p/1303-12</a:t>
            </a:r>
            <a:r>
              <a:rPr lang="cs-CZ" sz="1900" dirty="0" smtClean="0"/>
              <a:t>		</a:t>
            </a:r>
            <a:r>
              <a:rPr lang="cs-CZ" sz="1900" b="1" dirty="0" smtClean="0">
                <a:latin typeface="Calibri" pitchFamily="34" charset="0"/>
              </a:rPr>
              <a:t>VDB CZSO</a:t>
            </a:r>
          </a:p>
          <a:p>
            <a:pPr marL="0" indent="0">
              <a:buNone/>
            </a:pPr>
            <a:r>
              <a:rPr lang="cs-CZ" sz="1900" dirty="0" smtClean="0"/>
              <a:t>		</a:t>
            </a:r>
            <a:endParaRPr lang="cs-CZ" sz="1900" dirty="0"/>
          </a:p>
          <a:p>
            <a:pPr marL="0" indent="0">
              <a:buNone/>
            </a:pPr>
            <a:r>
              <a:rPr lang="cs-CZ" sz="2100" dirty="0" smtClean="0"/>
              <a:t>Ukazatele</a:t>
            </a:r>
            <a:r>
              <a:rPr lang="cs-CZ" sz="2100" dirty="0"/>
              <a:t>: </a:t>
            </a:r>
          </a:p>
          <a:p>
            <a:pPr lvl="0"/>
            <a:r>
              <a:rPr lang="cs-CZ" sz="2100" dirty="0"/>
              <a:t>počet obyvatel okresu - střední stav</a:t>
            </a:r>
          </a:p>
          <a:p>
            <a:pPr lvl="0"/>
            <a:r>
              <a:rPr lang="cs-CZ" sz="2100" dirty="0"/>
              <a:t>pohyb obyvatelstva – živě narození, zemřelí, přistěhovalí, vystěhovalí</a:t>
            </a:r>
          </a:p>
          <a:p>
            <a:pPr lvl="0"/>
            <a:r>
              <a:rPr lang="cs-CZ" sz="2100" dirty="0"/>
              <a:t>věková struktura obyvatelstva – </a:t>
            </a:r>
            <a:r>
              <a:rPr lang="cs-CZ" sz="2100" u="sng" dirty="0"/>
              <a:t>podíl</a:t>
            </a:r>
            <a:r>
              <a:rPr lang="cs-CZ" sz="2100" dirty="0"/>
              <a:t> obyvatel ve věku 0 – 14, 15 – 64, 65+ </a:t>
            </a:r>
          </a:p>
          <a:p>
            <a:pPr lvl="0"/>
            <a:r>
              <a:rPr lang="cs-CZ" sz="2100" dirty="0"/>
              <a:t>míra nezaměstnanosti</a:t>
            </a:r>
          </a:p>
          <a:p>
            <a:pPr lvl="0"/>
            <a:r>
              <a:rPr lang="cs-CZ" sz="2100" dirty="0"/>
              <a:t>počet obyvatel na 1 lékaře</a:t>
            </a:r>
          </a:p>
          <a:p>
            <a:pPr lvl="0"/>
            <a:r>
              <a:rPr lang="cs-CZ" sz="2100" dirty="0"/>
              <a:t>průměrná výše důchodu celkem</a:t>
            </a:r>
          </a:p>
          <a:p>
            <a:pPr lvl="0"/>
            <a:r>
              <a:rPr lang="cs-CZ" sz="2100" dirty="0"/>
              <a:t>měrné emise základních znečisťujících látek (REZZO 1-3) v t/km2 – tuhé, SO2, </a:t>
            </a:r>
            <a:r>
              <a:rPr lang="cs-CZ" sz="2100" dirty="0" err="1"/>
              <a:t>NOx</a:t>
            </a:r>
            <a:r>
              <a:rPr lang="cs-CZ" sz="2100" dirty="0"/>
              <a:t>, CO</a:t>
            </a:r>
          </a:p>
          <a:p>
            <a:pPr lvl="0"/>
            <a:r>
              <a:rPr lang="cs-CZ" sz="2100" dirty="0"/>
              <a:t>bytová výstavba - dokončené byty celkem</a:t>
            </a:r>
          </a:p>
          <a:p>
            <a:pPr lvl="0"/>
            <a:r>
              <a:rPr lang="cs-CZ" sz="2100" dirty="0"/>
              <a:t>kriminalita – celkem a loupeže - na 10tis. obyvatel (střední stav)</a:t>
            </a:r>
          </a:p>
          <a:p>
            <a:endParaRPr lang="cs-CZ" sz="23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228184" y="232032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68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92500"/>
          </a:bodyPr>
          <a:lstStyle/>
          <a:p>
            <a:r>
              <a:rPr lang="cs-CZ" sz="1800" dirty="0"/>
              <a:t>Hodnoty ukazatelů zpracujte za období minimálně 5 let (2007 – 2011, všechny roky tohoto období). </a:t>
            </a:r>
          </a:p>
          <a:p>
            <a:r>
              <a:rPr lang="cs-CZ" sz="1800" dirty="0"/>
              <a:t>Forma zpracování (týká se všech ukazatelů): </a:t>
            </a:r>
          </a:p>
          <a:p>
            <a:pPr lvl="1"/>
            <a:r>
              <a:rPr lang="cs-CZ" sz="1800" dirty="0"/>
              <a:t>tabulky – údaje pro jednotlivé </a:t>
            </a:r>
            <a:r>
              <a:rPr lang="cs-CZ" sz="1800" dirty="0" smtClean="0"/>
              <a:t>roky (pro každý ukazatel tabulka)</a:t>
            </a:r>
            <a:endParaRPr lang="cs-CZ" sz="1800" dirty="0"/>
          </a:p>
          <a:p>
            <a:pPr lvl="1"/>
            <a:r>
              <a:rPr lang="cs-CZ" sz="1800" dirty="0"/>
              <a:t>grafy – vývoj hodnot ukazatelů (u pohybu obyvatelstva </a:t>
            </a:r>
            <a:r>
              <a:rPr lang="cs-CZ" sz="1800" u="sng" dirty="0"/>
              <a:t>musí být</a:t>
            </a:r>
            <a:r>
              <a:rPr lang="cs-CZ" sz="1800" dirty="0"/>
              <a:t> narození a zemřelí v jednom grafu, přistěhovalí a vystěhovalí v jednom grafu)</a:t>
            </a:r>
          </a:p>
          <a:p>
            <a:pPr lvl="1"/>
            <a:r>
              <a:rPr lang="cs-CZ" sz="1800" dirty="0"/>
              <a:t>text – komentář vývoje hodnot ukazatelů v okresu. Zamyslete se nad </a:t>
            </a:r>
            <a:r>
              <a:rPr lang="cs-CZ" sz="1800" u="sng" dirty="0"/>
              <a:t>důvody</a:t>
            </a:r>
            <a:r>
              <a:rPr lang="cs-CZ" sz="1800" dirty="0"/>
              <a:t> vývoje, resp. současného stavu těchto hodnot (např. proč převažuje emigrace nad imigrací) a nad možnými (souvislostmi) mezi hodnotami použitých ukazatelů (např. jak spolu souvisí pohyb obyvatelstva, jeho věková struktura, míra nezaměstnanosti a bytová výstavba). Pro explanaci případně dohledejte a doplňte data za další libovolné </a:t>
            </a:r>
            <a:r>
              <a:rPr lang="cs-CZ" sz="1800" dirty="0" smtClean="0"/>
              <a:t>ukazatele.</a:t>
            </a:r>
          </a:p>
          <a:p>
            <a:pPr marL="402336" lvl="1" indent="0">
              <a:buNone/>
            </a:pPr>
            <a:r>
              <a:rPr lang="cs-CZ" sz="1800" dirty="0" smtClean="0"/>
              <a:t>Následně si vyberte jeden rok a za ten srovnejte hodnoty sledovaných relativních ukazatelů </a:t>
            </a:r>
            <a:r>
              <a:rPr lang="cs-CZ" sz="1800" dirty="0"/>
              <a:t>za:</a:t>
            </a:r>
          </a:p>
          <a:p>
            <a:pPr marL="402336" lvl="1" indent="0">
              <a:buNone/>
            </a:pPr>
            <a:r>
              <a:rPr lang="cs-CZ" sz="1800" dirty="0"/>
              <a:t>1)	váš okres </a:t>
            </a:r>
          </a:p>
          <a:p>
            <a:pPr marL="402336" lvl="1" indent="0">
              <a:buNone/>
            </a:pPr>
            <a:r>
              <a:rPr lang="cs-CZ" sz="1800" dirty="0"/>
              <a:t>2)	okresy, které s ním sousedí, </a:t>
            </a:r>
          </a:p>
          <a:p>
            <a:pPr marL="402336" lvl="1" indent="0">
              <a:buNone/>
            </a:pPr>
            <a:r>
              <a:rPr lang="cs-CZ" sz="1800" dirty="0"/>
              <a:t>3)	kraj, kterého je okres součástí a celou ČR</a:t>
            </a:r>
          </a:p>
          <a:p>
            <a:pPr marL="402336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59086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Odevzdání </a:t>
            </a:r>
          </a:p>
          <a:p>
            <a:pPr marL="0" indent="0" algn="ctr">
              <a:buNone/>
            </a:pPr>
            <a:r>
              <a:rPr lang="cs-CZ" i="1" dirty="0" smtClean="0"/>
              <a:t>do příštího cvičení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036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</TotalTime>
  <Words>111</Words>
  <Application>Microsoft Office PowerPoint</Application>
  <PresentationFormat>Předvádění na obrazovce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Slunovrat</vt:lpstr>
      <vt:lpstr>ZRG - Cvičení 5</vt:lpstr>
      <vt:lpstr>SE charakteristiky</vt:lpstr>
      <vt:lpstr>Výstupy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ZRG - Cvičení 5</dc:title>
  <dc:creator>Foral, Martin</dc:creator>
  <cp:lastModifiedBy>Foral, Martin</cp:lastModifiedBy>
  <cp:revision>6</cp:revision>
  <dcterms:created xsi:type="dcterms:W3CDTF">2013-04-03T14:41:18Z</dcterms:created>
  <dcterms:modified xsi:type="dcterms:W3CDTF">2013-04-03T15:53:18Z</dcterms:modified>
</cp:coreProperties>
</file>