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84F5BA9-CF9D-4C89-8205-491228F7EB98}" type="datetimeFigureOut">
              <a:rPr lang="cs-CZ" smtClean="0"/>
              <a:t>2.5.2013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B921547-9DC4-4EAD-AD44-07D72B49532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8229600" cy="547688"/>
          </a:xfrm>
        </p:spPr>
        <p:txBody>
          <a:bodyPr/>
          <a:lstStyle/>
          <a:p>
            <a:pPr eaLnBrk="1" hangingPunct="1"/>
            <a:r>
              <a:rPr lang="cs-CZ" sz="28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Míry nezaměstnanosti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1052513"/>
            <a:ext cx="9144000" cy="5238750"/>
          </a:xfrm>
        </p:spPr>
        <p:txBody>
          <a:bodyPr/>
          <a:lstStyle/>
          <a:p>
            <a:pPr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Dvě míry nezaměstnanosti:</a:t>
            </a:r>
          </a:p>
          <a:p>
            <a:pPr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Míra registrované nezaměstnanosti (MPSV)  = poměr lidí zaregistrovaných na úřadech práce (kteří jsou dosažitelní) ku pracovní síle (zaměstnaní+nezaměstnaní)</a:t>
            </a:r>
          </a:p>
          <a:p>
            <a:pPr lvl="1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není mezinárodně porovnatelná, neboť odráží národní specifika trhu práce </a:t>
            </a:r>
          </a:p>
          <a:p>
            <a:pPr lvl="1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každý členský stát má například jiný systém podpory v nezaměstnanosti – odlišně definovaní nezaměstnaní</a:t>
            </a:r>
          </a:p>
          <a:p>
            <a:pPr lvl="1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Míra registrované nezaměstnanosti - každý měsíc, i za okresy a obce</a:t>
            </a:r>
          </a:p>
          <a:p>
            <a:pPr eaLnBrk="1" hangingPunct="1">
              <a:buFont typeface="Wingdings" pitchFamily="2" charset="2"/>
              <a:buNone/>
            </a:pPr>
            <a:endParaRPr lang="cs-CZ" sz="140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Obecná míra nezaměstnanosti (ČSÚ)</a:t>
            </a:r>
          </a:p>
          <a:p>
            <a:pPr lvl="1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nezaměstnaný = splňuje zároveň tři podmínky (podle definice ILO): počítá s nedosažitelnými</a:t>
            </a:r>
          </a:p>
          <a:p>
            <a:pPr lvl="2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1) není zaměstnán; 2) aktivně hledá práci a 3) je připraven k nástupu do práce (nejpozději do 14 dnů).</a:t>
            </a:r>
          </a:p>
          <a:p>
            <a:pPr lvl="1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Výběrové šetření pracovních sil (VŠPS)</a:t>
            </a:r>
          </a:p>
          <a:p>
            <a:pPr lvl="1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Eurostat nepřebírá obecnou míru nezaměstnanosti, kterou samostatně zveřejňují jednotlivé národní statistické instituce, ale využívá jejich zdrojová data (z výběrových šetření) pro vlastní výpočet = mezinárodní srovnatelnost </a:t>
            </a:r>
          </a:p>
          <a:p>
            <a:pPr lvl="1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Proč přebírá zdrojová data ?</a:t>
            </a:r>
          </a:p>
          <a:p>
            <a:pPr lvl="2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ČSÚ - nezaměstnaní - skupina 15letí a starší - Eurostat omezuje horní věkovou hranici na 74 let</a:t>
            </a:r>
          </a:p>
          <a:p>
            <a:pPr lvl="2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Eurostat publikuje obecnou míru nezaměstnanosti na regionální úrovni pouze jednou ročně - ke konci následujícího roku</a:t>
            </a:r>
          </a:p>
          <a:p>
            <a:pPr lvl="2" eaLnBrk="1" hangingPunct="1"/>
            <a: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Český statistický úřad - každé čtvrtletí  - data jsou dostupná za celou ČR, regiony soudržnosti a jednotlivé kraje</a:t>
            </a:r>
            <a:br>
              <a:rPr lang="cs-CZ" sz="14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endParaRPr lang="cs-CZ" sz="140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úu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3819525"/>
            <a:ext cx="51816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03238" y="642938"/>
            <a:ext cx="8640762" cy="3865562"/>
          </a:xfrm>
          <a:solidFill>
            <a:schemeClr val="bg1"/>
          </a:solidFill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z="20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Nový ukazatel – registrovaná míra nezaměstnanosti – MPSV</a:t>
            </a:r>
          </a:p>
          <a:p>
            <a:pPr eaLnBrk="1" hangingPunct="1">
              <a:buFont typeface="Wingdings" pitchFamily="2" charset="2"/>
              <a:buNone/>
            </a:pPr>
            <a:endParaRPr lang="cs-CZ" sz="200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Původní ukazatel srovnává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počet dosažitelných uchazečů o zaměstnání dle evidence pracovišť ÚP ČR s pracovní  silou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3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(zaměstnané, tak nezaměstnané osoby - nikoli ekonomicky neaktivní</a:t>
            </a: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zdroje dat pro tento jmenovatel (pracovní síla) jsou odlišné - dosažitelní uchazeči o zaměstnání jsou bráni z evidence ÚP  ČR, zaměstnané osoby jsou vzaty z dat VŠPS.</a:t>
            </a:r>
          </a:p>
          <a:p>
            <a:pPr eaLnBrk="1" hangingPunct="1">
              <a:buFont typeface="Wingdings" pitchFamily="2" charset="2"/>
              <a:buNone/>
            </a:pPr>
            <a:endParaRPr lang="cs-CZ" sz="130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Nový ukazatel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podíl nezaměstnaných osob na obyvatelstvu ve věku 15 – 64 let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čitatel  (tj. počet evidovaných lidí bez práce)  zůstává  nezměněn - přizpůsobena věková skupina jmenovateli (15  – 64 let).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jmenovatel - pracovní síla nahrazena  celkovým počtem obyvatel v tomto věku z bilance obyvatel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data z tohoto zdroje – do úrovně obcí. 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130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nový ukazatel bude vyjadřovat  podíl nezaměstnaných ze všech obyvatel v daném věku, zatímco míra nezaměstnanosti poměřuje uchazeče o zaměstnání pouze k ekonomicky aktivním osobám, což je obtížněji interpretovatelné</a:t>
            </a:r>
          </a:p>
          <a:p>
            <a:pPr eaLnBrk="1" hangingPunct="1"/>
            <a:endParaRPr lang="cs-CZ" sz="1300" smtClean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 idx="4294967295"/>
          </p:nvPr>
        </p:nvSpPr>
        <p:spPr>
          <a:xfrm>
            <a:off x="0" y="285750"/>
            <a:ext cx="8229600" cy="904875"/>
          </a:xfrm>
        </p:spPr>
        <p:txBody>
          <a:bodyPr/>
          <a:lstStyle/>
          <a:p>
            <a:pPr eaLnBrk="1" hangingPunct="1"/>
            <a:r>
              <a:rPr lang="cs-CZ" sz="2400" smtClean="0"/>
              <a:t>Původní  X  nová míra nezaměstnanosti</a:t>
            </a:r>
          </a:p>
        </p:txBody>
      </p:sp>
      <p:pic>
        <p:nvPicPr>
          <p:cNvPr id="13315" name="Picture 2" descr="F:\dotkorandsky\ZRG\rozdil mezi ukazateli MPSV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714500"/>
            <a:ext cx="8385175" cy="3867150"/>
          </a:xfrm>
          <a:noFill/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357188" y="5486400"/>
            <a:ext cx="4214812" cy="44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defRPr/>
            </a:pPr>
            <a:r>
              <a:rPr lang="cs-CZ" sz="11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Zdroj: http://www.</a:t>
            </a:r>
            <a:r>
              <a:rPr lang="cs-CZ" sz="1100" kern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mpsv.cz</a:t>
            </a:r>
            <a:r>
              <a:rPr lang="cs-CZ" sz="11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cs-CZ" sz="1100" kern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files</a:t>
            </a:r>
            <a:r>
              <a:rPr lang="cs-CZ" sz="11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/</a:t>
            </a:r>
            <a:r>
              <a:rPr lang="cs-CZ" sz="1100" kern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clanky</a:t>
            </a:r>
            <a:r>
              <a:rPr lang="cs-CZ" sz="11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/13856/</a:t>
            </a:r>
            <a:r>
              <a:rPr lang="cs-CZ" sz="1100" kern="0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tz</a:t>
            </a:r>
            <a:r>
              <a:rPr lang="cs-CZ" sz="1100" kern="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_071112a.pdf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875"/>
            <a:ext cx="8435975" cy="5256213"/>
          </a:xfrm>
        </p:spPr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cs-CZ" sz="1200" smtClean="0">
                <a:effectLst/>
              </a:rPr>
              <a:t>V rámci tohoto cvičení se pokuste vytvořit jednoduchý „mediální“ a „kulturní“ obraz území vašeho okresu. Zadání je specifikováno pouze rámcově - opřete se o vlastní tvořivost a invenci. </a:t>
            </a:r>
          </a:p>
          <a:p>
            <a:pPr marL="0" indent="0">
              <a:buFont typeface="Wingdings" pitchFamily="2" charset="2"/>
              <a:buNone/>
            </a:pPr>
            <a:r>
              <a:rPr lang="cs-CZ" sz="1200" smtClean="0">
                <a:effectLst/>
              </a:rPr>
              <a:t>  </a:t>
            </a:r>
          </a:p>
          <a:p>
            <a:pPr marL="0" indent="0">
              <a:buFont typeface="Wingdings" pitchFamily="2" charset="2"/>
              <a:buNone/>
            </a:pPr>
            <a:r>
              <a:rPr lang="cs-CZ" sz="1200" b="1" smtClean="0">
                <a:effectLst/>
              </a:rPr>
              <a:t>U mediálního obrazu </a:t>
            </a:r>
            <a:r>
              <a:rPr lang="cs-CZ" sz="1200" smtClean="0">
                <a:effectLst/>
              </a:rPr>
              <a:t>– zaměřte se na média s celorepublikovým a větším prostorovým dosahem (tzn. celá ČR, Evropa, svět – deníky, cestovatelské servery, zájmová sdružení atd.). Vyhledávejte informace týkající se území vašeho okresu (tedy i jeho částí - obcí, měst, chráněných území, významných zaměstnavatelů apod.). Na základě získaných informací se pokuste vytvořit a popsat takový obraz území okresu, jaký by si o něm člověk mohl vytvořit, pokud bude mít k dispozici pouze médii zprostředkované informace. Takto vytvořený obraz vlastními slovy dále komentujte, a to zejména v tom smyslu, jestli a do jaké míry je podle vás zkreslený.</a:t>
            </a:r>
          </a:p>
          <a:p>
            <a:pPr marL="0" indent="0">
              <a:buFont typeface="Wingdings" pitchFamily="2" charset="2"/>
              <a:buNone/>
            </a:pPr>
            <a:endParaRPr lang="cs-CZ" sz="1200" smtClean="0"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cs-CZ" sz="1200" b="1" smtClean="0">
                <a:effectLst/>
              </a:rPr>
              <a:t>U kulturního obrazu </a:t>
            </a:r>
            <a:r>
              <a:rPr lang="cs-CZ" sz="1200" smtClean="0">
                <a:effectLst/>
              </a:rPr>
              <a:t>– částečně můžete vycházet z informací získaných v předcházející části cvičení. Doplňte ale i další zdroje – např. literaturu, písně nebo obrazy související s územím okresu, média s regionálním rozsahem, uveřejněné rozhovory s místními obyvateli a osobnostmi apod. Cílem je vytvoření „obrazu“ místní kultury a jejich (případných) odlišností v rámci území okresu – např. místní folklor, zvyklosti, kulturní události. Zamyslete se, jak tyto a další faktory souvisí s regionální identitou obyvatel.    </a:t>
            </a:r>
          </a:p>
          <a:p>
            <a:pPr marL="0" indent="0">
              <a:buFont typeface="Wingdings" pitchFamily="2" charset="2"/>
              <a:buNone/>
            </a:pPr>
            <a:endParaRPr lang="cs-CZ" sz="1200" smtClean="0">
              <a:effectLst/>
            </a:endParaRPr>
          </a:p>
          <a:p>
            <a:pPr marL="0" indent="0">
              <a:buFont typeface="Wingdings" pitchFamily="2" charset="2"/>
              <a:buNone/>
            </a:pPr>
            <a:r>
              <a:rPr lang="cs-CZ" sz="1200" smtClean="0">
                <a:effectLst/>
              </a:rPr>
              <a:t>Na závěr komentujte:</a:t>
            </a:r>
          </a:p>
          <a:p>
            <a:pPr marL="0" indent="0">
              <a:buFont typeface="Wingdings" pitchFamily="2" charset="2"/>
              <a:buNone/>
            </a:pPr>
            <a:r>
              <a:rPr lang="cs-CZ" sz="1200" smtClean="0">
                <a:effectLst/>
              </a:rPr>
              <a:t>•	Váš vlastní metodický postup zpracování a důvody tohoto postupu. </a:t>
            </a:r>
          </a:p>
          <a:p>
            <a:pPr marL="0" indent="0">
              <a:buFont typeface="Wingdings" pitchFamily="2" charset="2"/>
              <a:buNone/>
            </a:pPr>
            <a:r>
              <a:rPr lang="cs-CZ" sz="1200" smtClean="0">
                <a:effectLst/>
              </a:rPr>
              <a:t>•	Postupovali byste příště stejným způsobem, nebo jinak? Zdůvodněte proč.</a:t>
            </a:r>
          </a:p>
          <a:p>
            <a:pPr marL="0" indent="0">
              <a:buFont typeface="Wingdings" pitchFamily="2" charset="2"/>
              <a:buNone/>
            </a:pPr>
            <a:r>
              <a:rPr lang="cs-CZ" sz="1200" smtClean="0">
                <a:effectLst/>
              </a:rPr>
              <a:t>•	Jak by podle vás bylo možné postup zkoumání obrazu území dále „vylepšit“- např. pokud byste měli více 	času, finančních zdrojů apod.?</a:t>
            </a:r>
          </a:p>
          <a:p>
            <a:pPr marL="0" indent="0">
              <a:buFont typeface="Wingdings" pitchFamily="2" charset="2"/>
              <a:buNone/>
            </a:pPr>
            <a:r>
              <a:rPr lang="cs-CZ" sz="1200" smtClean="0">
                <a:effectLst/>
              </a:rPr>
              <a:t>•	Je podle vás okres vhodným prostorovým rámcem pro zkoumání obrazu území? Pokud ne, jaký jiný 	prostorový rámec (nebo i zcela jiné řešení) byste navrhovali? </a:t>
            </a:r>
          </a:p>
          <a:p>
            <a:pPr marL="0" indent="0">
              <a:buFont typeface="Wingdings" pitchFamily="2" charset="2"/>
              <a:buNone/>
            </a:pPr>
            <a:endParaRPr lang="cs-CZ" sz="1200" smtClean="0">
              <a:effectLst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0318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/>
              <a:t>Cvičení 8 -  obraz okresu </a:t>
            </a:r>
            <a:r>
              <a:rPr lang="cs-CZ" sz="2400" dirty="0" smtClean="0"/>
              <a:t>24.4.- 1.5.</a:t>
            </a:r>
            <a:endParaRPr lang="cs-CZ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751263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sk-SK" dirty="0" err="1" smtClean="0">
                <a:effectLst/>
                <a:latin typeface="Calibri" pitchFamily="34" charset="0"/>
              </a:rPr>
              <a:t>Cílem</a:t>
            </a:r>
            <a:r>
              <a:rPr lang="sk-SK" dirty="0" smtClean="0">
                <a:effectLst/>
                <a:latin typeface="Calibri" pitchFamily="34" charset="0"/>
              </a:rPr>
              <a:t> </a:t>
            </a:r>
            <a:r>
              <a:rPr lang="sk-SK" dirty="0">
                <a:effectLst/>
                <a:latin typeface="Calibri" pitchFamily="34" charset="0"/>
              </a:rPr>
              <a:t>cvičení je </a:t>
            </a:r>
            <a:r>
              <a:rPr lang="cs-CZ" dirty="0">
                <a:effectLst/>
                <a:latin typeface="Calibri" pitchFamily="34" charset="0"/>
              </a:rPr>
              <a:t>srovnání (komparace) dvou regionů (okresů).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>
                <a:effectLst/>
                <a:latin typeface="Calibri" pitchFamily="34" charset="0"/>
              </a:rPr>
              <a:t>Každá pracovní skupina </a:t>
            </a:r>
            <a:r>
              <a:rPr lang="cs-CZ" dirty="0" smtClean="0">
                <a:effectLst/>
                <a:latin typeface="Calibri" pitchFamily="34" charset="0"/>
              </a:rPr>
              <a:t>dostane </a:t>
            </a:r>
            <a:r>
              <a:rPr lang="cs-CZ" dirty="0">
                <a:effectLst/>
                <a:latin typeface="Calibri" pitchFamily="34" charset="0"/>
              </a:rPr>
              <a:t>k dispozici vypracovaná cvičení jiné </a:t>
            </a:r>
            <a:r>
              <a:rPr lang="cs-CZ" dirty="0" smtClean="0">
                <a:effectLst/>
                <a:latin typeface="Calibri" pitchFamily="34" charset="0"/>
              </a:rPr>
              <a:t>pracovní.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>
                <a:effectLst/>
                <a:latin typeface="Calibri" pitchFamily="34" charset="0"/>
              </a:rPr>
              <a:t>Provede </a:t>
            </a:r>
            <a:r>
              <a:rPr lang="cs-CZ" dirty="0">
                <a:effectLst/>
                <a:latin typeface="Calibri" pitchFamily="34" charset="0"/>
              </a:rPr>
              <a:t>srovnání dvou okresů z hlediska všech ukazatelů a charakteristik zjišťovaných v rámci předcházejících </a:t>
            </a:r>
            <a:r>
              <a:rPr lang="cs-CZ" dirty="0" smtClean="0">
                <a:effectLst/>
                <a:latin typeface="Calibri" pitchFamily="34" charset="0"/>
              </a:rPr>
              <a:t>cvičení</a:t>
            </a:r>
            <a:r>
              <a:rPr lang="cs-CZ" dirty="0">
                <a:effectLst/>
                <a:latin typeface="Calibri" pitchFamily="34" charset="0"/>
              </a:rPr>
              <a:t> </a:t>
            </a:r>
            <a:r>
              <a:rPr lang="cs-CZ" dirty="0" smtClean="0">
                <a:effectLst/>
                <a:latin typeface="Calibri" pitchFamily="34" charset="0"/>
              </a:rPr>
              <a:t>(cvičení 3 – cvičení 8)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>
                <a:effectLst/>
                <a:latin typeface="Calibri" pitchFamily="34" charset="0"/>
              </a:rPr>
              <a:t>Srovnání </a:t>
            </a:r>
            <a:r>
              <a:rPr lang="cs-CZ" dirty="0">
                <a:effectLst/>
                <a:latin typeface="Calibri" pitchFamily="34" charset="0"/>
              </a:rPr>
              <a:t>z hlediska nejvýraznějších rozdílů nebo naopak </a:t>
            </a:r>
            <a:r>
              <a:rPr lang="cs-CZ" dirty="0" smtClean="0">
                <a:effectLst/>
                <a:latin typeface="Calibri" pitchFamily="34" charset="0"/>
              </a:rPr>
              <a:t>podobností + vlastní </a:t>
            </a:r>
            <a:r>
              <a:rPr lang="cs-CZ" dirty="0">
                <a:effectLst/>
                <a:latin typeface="Calibri" pitchFamily="34" charset="0"/>
              </a:rPr>
              <a:t>komentář (např. kde a proč je situace „lepší“ nebo „horší“). </a:t>
            </a:r>
            <a:r>
              <a:rPr lang="cs-CZ" dirty="0" smtClean="0">
                <a:effectLst/>
                <a:latin typeface="Calibri" pitchFamily="34" charset="0"/>
              </a:rPr>
              <a:t>Měla </a:t>
            </a:r>
            <a:r>
              <a:rPr lang="cs-CZ" dirty="0">
                <a:effectLst/>
                <a:latin typeface="Calibri" pitchFamily="34" charset="0"/>
              </a:rPr>
              <a:t>by obsahovat textovou část, tabulky, grafy, obrázky atd. </a:t>
            </a:r>
          </a:p>
          <a:p>
            <a:pPr marL="0" indent="0">
              <a:buFont typeface="Wingdings" pitchFamily="2" charset="2"/>
              <a:buNone/>
              <a:defRPr/>
            </a:pPr>
            <a:endParaRPr lang="cs-CZ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Cvičení 9 – Komparace </a:t>
            </a:r>
            <a:r>
              <a:rPr lang="cs-CZ" sz="2400" dirty="0" smtClean="0"/>
              <a:t>1.5. – 10.5.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1773238"/>
            <a:ext cx="8569325" cy="4895850"/>
          </a:xfrm>
        </p:spPr>
        <p:txBody>
          <a:bodyPr>
            <a:normAutofit fontScale="40000" lnSpcReduction="20000"/>
          </a:bodyPr>
          <a:lstStyle/>
          <a:p>
            <a:pPr>
              <a:defRPr/>
            </a:pPr>
            <a:r>
              <a:rPr lang="cs-CZ" dirty="0" smtClean="0"/>
              <a:t>Vyhledejte jeden nebo dva (podle územního rozsahu) strategické rozvojové dokumenty, týkající se (částí) území vašeho okresu</a:t>
            </a:r>
            <a:r>
              <a:rPr lang="cs-CZ" dirty="0"/>
              <a:t> </a:t>
            </a:r>
            <a:r>
              <a:rPr lang="cs-CZ" dirty="0" smtClean="0"/>
              <a:t>(programy nebo strategie rozvoje obcí, měst, mikroregionů, svazků obcí, MAS …)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/>
              <a:t>	</a:t>
            </a:r>
            <a:r>
              <a:rPr lang="cs-CZ" dirty="0" smtClean="0"/>
              <a:t>Preferujte ty, které z hlediska jejich prostorového zaměření pokrývají co největší část území okresu. 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Dokumenty prostudujte</a:t>
            </a:r>
            <a:r>
              <a:rPr lang="cs-CZ" dirty="0"/>
              <a:t> </a:t>
            </a:r>
            <a:r>
              <a:rPr lang="cs-CZ" dirty="0" smtClean="0"/>
              <a:t>– poreferujte:</a:t>
            </a:r>
          </a:p>
          <a:p>
            <a:pPr>
              <a:defRPr/>
            </a:pPr>
            <a:r>
              <a:rPr lang="cs-CZ" dirty="0" smtClean="0"/>
              <a:t>název dokumentu, pro jaké území je určen, jaký časový rámec řeší, kdo jsou jeho autoři, na čí podnět a za jakým účelem dokument vznikl </a:t>
            </a:r>
          </a:p>
          <a:p>
            <a:pPr>
              <a:defRPr/>
            </a:pPr>
            <a:r>
              <a:rPr lang="cs-CZ" dirty="0"/>
              <a:t>a</a:t>
            </a:r>
            <a:r>
              <a:rPr lang="cs-CZ" dirty="0" smtClean="0"/>
              <a:t>nalytická část – povšimněte si, jakým způsobem je analyzováno dané území, jak autoři u této analýzy postupovali, v čem jsou podle vás její nedostatky, čím by se dala vylepšit atd.</a:t>
            </a:r>
          </a:p>
          <a:p>
            <a:pPr>
              <a:defRPr/>
            </a:pPr>
            <a:r>
              <a:rPr lang="cs-CZ" dirty="0" smtClean="0"/>
              <a:t>jaké jsou podle autorů dokumentu silné a slabé stránky (rozvoje) území, jaká identifikovali ohrožení a příležitosti? Souhlasíte s nimi?  </a:t>
            </a:r>
          </a:p>
          <a:p>
            <a:pPr>
              <a:defRPr/>
            </a:pPr>
            <a:r>
              <a:rPr lang="cs-CZ" dirty="0" smtClean="0"/>
              <a:t>návrhová (strategická část) – jaké hlavní priority, cíle, opatření… rozvoje území autoři dokumentu pro dané území stanovují. Souhlasíte s autory? Navrhli nebo doplnili byste nějaké vlastní priority rozvoje?</a:t>
            </a:r>
          </a:p>
          <a:p>
            <a:pPr>
              <a:defRPr/>
            </a:pPr>
            <a:r>
              <a:rPr lang="cs-CZ" smtClean="0"/>
              <a:t>další </a:t>
            </a:r>
            <a:r>
              <a:rPr lang="cs-CZ" dirty="0" smtClean="0"/>
              <a:t>názory, připomínky, komentáře týkající se daného dokumentu… 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Druhá část cvičení – vyhledejte strategický rozvojový dokument území, kterého je váš okres jednoznačnou součástí (např. kraj) – charakterizujte ho stejně jako v předešlém případě 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Třetí část - uveďte váš názor na obsahovou a koncepční provázanost (příp. rozporuplnost) obou dokumentů. Zhodnoťte oba dokumenty v kontextu informací, které jste o regionu (okresu) získali doteď (analýzou a komparací s jiným okresem). </a:t>
            </a:r>
          </a:p>
          <a:p>
            <a:pPr>
              <a:defRPr/>
            </a:pPr>
            <a:endParaRPr lang="cs-CZ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 smtClean="0"/>
              <a:t>Čtvrtá část – pokuste se vytvořit vlastní jednoduchou koncepci strategie rozvoje území vašeho okresu (jako celku) na příštích 10 až 20 let. Zaměřte se na určení silných a slabých stránek, příležitostí, ohrožení, cílů a priorit dalšího rozvoje.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Cvičení 10 – SRD </a:t>
            </a:r>
            <a:r>
              <a:rPr lang="cs-CZ" sz="2400" dirty="0" smtClean="0"/>
              <a:t>8.5 – 17.5.</a:t>
            </a:r>
            <a:endParaRPr lang="cs-CZ" sz="2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</TotalTime>
  <Words>606</Words>
  <Application>Microsoft Office PowerPoint</Application>
  <PresentationFormat>Předvádění na obrazovce (4:3)</PresentationFormat>
  <Paragraphs>64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Shluk</vt:lpstr>
      <vt:lpstr>Míry nezaměstnanosti</vt:lpstr>
      <vt:lpstr>Snímek 2</vt:lpstr>
      <vt:lpstr>Původní  X  nová míra nezaměstnanosti</vt:lpstr>
      <vt:lpstr>Cvičení 8 -  obraz okresu 24.4.- 1.5.</vt:lpstr>
      <vt:lpstr>Cvičení 9 – Komparace 1.5. – 10.5.</vt:lpstr>
      <vt:lpstr>Cvičení 10 – SRD 8.5 – 17.5.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Míry nezaměstnanosti</dc:title>
  <dc:creator>markeet</dc:creator>
  <cp:lastModifiedBy>markeet</cp:lastModifiedBy>
  <cp:revision>1</cp:revision>
  <dcterms:created xsi:type="dcterms:W3CDTF">2013-05-02T20:03:02Z</dcterms:created>
  <dcterms:modified xsi:type="dcterms:W3CDTF">2013-05-02T20:04:40Z</dcterms:modified>
</cp:coreProperties>
</file>