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6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3.5.11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3.5.11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3.5.11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3.5.11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3.5.11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3.5.11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3.5.11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3.5.11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3.5.11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3.5.11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3.5.11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3.5.11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Kognitivní</a:t>
            </a:r>
            <a:r>
              <a:rPr lang="en-US" dirty="0" smtClean="0"/>
              <a:t> </a:t>
            </a:r>
            <a:r>
              <a:rPr lang="en-US" dirty="0" err="1" smtClean="0"/>
              <a:t>paradigma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250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4-25 at 23.33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55" y="384366"/>
            <a:ext cx="8806518" cy="61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57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Propoziční</a:t>
            </a:r>
            <a:r>
              <a:rPr lang="en-US" dirty="0" smtClean="0"/>
              <a:t> </a:t>
            </a:r>
            <a:r>
              <a:rPr lang="en-US" dirty="0" err="1" smtClean="0"/>
              <a:t>schéma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Pinker </a:t>
            </a:r>
            <a:r>
              <a:rPr lang="en-US" dirty="0" smtClean="0"/>
              <a:t>–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S</a:t>
            </a:r>
            <a:r>
              <a:rPr lang="en-US" dirty="0" err="1" smtClean="0"/>
              <a:t>hoda</a:t>
            </a:r>
            <a:endParaRPr lang="en-US" dirty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sestavení</a:t>
            </a:r>
            <a:endParaRPr lang="en-US" dirty="0" smtClean="0"/>
          </a:p>
          <a:p>
            <a:pPr lvl="1"/>
            <a:r>
              <a:rPr lang="en-US" dirty="0" err="1" smtClean="0"/>
              <a:t>V</a:t>
            </a:r>
            <a:r>
              <a:rPr lang="en-US" dirty="0" err="1" smtClean="0"/>
              <a:t>yšetřování</a:t>
            </a:r>
            <a:endParaRPr lang="en-US" dirty="0" smtClean="0"/>
          </a:p>
          <a:p>
            <a:pPr lvl="1"/>
            <a:r>
              <a:rPr lang="en-US" dirty="0" smtClean="0"/>
              <a:t>inference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996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P175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83" y="233962"/>
            <a:ext cx="5584327" cy="644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9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P175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201"/>
            <a:ext cx="9144000" cy="607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13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P175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42" y="0"/>
            <a:ext cx="6210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63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Odlišení</a:t>
            </a:r>
            <a:r>
              <a:rPr lang="en-US" dirty="0" smtClean="0"/>
              <a:t> </a:t>
            </a:r>
            <a:r>
              <a:rPr lang="en-US" dirty="0" err="1" smtClean="0"/>
              <a:t>jevu</a:t>
            </a:r>
            <a:r>
              <a:rPr lang="en-US" dirty="0" smtClean="0"/>
              <a:t>(</a:t>
            </a:r>
            <a:r>
              <a:rPr lang="en-US" dirty="0" err="1" smtClean="0"/>
              <a:t>figury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H</a:t>
            </a:r>
            <a:r>
              <a:rPr lang="en-US" dirty="0" err="1" smtClean="0"/>
              <a:t>eterogenita</a:t>
            </a:r>
            <a:endParaRPr lang="en-US" dirty="0" smtClean="0"/>
          </a:p>
          <a:p>
            <a:pPr lvl="1"/>
            <a:r>
              <a:rPr lang="en-US" dirty="0" err="1" smtClean="0"/>
              <a:t>primární</a:t>
            </a:r>
            <a:endParaRPr lang="en-US" dirty="0" smtClean="0"/>
          </a:p>
          <a:p>
            <a:pPr lvl="1"/>
            <a:r>
              <a:rPr lang="en-US" dirty="0" smtClean="0"/>
              <a:t>J</a:t>
            </a:r>
            <a:r>
              <a:rPr lang="en-US" dirty="0" smtClean="0"/>
              <a:t>as, </a:t>
            </a:r>
            <a:r>
              <a:rPr lang="en-US" dirty="0" err="1" smtClean="0"/>
              <a:t>barva</a:t>
            </a:r>
            <a:r>
              <a:rPr lang="en-US" dirty="0" smtClean="0"/>
              <a:t> (</a:t>
            </a:r>
            <a:r>
              <a:rPr lang="en-US" dirty="0" err="1" smtClean="0"/>
              <a:t>ostatní</a:t>
            </a:r>
            <a:r>
              <a:rPr lang="en-US" dirty="0" smtClean="0"/>
              <a:t> </a:t>
            </a:r>
            <a:r>
              <a:rPr lang="en-US" dirty="0" err="1" smtClean="0"/>
              <a:t>interferuje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</a:t>
            </a:r>
            <a:r>
              <a:rPr lang="en-US" dirty="0" err="1" smtClean="0"/>
              <a:t>ontura</a:t>
            </a:r>
            <a:endParaRPr lang="en-US" dirty="0" smtClean="0"/>
          </a:p>
          <a:p>
            <a:r>
              <a:rPr lang="en-US" dirty="0" err="1" smtClean="0"/>
              <a:t>O</a:t>
            </a:r>
            <a:r>
              <a:rPr lang="en-US" dirty="0" err="1" smtClean="0"/>
              <a:t>bklopení</a:t>
            </a:r>
            <a:endParaRPr lang="en-US" dirty="0" smtClean="0"/>
          </a:p>
          <a:p>
            <a:r>
              <a:rPr lang="en-US" dirty="0" err="1" smtClean="0"/>
              <a:t>O</a:t>
            </a:r>
            <a:r>
              <a:rPr lang="en-US" dirty="0" err="1" smtClean="0"/>
              <a:t>rientace</a:t>
            </a:r>
            <a:endParaRPr lang="en-US" dirty="0" smtClean="0"/>
          </a:p>
          <a:p>
            <a:pPr lvl="1"/>
            <a:r>
              <a:rPr lang="en-US" dirty="0" err="1" smtClean="0"/>
              <a:t>V</a:t>
            </a:r>
            <a:r>
              <a:rPr lang="en-US" dirty="0" err="1" smtClean="0"/>
              <a:t>ertikální</a:t>
            </a:r>
            <a:r>
              <a:rPr lang="en-US" dirty="0" smtClean="0"/>
              <a:t> </a:t>
            </a:r>
            <a:r>
              <a:rPr lang="en-US" dirty="0" err="1" smtClean="0"/>
              <a:t>nebo</a:t>
            </a:r>
            <a:r>
              <a:rPr lang="en-US" dirty="0" smtClean="0"/>
              <a:t> </a:t>
            </a:r>
            <a:r>
              <a:rPr lang="en-US" dirty="0" err="1" smtClean="0"/>
              <a:t>horizontální</a:t>
            </a:r>
            <a:endParaRPr lang="en-US" dirty="0" smtClean="0"/>
          </a:p>
          <a:p>
            <a:r>
              <a:rPr lang="en-US" dirty="0" err="1" smtClean="0"/>
              <a:t>R</a:t>
            </a:r>
            <a:r>
              <a:rPr lang="en-US" dirty="0" err="1" smtClean="0"/>
              <a:t>elativní</a:t>
            </a:r>
            <a:r>
              <a:rPr lang="en-US" dirty="0" smtClean="0"/>
              <a:t> </a:t>
            </a:r>
            <a:r>
              <a:rPr lang="en-US" dirty="0" err="1" smtClean="0"/>
              <a:t>velikost</a:t>
            </a:r>
            <a:endParaRPr lang="en-US" dirty="0" smtClean="0"/>
          </a:p>
          <a:p>
            <a:pPr lvl="1"/>
            <a:r>
              <a:rPr lang="en-US" dirty="0" err="1" smtClean="0"/>
              <a:t>Malé</a:t>
            </a:r>
            <a:r>
              <a:rPr lang="en-US" dirty="0" smtClean="0"/>
              <a:t> </a:t>
            </a:r>
            <a:r>
              <a:rPr lang="en-US" dirty="0" err="1" smtClean="0"/>
              <a:t>objekty</a:t>
            </a:r>
            <a:endParaRPr lang="en-US" dirty="0" smtClean="0"/>
          </a:p>
          <a:p>
            <a:r>
              <a:rPr lang="en-US" dirty="0" err="1" smtClean="0"/>
              <a:t>Konvexita</a:t>
            </a:r>
            <a:endParaRPr lang="en-US" dirty="0" smtClean="0"/>
          </a:p>
          <a:p>
            <a:pPr lvl="1"/>
            <a:r>
              <a:rPr lang="en-US" dirty="0" err="1" smtClean="0"/>
              <a:t>schématizace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691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Seskupování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Statické</a:t>
            </a:r>
            <a:endParaRPr lang="en-US" dirty="0" smtClean="0"/>
          </a:p>
          <a:p>
            <a:pPr lvl="1"/>
            <a:r>
              <a:rPr lang="en-US" dirty="0" err="1" smtClean="0"/>
              <a:t>B</a:t>
            </a:r>
            <a:r>
              <a:rPr lang="en-US" dirty="0" err="1" smtClean="0"/>
              <a:t>lízkost</a:t>
            </a:r>
            <a:endParaRPr lang="en-US" dirty="0" smtClean="0"/>
          </a:p>
          <a:p>
            <a:pPr lvl="1"/>
            <a:r>
              <a:rPr lang="en-US" dirty="0" err="1" smtClean="0"/>
              <a:t>P</a:t>
            </a:r>
            <a:r>
              <a:rPr lang="en-US" dirty="0" err="1" smtClean="0"/>
              <a:t>odobnost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stupně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err="1" smtClean="0"/>
              <a:t>Dobré</a:t>
            </a:r>
            <a:r>
              <a:rPr lang="en-US" dirty="0" smtClean="0"/>
              <a:t> </a:t>
            </a:r>
            <a:r>
              <a:rPr lang="en-US" dirty="0" err="1" smtClean="0"/>
              <a:t>pokračování</a:t>
            </a:r>
            <a:endParaRPr lang="en-US" dirty="0" smtClean="0"/>
          </a:p>
          <a:p>
            <a:pPr lvl="1"/>
            <a:r>
              <a:rPr lang="en-US" dirty="0" err="1" smtClean="0"/>
              <a:t>Ohraničení</a:t>
            </a:r>
            <a:endParaRPr lang="en-US" dirty="0" smtClean="0"/>
          </a:p>
          <a:p>
            <a:pPr lvl="1"/>
            <a:r>
              <a:rPr lang="en-US" dirty="0" err="1" smtClean="0"/>
              <a:t>Jednoduchost</a:t>
            </a:r>
            <a:r>
              <a:rPr lang="en-US" dirty="0" smtClean="0"/>
              <a:t> </a:t>
            </a:r>
            <a:r>
              <a:rPr lang="en-US" dirty="0" err="1" smtClean="0"/>
              <a:t>tvaru</a:t>
            </a:r>
            <a:endParaRPr lang="en-US" dirty="0" smtClean="0"/>
          </a:p>
          <a:p>
            <a:pPr lvl="1"/>
            <a:r>
              <a:rPr lang="en-US" dirty="0" err="1" smtClean="0"/>
              <a:t>Znalostní</a:t>
            </a:r>
            <a:r>
              <a:rPr lang="en-US" dirty="0" smtClean="0"/>
              <a:t> </a:t>
            </a:r>
            <a:r>
              <a:rPr lang="en-US" dirty="0" err="1" smtClean="0"/>
              <a:t>schémata</a:t>
            </a:r>
            <a:endParaRPr lang="en-US" dirty="0" smtClean="0"/>
          </a:p>
          <a:p>
            <a:r>
              <a:rPr lang="en-US" dirty="0" err="1" smtClean="0"/>
              <a:t>Animace</a:t>
            </a:r>
            <a:endParaRPr lang="en-US" dirty="0" smtClean="0"/>
          </a:p>
          <a:p>
            <a:pPr lvl="1"/>
            <a:r>
              <a:rPr lang="en-US" dirty="0" err="1" smtClean="0"/>
              <a:t>Společný</a:t>
            </a:r>
            <a:r>
              <a:rPr lang="en-US" dirty="0" smtClean="0"/>
              <a:t> </a:t>
            </a:r>
            <a:r>
              <a:rPr lang="en-US" dirty="0" err="1" smtClean="0"/>
              <a:t>osud</a:t>
            </a:r>
            <a:endParaRPr lang="en-US" dirty="0" smtClean="0"/>
          </a:p>
          <a:p>
            <a:pPr lvl="1"/>
            <a:r>
              <a:rPr lang="en-US" dirty="0" err="1" smtClean="0"/>
              <a:t>Figurální</a:t>
            </a:r>
            <a:r>
              <a:rPr lang="en-US" dirty="0" smtClean="0"/>
              <a:t> </a:t>
            </a:r>
            <a:r>
              <a:rPr lang="en-US" dirty="0" err="1" smtClean="0"/>
              <a:t>stabilita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292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Kognice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percepce</a:t>
            </a:r>
          </a:p>
          <a:p>
            <a:r>
              <a:rPr lang="cs-CZ" dirty="0"/>
              <a:t>učení</a:t>
            </a:r>
          </a:p>
          <a:p>
            <a:r>
              <a:rPr lang="cs-CZ" dirty="0"/>
              <a:t>paměť</a:t>
            </a:r>
          </a:p>
          <a:p>
            <a:r>
              <a:rPr lang="en-US" dirty="0" smtClean="0"/>
              <a:t>M</a:t>
            </a:r>
            <a:r>
              <a:rPr lang="cs-CZ" dirty="0" err="1" smtClean="0"/>
              <a:t>yšlení</a:t>
            </a:r>
            <a:endParaRPr lang="cs-CZ" dirty="0"/>
          </a:p>
          <a:p>
            <a:r>
              <a:rPr lang="en-US" dirty="0" err="1" smtClean="0"/>
              <a:t>usuzování</a:t>
            </a:r>
            <a:r>
              <a:rPr lang="cs-CZ" dirty="0" smtClean="0"/>
              <a:t>(dedukce, </a:t>
            </a:r>
            <a:r>
              <a:rPr lang="cs-CZ" dirty="0" err="1" smtClean="0"/>
              <a:t>indukce,abdukce</a:t>
            </a:r>
            <a:r>
              <a:rPr lang="cs-CZ" dirty="0" smtClean="0"/>
              <a:t>, analogie, logický klam)</a:t>
            </a:r>
            <a:endParaRPr lang="cs-CZ" dirty="0"/>
          </a:p>
          <a:p>
            <a:r>
              <a:rPr lang="cs-CZ" dirty="0"/>
              <a:t>řešení </a:t>
            </a:r>
            <a:r>
              <a:rPr lang="cs-CZ" dirty="0" smtClean="0"/>
              <a:t>problémů (nalezení, formulace)</a:t>
            </a:r>
          </a:p>
          <a:p>
            <a:r>
              <a:rPr lang="cs-CZ" dirty="0" smtClean="0"/>
              <a:t>komunikace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55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Aspekty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Mapová</a:t>
            </a:r>
            <a:r>
              <a:rPr lang="en-US" dirty="0" smtClean="0"/>
              <a:t> </a:t>
            </a:r>
            <a:r>
              <a:rPr lang="en-US" dirty="0" err="1" smtClean="0"/>
              <a:t>tvorba</a:t>
            </a:r>
            <a:endParaRPr lang="en-US" dirty="0" smtClean="0"/>
          </a:p>
          <a:p>
            <a:pPr lvl="1"/>
            <a:r>
              <a:rPr lang="en-US" dirty="0" err="1" smtClean="0"/>
              <a:t>Cíl</a:t>
            </a:r>
            <a:r>
              <a:rPr lang="en-US" dirty="0" smtClean="0"/>
              <a:t> </a:t>
            </a:r>
            <a:r>
              <a:rPr lang="en-US" dirty="0" err="1" smtClean="0"/>
              <a:t>vylepšit</a:t>
            </a:r>
            <a:r>
              <a:rPr lang="en-US" dirty="0" smtClean="0"/>
              <a:t> </a:t>
            </a:r>
            <a:r>
              <a:rPr lang="en-US" dirty="0" err="1" smtClean="0"/>
              <a:t>mapu</a:t>
            </a:r>
            <a:endParaRPr lang="en-US" dirty="0" smtClean="0"/>
          </a:p>
          <a:p>
            <a:r>
              <a:rPr lang="en-US" dirty="0" err="1" smtClean="0"/>
              <a:t>Mapová</a:t>
            </a:r>
            <a:r>
              <a:rPr lang="en-US" dirty="0" smtClean="0"/>
              <a:t> </a:t>
            </a:r>
            <a:r>
              <a:rPr lang="en-US" dirty="0" err="1" smtClean="0"/>
              <a:t>psycholologie</a:t>
            </a:r>
            <a:endParaRPr lang="en-US" dirty="0" smtClean="0"/>
          </a:p>
          <a:p>
            <a:pPr lvl="1"/>
            <a:r>
              <a:rPr lang="en-US" dirty="0" err="1" smtClean="0"/>
              <a:t>Jak</a:t>
            </a:r>
            <a:r>
              <a:rPr lang="en-US" dirty="0" smtClean="0"/>
              <a:t> </a:t>
            </a:r>
            <a:r>
              <a:rPr lang="en-US" dirty="0" err="1" smtClean="0"/>
              <a:t>mapy</a:t>
            </a:r>
            <a:r>
              <a:rPr lang="en-US" dirty="0" smtClean="0"/>
              <a:t> </a:t>
            </a:r>
            <a:r>
              <a:rPr lang="en-US" dirty="0" err="1" smtClean="0"/>
              <a:t>působí</a:t>
            </a:r>
            <a:endParaRPr lang="en-US" dirty="0" smtClean="0"/>
          </a:p>
          <a:p>
            <a:r>
              <a:rPr lang="en-US" dirty="0" err="1" smtClean="0"/>
              <a:t>Mapová</a:t>
            </a:r>
            <a:r>
              <a:rPr lang="en-US" dirty="0" smtClean="0"/>
              <a:t> </a:t>
            </a:r>
            <a:r>
              <a:rPr lang="en-US" dirty="0" err="1" smtClean="0"/>
              <a:t>výuka</a:t>
            </a:r>
            <a:endParaRPr lang="en-US" dirty="0" smtClean="0"/>
          </a:p>
          <a:p>
            <a:pPr lvl="1"/>
            <a:r>
              <a:rPr lang="en-US" dirty="0" err="1" smtClean="0"/>
              <a:t>Výuka</a:t>
            </a:r>
            <a:r>
              <a:rPr lang="en-US" dirty="0" smtClean="0"/>
              <a:t> </a:t>
            </a:r>
            <a:r>
              <a:rPr lang="en-US" dirty="0" err="1" smtClean="0"/>
              <a:t>pomocí</a:t>
            </a:r>
            <a:r>
              <a:rPr lang="en-US" dirty="0" smtClean="0"/>
              <a:t> map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31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Tématické</a:t>
            </a:r>
            <a:r>
              <a:rPr lang="en-US" dirty="0" smtClean="0"/>
              <a:t> </a:t>
            </a:r>
            <a:r>
              <a:rPr lang="en-US" dirty="0" err="1" smtClean="0"/>
              <a:t>mapy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Distribuce</a:t>
            </a:r>
            <a:r>
              <a:rPr lang="en-US" dirty="0" smtClean="0"/>
              <a:t> vs. </a:t>
            </a:r>
            <a:r>
              <a:rPr lang="en-US" dirty="0" err="1" smtClean="0"/>
              <a:t>přesnost</a:t>
            </a:r>
            <a:endParaRPr lang="en-US" dirty="0" smtClean="0"/>
          </a:p>
          <a:p>
            <a:r>
              <a:rPr lang="en-US" dirty="0" err="1" smtClean="0"/>
              <a:t>Odpoutání</a:t>
            </a:r>
            <a:r>
              <a:rPr lang="en-US" dirty="0" smtClean="0"/>
              <a:t> se od reality</a:t>
            </a:r>
          </a:p>
          <a:p>
            <a:r>
              <a:rPr lang="en-US" dirty="0" err="1" smtClean="0"/>
              <a:t>Empirický</a:t>
            </a:r>
            <a:r>
              <a:rPr lang="en-US" dirty="0" smtClean="0"/>
              <a:t> </a:t>
            </a:r>
            <a:r>
              <a:rPr lang="en-US" dirty="0" err="1" smtClean="0"/>
              <a:t>výzkum</a:t>
            </a:r>
            <a:endParaRPr lang="en-US" dirty="0" smtClean="0"/>
          </a:p>
          <a:p>
            <a:pPr lvl="1"/>
            <a:r>
              <a:rPr lang="en-US" dirty="0" err="1" smtClean="0"/>
              <a:t>Vnímání</a:t>
            </a:r>
            <a:r>
              <a:rPr lang="en-US" dirty="0" smtClean="0"/>
              <a:t> </a:t>
            </a:r>
            <a:r>
              <a:rPr lang="en-US" dirty="0" err="1" smtClean="0"/>
              <a:t>kvantity</a:t>
            </a:r>
            <a:r>
              <a:rPr lang="en-US" dirty="0" smtClean="0"/>
              <a:t> Flannery </a:t>
            </a:r>
          </a:p>
          <a:p>
            <a:pPr lvl="1"/>
            <a:r>
              <a:rPr lang="en-US" dirty="0" err="1" smtClean="0"/>
              <a:t>Vnímaná</a:t>
            </a:r>
            <a:r>
              <a:rPr lang="en-US" dirty="0" smtClean="0"/>
              <a:t> vs. </a:t>
            </a:r>
            <a:r>
              <a:rPr lang="en-US" dirty="0" err="1" smtClean="0"/>
              <a:t>aktuální</a:t>
            </a:r>
            <a:r>
              <a:rPr lang="en-US" dirty="0" smtClean="0"/>
              <a:t> </a:t>
            </a:r>
            <a:r>
              <a:rPr lang="en-US" dirty="0" err="1" smtClean="0"/>
              <a:t>velikost</a:t>
            </a:r>
            <a:endParaRPr lang="en-US" dirty="0"/>
          </a:p>
          <a:p>
            <a:pPr lvl="1"/>
            <a:r>
              <a:rPr lang="en-US" dirty="0" err="1" smtClean="0"/>
              <a:t>Yc</a:t>
            </a:r>
            <a:r>
              <a:rPr lang="en-US" dirty="0" smtClean="0"/>
              <a:t> </a:t>
            </a:r>
            <a:r>
              <a:rPr lang="en-US" dirty="0"/>
              <a:t>= 0.98365X</a:t>
            </a:r>
            <a:r>
              <a:rPr lang="en-US" baseline="30000" dirty="0"/>
              <a:t>.</a:t>
            </a:r>
            <a:r>
              <a:rPr lang="en-US" baseline="30000" dirty="0" smtClean="0"/>
              <a:t>8747</a:t>
            </a:r>
          </a:p>
          <a:p>
            <a:pPr lvl="1"/>
            <a:r>
              <a:rPr lang="en-US" dirty="0" err="1" smtClean="0"/>
              <a:t>Barvy</a:t>
            </a:r>
            <a:r>
              <a:rPr lang="en-US" dirty="0" smtClean="0"/>
              <a:t>, </a:t>
            </a:r>
            <a:r>
              <a:rPr lang="en-US" dirty="0" err="1" smtClean="0"/>
              <a:t>tečky</a:t>
            </a:r>
            <a:r>
              <a:rPr lang="en-US" dirty="0" smtClean="0"/>
              <a:t>, </a:t>
            </a:r>
            <a:r>
              <a:rPr lang="en-US" dirty="0" err="1" smtClean="0"/>
              <a:t>fonty</a:t>
            </a:r>
            <a:r>
              <a:rPr lang="en-US" dirty="0" smtClean="0"/>
              <a:t> …</a:t>
            </a:r>
          </a:p>
          <a:p>
            <a:r>
              <a:rPr lang="en-US" dirty="0" err="1" smtClean="0"/>
              <a:t>Sledování</a:t>
            </a:r>
            <a:r>
              <a:rPr lang="en-US" dirty="0" smtClean="0"/>
              <a:t> </a:t>
            </a:r>
            <a:r>
              <a:rPr lang="en-US" dirty="0" err="1" smtClean="0"/>
              <a:t>pohybu</a:t>
            </a:r>
            <a:r>
              <a:rPr lang="en-US" dirty="0" smtClean="0"/>
              <a:t> </a:t>
            </a:r>
            <a:r>
              <a:rPr lang="en-US" dirty="0" err="1" smtClean="0"/>
              <a:t>očí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278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4-25 at 22.57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4" y="451212"/>
            <a:ext cx="8740034" cy="589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56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Formulace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Č</a:t>
            </a:r>
            <a:r>
              <a:rPr lang="en-US" dirty="0" err="1" smtClean="0"/>
              <a:t>ást</a:t>
            </a:r>
            <a:r>
              <a:rPr lang="en-US" dirty="0" smtClean="0"/>
              <a:t> </a:t>
            </a:r>
            <a:r>
              <a:rPr lang="en-US" dirty="0" err="1" smtClean="0"/>
              <a:t>komunikačního</a:t>
            </a:r>
            <a:r>
              <a:rPr lang="en-US" dirty="0" smtClean="0"/>
              <a:t> </a:t>
            </a:r>
            <a:r>
              <a:rPr lang="en-US" dirty="0" err="1" smtClean="0"/>
              <a:t>paradigmatu</a:t>
            </a:r>
            <a:endParaRPr lang="en-US" dirty="0" smtClean="0"/>
          </a:p>
          <a:p>
            <a:r>
              <a:rPr lang="en-US" dirty="0" err="1" smtClean="0"/>
              <a:t>Individualita</a:t>
            </a:r>
            <a:endParaRPr lang="en-US" dirty="0" smtClean="0"/>
          </a:p>
          <a:p>
            <a:r>
              <a:rPr lang="en-US" dirty="0" err="1" smtClean="0"/>
              <a:t>Inhibice</a:t>
            </a:r>
            <a:endParaRPr lang="en-US" dirty="0" smtClean="0"/>
          </a:p>
          <a:p>
            <a:r>
              <a:rPr lang="en-US" dirty="0" err="1" smtClean="0"/>
              <a:t>Nové</a:t>
            </a:r>
            <a:r>
              <a:rPr lang="en-US" dirty="0" smtClean="0"/>
              <a:t> </a:t>
            </a:r>
            <a:r>
              <a:rPr lang="en-US" dirty="0" err="1" smtClean="0"/>
              <a:t>aspekty</a:t>
            </a:r>
            <a:r>
              <a:rPr lang="en-US" dirty="0" smtClean="0"/>
              <a:t> –</a:t>
            </a:r>
            <a:r>
              <a:rPr lang="en-US" dirty="0" err="1" smtClean="0"/>
              <a:t>kvalita</a:t>
            </a:r>
            <a:r>
              <a:rPr lang="en-US" dirty="0" smtClean="0"/>
              <a:t>, </a:t>
            </a:r>
            <a:r>
              <a:rPr lang="en-US" dirty="0" err="1" smtClean="0"/>
              <a:t>nejistota</a:t>
            </a:r>
            <a:endParaRPr lang="en-US" dirty="0" smtClean="0"/>
          </a:p>
          <a:p>
            <a:r>
              <a:rPr lang="en-US" dirty="0" err="1" smtClean="0"/>
              <a:t>Mapa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interface k </a:t>
            </a:r>
            <a:r>
              <a:rPr lang="en-US" dirty="0" err="1" smtClean="0"/>
              <a:t>prostorovým</a:t>
            </a:r>
            <a:r>
              <a:rPr lang="en-US" dirty="0" smtClean="0"/>
              <a:t> </a:t>
            </a:r>
            <a:r>
              <a:rPr lang="en-US" dirty="0" err="1" smtClean="0"/>
              <a:t>datům</a:t>
            </a:r>
            <a:r>
              <a:rPr lang="en-US" dirty="0" smtClean="0"/>
              <a:t>/</a:t>
            </a:r>
            <a:r>
              <a:rPr lang="en-US" dirty="0" err="1" smtClean="0"/>
              <a:t>znalostem</a:t>
            </a:r>
            <a:endParaRPr lang="en-US" dirty="0" smtClean="0"/>
          </a:p>
          <a:p>
            <a:r>
              <a:rPr lang="en-US" dirty="0" err="1" smtClean="0"/>
              <a:t>Efektivita</a:t>
            </a:r>
            <a:endParaRPr lang="en-US" dirty="0" smtClean="0"/>
          </a:p>
          <a:p>
            <a:r>
              <a:rPr lang="en-US" dirty="0" smtClean="0"/>
              <a:t>Map reading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223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Percepce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Vnímání</a:t>
            </a:r>
            <a:r>
              <a:rPr lang="en-US" dirty="0" smtClean="0"/>
              <a:t> </a:t>
            </a:r>
            <a:r>
              <a:rPr lang="en-US" dirty="0" err="1" smtClean="0"/>
              <a:t>obrazu</a:t>
            </a:r>
            <a:endParaRPr lang="en-US" dirty="0" smtClean="0"/>
          </a:p>
          <a:p>
            <a:r>
              <a:rPr lang="en-US" dirty="0" err="1" smtClean="0"/>
              <a:t>vnímání</a:t>
            </a:r>
            <a:r>
              <a:rPr lang="en-US" dirty="0" smtClean="0"/>
              <a:t> </a:t>
            </a:r>
            <a:r>
              <a:rPr lang="en-US" dirty="0" err="1" smtClean="0"/>
              <a:t>barev</a:t>
            </a:r>
            <a:endParaRPr lang="en-US" dirty="0" smtClean="0"/>
          </a:p>
          <a:p>
            <a:r>
              <a:rPr lang="en-US" dirty="0" err="1" smtClean="0"/>
              <a:t>Velikost</a:t>
            </a:r>
            <a:r>
              <a:rPr lang="en-US" dirty="0" smtClean="0"/>
              <a:t> a </a:t>
            </a:r>
            <a:r>
              <a:rPr lang="en-US" dirty="0" err="1" smtClean="0"/>
              <a:t>rozlišení</a:t>
            </a:r>
            <a:endParaRPr lang="en-US" dirty="0" smtClean="0"/>
          </a:p>
          <a:p>
            <a:r>
              <a:rPr lang="en-US" dirty="0" err="1" smtClean="0"/>
              <a:t>Barevný</a:t>
            </a:r>
            <a:r>
              <a:rPr lang="en-US" dirty="0" smtClean="0"/>
              <a:t> </a:t>
            </a:r>
            <a:r>
              <a:rPr lang="en-US" dirty="0" err="1" smtClean="0"/>
              <a:t>kontrast</a:t>
            </a:r>
            <a:endParaRPr lang="en-US" dirty="0" smtClean="0"/>
          </a:p>
          <a:p>
            <a:r>
              <a:rPr lang="en-US" dirty="0" err="1" smtClean="0"/>
              <a:t>Seskupení</a:t>
            </a:r>
            <a:r>
              <a:rPr lang="en-US" dirty="0" smtClean="0"/>
              <a:t> a </a:t>
            </a:r>
            <a:r>
              <a:rPr lang="en-US" dirty="0" err="1" smtClean="0"/>
              <a:t>distribuce</a:t>
            </a:r>
            <a:endParaRPr lang="en-US" dirty="0" smtClean="0"/>
          </a:p>
          <a:p>
            <a:r>
              <a:rPr lang="en-US" dirty="0" err="1" smtClean="0"/>
              <a:t>Skenování</a:t>
            </a:r>
            <a:endParaRPr lang="en-US" dirty="0" smtClean="0"/>
          </a:p>
          <a:p>
            <a:r>
              <a:rPr lang="en-US" dirty="0" err="1" smtClean="0"/>
              <a:t>Pozadí</a:t>
            </a:r>
            <a:r>
              <a:rPr lang="en-US" dirty="0" smtClean="0"/>
              <a:t> / </a:t>
            </a:r>
            <a:r>
              <a:rPr lang="en-US" dirty="0" err="1" smtClean="0"/>
              <a:t>popředí</a:t>
            </a:r>
            <a:endParaRPr lang="en-US" dirty="0" smtClean="0"/>
          </a:p>
          <a:p>
            <a:r>
              <a:rPr lang="en-US" dirty="0" err="1" smtClean="0"/>
              <a:t>Rozlišení</a:t>
            </a:r>
            <a:r>
              <a:rPr lang="en-US" dirty="0" smtClean="0"/>
              <a:t> </a:t>
            </a:r>
            <a:r>
              <a:rPr lang="en-US" dirty="0" err="1" smtClean="0"/>
              <a:t>symbolů</a:t>
            </a:r>
            <a:endParaRPr lang="en-US" dirty="0" smtClean="0"/>
          </a:p>
          <a:p>
            <a:r>
              <a:rPr lang="en-US" dirty="0" smtClean="0"/>
              <a:t>bottom up/ top down (</a:t>
            </a:r>
            <a:r>
              <a:rPr lang="en-US" dirty="0" err="1" smtClean="0"/>
              <a:t>skládání</a:t>
            </a:r>
            <a:r>
              <a:rPr lang="en-US" dirty="0" smtClean="0"/>
              <a:t> /</a:t>
            </a:r>
            <a:r>
              <a:rPr lang="en-US" dirty="0" err="1" smtClean="0"/>
              <a:t>rozkládání</a:t>
            </a:r>
            <a:r>
              <a:rPr lang="en-US" dirty="0" smtClean="0"/>
              <a:t>, </a:t>
            </a:r>
            <a:r>
              <a:rPr lang="en-US" dirty="0" err="1" smtClean="0"/>
              <a:t>preattentive</a:t>
            </a:r>
            <a:r>
              <a:rPr lang="en-US" dirty="0" smtClean="0"/>
              <a:t>/</a:t>
            </a:r>
            <a:r>
              <a:rPr lang="en-US" dirty="0" err="1" smtClean="0"/>
              <a:t>postattentive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Většína</a:t>
            </a:r>
            <a:r>
              <a:rPr lang="en-US" dirty="0" smtClean="0"/>
              <a:t> je </a:t>
            </a:r>
            <a:r>
              <a:rPr lang="en-US" dirty="0" err="1" smtClean="0"/>
              <a:t>preattentive</a:t>
            </a:r>
            <a:r>
              <a:rPr lang="en-US" dirty="0" smtClean="0"/>
              <a:t> – </a:t>
            </a:r>
            <a:r>
              <a:rPr lang="en-US" dirty="0" err="1" smtClean="0"/>
              <a:t>tedy</a:t>
            </a:r>
            <a:r>
              <a:rPr lang="en-US" dirty="0" smtClean="0"/>
              <a:t> </a:t>
            </a:r>
            <a:r>
              <a:rPr lang="en-US" dirty="0" err="1" smtClean="0"/>
              <a:t>před</a:t>
            </a:r>
            <a:r>
              <a:rPr lang="en-US" dirty="0" smtClean="0"/>
              <a:t> </a:t>
            </a:r>
            <a:r>
              <a:rPr lang="en-US" dirty="0" err="1" smtClean="0"/>
              <a:t>znalostní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946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Vizuální</a:t>
            </a:r>
            <a:r>
              <a:rPr lang="en-US" dirty="0" smtClean="0"/>
              <a:t> </a:t>
            </a:r>
            <a:r>
              <a:rPr lang="en-US" dirty="0" err="1" smtClean="0"/>
              <a:t>kognice</a:t>
            </a:r>
            <a:r>
              <a:rPr lang="en-US" dirty="0" smtClean="0"/>
              <a:t> – </a:t>
            </a:r>
            <a:r>
              <a:rPr lang="en-US" dirty="0" err="1" smtClean="0"/>
              <a:t>chápání</a:t>
            </a:r>
            <a:r>
              <a:rPr lang="en-US" dirty="0" smtClean="0"/>
              <a:t> </a:t>
            </a:r>
            <a:r>
              <a:rPr lang="en-US" dirty="0" err="1" smtClean="0"/>
              <a:t>mapy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Znalostní</a:t>
            </a:r>
            <a:r>
              <a:rPr lang="en-US" dirty="0" smtClean="0"/>
              <a:t> </a:t>
            </a:r>
            <a:r>
              <a:rPr lang="en-US" dirty="0" err="1" smtClean="0"/>
              <a:t>schémata</a:t>
            </a:r>
            <a:endParaRPr lang="en-US" dirty="0" smtClean="0"/>
          </a:p>
          <a:p>
            <a:pPr lvl="1"/>
            <a:r>
              <a:rPr lang="en-US" dirty="0" smtClean="0"/>
              <a:t>Co </a:t>
            </a:r>
            <a:r>
              <a:rPr lang="en-US" dirty="0" err="1" smtClean="0"/>
              <a:t>vidí</a:t>
            </a:r>
            <a:r>
              <a:rPr lang="en-US" dirty="0" smtClean="0"/>
              <a:t> </a:t>
            </a:r>
            <a:r>
              <a:rPr lang="en-US" dirty="0" err="1" smtClean="0"/>
              <a:t>oko</a:t>
            </a:r>
            <a:r>
              <a:rPr lang="en-US" dirty="0" smtClean="0"/>
              <a:t> k </a:t>
            </a:r>
            <a:r>
              <a:rPr lang="en-US" dirty="0" err="1" smtClean="0"/>
              <a:t>tomu</a:t>
            </a:r>
            <a:r>
              <a:rPr lang="en-US" dirty="0" smtClean="0"/>
              <a:t> co </a:t>
            </a:r>
            <a:r>
              <a:rPr lang="en-US" dirty="0" err="1" smtClean="0"/>
              <a:t>chápe</a:t>
            </a:r>
            <a:r>
              <a:rPr lang="en-US" dirty="0" smtClean="0"/>
              <a:t> </a:t>
            </a:r>
            <a:r>
              <a:rPr lang="en-US" dirty="0" err="1" smtClean="0"/>
              <a:t>mozek</a:t>
            </a:r>
            <a:endParaRPr lang="en-US" dirty="0" smtClean="0"/>
          </a:p>
          <a:p>
            <a:r>
              <a:rPr lang="en-US" dirty="0" err="1" smtClean="0"/>
              <a:t>Propoziční</a:t>
            </a:r>
            <a:endParaRPr lang="en-US" dirty="0" smtClean="0"/>
          </a:p>
          <a:p>
            <a:pPr lvl="1"/>
            <a:r>
              <a:rPr lang="en-US" dirty="0" err="1" smtClean="0"/>
              <a:t>Znalost</a:t>
            </a:r>
            <a:r>
              <a:rPr lang="en-US" dirty="0" smtClean="0"/>
              <a:t> </a:t>
            </a:r>
            <a:r>
              <a:rPr lang="en-US" dirty="0" err="1" smtClean="0"/>
              <a:t>geografických</a:t>
            </a:r>
            <a:r>
              <a:rPr lang="en-US" dirty="0" smtClean="0"/>
              <a:t> </a:t>
            </a:r>
            <a:r>
              <a:rPr lang="en-US" dirty="0" err="1" smtClean="0"/>
              <a:t>fenoménu</a:t>
            </a:r>
            <a:endParaRPr lang="en-US" dirty="0" smtClean="0"/>
          </a:p>
          <a:p>
            <a:r>
              <a:rPr lang="en-US" dirty="0" err="1" smtClean="0"/>
              <a:t>Obrazové</a:t>
            </a:r>
            <a:endParaRPr lang="en-US" dirty="0" smtClean="0"/>
          </a:p>
          <a:p>
            <a:pPr lvl="1"/>
            <a:r>
              <a:rPr lang="en-US" dirty="0" err="1" smtClean="0"/>
              <a:t>Znalost</a:t>
            </a:r>
            <a:r>
              <a:rPr lang="en-US" dirty="0" smtClean="0"/>
              <a:t> </a:t>
            </a:r>
            <a:r>
              <a:rPr lang="en-US" dirty="0" err="1" smtClean="0"/>
              <a:t>prostorových</a:t>
            </a:r>
            <a:r>
              <a:rPr lang="en-US" dirty="0" smtClean="0"/>
              <a:t> </a:t>
            </a:r>
            <a:r>
              <a:rPr lang="en-US" dirty="0" err="1" smtClean="0"/>
              <a:t>konfigurací</a:t>
            </a:r>
            <a:r>
              <a:rPr lang="en-US" dirty="0" smtClean="0"/>
              <a:t>/</a:t>
            </a:r>
            <a:r>
              <a:rPr lang="en-US" dirty="0" err="1" smtClean="0"/>
              <a:t>vztahů</a:t>
            </a:r>
            <a:endParaRPr lang="en-US" dirty="0" smtClean="0"/>
          </a:p>
          <a:p>
            <a:r>
              <a:rPr lang="en-US" dirty="0" err="1" smtClean="0"/>
              <a:t>Událostní</a:t>
            </a:r>
            <a:endParaRPr lang="en-US" dirty="0" smtClean="0"/>
          </a:p>
          <a:p>
            <a:pPr lvl="1"/>
            <a:r>
              <a:rPr lang="en-US" dirty="0" err="1" smtClean="0"/>
              <a:t>Znalost</a:t>
            </a:r>
            <a:r>
              <a:rPr lang="en-US" dirty="0" smtClean="0"/>
              <a:t> </a:t>
            </a:r>
            <a:r>
              <a:rPr lang="en-US" dirty="0" err="1" smtClean="0"/>
              <a:t>jak</a:t>
            </a:r>
            <a:r>
              <a:rPr lang="en-US" dirty="0" smtClean="0"/>
              <a:t> se </a:t>
            </a:r>
            <a:r>
              <a:rPr lang="en-US" dirty="0" err="1" smtClean="0"/>
              <a:t>dostat</a:t>
            </a:r>
            <a:r>
              <a:rPr lang="en-US" dirty="0" smtClean="0"/>
              <a:t> z </a:t>
            </a:r>
            <a:r>
              <a:rPr lang="en-US" dirty="0" err="1" smtClean="0"/>
              <a:t>jednoho</a:t>
            </a:r>
            <a:r>
              <a:rPr lang="en-US" dirty="0" smtClean="0"/>
              <a:t> </a:t>
            </a:r>
            <a:r>
              <a:rPr lang="en-US" dirty="0" err="1" smtClean="0"/>
              <a:t>místa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druhé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487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Obrazové</a:t>
            </a:r>
            <a:r>
              <a:rPr lang="en-US" dirty="0" smtClean="0"/>
              <a:t> </a:t>
            </a:r>
            <a:r>
              <a:rPr lang="en-US" dirty="0" err="1" smtClean="0"/>
              <a:t>schéma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Kontejner</a:t>
            </a:r>
            <a:r>
              <a:rPr lang="en-US" dirty="0" smtClean="0"/>
              <a:t> – </a:t>
            </a:r>
            <a:r>
              <a:rPr lang="en-US" dirty="0" err="1" smtClean="0"/>
              <a:t>vymezení</a:t>
            </a:r>
            <a:r>
              <a:rPr lang="en-US" dirty="0" smtClean="0"/>
              <a:t>, </a:t>
            </a:r>
            <a:r>
              <a:rPr lang="en-US" dirty="0" err="1" smtClean="0"/>
              <a:t>vnitřně</a:t>
            </a:r>
            <a:r>
              <a:rPr lang="en-US" dirty="0" smtClean="0"/>
              <a:t> </a:t>
            </a:r>
            <a:r>
              <a:rPr lang="en-US" dirty="0" err="1" smtClean="0"/>
              <a:t>homogenní</a:t>
            </a:r>
            <a:r>
              <a:rPr lang="en-US" dirty="0" smtClean="0"/>
              <a:t> (</a:t>
            </a:r>
            <a:r>
              <a:rPr lang="en-US" dirty="0" err="1" smtClean="0"/>
              <a:t>převážně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nahoru</a:t>
            </a:r>
            <a:r>
              <a:rPr lang="en-US" dirty="0" smtClean="0"/>
              <a:t> </a:t>
            </a:r>
            <a:r>
              <a:rPr lang="en-US" dirty="0" err="1" smtClean="0"/>
              <a:t>dolů</a:t>
            </a:r>
            <a:r>
              <a:rPr lang="en-US" dirty="0" smtClean="0"/>
              <a:t> – </a:t>
            </a:r>
            <a:r>
              <a:rPr lang="en-US" dirty="0" err="1" smtClean="0"/>
              <a:t>nahoru</a:t>
            </a:r>
            <a:r>
              <a:rPr lang="en-US" dirty="0" smtClean="0"/>
              <a:t> – </a:t>
            </a:r>
            <a:r>
              <a:rPr lang="en-US" dirty="0" err="1" smtClean="0"/>
              <a:t>více</a:t>
            </a:r>
            <a:r>
              <a:rPr lang="en-US" dirty="0" smtClean="0"/>
              <a:t>, </a:t>
            </a:r>
            <a:r>
              <a:rPr lang="en-US" dirty="0" err="1" smtClean="0"/>
              <a:t>větší,vyšší</a:t>
            </a:r>
            <a:r>
              <a:rPr lang="en-US" dirty="0" smtClean="0"/>
              <a:t> vs. </a:t>
            </a:r>
            <a:r>
              <a:rPr lang="en-US" dirty="0" err="1" smtClean="0"/>
              <a:t>dolů</a:t>
            </a:r>
            <a:r>
              <a:rPr lang="en-US" dirty="0" smtClean="0"/>
              <a:t> </a:t>
            </a:r>
            <a:r>
              <a:rPr lang="en-US" dirty="0" err="1" smtClean="0"/>
              <a:t>méně</a:t>
            </a:r>
            <a:r>
              <a:rPr lang="en-US" dirty="0" smtClean="0"/>
              <a:t>, </a:t>
            </a:r>
            <a:r>
              <a:rPr lang="en-US" dirty="0" err="1" smtClean="0"/>
              <a:t>málo</a:t>
            </a:r>
            <a:r>
              <a:rPr lang="en-US" dirty="0" smtClean="0"/>
              <a:t>, </a:t>
            </a:r>
            <a:r>
              <a:rPr lang="en-US" dirty="0" err="1" smtClean="0"/>
              <a:t>nižší</a:t>
            </a:r>
            <a:endParaRPr lang="en-US" dirty="0" smtClean="0"/>
          </a:p>
          <a:p>
            <a:r>
              <a:rPr lang="en-US" dirty="0" smtClean="0"/>
              <a:t>V </a:t>
            </a:r>
            <a:r>
              <a:rPr lang="en-US" dirty="0" err="1" smtClean="0"/>
              <a:t>popředí</a:t>
            </a:r>
            <a:r>
              <a:rPr lang="en-US" dirty="0" smtClean="0"/>
              <a:t>, v </a:t>
            </a:r>
            <a:r>
              <a:rPr lang="en-US" dirty="0" err="1" smtClean="0"/>
              <a:t>pozadí</a:t>
            </a:r>
            <a:endParaRPr lang="en-US" dirty="0" smtClean="0"/>
          </a:p>
          <a:p>
            <a:r>
              <a:rPr lang="cs-CZ" dirty="0" err="1" smtClean="0"/>
              <a:t>Č</a:t>
            </a:r>
            <a:r>
              <a:rPr lang="en-US" dirty="0" err="1" smtClean="0"/>
              <a:t>ást</a:t>
            </a:r>
            <a:r>
              <a:rPr lang="en-US" dirty="0" smtClean="0"/>
              <a:t> – </a:t>
            </a:r>
            <a:r>
              <a:rPr lang="en-US" dirty="0" err="1" smtClean="0"/>
              <a:t>celek</a:t>
            </a:r>
            <a:endParaRPr lang="en-US" dirty="0" smtClean="0"/>
          </a:p>
          <a:p>
            <a:r>
              <a:rPr lang="en-US" dirty="0" err="1" smtClean="0"/>
              <a:t>Vazba</a:t>
            </a:r>
            <a:r>
              <a:rPr lang="en-US" dirty="0" smtClean="0"/>
              <a:t> – </a:t>
            </a:r>
            <a:r>
              <a:rPr lang="en-US" dirty="0" err="1" smtClean="0"/>
              <a:t>svázané</a:t>
            </a:r>
            <a:r>
              <a:rPr lang="en-US" dirty="0" smtClean="0"/>
              <a:t> </a:t>
            </a:r>
            <a:r>
              <a:rPr lang="en-US" dirty="0" err="1" smtClean="0"/>
              <a:t>prvky</a:t>
            </a:r>
            <a:r>
              <a:rPr lang="en-US" dirty="0" smtClean="0"/>
              <a:t> </a:t>
            </a:r>
            <a:r>
              <a:rPr lang="en-US" dirty="0" err="1" smtClean="0"/>
              <a:t>tvoří</a:t>
            </a:r>
            <a:r>
              <a:rPr lang="en-US" dirty="0" smtClean="0"/>
              <a:t> </a:t>
            </a:r>
            <a:r>
              <a:rPr lang="en-US" dirty="0" err="1" smtClean="0"/>
              <a:t>strukturu</a:t>
            </a:r>
            <a:endParaRPr lang="en-US" dirty="0" smtClean="0"/>
          </a:p>
          <a:p>
            <a:r>
              <a:rPr lang="en-US" dirty="0" smtClean="0"/>
              <a:t>Centrum –</a:t>
            </a:r>
            <a:r>
              <a:rPr lang="en-US" dirty="0" err="1" smtClean="0"/>
              <a:t>periferie</a:t>
            </a:r>
            <a:endParaRPr lang="en-US" dirty="0" smtClean="0"/>
          </a:p>
          <a:p>
            <a:r>
              <a:rPr lang="en-US" dirty="0" err="1" smtClean="0"/>
              <a:t>Zdroj</a:t>
            </a:r>
            <a:r>
              <a:rPr lang="en-US" dirty="0" smtClean="0"/>
              <a:t> – </a:t>
            </a:r>
            <a:r>
              <a:rPr lang="en-US" dirty="0" err="1" smtClean="0"/>
              <a:t>cesta</a:t>
            </a:r>
            <a:r>
              <a:rPr lang="en-US" dirty="0" smtClean="0"/>
              <a:t> – </a:t>
            </a:r>
            <a:r>
              <a:rPr lang="en-US" dirty="0" err="1" smtClean="0"/>
              <a:t>cíl</a:t>
            </a:r>
            <a:endParaRPr lang="en-US" dirty="0" smtClean="0"/>
          </a:p>
          <a:p>
            <a:r>
              <a:rPr lang="en-US" dirty="0" err="1" smtClean="0"/>
              <a:t>Lineární</a:t>
            </a:r>
            <a:r>
              <a:rPr lang="en-US" dirty="0" smtClean="0"/>
              <a:t> </a:t>
            </a:r>
            <a:r>
              <a:rPr lang="en-US" dirty="0" err="1" smtClean="0"/>
              <a:t>uspořádání</a:t>
            </a:r>
            <a:r>
              <a:rPr lang="en-US" dirty="0" smtClean="0"/>
              <a:t> – </a:t>
            </a:r>
            <a:r>
              <a:rPr lang="en-US" dirty="0" err="1" smtClean="0"/>
              <a:t>postupně</a:t>
            </a:r>
            <a:r>
              <a:rPr lang="en-US" dirty="0" smtClean="0"/>
              <a:t> od </a:t>
            </a:r>
            <a:r>
              <a:rPr lang="en-US" dirty="0" err="1" smtClean="0"/>
              <a:t>menšího</a:t>
            </a:r>
            <a:r>
              <a:rPr lang="en-US" dirty="0" smtClean="0"/>
              <a:t> k </a:t>
            </a:r>
            <a:r>
              <a:rPr lang="en-US" dirty="0" err="1" smtClean="0"/>
              <a:t>většímu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628771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177</TotalTime>
  <Words>289</Words>
  <Application>Microsoft Macintosh PowerPoint</Application>
  <PresentationFormat>On-screen Show (4:3)</PresentationFormat>
  <Paragraphs>96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 Black </vt:lpstr>
      <vt:lpstr>Kognitivní paradigma</vt:lpstr>
      <vt:lpstr>Kognice</vt:lpstr>
      <vt:lpstr>Aspekty</vt:lpstr>
      <vt:lpstr>Tématické mapy</vt:lpstr>
      <vt:lpstr>PowerPoint Presentation</vt:lpstr>
      <vt:lpstr>Formulace</vt:lpstr>
      <vt:lpstr>Percepce</vt:lpstr>
      <vt:lpstr>Vizuální kognice – chápání mapy</vt:lpstr>
      <vt:lpstr>Obrazové schéma</vt:lpstr>
      <vt:lpstr>PowerPoint Presentation</vt:lpstr>
      <vt:lpstr>Propoziční schéma</vt:lpstr>
      <vt:lpstr>PowerPoint Presentation</vt:lpstr>
      <vt:lpstr>PowerPoint Presentation</vt:lpstr>
      <vt:lpstr>PowerPoint Presentation</vt:lpstr>
      <vt:lpstr>Odlišení jevu(figury)</vt:lpstr>
      <vt:lpstr>Seskupování</vt:lpstr>
    </vt:vector>
  </TitlesOfParts>
  <Company>Masaryk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Kognitivní paradigma</dc:title>
  <dc:creator>Karel Stanek</dc:creator>
  <cp:lastModifiedBy>Karel Stanek</cp:lastModifiedBy>
  <cp:revision>13</cp:revision>
  <dcterms:created xsi:type="dcterms:W3CDTF">2011-04-25T20:13:08Z</dcterms:created>
  <dcterms:modified xsi:type="dcterms:W3CDTF">2011-05-03T07:57:50Z</dcterms:modified>
</cp:coreProperties>
</file>