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C3BFD62-29FD-BA45-98BD-8CC9D5F0B541}" type="datetimeFigureOut">
              <a:rPr lang="en-US" smtClean="0"/>
              <a:t>11.4.11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BC458EC-9EF1-0E49-8E44-C429C4758CD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FD62-29FD-BA45-98BD-8CC9D5F0B541}" type="datetimeFigureOut">
              <a:rPr lang="en-US" smtClean="0"/>
              <a:t>12.4.11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458EC-9EF1-0E49-8E44-C429C4758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FD62-29FD-BA45-98BD-8CC9D5F0B541}" type="datetimeFigureOut">
              <a:rPr lang="en-US" smtClean="0"/>
              <a:t>12.4.11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458EC-9EF1-0E49-8E44-C429C4758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FD62-29FD-BA45-98BD-8CC9D5F0B541}" type="datetimeFigureOut">
              <a:rPr lang="en-US" smtClean="0"/>
              <a:t>12.4.11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458EC-9EF1-0E49-8E44-C429C4758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C3BFD62-29FD-BA45-98BD-8CC9D5F0B541}" type="datetimeFigureOut">
              <a:rPr lang="en-US" smtClean="0"/>
              <a:t>12.4.11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BC458EC-9EF1-0E49-8E44-C429C4758CD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FD62-29FD-BA45-98BD-8CC9D5F0B541}" type="datetimeFigureOut">
              <a:rPr lang="en-US" smtClean="0"/>
              <a:t>12.4.11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BC458EC-9EF1-0E49-8E44-C429C4758CD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FD62-29FD-BA45-98BD-8CC9D5F0B541}" type="datetimeFigureOut">
              <a:rPr lang="en-US" smtClean="0"/>
              <a:t>12.4.11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BC458EC-9EF1-0E49-8E44-C429C4758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FD62-29FD-BA45-98BD-8CC9D5F0B541}" type="datetimeFigureOut">
              <a:rPr lang="en-US" smtClean="0"/>
              <a:t>12.4.11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458EC-9EF1-0E49-8E44-C429C4758C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BFD62-29FD-BA45-98BD-8CC9D5F0B541}" type="datetimeFigureOut">
              <a:rPr lang="en-US" smtClean="0"/>
              <a:t>12.4.11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C458EC-9EF1-0E49-8E44-C429C4758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C3BFD62-29FD-BA45-98BD-8CC9D5F0B541}" type="datetimeFigureOut">
              <a:rPr lang="en-US" smtClean="0"/>
              <a:t>12.4.11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BC458EC-9EF1-0E49-8E44-C429C4758CD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C3BFD62-29FD-BA45-98BD-8CC9D5F0B541}" type="datetimeFigureOut">
              <a:rPr lang="en-US" smtClean="0"/>
              <a:t>12.4.11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BC458EC-9EF1-0E49-8E44-C429C4758CD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C3BFD62-29FD-BA45-98BD-8CC9D5F0B541}" type="datetimeFigureOut">
              <a:rPr lang="en-US" smtClean="0"/>
              <a:t>11.4.11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BC458EC-9EF1-0E49-8E44-C429C4758CD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Wood&amp;Fells</a:t>
            </a:r>
            <a:r>
              <a:rPr lang="en-US" dirty="0" smtClean="0"/>
              <a:t> </a:t>
            </a:r>
            <a:r>
              <a:rPr lang="en-US" dirty="0" err="1" smtClean="0"/>
              <a:t>k</a:t>
            </a:r>
            <a:r>
              <a:rPr lang="en-US" dirty="0" err="1" smtClean="0"/>
              <a:t>ódy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viditelné</a:t>
            </a:r>
            <a:endParaRPr lang="en-US" dirty="0" smtClean="0"/>
          </a:p>
          <a:p>
            <a:pPr lvl="1"/>
            <a:r>
              <a:rPr lang="en-US" dirty="0" err="1" smtClean="0"/>
              <a:t>Ikonický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grafika</a:t>
            </a:r>
            <a:r>
              <a:rPr lang="en-US" dirty="0" smtClean="0"/>
              <a:t> </a:t>
            </a:r>
            <a:r>
              <a:rPr lang="en-US" dirty="0" err="1" smtClean="0"/>
              <a:t>reprezentující</a:t>
            </a:r>
            <a:r>
              <a:rPr lang="en-US" dirty="0" smtClean="0"/>
              <a:t> </a:t>
            </a:r>
            <a:r>
              <a:rPr lang="en-US" dirty="0" err="1" smtClean="0"/>
              <a:t>téma</a:t>
            </a:r>
            <a:r>
              <a:rPr lang="en-US" dirty="0" smtClean="0"/>
              <a:t> </a:t>
            </a:r>
            <a:r>
              <a:rPr lang="en-US" dirty="0" err="1" smtClean="0"/>
              <a:t>mapy</a:t>
            </a:r>
            <a:endParaRPr lang="en-US" dirty="0"/>
          </a:p>
          <a:p>
            <a:pPr lvl="1"/>
            <a:r>
              <a:rPr lang="en-US" dirty="0" err="1" smtClean="0"/>
              <a:t>L</a:t>
            </a:r>
            <a:r>
              <a:rPr lang="en-US" dirty="0" err="1" smtClean="0"/>
              <a:t>inguistický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význam</a:t>
            </a:r>
            <a:r>
              <a:rPr lang="en-US" dirty="0"/>
              <a:t> </a:t>
            </a:r>
            <a:r>
              <a:rPr lang="en-US" dirty="0" err="1" smtClean="0"/>
              <a:t>prvku</a:t>
            </a:r>
            <a:r>
              <a:rPr lang="en-US" dirty="0" smtClean="0"/>
              <a:t>, </a:t>
            </a:r>
            <a:r>
              <a:rPr lang="en-US" dirty="0" err="1" smtClean="0"/>
              <a:t>legenda</a:t>
            </a:r>
            <a:r>
              <a:rPr lang="en-US" dirty="0" smtClean="0"/>
              <a:t>, </a:t>
            </a:r>
            <a:r>
              <a:rPr lang="en-US" dirty="0" err="1" smtClean="0"/>
              <a:t>interpretace</a:t>
            </a:r>
            <a:endParaRPr lang="en-US" dirty="0" smtClean="0"/>
          </a:p>
          <a:p>
            <a:pPr lvl="1"/>
            <a:r>
              <a:rPr lang="en-US" dirty="0" err="1" smtClean="0"/>
              <a:t>Prezentační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význam</a:t>
            </a:r>
            <a:r>
              <a:rPr lang="en-US" dirty="0" smtClean="0"/>
              <a:t> </a:t>
            </a:r>
            <a:r>
              <a:rPr lang="en-US" dirty="0" err="1" smtClean="0"/>
              <a:t>prvků</a:t>
            </a:r>
            <a:endParaRPr lang="en-US" dirty="0" smtClean="0"/>
          </a:p>
          <a:p>
            <a:r>
              <a:rPr lang="cs-CZ" dirty="0" err="1" smtClean="0"/>
              <a:t>neviditeln</a:t>
            </a:r>
            <a:r>
              <a:rPr lang="en-US" dirty="0" err="1" smtClean="0"/>
              <a:t>é</a:t>
            </a:r>
            <a:endParaRPr lang="en-US" dirty="0" smtClean="0"/>
          </a:p>
          <a:p>
            <a:pPr lvl="1"/>
            <a:r>
              <a:rPr lang="en-US" dirty="0" err="1" smtClean="0"/>
              <a:t>T</a:t>
            </a:r>
            <a:r>
              <a:rPr lang="en-US" dirty="0" err="1" smtClean="0"/>
              <a:t>ektonické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topologie</a:t>
            </a:r>
            <a:r>
              <a:rPr lang="en-US" dirty="0" smtClean="0"/>
              <a:t>, </a:t>
            </a:r>
            <a:r>
              <a:rPr lang="en-US" dirty="0" err="1" smtClean="0"/>
              <a:t>proporce</a:t>
            </a:r>
            <a:endParaRPr lang="en-US" dirty="0" smtClean="0"/>
          </a:p>
          <a:p>
            <a:pPr lvl="1"/>
            <a:r>
              <a:rPr lang="en-US" dirty="0" err="1" smtClean="0"/>
              <a:t>Temporarní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frkvence</a:t>
            </a:r>
            <a:r>
              <a:rPr lang="en-US" dirty="0" smtClean="0"/>
              <a:t>, </a:t>
            </a:r>
            <a:r>
              <a:rPr lang="en-US" dirty="0" err="1" smtClean="0"/>
              <a:t>sekvence</a:t>
            </a:r>
            <a:r>
              <a:rPr lang="en-US" dirty="0" smtClean="0"/>
              <a:t>, </a:t>
            </a:r>
            <a:r>
              <a:rPr lang="en-US" dirty="0" err="1" smtClean="0"/>
              <a:t>míra</a:t>
            </a:r>
            <a:r>
              <a:rPr lang="en-US" dirty="0" smtClean="0"/>
              <a:t> </a:t>
            </a:r>
            <a:r>
              <a:rPr lang="en-US" dirty="0" err="1" smtClean="0"/>
              <a:t>změny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50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Schlichtmann</a:t>
            </a:r>
            <a:r>
              <a:rPr lang="en-US" dirty="0" smtClean="0"/>
              <a:t> - </a:t>
            </a:r>
            <a:r>
              <a:rPr lang="en-US" dirty="0" err="1" smtClean="0"/>
              <a:t>jednotky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Topemy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prostorová</a:t>
            </a:r>
            <a:r>
              <a:rPr lang="en-US" dirty="0" smtClean="0"/>
              <a:t> </a:t>
            </a:r>
            <a:r>
              <a:rPr lang="en-US" dirty="0" err="1" smtClean="0"/>
              <a:t>jednotka</a:t>
            </a:r>
            <a:endParaRPr lang="en-US" dirty="0" smtClean="0"/>
          </a:p>
          <a:p>
            <a:r>
              <a:rPr lang="en-US" dirty="0" err="1" smtClean="0"/>
              <a:t>Komplex</a:t>
            </a:r>
            <a:r>
              <a:rPr lang="en-US" dirty="0" smtClean="0"/>
              <a:t> </a:t>
            </a:r>
            <a:r>
              <a:rPr lang="en-US" dirty="0" err="1" smtClean="0"/>
              <a:t>topem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pokryv</a:t>
            </a:r>
            <a:r>
              <a:rPr lang="en-US" dirty="0" smtClean="0"/>
              <a:t>, </a:t>
            </a:r>
            <a:r>
              <a:rPr lang="en-US" dirty="0" err="1" smtClean="0"/>
              <a:t>sí</a:t>
            </a:r>
            <a:r>
              <a:rPr lang="en-US" dirty="0" err="1" smtClean="0"/>
              <a:t>ť</a:t>
            </a:r>
            <a:endParaRPr lang="en-US" dirty="0" smtClean="0"/>
          </a:p>
          <a:p>
            <a:r>
              <a:rPr lang="en-US" dirty="0" err="1" smtClean="0"/>
              <a:t>Monémy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jednoduchá</a:t>
            </a:r>
            <a:r>
              <a:rPr lang="en-US" dirty="0" smtClean="0"/>
              <a:t> </a:t>
            </a:r>
            <a:r>
              <a:rPr lang="en-US" dirty="0" err="1" smtClean="0"/>
              <a:t>vazba</a:t>
            </a:r>
            <a:r>
              <a:rPr lang="en-US" dirty="0" smtClean="0"/>
              <a:t> </a:t>
            </a:r>
            <a:r>
              <a:rPr lang="en-US" dirty="0" err="1" smtClean="0"/>
              <a:t>prvek</a:t>
            </a:r>
            <a:r>
              <a:rPr lang="en-US" dirty="0" smtClean="0"/>
              <a:t> </a:t>
            </a:r>
            <a:r>
              <a:rPr lang="en-US" dirty="0" err="1" smtClean="0"/>
              <a:t>váznam</a:t>
            </a:r>
            <a:r>
              <a:rPr lang="en-US" dirty="0" smtClean="0"/>
              <a:t> (</a:t>
            </a:r>
            <a:r>
              <a:rPr lang="en-US" dirty="0" err="1" smtClean="0"/>
              <a:t>pšenice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err="1" smtClean="0"/>
              <a:t>žlutá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Kombinace</a:t>
            </a:r>
            <a:endParaRPr lang="en-US" dirty="0" smtClean="0"/>
          </a:p>
          <a:p>
            <a:pPr lvl="1"/>
            <a:r>
              <a:rPr lang="en-US" dirty="0" err="1" smtClean="0"/>
              <a:t>L</a:t>
            </a:r>
            <a:r>
              <a:rPr lang="en-US" dirty="0" err="1" smtClean="0"/>
              <a:t>okální</a:t>
            </a:r>
            <a:r>
              <a:rPr lang="en-US" dirty="0" smtClean="0"/>
              <a:t> = </a:t>
            </a:r>
            <a:r>
              <a:rPr lang="en-US" dirty="0" err="1" smtClean="0"/>
              <a:t>topeme</a:t>
            </a:r>
            <a:r>
              <a:rPr lang="en-US" dirty="0" smtClean="0"/>
              <a:t> a </a:t>
            </a:r>
            <a:r>
              <a:rPr lang="en-US" dirty="0" err="1" smtClean="0"/>
              <a:t>moneme</a:t>
            </a:r>
            <a:endParaRPr lang="en-US" dirty="0" smtClean="0"/>
          </a:p>
          <a:p>
            <a:pPr lvl="1"/>
            <a:r>
              <a:rPr lang="en-US" dirty="0" err="1" smtClean="0"/>
              <a:t>S</a:t>
            </a:r>
            <a:r>
              <a:rPr lang="en-US" dirty="0" err="1" smtClean="0"/>
              <a:t>upralokální</a:t>
            </a:r>
            <a:r>
              <a:rPr lang="en-US" dirty="0" smtClean="0"/>
              <a:t> = </a:t>
            </a:r>
            <a:r>
              <a:rPr lang="en-US" dirty="0" err="1" smtClean="0"/>
              <a:t>uspořádání</a:t>
            </a:r>
            <a:r>
              <a:rPr lang="en-US" dirty="0" smtClean="0"/>
              <a:t> </a:t>
            </a:r>
            <a:r>
              <a:rPr lang="en-US" dirty="0" err="1" smtClean="0"/>
              <a:t>topémů</a:t>
            </a:r>
            <a:endParaRPr lang="en-US" dirty="0" smtClean="0"/>
          </a:p>
          <a:p>
            <a:r>
              <a:rPr lang="en-US" dirty="0" err="1" smtClean="0"/>
              <a:t>Uspořádání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endParaRPr lang="en-US" dirty="0" smtClean="0"/>
          </a:p>
          <a:p>
            <a:pPr lvl="1"/>
            <a:r>
              <a:rPr lang="en-US" smtClean="0"/>
              <a:t>homologie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55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Symbolizace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Phoneme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atomická</a:t>
            </a:r>
            <a:r>
              <a:rPr lang="en-US" dirty="0" smtClean="0"/>
              <a:t> </a:t>
            </a:r>
            <a:r>
              <a:rPr lang="en-US" dirty="0" err="1" smtClean="0"/>
              <a:t>jednotka</a:t>
            </a:r>
            <a:endParaRPr lang="en-US" dirty="0" smtClean="0"/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od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linie</a:t>
            </a:r>
            <a:r>
              <a:rPr lang="en-US" dirty="0" smtClean="0"/>
              <a:t> s </a:t>
            </a:r>
            <a:r>
              <a:rPr lang="en-US" dirty="0" err="1" smtClean="0"/>
              <a:t>barvou,jasem</a:t>
            </a:r>
            <a:r>
              <a:rPr lang="en-US" dirty="0" smtClean="0"/>
              <a:t>, </a:t>
            </a:r>
            <a:r>
              <a:rPr lang="en-US" dirty="0" err="1" smtClean="0"/>
              <a:t>velikostí</a:t>
            </a:r>
            <a:r>
              <a:rPr lang="en-US" dirty="0" smtClean="0"/>
              <a:t> a </a:t>
            </a:r>
            <a:r>
              <a:rPr lang="en-US" dirty="0" err="1" smtClean="0"/>
              <a:t>orientací</a:t>
            </a:r>
            <a:endParaRPr lang="en-US" dirty="0"/>
          </a:p>
          <a:p>
            <a:r>
              <a:rPr lang="en-US" dirty="0" smtClean="0"/>
              <a:t>Morpheme – </a:t>
            </a:r>
            <a:r>
              <a:rPr lang="en-US" dirty="0" err="1" smtClean="0"/>
              <a:t>slozenina</a:t>
            </a:r>
            <a:r>
              <a:rPr lang="en-US" dirty="0" smtClean="0"/>
              <a:t> s </a:t>
            </a:r>
            <a:r>
              <a:rPr lang="en-US" dirty="0" err="1" smtClean="0"/>
              <a:t>významem</a:t>
            </a:r>
            <a:endParaRPr lang="en-US" dirty="0" smtClean="0"/>
          </a:p>
          <a:p>
            <a:r>
              <a:rPr lang="en-US" dirty="0" smtClean="0"/>
              <a:t>Syllable –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významu</a:t>
            </a:r>
            <a:endParaRPr lang="en-US" dirty="0" smtClean="0"/>
          </a:p>
          <a:p>
            <a:pPr marL="635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96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Sémantické</a:t>
            </a:r>
            <a:r>
              <a:rPr lang="en-US" dirty="0" smtClean="0"/>
              <a:t> </a:t>
            </a:r>
            <a:r>
              <a:rPr lang="en-US" dirty="0" err="1" smtClean="0"/>
              <a:t>prvky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Mereologické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matérie</a:t>
            </a:r>
            <a:endParaRPr lang="en-US" dirty="0" smtClean="0"/>
          </a:p>
          <a:p>
            <a:r>
              <a:rPr lang="en-US" dirty="0" err="1" smtClean="0"/>
              <a:t>Morfologické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jak</a:t>
            </a:r>
            <a:r>
              <a:rPr lang="en-US" dirty="0" smtClean="0"/>
              <a:t> se </a:t>
            </a:r>
            <a:r>
              <a:rPr lang="en-US" dirty="0" err="1" smtClean="0"/>
              <a:t>jeví</a:t>
            </a:r>
            <a:r>
              <a:rPr lang="en-US" dirty="0" smtClean="0"/>
              <a:t>, </a:t>
            </a:r>
            <a:r>
              <a:rPr lang="en-US" dirty="0" err="1" smtClean="0"/>
              <a:t>velikost</a:t>
            </a:r>
            <a:endParaRPr lang="en-US" dirty="0" smtClean="0"/>
          </a:p>
          <a:p>
            <a:r>
              <a:rPr lang="en-US" dirty="0" err="1" smtClean="0"/>
              <a:t>Funkce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k </a:t>
            </a:r>
            <a:r>
              <a:rPr lang="en-US" dirty="0" err="1" smtClean="0"/>
              <a:t>čemu</a:t>
            </a:r>
            <a:r>
              <a:rPr lang="en-US" dirty="0" smtClean="0"/>
              <a:t> </a:t>
            </a:r>
            <a:r>
              <a:rPr lang="en-US" dirty="0" err="1" smtClean="0"/>
              <a:t>slouží</a:t>
            </a:r>
            <a:endParaRPr lang="en-US" dirty="0" smtClean="0"/>
          </a:p>
          <a:p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err="1" smtClean="0"/>
              <a:t>kategorizace</a:t>
            </a:r>
            <a:r>
              <a:rPr lang="en-US" dirty="0" smtClean="0"/>
              <a:t> do </a:t>
            </a:r>
            <a:r>
              <a:rPr lang="en-US" dirty="0" err="1" smtClean="0"/>
              <a:t>domény</a:t>
            </a:r>
            <a:endParaRPr lang="en-US" dirty="0"/>
          </a:p>
          <a:p>
            <a:r>
              <a:rPr lang="en-US" dirty="0" smtClean="0"/>
              <a:t>River = [</a:t>
            </a:r>
            <a:r>
              <a:rPr lang="en-US" dirty="0"/>
              <a:t>water] + [flowing] + [naturally curved] + [transportation] + [linear]</a:t>
            </a:r>
            <a:endParaRPr lang="en-US" dirty="0" smtClean="0"/>
          </a:p>
          <a:p>
            <a:r>
              <a:rPr lang="en-US" dirty="0" smtClean="0"/>
              <a:t>Building = [</a:t>
            </a:r>
            <a:r>
              <a:rPr lang="en-US" dirty="0"/>
              <a:t>artificial material] + [inhabitancy] + [regular appearance] + [area] + [obstruction] + [political and economic meaning]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96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Strukturální</a:t>
            </a:r>
            <a:r>
              <a:rPr lang="en-US" dirty="0" smtClean="0"/>
              <a:t> </a:t>
            </a:r>
            <a:r>
              <a:rPr lang="en-US" dirty="0" err="1" smtClean="0"/>
              <a:t>analýza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Synomima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nejedná</a:t>
            </a:r>
            <a:r>
              <a:rPr lang="en-US" dirty="0" smtClean="0"/>
              <a:t> se o </a:t>
            </a:r>
            <a:r>
              <a:rPr lang="en-US" dirty="0" err="1" smtClean="0"/>
              <a:t>striktní</a:t>
            </a:r>
            <a:r>
              <a:rPr lang="en-US" dirty="0" smtClean="0"/>
              <a:t> </a:t>
            </a:r>
            <a:r>
              <a:rPr lang="en-US" dirty="0" err="1" smtClean="0"/>
              <a:t>analogii</a:t>
            </a:r>
            <a:r>
              <a:rPr lang="en-US" dirty="0" smtClean="0"/>
              <a:t>(</a:t>
            </a:r>
            <a:r>
              <a:rPr lang="en-US" dirty="0" err="1" smtClean="0"/>
              <a:t>neexistuje</a:t>
            </a:r>
            <a:r>
              <a:rPr lang="en-US" dirty="0" smtClean="0"/>
              <a:t>) </a:t>
            </a:r>
            <a:r>
              <a:rPr lang="en-US" dirty="0" err="1" smtClean="0"/>
              <a:t>nicméně</a:t>
            </a:r>
            <a:endParaRPr lang="en-US" dirty="0" smtClean="0"/>
          </a:p>
          <a:p>
            <a:pPr lvl="1"/>
            <a:r>
              <a:rPr lang="en-US" dirty="0" err="1" smtClean="0"/>
              <a:t>S</a:t>
            </a:r>
            <a:r>
              <a:rPr lang="en-US" dirty="0" err="1" smtClean="0"/>
              <a:t>tejný</a:t>
            </a:r>
            <a:r>
              <a:rPr lang="en-US" dirty="0" smtClean="0"/>
              <a:t> </a:t>
            </a:r>
            <a:r>
              <a:rPr lang="en-US" dirty="0" err="1" smtClean="0"/>
              <a:t>prvek</a:t>
            </a:r>
            <a:r>
              <a:rPr lang="en-US" dirty="0" smtClean="0"/>
              <a:t> </a:t>
            </a:r>
            <a:r>
              <a:rPr lang="en-US" dirty="0" err="1" smtClean="0"/>
              <a:t>variující</a:t>
            </a:r>
            <a:r>
              <a:rPr lang="en-US" dirty="0" smtClean="0"/>
              <a:t> v </a:t>
            </a:r>
            <a:r>
              <a:rPr lang="en-US" dirty="0" err="1" smtClean="0"/>
              <a:t>grafickém</a:t>
            </a:r>
            <a:r>
              <a:rPr lang="en-US" dirty="0" smtClean="0"/>
              <a:t> </a:t>
            </a:r>
            <a:r>
              <a:rPr lang="en-US" dirty="0" err="1" smtClean="0"/>
              <a:t>parametru</a:t>
            </a:r>
            <a:endParaRPr lang="en-US" dirty="0" smtClean="0"/>
          </a:p>
          <a:p>
            <a:pPr lvl="1"/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vyjádření</a:t>
            </a:r>
            <a:r>
              <a:rPr lang="en-US" dirty="0" smtClean="0"/>
              <a:t> </a:t>
            </a:r>
            <a:r>
              <a:rPr lang="en-US" dirty="0" err="1" smtClean="0"/>
              <a:t>stejné</a:t>
            </a:r>
            <a:r>
              <a:rPr lang="en-US" dirty="0" smtClean="0"/>
              <a:t> </a:t>
            </a:r>
            <a:r>
              <a:rPr lang="en-US" dirty="0" err="1" smtClean="0"/>
              <a:t>informace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křížení</a:t>
            </a:r>
            <a:r>
              <a:rPr lang="en-US" dirty="0" smtClean="0"/>
              <a:t> </a:t>
            </a:r>
            <a:r>
              <a:rPr lang="en-US" dirty="0" err="1" smtClean="0"/>
              <a:t>dálnice</a:t>
            </a:r>
            <a:endParaRPr lang="en-US" dirty="0" smtClean="0"/>
          </a:p>
          <a:p>
            <a:r>
              <a:rPr lang="en-US" dirty="0" err="1" smtClean="0"/>
              <a:t>Hyponyma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podobnost</a:t>
            </a:r>
            <a:r>
              <a:rPr lang="en-US" dirty="0" smtClean="0"/>
              <a:t> </a:t>
            </a:r>
            <a:r>
              <a:rPr lang="en-US" dirty="0" err="1" smtClean="0"/>
              <a:t>třídy</a:t>
            </a:r>
            <a:r>
              <a:rPr lang="en-US" dirty="0" smtClean="0"/>
              <a:t>, </a:t>
            </a:r>
            <a:r>
              <a:rPr lang="en-US" dirty="0" err="1" smtClean="0"/>
              <a:t>hierarchie</a:t>
            </a:r>
            <a:endParaRPr lang="en-US" dirty="0" smtClean="0"/>
          </a:p>
          <a:p>
            <a:pPr lvl="1"/>
            <a:r>
              <a:rPr lang="cs-CZ" dirty="0" err="1" smtClean="0"/>
              <a:t>Ř</a:t>
            </a:r>
            <a:r>
              <a:rPr lang="en-US" dirty="0" err="1" smtClean="0"/>
              <a:t>eka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plochou</a:t>
            </a:r>
            <a:r>
              <a:rPr lang="en-US" dirty="0" smtClean="0"/>
              <a:t>, </a:t>
            </a:r>
            <a:r>
              <a:rPr lang="en-US" dirty="0" err="1" smtClean="0"/>
              <a:t>čárou</a:t>
            </a:r>
            <a:r>
              <a:rPr lang="en-US" dirty="0" smtClean="0"/>
              <a:t>; </a:t>
            </a:r>
            <a:r>
              <a:rPr lang="en-US" dirty="0" err="1" smtClean="0"/>
              <a:t>agregované</a:t>
            </a:r>
            <a:r>
              <a:rPr lang="en-US" dirty="0" smtClean="0"/>
              <a:t> </a:t>
            </a:r>
            <a:r>
              <a:rPr lang="en-US" dirty="0" err="1" smtClean="0"/>
              <a:t>objekty</a:t>
            </a:r>
            <a:endParaRPr lang="en-US" dirty="0" smtClean="0"/>
          </a:p>
          <a:p>
            <a:r>
              <a:rPr lang="en-US" dirty="0" err="1" smtClean="0"/>
              <a:t>Meronyma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část</a:t>
            </a:r>
            <a:r>
              <a:rPr lang="en-US" dirty="0" smtClean="0"/>
              <a:t> </a:t>
            </a:r>
            <a:r>
              <a:rPr lang="en-US" dirty="0" err="1" smtClean="0"/>
              <a:t>celek</a:t>
            </a:r>
            <a:endParaRPr lang="en-US" dirty="0" smtClean="0"/>
          </a:p>
          <a:p>
            <a:pPr lvl="1"/>
            <a:r>
              <a:rPr lang="cs-CZ" dirty="0" err="1" smtClean="0"/>
              <a:t>Č</a:t>
            </a:r>
            <a:r>
              <a:rPr lang="en-US" dirty="0" err="1" smtClean="0"/>
              <a:t>ásti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= </a:t>
            </a:r>
            <a:r>
              <a:rPr lang="en-US" dirty="0" err="1" smtClean="0"/>
              <a:t>unice</a:t>
            </a:r>
            <a:r>
              <a:rPr lang="en-US" dirty="0" smtClean="0"/>
              <a:t>, </a:t>
            </a:r>
            <a:r>
              <a:rPr lang="en-US" dirty="0" err="1" smtClean="0"/>
              <a:t>budovy</a:t>
            </a:r>
            <a:r>
              <a:rPr lang="en-US" dirty="0" smtClean="0"/>
              <a:t>, </a:t>
            </a:r>
            <a:r>
              <a:rPr lang="en-US" dirty="0" err="1" smtClean="0"/>
              <a:t>prostranství</a:t>
            </a:r>
            <a:r>
              <a:rPr lang="en-US" dirty="0" smtClean="0"/>
              <a:t> </a:t>
            </a:r>
            <a:r>
              <a:rPr lang="en-US" dirty="0" smtClean="0"/>
              <a:t>…</a:t>
            </a:r>
          </a:p>
          <a:p>
            <a:pPr lvl="1"/>
            <a:r>
              <a:rPr lang="en-US" dirty="0" err="1" smtClean="0"/>
              <a:t>Prvek</a:t>
            </a:r>
            <a:r>
              <a:rPr lang="en-US" dirty="0" smtClean="0"/>
              <a:t> </a:t>
            </a:r>
            <a:r>
              <a:rPr lang="en-US" dirty="0" err="1" smtClean="0"/>
              <a:t>dává</a:t>
            </a:r>
            <a:r>
              <a:rPr lang="en-US" dirty="0" smtClean="0"/>
              <a:t> </a:t>
            </a:r>
            <a:r>
              <a:rPr lang="en-US" dirty="0" err="1" smtClean="0"/>
              <a:t>smysl</a:t>
            </a:r>
            <a:r>
              <a:rPr lang="en-US" dirty="0" smtClean="0"/>
              <a:t> </a:t>
            </a:r>
            <a:r>
              <a:rPr lang="en-US" dirty="0" err="1" smtClean="0"/>
              <a:t>jen</a:t>
            </a:r>
            <a:r>
              <a:rPr lang="en-US" dirty="0" smtClean="0"/>
              <a:t> v </a:t>
            </a:r>
            <a:r>
              <a:rPr lang="en-US" dirty="0" err="1" smtClean="0"/>
              <a:t>komplexu</a:t>
            </a:r>
            <a:r>
              <a:rPr lang="en-US" dirty="0" smtClean="0"/>
              <a:t> – </a:t>
            </a:r>
            <a:r>
              <a:rPr lang="en-US" dirty="0" err="1" smtClean="0"/>
              <a:t>východ</a:t>
            </a:r>
            <a:r>
              <a:rPr lang="en-US" dirty="0" smtClean="0"/>
              <a:t> z </a:t>
            </a:r>
            <a:r>
              <a:rPr lang="en-US" dirty="0" err="1" smtClean="0"/>
              <a:t>budovy</a:t>
            </a:r>
            <a:endParaRPr lang="en-US" dirty="0" smtClean="0"/>
          </a:p>
          <a:p>
            <a:r>
              <a:rPr lang="en-US" dirty="0" err="1" smtClean="0"/>
              <a:t>Antonyma</a:t>
            </a:r>
            <a:r>
              <a:rPr lang="en-US" dirty="0" smtClean="0"/>
              <a:t> – </a:t>
            </a:r>
            <a:r>
              <a:rPr lang="en-US" dirty="0" err="1" smtClean="0"/>
              <a:t>protiklady</a:t>
            </a:r>
            <a:endParaRPr lang="en-US" dirty="0" smtClean="0"/>
          </a:p>
          <a:p>
            <a:pPr lvl="1"/>
            <a:r>
              <a:rPr lang="en-US" dirty="0" err="1" smtClean="0"/>
              <a:t>M</a:t>
            </a:r>
            <a:r>
              <a:rPr lang="en-US" dirty="0" err="1" smtClean="0"/>
              <a:t>orfologická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pravidelný</a:t>
            </a:r>
            <a:r>
              <a:rPr lang="en-US" dirty="0" smtClean="0"/>
              <a:t>/</a:t>
            </a:r>
            <a:r>
              <a:rPr lang="en-US" dirty="0" err="1" smtClean="0"/>
              <a:t>nepravidelný</a:t>
            </a:r>
            <a:endParaRPr lang="en-US" dirty="0"/>
          </a:p>
          <a:p>
            <a:pPr lvl="1"/>
            <a:r>
              <a:rPr lang="en-US" dirty="0" err="1" smtClean="0"/>
              <a:t>Kategorická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roviný</a:t>
            </a:r>
            <a:r>
              <a:rPr lang="en-US" dirty="0" smtClean="0"/>
              <a:t>/</a:t>
            </a:r>
            <a:r>
              <a:rPr lang="en-US" dirty="0" err="1" smtClean="0"/>
              <a:t>hornatý</a:t>
            </a:r>
            <a:endParaRPr lang="en-US" dirty="0" smtClean="0"/>
          </a:p>
          <a:p>
            <a:pPr lvl="1"/>
            <a:r>
              <a:rPr lang="en-US" dirty="0" err="1" smtClean="0"/>
              <a:t>Atributová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dálnice</a:t>
            </a:r>
            <a:r>
              <a:rPr lang="en-US" dirty="0" smtClean="0"/>
              <a:t>/</a:t>
            </a:r>
            <a:r>
              <a:rPr lang="en-US" dirty="0" err="1" smtClean="0"/>
              <a:t>silnice</a:t>
            </a:r>
            <a:endParaRPr lang="en-US" dirty="0" smtClean="0"/>
          </a:p>
          <a:p>
            <a:pPr lvl="1"/>
            <a:r>
              <a:rPr lang="en-US" dirty="0" err="1" smtClean="0"/>
              <a:t>Relační</a:t>
            </a:r>
            <a:r>
              <a:rPr lang="en-US" dirty="0" smtClean="0"/>
              <a:t> - </a:t>
            </a:r>
            <a:r>
              <a:rPr lang="en-US" dirty="0" err="1" smtClean="0"/>
              <a:t>nadúpod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98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Topologie</a:t>
            </a:r>
            <a:endParaRPr lang="en-US" dirty="0" smtClean="0"/>
          </a:p>
          <a:p>
            <a:r>
              <a:rPr lang="en-US" dirty="0" err="1" smtClean="0"/>
              <a:t>Metrika</a:t>
            </a:r>
            <a:endParaRPr lang="en-US" dirty="0" smtClean="0"/>
          </a:p>
          <a:p>
            <a:r>
              <a:rPr lang="en-US" dirty="0" err="1" smtClean="0"/>
              <a:t>Kombinace</a:t>
            </a:r>
            <a:endParaRPr lang="en-US" dirty="0" smtClean="0"/>
          </a:p>
          <a:p>
            <a:pPr lvl="1"/>
            <a:r>
              <a:rPr lang="en-US" dirty="0" err="1" smtClean="0"/>
              <a:t>V</a:t>
            </a:r>
            <a:r>
              <a:rPr lang="en-US" dirty="0" err="1" smtClean="0"/>
              <a:t>zdálenost</a:t>
            </a:r>
            <a:endParaRPr lang="en-US" dirty="0" smtClean="0"/>
          </a:p>
          <a:p>
            <a:pPr lvl="1"/>
            <a:r>
              <a:rPr lang="en-US" dirty="0" err="1" smtClean="0"/>
              <a:t>S</a:t>
            </a:r>
            <a:r>
              <a:rPr lang="en-US" dirty="0" err="1" smtClean="0"/>
              <a:t>měr</a:t>
            </a:r>
            <a:endParaRPr lang="en-US" dirty="0" smtClean="0"/>
          </a:p>
          <a:p>
            <a:pPr lvl="1"/>
            <a:r>
              <a:rPr lang="en-US" dirty="0" err="1" smtClean="0"/>
              <a:t>K</a:t>
            </a:r>
            <a:r>
              <a:rPr lang="en-US" dirty="0" err="1" smtClean="0"/>
              <a:t>ompozice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127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Linguistická</a:t>
            </a:r>
            <a:r>
              <a:rPr lang="en-US" dirty="0" smtClean="0"/>
              <a:t> </a:t>
            </a:r>
            <a:r>
              <a:rPr lang="en-US" dirty="0" err="1" smtClean="0"/>
              <a:t>anamorfoza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</a:t>
            </a:r>
            <a:r>
              <a:rPr lang="en-US" dirty="0" smtClean="0"/>
              <a:t>entence </a:t>
            </a:r>
            <a:r>
              <a:rPr lang="en-US" dirty="0" err="1" smtClean="0"/>
              <a:t>geografických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co </a:t>
            </a:r>
            <a:r>
              <a:rPr lang="en-US" dirty="0" err="1" smtClean="0"/>
              <a:t>kde</a:t>
            </a:r>
            <a:r>
              <a:rPr lang="en-US" dirty="0" smtClean="0"/>
              <a:t> je (</a:t>
            </a:r>
            <a:r>
              <a:rPr lang="en-US" dirty="0" err="1" smtClean="0"/>
              <a:t>budova</a:t>
            </a:r>
            <a:r>
              <a:rPr lang="en-US" dirty="0" smtClean="0"/>
              <a:t> je </a:t>
            </a:r>
            <a:r>
              <a:rPr lang="en-US" dirty="0" err="1" smtClean="0"/>
              <a:t>vedle</a:t>
            </a:r>
            <a:r>
              <a:rPr lang="en-US" dirty="0" smtClean="0"/>
              <a:t> </a:t>
            </a:r>
            <a:r>
              <a:rPr lang="en-US" dirty="0" err="1" smtClean="0"/>
              <a:t>řeky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O</a:t>
            </a:r>
            <a:r>
              <a:rPr lang="en-US" dirty="0" err="1" smtClean="0"/>
              <a:t>ntologická</a:t>
            </a:r>
            <a:r>
              <a:rPr lang="en-US" dirty="0" smtClean="0"/>
              <a:t> </a:t>
            </a:r>
            <a:r>
              <a:rPr lang="en-US" dirty="0" err="1" smtClean="0"/>
              <a:t>sémantika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participant, </a:t>
            </a:r>
            <a:r>
              <a:rPr lang="en-US" dirty="0" err="1" smtClean="0"/>
              <a:t>relace</a:t>
            </a:r>
            <a:endParaRPr lang="en-US" dirty="0" smtClean="0"/>
          </a:p>
          <a:p>
            <a:pPr lvl="1"/>
            <a:r>
              <a:rPr lang="en-US" dirty="0" err="1" smtClean="0"/>
              <a:t>D</a:t>
            </a:r>
            <a:r>
              <a:rPr lang="en-US" dirty="0" err="1" smtClean="0"/>
              <a:t>imenzionální</a:t>
            </a:r>
            <a:r>
              <a:rPr lang="en-US" dirty="0" smtClean="0"/>
              <a:t> (</a:t>
            </a:r>
            <a:r>
              <a:rPr lang="en-US" dirty="0" err="1" smtClean="0"/>
              <a:t>obsahuje</a:t>
            </a:r>
            <a:r>
              <a:rPr lang="en-US" dirty="0" smtClean="0"/>
              <a:t> </a:t>
            </a:r>
            <a:r>
              <a:rPr lang="en-US" dirty="0" err="1" smtClean="0"/>
              <a:t>potřebuje</a:t>
            </a:r>
            <a:r>
              <a:rPr lang="en-US" dirty="0" smtClean="0"/>
              <a:t> </a:t>
            </a:r>
            <a:r>
              <a:rPr lang="en-US" dirty="0" err="1" smtClean="0"/>
              <a:t>plochu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Aktivní</a:t>
            </a:r>
            <a:r>
              <a:rPr lang="en-US" dirty="0" smtClean="0"/>
              <a:t>/</a:t>
            </a:r>
            <a:r>
              <a:rPr lang="en-US" dirty="0" err="1" smtClean="0"/>
              <a:t>pasivní</a:t>
            </a:r>
            <a:r>
              <a:rPr lang="en-US" dirty="0" smtClean="0"/>
              <a:t> (</a:t>
            </a:r>
            <a:r>
              <a:rPr lang="en-US" dirty="0" err="1" smtClean="0"/>
              <a:t>cesta</a:t>
            </a:r>
            <a:r>
              <a:rPr lang="en-US" dirty="0" smtClean="0"/>
              <a:t> </a:t>
            </a:r>
            <a:r>
              <a:rPr lang="en-US" dirty="0" err="1" smtClean="0"/>
              <a:t>parkem</a:t>
            </a:r>
            <a:r>
              <a:rPr lang="en-US" dirty="0" smtClean="0"/>
              <a:t>, </a:t>
            </a:r>
            <a:r>
              <a:rPr lang="en-US" dirty="0" err="1" smtClean="0"/>
              <a:t>cesta</a:t>
            </a:r>
            <a:r>
              <a:rPr lang="en-US" dirty="0" smtClean="0"/>
              <a:t> </a:t>
            </a:r>
            <a:r>
              <a:rPr lang="en-US" dirty="0" err="1" smtClean="0"/>
              <a:t>aktivní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V</a:t>
            </a:r>
            <a:r>
              <a:rPr lang="en-US" dirty="0" err="1" smtClean="0"/>
              <a:t>ertikální</a:t>
            </a:r>
            <a:r>
              <a:rPr lang="en-US" dirty="0" smtClean="0"/>
              <a:t> (</a:t>
            </a:r>
            <a:r>
              <a:rPr lang="en-US" dirty="0" err="1" smtClean="0"/>
              <a:t>nad</a:t>
            </a:r>
            <a:r>
              <a:rPr lang="en-US" dirty="0" smtClean="0"/>
              <a:t>, pod,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stejní</a:t>
            </a:r>
            <a:r>
              <a:rPr lang="en-US" dirty="0" smtClean="0"/>
              <a:t> </a:t>
            </a:r>
            <a:r>
              <a:rPr lang="en-US" dirty="0" err="1" smtClean="0"/>
              <a:t>rovině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K</a:t>
            </a:r>
            <a:r>
              <a:rPr lang="en-US" dirty="0" err="1" smtClean="0"/>
              <a:t>ompatibilní</a:t>
            </a:r>
            <a:r>
              <a:rPr lang="en-US" dirty="0" smtClean="0"/>
              <a:t> ( </a:t>
            </a:r>
            <a:r>
              <a:rPr lang="en-US" dirty="0" err="1" smtClean="0"/>
              <a:t>haranice</a:t>
            </a:r>
            <a:r>
              <a:rPr lang="en-US" dirty="0" smtClean="0"/>
              <a:t> a </a:t>
            </a:r>
            <a:r>
              <a:rPr lang="en-US" dirty="0" err="1" smtClean="0"/>
              <a:t>řeka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P</a:t>
            </a:r>
            <a:r>
              <a:rPr lang="en-US" dirty="0" err="1" smtClean="0"/>
              <a:t>rostorové</a:t>
            </a:r>
            <a:r>
              <a:rPr lang="en-US" dirty="0" smtClean="0"/>
              <a:t> </a:t>
            </a:r>
            <a:r>
              <a:rPr lang="en-US" dirty="0" err="1" smtClean="0"/>
              <a:t>omezení</a:t>
            </a:r>
            <a:endParaRPr lang="en-US" dirty="0" smtClean="0"/>
          </a:p>
          <a:p>
            <a:pPr lvl="1"/>
            <a:r>
              <a:rPr lang="en-US" dirty="0" err="1" smtClean="0"/>
              <a:t>K</a:t>
            </a:r>
            <a:r>
              <a:rPr lang="en-US" dirty="0" err="1" smtClean="0"/>
              <a:t>auzalita</a:t>
            </a:r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15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694</TotalTime>
  <Words>322</Words>
  <Application>Microsoft Macintosh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Foundry</vt:lpstr>
      <vt:lpstr>Wood&amp;Fells kódy</vt:lpstr>
      <vt:lpstr>Schlichtmann - jednotky</vt:lpstr>
      <vt:lpstr>Symbolizace</vt:lpstr>
      <vt:lpstr>Sémantické prvky</vt:lpstr>
      <vt:lpstr>Strukturální analýza</vt:lpstr>
      <vt:lpstr>Syntax</vt:lpstr>
      <vt:lpstr>Linguistická anamorfoza</vt:lpstr>
    </vt:vector>
  </TitlesOfParts>
  <Company>Masaryk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Karel Stanek</dc:creator>
  <cp:lastModifiedBy>Karel Stanek</cp:lastModifiedBy>
  <cp:revision>9</cp:revision>
  <dcterms:created xsi:type="dcterms:W3CDTF">2011-04-11T20:30:30Z</dcterms:created>
  <dcterms:modified xsi:type="dcterms:W3CDTF">2011-04-12T08:05:21Z</dcterms:modified>
</cp:coreProperties>
</file>